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7" r:id="rId3"/>
    <p:sldId id="268" r:id="rId4"/>
    <p:sldId id="257" r:id="rId5"/>
    <p:sldId id="258" r:id="rId6"/>
    <p:sldId id="263" r:id="rId7"/>
    <p:sldId id="264" r:id="rId8"/>
    <p:sldId id="266" r:id="rId9"/>
    <p:sldId id="259" r:id="rId10"/>
    <p:sldId id="260" r:id="rId11"/>
    <p:sldId id="262" r:id="rId12"/>
    <p:sldId id="269" r:id="rId13"/>
    <p:sldId id="261" r:id="rId14"/>
    <p:sldId id="270" r:id="rId15"/>
    <p:sldId id="271" r:id="rId16"/>
    <p:sldId id="265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1F1871-32FD-4B34-81E1-F4DFAC3DACF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E351373-0083-4E32-9CC0-F7A4D79B1AC2}">
      <dgm:prSet custT="1"/>
      <dgm:spPr/>
      <dgm:t>
        <a:bodyPr/>
        <a:lstStyle/>
        <a:p>
          <a:pPr rtl="0"/>
          <a:r>
            <a:rPr lang="zh-CN" altLang="en-US" sz="7200" dirty="0" smtClean="0"/>
            <a:t>谢谢</a:t>
          </a:r>
          <a:endParaRPr lang="zh-CN" altLang="en-US" sz="7200" dirty="0"/>
        </a:p>
      </dgm:t>
    </dgm:pt>
    <dgm:pt modelId="{4D995F40-2302-4C7B-A5A7-4FC4BDCA2B79}" type="parTrans" cxnId="{62B0FCC4-07ED-4332-86F1-D01E05C7E414}">
      <dgm:prSet/>
      <dgm:spPr/>
      <dgm:t>
        <a:bodyPr/>
        <a:lstStyle/>
        <a:p>
          <a:endParaRPr lang="zh-CN" altLang="en-US"/>
        </a:p>
      </dgm:t>
    </dgm:pt>
    <dgm:pt modelId="{90343ABD-A754-4753-BE8A-ED12541726C2}" type="sibTrans" cxnId="{62B0FCC4-07ED-4332-86F1-D01E05C7E414}">
      <dgm:prSet/>
      <dgm:spPr/>
      <dgm:t>
        <a:bodyPr/>
        <a:lstStyle/>
        <a:p>
          <a:endParaRPr lang="zh-CN" altLang="en-US"/>
        </a:p>
      </dgm:t>
    </dgm:pt>
    <dgm:pt modelId="{5F4C4F94-43BA-40CF-8C16-6D56688A42B3}" type="pres">
      <dgm:prSet presAssocID="{841F1871-32FD-4B34-81E1-F4DFAC3DACFE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18348E-2B68-454B-A2C2-E31C387D997E}" type="pres">
      <dgm:prSet presAssocID="{1E351373-0083-4E32-9CC0-F7A4D79B1AC2}" presName="circ1TxSh" presStyleLbl="vennNode1" presStyleIdx="0" presStyleCnt="1"/>
      <dgm:spPr/>
      <dgm:t>
        <a:bodyPr/>
        <a:lstStyle/>
        <a:p>
          <a:endParaRPr lang="zh-CN" altLang="en-US"/>
        </a:p>
      </dgm:t>
    </dgm:pt>
  </dgm:ptLst>
  <dgm:cxnLst>
    <dgm:cxn modelId="{76274D46-4B7C-47F0-A888-9B69243D2467}" type="presOf" srcId="{841F1871-32FD-4B34-81E1-F4DFAC3DACFE}" destId="{5F4C4F94-43BA-40CF-8C16-6D56688A42B3}" srcOrd="0" destOrd="0" presId="urn:microsoft.com/office/officeart/2005/8/layout/venn1"/>
    <dgm:cxn modelId="{62B0FCC4-07ED-4332-86F1-D01E05C7E414}" srcId="{841F1871-32FD-4B34-81E1-F4DFAC3DACFE}" destId="{1E351373-0083-4E32-9CC0-F7A4D79B1AC2}" srcOrd="0" destOrd="0" parTransId="{4D995F40-2302-4C7B-A5A7-4FC4BDCA2B79}" sibTransId="{90343ABD-A754-4753-BE8A-ED12541726C2}"/>
    <dgm:cxn modelId="{D55246D1-6330-4D30-B64F-329DF45EC26F}" type="presOf" srcId="{1E351373-0083-4E32-9CC0-F7A4D79B1AC2}" destId="{0418348E-2B68-454B-A2C2-E31C387D997E}" srcOrd="0" destOrd="0" presId="urn:microsoft.com/office/officeart/2005/8/layout/venn1"/>
    <dgm:cxn modelId="{1D839035-D1F0-4B74-B13F-87DC70FA9FF3}" type="presParOf" srcId="{5F4C4F94-43BA-40CF-8C16-6D56688A42B3}" destId="{0418348E-2B68-454B-A2C2-E31C387D997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8348E-2B68-454B-A2C2-E31C387D997E}">
      <dsp:nvSpPr>
        <dsp:cNvPr id="0" name=""/>
        <dsp:cNvSpPr/>
      </dsp:nvSpPr>
      <dsp:spPr>
        <a:xfrm>
          <a:off x="1920240" y="0"/>
          <a:ext cx="4389120" cy="43891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200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200" kern="1200" dirty="0" smtClean="0"/>
            <a:t>谢谢</a:t>
          </a:r>
          <a:endParaRPr lang="zh-CN" altLang="en-US" sz="7200" kern="1200" dirty="0"/>
        </a:p>
      </dsp:txBody>
      <dsp:txXfrm>
        <a:off x="2563012" y="642772"/>
        <a:ext cx="3103576" cy="3103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600" y="1124744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MVVM</a:t>
            </a:r>
            <a:r>
              <a:rPr lang="zh-CN" altLang="en-US" b="1" dirty="0" smtClean="0"/>
              <a:t>开发框架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1472" y="4143380"/>
            <a:ext cx="7854696" cy="1752600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 smtClean="0"/>
              <a:t>主讲人</a:t>
            </a:r>
            <a:r>
              <a:rPr lang="en-US" altLang="zh-CN" sz="2800" b="1" dirty="0" smtClean="0"/>
              <a:t>: </a:t>
            </a:r>
            <a:r>
              <a:rPr lang="zh-CN" altLang="en-US" sz="2800" b="1" dirty="0"/>
              <a:t>赵日剑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24" y="1133762"/>
            <a:ext cx="5380952" cy="45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/>
              <a:t>Ko</a:t>
            </a:r>
            <a:r>
              <a:rPr lang="zh-CN" altLang="en-US" b="1" dirty="0" smtClean="0"/>
              <a:t>功能介绍</a:t>
            </a:r>
            <a:endParaRPr lang="zh-CN" altLang="en-US" b="1" dirty="0" smtClean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9552" y="1988840"/>
            <a:ext cx="785921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/>
              <a:t>Knockout</a:t>
            </a:r>
            <a:r>
              <a:rPr lang="zh-CN" dirty="0"/>
              <a:t>是建立在以下</a:t>
            </a:r>
            <a:r>
              <a:rPr lang="zh-CN" altLang="zh-CN" dirty="0"/>
              <a:t>3</a:t>
            </a:r>
            <a:r>
              <a:rPr lang="zh-CN" dirty="0"/>
              <a:t>个核心功能之上的</a:t>
            </a:r>
            <a:r>
              <a:rPr lang="zh-CN" altLang="zh-CN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/>
              <a:t>1</a:t>
            </a:r>
            <a:r>
              <a:rPr lang="zh-CN" dirty="0"/>
              <a:t>、 属性监控与依赖</a:t>
            </a:r>
            <a:r>
              <a:rPr lang="zh-CN" dirty="0" smtClean="0"/>
              <a:t>跟踪</a:t>
            </a:r>
            <a:endParaRPr lang="en-US" altLang="zh-CN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dirty="0" smtClean="0"/>
              <a:t>	Observables</a:t>
            </a:r>
            <a:r>
              <a:rPr lang="zh-CN" dirty="0" smtClean="0"/>
              <a:t> </a:t>
            </a:r>
            <a:endParaRPr 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/>
              <a:t>2</a:t>
            </a:r>
            <a:r>
              <a:rPr lang="zh-CN" dirty="0"/>
              <a:t>、 声明式</a:t>
            </a:r>
            <a:r>
              <a:rPr lang="zh-CN" dirty="0" smtClean="0"/>
              <a:t>绑定</a:t>
            </a:r>
            <a:endParaRPr lang="en-US" altLang="zh-CN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 smtClean="0"/>
              <a:t>	</a:t>
            </a:r>
            <a:r>
              <a:rPr lang="en-US" altLang="zh-CN" b="1" dirty="0" err="1"/>
              <a:t>applyBindings</a:t>
            </a:r>
            <a:r>
              <a:rPr lang="en-US" altLang="zh-CN" dirty="0"/>
              <a:t> </a:t>
            </a:r>
            <a:r>
              <a:rPr lang="zh-CN" dirty="0" smtClean="0"/>
              <a:t> </a:t>
            </a:r>
            <a:endParaRPr 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/>
              <a:t>3</a:t>
            </a:r>
            <a:r>
              <a:rPr lang="zh-CN" dirty="0"/>
              <a:t>、 模版机制 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1993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MVVM</a:t>
            </a:r>
            <a:r>
              <a:rPr lang="zh-CN" altLang="en-US" dirty="0" smtClean="0"/>
              <a:t>中一般</a:t>
            </a:r>
            <a:r>
              <a:rPr lang="zh-CN" altLang="en-US" dirty="0"/>
              <a:t>的数据绑定有三种</a:t>
            </a:r>
            <a:r>
              <a:rPr lang="en-US" altLang="zh-CN" dirty="0"/>
              <a:t>:One-Time</a:t>
            </a:r>
            <a:r>
              <a:rPr lang="zh-CN" altLang="en-US" dirty="0"/>
              <a:t>，</a:t>
            </a:r>
            <a:r>
              <a:rPr lang="en-US" altLang="zh-CN" dirty="0"/>
              <a:t>One-Way</a:t>
            </a:r>
            <a:r>
              <a:rPr lang="zh-CN" altLang="en-US" dirty="0"/>
              <a:t>，</a:t>
            </a:r>
            <a:r>
              <a:rPr lang="en-US" altLang="zh-CN" dirty="0"/>
              <a:t>Two-way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One-Time</a:t>
            </a:r>
            <a:r>
              <a:rPr lang="zh-CN" altLang="en-US" dirty="0"/>
              <a:t>绑定模式的意思即为从</a:t>
            </a:r>
            <a:r>
              <a:rPr lang="en-US" altLang="zh-CN" dirty="0" err="1"/>
              <a:t>viewModel</a:t>
            </a:r>
            <a:r>
              <a:rPr lang="zh-CN" altLang="en-US" dirty="0"/>
              <a:t>绑定至</a:t>
            </a:r>
            <a:r>
              <a:rPr lang="en-US" altLang="zh-CN" dirty="0"/>
              <a:t>UI</a:t>
            </a:r>
            <a:r>
              <a:rPr lang="zh-CN" altLang="en-US" dirty="0"/>
              <a:t>这一层只进行一次绑定，程序不会继续追踪数据的在两者中任何一方的变化，这种绑定方式很使用于报表数据，数据仅仅会加载一次。</a:t>
            </a:r>
            <a:br>
              <a:rPr lang="zh-CN" altLang="en-US" dirty="0"/>
            </a:br>
            <a:r>
              <a:rPr lang="en-US" altLang="zh-CN" dirty="0"/>
              <a:t>One-Way</a:t>
            </a:r>
            <a:r>
              <a:rPr lang="zh-CN" altLang="en-US" dirty="0"/>
              <a:t>绑定模式即为单向绑定，即</a:t>
            </a:r>
            <a:r>
              <a:rPr lang="en-US" altLang="zh-CN" dirty="0"/>
              <a:t>object-UI</a:t>
            </a:r>
            <a:r>
              <a:rPr lang="zh-CN" altLang="en-US" dirty="0"/>
              <a:t>的绑定，只有当</a:t>
            </a:r>
            <a:r>
              <a:rPr lang="en-US" altLang="zh-CN" dirty="0" err="1"/>
              <a:t>viewModel</a:t>
            </a:r>
            <a:r>
              <a:rPr lang="zh-CN" altLang="en-US" dirty="0"/>
              <a:t>中数据发生了变化，</a:t>
            </a:r>
            <a:r>
              <a:rPr lang="en-US" altLang="zh-CN" dirty="0"/>
              <a:t>UI</a:t>
            </a:r>
            <a:r>
              <a:rPr lang="zh-CN" altLang="en-US" dirty="0"/>
              <a:t>中的数据也将会随之发生变化，反之不然。</a:t>
            </a:r>
            <a:br>
              <a:rPr lang="zh-CN" altLang="en-US" dirty="0"/>
            </a:br>
            <a:r>
              <a:rPr lang="en-US" altLang="zh-CN" dirty="0"/>
              <a:t>Two-Way</a:t>
            </a:r>
            <a:r>
              <a:rPr lang="zh-CN" altLang="en-US" dirty="0"/>
              <a:t>绑定模式为双向绑定，无论数据在</a:t>
            </a:r>
            <a:r>
              <a:rPr lang="en-US" altLang="zh-CN" dirty="0"/>
              <a:t>Object</a:t>
            </a:r>
            <a:r>
              <a:rPr lang="zh-CN" altLang="en-US" dirty="0"/>
              <a:t>或者是</a:t>
            </a:r>
            <a:r>
              <a:rPr lang="en-US" altLang="zh-CN" dirty="0"/>
              <a:t>UI</a:t>
            </a:r>
            <a:r>
              <a:rPr lang="zh-CN" altLang="en-US" dirty="0"/>
              <a:t>中发生变化，应用程序将会更新另一方，这是最为灵活的绑定方式，同时代价也是最大的。</a:t>
            </a:r>
            <a:br>
              <a:rPr lang="zh-CN" altLang="en-US" dirty="0"/>
            </a:br>
            <a:r>
              <a:rPr lang="zh-CN" altLang="en-US" dirty="0"/>
              <a:t>数据绑定只是作为元素的自定义属性写上标签内，并不能决定它是何种绑定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如果值是通过</a:t>
            </a:r>
            <a:r>
              <a:rPr lang="en-US" altLang="zh-CN" dirty="0" err="1"/>
              <a:t>ko.observable</a:t>
            </a:r>
            <a:r>
              <a:rPr lang="zh-CN" altLang="en-US" dirty="0"/>
              <a:t>定义的说明是双向绑定，否则为</a:t>
            </a:r>
            <a:r>
              <a:rPr lang="en-US" altLang="zh-CN" dirty="0"/>
              <a:t>One-Time</a:t>
            </a:r>
            <a:r>
              <a:rPr lang="zh-CN" altLang="en-US" dirty="0"/>
              <a:t>绑定，在</a:t>
            </a:r>
            <a:r>
              <a:rPr lang="en-US" altLang="zh-CN" dirty="0"/>
              <a:t>knockout</a:t>
            </a:r>
            <a:r>
              <a:rPr lang="zh-CN" altLang="en-US" dirty="0"/>
              <a:t>不存在单向绑定。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60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 err="1" smtClean="0"/>
              <a:t>Ko</a:t>
            </a:r>
            <a:r>
              <a:rPr lang="zh-CN" altLang="en-US" b="1" dirty="0" smtClean="0"/>
              <a:t>可绑定哪些内容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72816"/>
            <a:ext cx="8229600" cy="475942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/>
              <a:t>控制文本和外观的</a:t>
            </a:r>
            <a:r>
              <a:rPr lang="zh-CN" altLang="en-US" dirty="0" smtClean="0"/>
              <a:t>绑定</a:t>
            </a:r>
            <a:endParaRPr lang="en-US" altLang="zh-CN" dirty="0" smtClean="0"/>
          </a:p>
          <a:p>
            <a:pPr>
              <a:buNone/>
            </a:pPr>
            <a:r>
              <a:rPr lang="en-US" altLang="zh-CN" b="1" dirty="0" smtClean="0"/>
              <a:t>visible</a:t>
            </a:r>
            <a:r>
              <a:rPr lang="zh-CN" altLang="en-US" b="1" dirty="0" smtClean="0"/>
              <a:t>绑定，</a:t>
            </a:r>
            <a:r>
              <a:rPr lang="en-US" altLang="zh-CN" b="1" dirty="0" smtClean="0"/>
              <a:t>text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html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css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style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attr</a:t>
            </a:r>
            <a:r>
              <a:rPr lang="zh-CN" altLang="en-US" b="1" dirty="0" smtClean="0"/>
              <a:t>。。。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2.</a:t>
            </a:r>
            <a:r>
              <a:rPr lang="zh-CN" altLang="en-US" b="1" dirty="0"/>
              <a:t>控制流</a:t>
            </a:r>
            <a:r>
              <a:rPr lang="zh-CN" altLang="en-US" b="1" dirty="0" smtClean="0"/>
              <a:t>绑定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err="1"/>
              <a:t>foreach</a:t>
            </a:r>
            <a:r>
              <a:rPr lang="en-US" altLang="zh-CN" b="1" dirty="0"/>
              <a:t> 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if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ifnot</a:t>
            </a:r>
            <a:r>
              <a:rPr lang="zh-CN" altLang="en-US" b="1" dirty="0" smtClean="0"/>
              <a:t>，。。。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3.</a:t>
            </a:r>
            <a:r>
              <a:rPr lang="zh-CN" altLang="en-US" b="1" dirty="0" smtClean="0"/>
              <a:t>表单域绑定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i="1" dirty="0"/>
              <a:t>click </a:t>
            </a:r>
            <a:r>
              <a:rPr lang="zh-CN" altLang="en-US" b="1" i="1" dirty="0" smtClean="0"/>
              <a:t>，</a:t>
            </a:r>
            <a:r>
              <a:rPr lang="en-US" altLang="zh-CN" b="1" i="1" dirty="0"/>
              <a:t>event </a:t>
            </a:r>
            <a:r>
              <a:rPr lang="zh-CN" altLang="en-US" b="1" i="1" dirty="0" smtClean="0"/>
              <a:t>，</a:t>
            </a:r>
            <a:r>
              <a:rPr lang="en-US" altLang="zh-CN" b="1" dirty="0"/>
              <a:t>submit 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value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enable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checked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Options</a:t>
            </a:r>
            <a:r>
              <a:rPr lang="zh-CN" altLang="en-US" b="1" dirty="0" smtClean="0"/>
              <a:t>，。。。</a:t>
            </a:r>
            <a:endParaRPr lang="en-US" altLang="zh-CN" b="1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Ko</a:t>
            </a:r>
            <a:r>
              <a:rPr lang="zh-CN" altLang="en-US" dirty="0" smtClean="0"/>
              <a:t>绑定语法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&lt;script type="text/</a:t>
            </a:r>
            <a:r>
              <a:rPr lang="en-US" altLang="zh-CN" dirty="0" err="1"/>
              <a:t>javascript</a:t>
            </a:r>
            <a:r>
              <a:rPr lang="en-US" altLang="zh-CN" dirty="0"/>
              <a:t>" </a:t>
            </a:r>
            <a:r>
              <a:rPr lang="en-US" altLang="zh-CN" dirty="0" err="1"/>
              <a:t>src</a:t>
            </a:r>
            <a:r>
              <a:rPr lang="en-US" altLang="zh-CN" dirty="0"/>
              <a:t>="knockout-2.2.0.js"&gt;&lt;/script&gt;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&lt;input data-bind="</a:t>
            </a:r>
            <a:r>
              <a:rPr lang="en-US" altLang="zh-CN" dirty="0" err="1"/>
              <a:t>hasfocus</a:t>
            </a:r>
            <a:r>
              <a:rPr lang="en-US" altLang="zh-CN" dirty="0"/>
              <a:t>: </a:t>
            </a:r>
            <a:r>
              <a:rPr lang="en-US" altLang="zh-CN" dirty="0" err="1"/>
              <a:t>isSelected</a:t>
            </a:r>
            <a:r>
              <a:rPr lang="en-US" altLang="zh-CN" dirty="0"/>
              <a:t>" /&gt; </a:t>
            </a:r>
          </a:p>
          <a:p>
            <a:r>
              <a:rPr lang="en-US" altLang="zh-CN" dirty="0"/>
              <a:t> &lt;button data-bind="click: </a:t>
            </a:r>
            <a:r>
              <a:rPr lang="en-US" altLang="zh-CN" dirty="0" err="1"/>
              <a:t>setIsSelected</a:t>
            </a:r>
            <a:r>
              <a:rPr lang="en-US" altLang="zh-CN" dirty="0"/>
              <a:t>"&gt;Focus programmatically&lt;/button&gt; </a:t>
            </a:r>
          </a:p>
          <a:p>
            <a:r>
              <a:rPr lang="en-US" altLang="zh-CN" dirty="0"/>
              <a:t> &lt;span data-bind="visible: </a:t>
            </a:r>
            <a:r>
              <a:rPr lang="en-US" altLang="zh-CN" dirty="0" err="1"/>
              <a:t>isSelected</a:t>
            </a:r>
            <a:r>
              <a:rPr lang="en-US" altLang="zh-CN" dirty="0"/>
              <a:t>"&gt;The textbox has focus&lt;/span&gt;</a:t>
            </a:r>
          </a:p>
          <a:p>
            <a:r>
              <a:rPr lang="en-US" altLang="zh-CN" dirty="0"/>
              <a:t>   </a:t>
            </a:r>
          </a:p>
          <a:p>
            <a:r>
              <a:rPr lang="en-US" altLang="zh-CN" dirty="0"/>
              <a:t> &lt;script type="text/</a:t>
            </a:r>
            <a:r>
              <a:rPr lang="en-US" altLang="zh-CN" dirty="0" err="1"/>
              <a:t>javascript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viewModel</a:t>
            </a:r>
            <a:r>
              <a:rPr lang="en-US" altLang="zh-CN" dirty="0"/>
              <a:t> = {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isSelected</a:t>
            </a:r>
            <a:r>
              <a:rPr lang="en-US" altLang="zh-CN" dirty="0"/>
              <a:t>: </a:t>
            </a:r>
            <a:r>
              <a:rPr lang="en-US" altLang="zh-CN" dirty="0" err="1"/>
              <a:t>ko.observable</a:t>
            </a:r>
            <a:r>
              <a:rPr lang="en-US" altLang="zh-CN" dirty="0"/>
              <a:t>(false),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setIsSelected</a:t>
            </a:r>
            <a:r>
              <a:rPr lang="en-US" altLang="zh-CN" dirty="0"/>
              <a:t>: function () { </a:t>
            </a:r>
            <a:r>
              <a:rPr lang="en-US" altLang="zh-CN" dirty="0" err="1"/>
              <a:t>this.isSelected</a:t>
            </a:r>
            <a:r>
              <a:rPr lang="en-US" altLang="zh-CN" dirty="0"/>
              <a:t>(true) }</a:t>
            </a:r>
          </a:p>
          <a:p>
            <a:r>
              <a:rPr lang="en-US" altLang="zh-CN" dirty="0"/>
              <a:t>     };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ko.applyBindings</a:t>
            </a:r>
            <a:r>
              <a:rPr lang="en-US" altLang="zh-CN" dirty="0"/>
              <a:t>(</a:t>
            </a:r>
            <a:r>
              <a:rPr lang="en-US" altLang="zh-CN" dirty="0" err="1"/>
              <a:t>viewModel</a:t>
            </a:r>
            <a:r>
              <a:rPr lang="en-US" altLang="zh-CN" dirty="0"/>
              <a:t>); </a:t>
            </a:r>
          </a:p>
          <a:p>
            <a:r>
              <a:rPr lang="en-US" altLang="zh-CN" dirty="0"/>
              <a:t> &lt;/script&gt;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635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Mvvm</a:t>
            </a:r>
            <a:r>
              <a:rPr lang="zh-CN" altLang="en-US" dirty="0" smtClean="0"/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fontScale="77500" lnSpcReduction="20000"/>
          </a:bodyPr>
          <a:lstStyle/>
          <a:p>
            <a:r>
              <a:rPr lang="zh-CN" altLang="zh-CN" dirty="0"/>
              <a:t>优点：</a:t>
            </a:r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/>
              <a:t>MVVM</a:t>
            </a:r>
            <a:r>
              <a:rPr lang="zh-CN" altLang="zh-CN" dirty="0"/>
              <a:t>使并行开发更加容易，使前端开发和后端开发人员互不影响。</a:t>
            </a:r>
          </a:p>
          <a:p>
            <a:pPr lvl="0"/>
            <a:r>
              <a:rPr lang="en-US" altLang="zh-CN" dirty="0"/>
              <a:t> </a:t>
            </a:r>
            <a:r>
              <a:rPr lang="zh-CN" altLang="zh-CN" dirty="0"/>
              <a:t>抽象化</a:t>
            </a:r>
            <a:r>
              <a:rPr lang="en-US" altLang="zh-CN" dirty="0"/>
              <a:t>View</a:t>
            </a:r>
            <a:r>
              <a:rPr lang="zh-CN" altLang="zh-CN" dirty="0"/>
              <a:t>层，减少了代码中的业务逻辑</a:t>
            </a:r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/>
              <a:t> </a:t>
            </a:r>
            <a:r>
              <a:rPr lang="en-US" altLang="zh-CN" dirty="0" err="1"/>
              <a:t>ViewModel</a:t>
            </a:r>
            <a:r>
              <a:rPr lang="zh-CN" altLang="zh-CN" dirty="0"/>
              <a:t>比事件驱动更容易测试</a:t>
            </a:r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/>
              <a:t> </a:t>
            </a:r>
            <a:r>
              <a:rPr lang="en-US" altLang="zh-CN" dirty="0" err="1"/>
              <a:t>ViewModel</a:t>
            </a:r>
            <a:r>
              <a:rPr lang="zh-CN" altLang="zh-CN" dirty="0"/>
              <a:t>的测试不用关心</a:t>
            </a:r>
            <a:r>
              <a:rPr lang="en-US" altLang="zh-CN" dirty="0" err="1"/>
              <a:t>uI</a:t>
            </a:r>
            <a:r>
              <a:rPr lang="zh-CN" altLang="zh-CN" dirty="0"/>
              <a:t>的自动化和交互</a:t>
            </a:r>
            <a:r>
              <a:rPr lang="en-US" altLang="zh-CN" dirty="0"/>
              <a:t> </a:t>
            </a:r>
            <a:r>
              <a:rPr lang="zh-CN" altLang="zh-CN" dirty="0"/>
              <a:t>缺点：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缺点：</a:t>
            </a:r>
          </a:p>
          <a:p>
            <a:r>
              <a:rPr lang="en-US" altLang="zh-CN" dirty="0"/>
              <a:t>1. </a:t>
            </a:r>
            <a:r>
              <a:rPr lang="zh-CN" altLang="zh-CN" dirty="0"/>
              <a:t>对于简单的</a:t>
            </a:r>
            <a:r>
              <a:rPr lang="en-US" altLang="zh-CN" dirty="0" err="1"/>
              <a:t>ui</a:t>
            </a:r>
            <a:r>
              <a:rPr lang="zh-CN" altLang="zh-CN" dirty="0"/>
              <a:t>，使用</a:t>
            </a:r>
            <a:r>
              <a:rPr lang="en-US" altLang="zh-CN" dirty="0"/>
              <a:t>MVVM</a:t>
            </a:r>
            <a:r>
              <a:rPr lang="zh-CN" altLang="zh-CN" dirty="0"/>
              <a:t>有点太重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2. </a:t>
            </a:r>
            <a:r>
              <a:rPr lang="zh-CN" altLang="zh-CN" dirty="0"/>
              <a:t>声明式的数据绑定不利于调试</a:t>
            </a:r>
            <a:r>
              <a:rPr lang="en-US" altLang="zh-CN" dirty="0"/>
              <a:t>,</a:t>
            </a:r>
            <a:r>
              <a:rPr lang="zh-CN" altLang="zh-CN" dirty="0"/>
              <a:t>因为命令式的代码可以和容易的设置断点，这种模式</a:t>
            </a:r>
          </a:p>
          <a:p>
            <a:r>
              <a:rPr lang="zh-CN" altLang="zh-CN" dirty="0"/>
              <a:t>就不利于设置这样的断点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3. </a:t>
            </a:r>
            <a:r>
              <a:rPr lang="zh-CN" altLang="zh-CN" dirty="0"/>
              <a:t>在不挑剔</a:t>
            </a:r>
            <a:r>
              <a:rPr lang="en-US" altLang="zh-CN" dirty="0"/>
              <a:t>(non-trivial)</a:t>
            </a:r>
            <a:r>
              <a:rPr lang="zh-CN" altLang="zh-CN" dirty="0"/>
              <a:t>的应用里数据绑定可以创建大量的簿记</a:t>
            </a:r>
            <a:r>
              <a:rPr lang="en-US" altLang="zh-CN" dirty="0"/>
              <a:t>(book-keeping)</a:t>
            </a:r>
            <a:r>
              <a:rPr lang="zh-CN" altLang="zh-CN" dirty="0"/>
              <a:t>。你也</a:t>
            </a:r>
          </a:p>
          <a:p>
            <a:r>
              <a:rPr lang="zh-CN" altLang="zh-CN" dirty="0"/>
              <a:t>不想结束于绑定比被绑定的对象更复杂的情况。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4. </a:t>
            </a:r>
            <a:r>
              <a:rPr lang="zh-CN" altLang="zh-CN" dirty="0"/>
              <a:t>在大的应用中，在获取大量的概要</a:t>
            </a:r>
            <a:r>
              <a:rPr lang="en-US" altLang="zh-CN" dirty="0"/>
              <a:t>(generalization)</a:t>
            </a:r>
            <a:r>
              <a:rPr lang="zh-CN" altLang="zh-CN" dirty="0"/>
              <a:t>前很难设计视图</a:t>
            </a:r>
            <a:r>
              <a:rPr lang="en-US" altLang="zh-CN" dirty="0"/>
              <a:t>-</a:t>
            </a:r>
            <a:r>
              <a:rPr lang="zh-CN" altLang="zh-CN" dirty="0"/>
              <a:t>模型层</a:t>
            </a:r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345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一、引言</a:t>
            </a:r>
            <a:endParaRPr lang="en-US" altLang="zh-CN" dirty="0" smtClean="0"/>
          </a:p>
          <a:p>
            <a:r>
              <a:rPr lang="zh-CN" altLang="en-US" dirty="0" smtClean="0"/>
              <a:t>二、</a:t>
            </a:r>
            <a:r>
              <a:rPr lang="en-US" altLang="zh-CN" dirty="0" smtClean="0"/>
              <a:t>MVVM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 smtClean="0"/>
              <a:t>三、</a:t>
            </a:r>
            <a:r>
              <a:rPr lang="en-US" altLang="zh-CN" dirty="0" err="1" smtClean="0"/>
              <a:t>mvvm</a:t>
            </a:r>
            <a:r>
              <a:rPr lang="zh-CN" altLang="en-US" dirty="0" smtClean="0"/>
              <a:t>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开发中的实现</a:t>
            </a:r>
            <a:endParaRPr lang="en-US" altLang="zh-CN" dirty="0" smtClean="0"/>
          </a:p>
          <a:p>
            <a:r>
              <a:rPr lang="zh-CN" altLang="en-US" dirty="0" smtClean="0"/>
              <a:t>五、</a:t>
            </a:r>
            <a:r>
              <a:rPr lang="en-US" altLang="zh-CN" b="1" dirty="0"/>
              <a:t> Knockout.js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 smtClean="0"/>
              <a:t>六、</a:t>
            </a:r>
            <a:r>
              <a:rPr lang="en-US" altLang="zh-CN" b="1" dirty="0"/>
              <a:t> </a:t>
            </a:r>
            <a:r>
              <a:rPr lang="en-US" altLang="zh-CN" b="1" dirty="0" smtClean="0"/>
              <a:t>Knockout.js</a:t>
            </a:r>
            <a:r>
              <a:rPr lang="zh-CN" altLang="en-US" b="1" dirty="0" smtClean="0"/>
              <a:t>功能介绍及如何实现</a:t>
            </a:r>
            <a:endParaRPr lang="en-US" altLang="zh-CN" b="1" dirty="0" smtClean="0"/>
          </a:p>
          <a:p>
            <a:r>
              <a:rPr lang="zh-CN" altLang="en-US" b="1" dirty="0" smtClean="0"/>
              <a:t>七、</a:t>
            </a:r>
            <a:r>
              <a:rPr lang="en-US" altLang="zh-CN" b="1" dirty="0"/>
              <a:t> </a:t>
            </a:r>
            <a:r>
              <a:rPr lang="en-US" altLang="zh-CN" b="1" dirty="0" smtClean="0"/>
              <a:t>Knockout.js</a:t>
            </a:r>
            <a:r>
              <a:rPr lang="zh-CN" altLang="en-US" b="1" dirty="0" smtClean="0"/>
              <a:t>的优缺点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08112"/>
          </a:xfrm>
        </p:spPr>
        <p:txBody>
          <a:bodyPr>
            <a:normAutofit/>
          </a:bodyPr>
          <a:lstStyle/>
          <a:p>
            <a:r>
              <a:rPr lang="zh-CN" altLang="en-US" b="1" dirty="0"/>
              <a:t>一、引言</a:t>
            </a:r>
            <a:endParaRPr lang="zh-CN" altLang="en-US" dirty="0"/>
          </a:p>
        </p:txBody>
      </p:sp>
      <p:pic>
        <p:nvPicPr>
          <p:cNvPr id="4098" name="Picture 2" descr="http://newdocx.appcan.cn/docximg/wx4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80928"/>
            <a:ext cx="57531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11560" y="1472586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Muli"/>
              </a:rPr>
              <a:t>在早期移动网站应用等前端开发初期，由于在网络时代</a:t>
            </a:r>
            <a:r>
              <a:rPr lang="en-US" altLang="zh-CN" dirty="0" err="1">
                <a:solidFill>
                  <a:srgbClr val="555555"/>
                </a:solidFill>
                <a:latin typeface="Muli"/>
              </a:rPr>
              <a:t>JQuery</a:t>
            </a:r>
            <a:r>
              <a:rPr lang="zh-CN" altLang="en-US" dirty="0">
                <a:solidFill>
                  <a:srgbClr val="555555"/>
                </a:solidFill>
                <a:latin typeface="Muli"/>
              </a:rPr>
              <a:t>技术体系的影响，大家普遍使用</a:t>
            </a:r>
            <a:r>
              <a:rPr lang="en-US" altLang="zh-CN" dirty="0" err="1">
                <a:solidFill>
                  <a:srgbClr val="555555"/>
                </a:solidFill>
                <a:latin typeface="Muli"/>
              </a:rPr>
              <a:t>JQuery</a:t>
            </a:r>
            <a:r>
              <a:rPr lang="zh-CN" altLang="en-US" dirty="0">
                <a:solidFill>
                  <a:srgbClr val="555555"/>
                </a:solidFill>
                <a:latin typeface="Muli"/>
              </a:rPr>
              <a:t>、</a:t>
            </a:r>
            <a:r>
              <a:rPr lang="en-US" altLang="zh-CN" dirty="0" err="1">
                <a:solidFill>
                  <a:srgbClr val="555555"/>
                </a:solidFill>
                <a:latin typeface="Muli"/>
              </a:rPr>
              <a:t>Zepto</a:t>
            </a:r>
            <a:r>
              <a:rPr lang="en-US" altLang="zh-CN" dirty="0">
                <a:solidFill>
                  <a:srgbClr val="555555"/>
                </a:solidFill>
                <a:latin typeface="Muli"/>
              </a:rPr>
              <a:t>(JQUERY</a:t>
            </a:r>
            <a:r>
              <a:rPr lang="zh-CN" altLang="en-US" dirty="0">
                <a:solidFill>
                  <a:srgbClr val="555555"/>
                </a:solidFill>
                <a:latin typeface="Muli"/>
              </a:rPr>
              <a:t>的移动简化版，省略</a:t>
            </a:r>
            <a:r>
              <a:rPr lang="en-US" altLang="zh-CN" dirty="0">
                <a:solidFill>
                  <a:srgbClr val="555555"/>
                </a:solidFill>
                <a:latin typeface="Muli"/>
              </a:rPr>
              <a:t>IE</a:t>
            </a:r>
            <a:r>
              <a:rPr lang="zh-CN" altLang="en-US" dirty="0">
                <a:solidFill>
                  <a:srgbClr val="555555"/>
                </a:solidFill>
                <a:latin typeface="Muli"/>
              </a:rPr>
              <a:t>等</a:t>
            </a:r>
            <a:r>
              <a:rPr lang="en-US" altLang="zh-CN" dirty="0">
                <a:solidFill>
                  <a:srgbClr val="555555"/>
                </a:solidFill>
                <a:latin typeface="Muli"/>
              </a:rPr>
              <a:t>PC</a:t>
            </a:r>
            <a:r>
              <a:rPr lang="zh-CN" altLang="en-US" dirty="0">
                <a:solidFill>
                  <a:srgbClr val="555555"/>
                </a:solidFill>
                <a:latin typeface="Muli"/>
              </a:rPr>
              <a:t>浏览器的适配</a:t>
            </a:r>
            <a:r>
              <a:rPr lang="en-US" altLang="zh-CN" dirty="0">
                <a:solidFill>
                  <a:srgbClr val="555555"/>
                </a:solidFill>
                <a:latin typeface="Muli"/>
              </a:rPr>
              <a:t>)</a:t>
            </a:r>
            <a:r>
              <a:rPr lang="zh-CN" altLang="en-US" dirty="0">
                <a:solidFill>
                  <a:srgbClr val="555555"/>
                </a:solidFill>
                <a:latin typeface="Muli"/>
              </a:rPr>
              <a:t>来完成界面交互、数据处理等工作。技术模型如下图所示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12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621" y="692696"/>
            <a:ext cx="8229600" cy="5425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 数据获取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sz="2000" dirty="0"/>
              <a:t>由于</a:t>
            </a:r>
            <a:r>
              <a:rPr lang="en-US" altLang="zh-CN" sz="2000" dirty="0"/>
              <a:t>AJAX</a:t>
            </a:r>
            <a:r>
              <a:rPr lang="zh-CN" altLang="en-US" sz="2000" dirty="0"/>
              <a:t>技术已经是非常标准的技术实现方式，</a:t>
            </a:r>
            <a:r>
              <a:rPr lang="en-US" altLang="zh-CN" sz="2000" dirty="0"/>
              <a:t>JSON</a:t>
            </a:r>
            <a:r>
              <a:rPr lang="zh-CN" altLang="en-US" sz="2000" dirty="0"/>
              <a:t>也是浏览器内置的功能，那么数据获取线最直接的开发工作就是界面拼装部分的处理，例如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 descr="http://newdocx.appcan.cn/docximg/wx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21" y="2420888"/>
            <a:ext cx="70866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329642" cy="5847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上述代码清晰明了，没有复杂的让人看不懂的逻辑，一般开发人员很容易学习入门，但在实际项目实践中，开发人员却觉得这个方式的工作量巨大，原因是什么呢？</a:t>
            </a:r>
          </a:p>
          <a:p>
            <a:pPr marL="0" indent="0">
              <a:buNone/>
            </a:pPr>
            <a:r>
              <a:rPr lang="zh-CN" altLang="en-US" sz="2400" dirty="0"/>
              <a:t>上述代码在组合</a:t>
            </a:r>
            <a:r>
              <a:rPr lang="en-US" altLang="zh-CN" sz="2400" dirty="0"/>
              <a:t>HTML</a:t>
            </a:r>
            <a:r>
              <a:rPr lang="zh-CN" altLang="en-US" sz="2400" dirty="0"/>
              <a:t>界面时，采用硬编码模式来进行开发，即通过”</a:t>
            </a:r>
            <a:r>
              <a:rPr lang="en-US" altLang="zh-CN" sz="2400" dirty="0"/>
              <a:t>+”</a:t>
            </a:r>
            <a:r>
              <a:rPr lang="zh-CN" altLang="en-US" sz="2400" dirty="0"/>
              <a:t>号把数据和</a:t>
            </a:r>
            <a:r>
              <a:rPr lang="en-US" altLang="zh-CN" sz="2400" dirty="0"/>
              <a:t>HTML</a:t>
            </a:r>
            <a:r>
              <a:rPr lang="zh-CN" altLang="en-US" sz="2400" dirty="0"/>
              <a:t>代码进行组合。这种方式中</a:t>
            </a:r>
            <a:r>
              <a:rPr lang="en-US" altLang="zh-CN" sz="2400" dirty="0"/>
              <a:t>HTML</a:t>
            </a:r>
            <a:r>
              <a:rPr lang="zh-CN" altLang="en-US" sz="2400" dirty="0"/>
              <a:t>代码是通过如下途径获取的。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 descr="http://newdocx.appcan.cn/docximg/wx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77" y="3256620"/>
            <a:ext cx="799288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548680"/>
            <a:ext cx="8229600" cy="60486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 数据提交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上述代码中，我们使用</a:t>
            </a:r>
            <a:r>
              <a:rPr lang="en-US" altLang="zh-CN" dirty="0" err="1"/>
              <a:t>JQuery</a:t>
            </a:r>
            <a:r>
              <a:rPr lang="zh-CN" altLang="en-US" dirty="0"/>
              <a:t>的</a:t>
            </a:r>
            <a:r>
              <a:rPr lang="en-US" altLang="zh-CN" dirty="0"/>
              <a:t>$</a:t>
            </a:r>
            <a:r>
              <a:rPr lang="zh-CN" altLang="en-US" dirty="0"/>
              <a:t>函数封装的</a:t>
            </a:r>
            <a:r>
              <a:rPr lang="en-US" altLang="zh-CN" dirty="0"/>
              <a:t>DOM</a:t>
            </a:r>
            <a:r>
              <a:rPr lang="zh-CN" altLang="en-US" dirty="0"/>
              <a:t>对象通过</a:t>
            </a:r>
            <a:r>
              <a:rPr lang="en-US" altLang="zh-CN" dirty="0" err="1"/>
              <a:t>val</a:t>
            </a:r>
            <a:r>
              <a:rPr lang="zh-CN" altLang="en-US" dirty="0"/>
              <a:t>函数获取相关属性，然后通过硬代码方式拼装一个</a:t>
            </a:r>
            <a:r>
              <a:rPr lang="en-US" altLang="zh-CN" dirty="0"/>
              <a:t>JSON</a:t>
            </a:r>
            <a:r>
              <a:rPr lang="zh-CN" altLang="en-US" dirty="0"/>
              <a:t>对象，最后通过</a:t>
            </a:r>
            <a:r>
              <a:rPr lang="en-US" altLang="zh-CN" dirty="0"/>
              <a:t>AJAX</a:t>
            </a:r>
            <a:r>
              <a:rPr lang="zh-CN" altLang="en-US" dirty="0"/>
              <a:t>提交到服务器。这种方式也是非常清晰易懂的，但是在实际项目中我们面临的表单多种多样，字段可能非常众多，这部分代码量也是很大的。其次由于上述代码与</a:t>
            </a:r>
            <a:r>
              <a:rPr lang="en-US" altLang="zh-CN" dirty="0"/>
              <a:t>HTML</a:t>
            </a:r>
            <a:r>
              <a:rPr lang="zh-CN" altLang="en-US" dirty="0"/>
              <a:t>对象强关联，因此在</a:t>
            </a:r>
            <a:r>
              <a:rPr lang="en-US" altLang="zh-CN" dirty="0"/>
              <a:t>HTML</a:t>
            </a:r>
            <a:r>
              <a:rPr lang="zh-CN" altLang="en-US" dirty="0"/>
              <a:t>界面调整或接口调整时，还需要</a:t>
            </a:r>
            <a:r>
              <a:rPr lang="en-US" altLang="zh-CN" dirty="0"/>
              <a:t>JS</a:t>
            </a:r>
            <a:r>
              <a:rPr lang="zh-CN" altLang="en-US" dirty="0"/>
              <a:t>开发人员投入一定精力进行修正，代码可复用度也比较低。</a:t>
            </a:r>
            <a:endParaRPr lang="en-US" altLang="zh-CN" dirty="0" smtClean="0"/>
          </a:p>
        </p:txBody>
      </p:sp>
      <p:pic>
        <p:nvPicPr>
          <p:cNvPr id="3074" name="Picture 2" descr="http://newdocx.appcan.cn/docximg/wx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7442484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32951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MVVM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564"/>
            <a:ext cx="8363272" cy="519503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MVVM</a:t>
            </a:r>
            <a:r>
              <a:rPr lang="zh-CN" altLang="en-US" sz="2400" dirty="0"/>
              <a:t>（</a:t>
            </a:r>
            <a:r>
              <a:rPr lang="en-US" altLang="zh-CN" sz="2400" dirty="0"/>
              <a:t>Model-View-</a:t>
            </a:r>
            <a:r>
              <a:rPr lang="en-US" altLang="zh-CN" sz="2400" dirty="0" err="1"/>
              <a:t>ViewModel</a:t>
            </a:r>
            <a:r>
              <a:rPr lang="en-US" altLang="zh-CN" sz="2400" dirty="0"/>
              <a:t>)</a:t>
            </a:r>
            <a:r>
              <a:rPr lang="zh-CN" altLang="en-US" sz="2400" dirty="0"/>
              <a:t>是在</a:t>
            </a:r>
            <a:r>
              <a:rPr lang="en-US" altLang="zh-CN" sz="2400" dirty="0"/>
              <a:t>MVC(Model-View-Control)</a:t>
            </a:r>
            <a:r>
              <a:rPr lang="zh-CN" altLang="en-US" sz="2400" dirty="0"/>
              <a:t>模式之后引出的新的开发模式，他与</a:t>
            </a:r>
            <a:r>
              <a:rPr lang="en-US" altLang="zh-CN" sz="2400" dirty="0"/>
              <a:t>MVC</a:t>
            </a:r>
            <a:r>
              <a:rPr lang="zh-CN" altLang="en-US" sz="2400" dirty="0"/>
              <a:t>模式一样用于把视图（界面）和数据进行解耦，不同的是采用</a:t>
            </a:r>
            <a:r>
              <a:rPr lang="en-US" altLang="zh-CN" sz="2400" dirty="0" err="1"/>
              <a:t>ViewModel</a:t>
            </a:r>
            <a:r>
              <a:rPr lang="zh-CN" altLang="en-US" sz="2400" dirty="0"/>
              <a:t>来完成数据与视图的双向绑定，通过自动化的方式承担大部分数据工作，来解决由于界面复杂化和快速迭代带来的问题。它的技术模型如下图所示</a:t>
            </a:r>
            <a:endParaRPr lang="zh-CN" altLang="en-US" sz="2400" dirty="0"/>
          </a:p>
        </p:txBody>
      </p:sp>
      <p:pic>
        <p:nvPicPr>
          <p:cNvPr id="5122" name="Picture 2" descr="http://newdocx.appcan.cn/docximg/zy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29000"/>
            <a:ext cx="52768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58" y="1357298"/>
            <a:ext cx="8429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MVVM</a:t>
            </a:r>
            <a:r>
              <a:rPr lang="zh-CN" altLang="zh-CN" dirty="0"/>
              <a:t>的全称是</a:t>
            </a:r>
            <a:r>
              <a:rPr lang="en-US" altLang="zh-CN" dirty="0"/>
              <a:t>Model View </a:t>
            </a:r>
            <a:r>
              <a:rPr lang="en-US" altLang="zh-CN" dirty="0" err="1"/>
              <a:t>ViewModel</a:t>
            </a:r>
            <a:r>
              <a:rPr lang="zh-CN" altLang="zh-CN" dirty="0"/>
              <a:t>，这种架构模式最初是由微软的</a:t>
            </a:r>
            <a:r>
              <a:rPr lang="en-US" altLang="zh-CN" dirty="0" err="1"/>
              <a:t>MartinFowler</a:t>
            </a:r>
            <a:r>
              <a:rPr lang="zh-CN" altLang="zh-CN" dirty="0"/>
              <a:t>作为微软软件的展现层设计模式的规范提出，它是</a:t>
            </a:r>
            <a:r>
              <a:rPr lang="en-US" altLang="zh-CN" dirty="0"/>
              <a:t>MVC</a:t>
            </a:r>
            <a:r>
              <a:rPr lang="zh-CN" altLang="zh-CN" dirty="0"/>
              <a:t>模式的衍生物，</a:t>
            </a:r>
            <a:r>
              <a:rPr lang="en-US" altLang="zh-CN" dirty="0"/>
              <a:t>MVVM</a:t>
            </a:r>
            <a:r>
              <a:rPr lang="zh-CN" altLang="zh-CN" dirty="0"/>
              <a:t>模式的关注点在能够支持事件驱动的</a:t>
            </a:r>
            <a:r>
              <a:rPr lang="en-US" altLang="zh-CN" dirty="0"/>
              <a:t>UI</a:t>
            </a:r>
            <a:r>
              <a:rPr lang="zh-CN" altLang="zh-CN" dirty="0"/>
              <a:t>开发平台，例如</a:t>
            </a:r>
            <a:r>
              <a:rPr lang="en-US" altLang="zh-CN" dirty="0"/>
              <a:t>HTML5,[2][3] </a:t>
            </a:r>
            <a:r>
              <a:rPr lang="en-US" altLang="zh-CN" dirty="0" err="1"/>
              <a:t>WindowsPresentation</a:t>
            </a:r>
            <a:r>
              <a:rPr lang="en-US" altLang="zh-CN" dirty="0"/>
              <a:t> Foundation (WPF), Silverlight </a:t>
            </a:r>
            <a:r>
              <a:rPr lang="zh-CN" altLang="zh-CN" dirty="0"/>
              <a:t>和</a:t>
            </a:r>
            <a:r>
              <a:rPr lang="en-US" altLang="zh-CN" dirty="0"/>
              <a:t> t ZK framework</a:t>
            </a:r>
            <a:r>
              <a:rPr lang="zh-CN" altLang="zh-CN" dirty="0"/>
              <a:t>，</a:t>
            </a:r>
            <a:r>
              <a:rPr lang="en-US" altLang="zh-CN" dirty="0"/>
              <a:t>Adobe Flex</a:t>
            </a:r>
            <a:r>
              <a:rPr lang="zh-CN" altLang="zh-CN" dirty="0"/>
              <a:t>。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          </a:t>
            </a:r>
            <a:r>
              <a:rPr lang="zh-CN" altLang="zh-CN" dirty="0"/>
              <a:t>对这种模式的实现，大部分都是通过在</a:t>
            </a:r>
            <a:r>
              <a:rPr lang="en-US" altLang="zh-CN" dirty="0"/>
              <a:t>view</a:t>
            </a:r>
            <a:r>
              <a:rPr lang="zh-CN" altLang="zh-CN" dirty="0"/>
              <a:t>层声明数据绑定来和其他层分离的，这样就方便了前端开发人员和后端开发人员的分工，前端开发人员在</a:t>
            </a:r>
            <a:r>
              <a:rPr lang="en-US" altLang="zh-CN" dirty="0"/>
              <a:t>html</a:t>
            </a:r>
            <a:r>
              <a:rPr lang="zh-CN" altLang="zh-CN" dirty="0"/>
              <a:t>标签中写对</a:t>
            </a:r>
            <a:r>
              <a:rPr lang="en-US" altLang="zh-CN" dirty="0" err="1"/>
              <a:t>viewmodel</a:t>
            </a:r>
            <a:r>
              <a:rPr lang="zh-CN" altLang="zh-CN" dirty="0"/>
              <a:t>的绑定数据，</a:t>
            </a:r>
            <a:r>
              <a:rPr lang="en-US" altLang="zh-CN" dirty="0"/>
              <a:t>model</a:t>
            </a:r>
            <a:r>
              <a:rPr lang="zh-CN" altLang="zh-CN" dirty="0"/>
              <a:t>和</a:t>
            </a:r>
            <a:r>
              <a:rPr lang="en-US" altLang="zh-CN" dirty="0" err="1"/>
              <a:t>viewmodel</a:t>
            </a:r>
            <a:r>
              <a:rPr lang="zh-CN" altLang="zh-CN" dirty="0"/>
              <a:t>是后端开发人员通过开发应用的逻辑来维护这两层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    </a:t>
            </a:r>
            <a:r>
              <a:rPr lang="zh-CN" altLang="zh-CN" dirty="0"/>
              <a:t>最近几年，</a:t>
            </a:r>
            <a:r>
              <a:rPr lang="en-US" altLang="zh-CN" dirty="0" err="1"/>
              <a:t>mvvm</a:t>
            </a:r>
            <a:r>
              <a:rPr lang="zh-CN" altLang="zh-CN" dirty="0"/>
              <a:t>模式在</a:t>
            </a:r>
            <a:r>
              <a:rPr lang="en-US" altLang="zh-CN" dirty="0"/>
              <a:t>JavaScript</a:t>
            </a:r>
            <a:r>
              <a:rPr lang="zh-CN" altLang="zh-CN" dirty="0"/>
              <a:t>中开始有人实现，目前比较成熟的框架有</a:t>
            </a:r>
            <a:r>
              <a:rPr lang="en-US" altLang="zh-CN" dirty="0" err="1"/>
              <a:t>KnockoutJS</a:t>
            </a:r>
            <a:r>
              <a:rPr lang="en-US" altLang="zh-CN" dirty="0"/>
              <a:t>, Kendo MVVM</a:t>
            </a:r>
            <a:r>
              <a:rPr lang="zh-CN" altLang="zh-CN" dirty="0"/>
              <a:t>和</a:t>
            </a:r>
            <a:r>
              <a:rPr lang="en-US" altLang="zh-CN" dirty="0"/>
              <a:t>angular.js</a:t>
            </a:r>
            <a:r>
              <a:rPr lang="zh-CN" altLang="zh-CN" dirty="0"/>
              <a:t>，</a:t>
            </a:r>
            <a:r>
              <a:rPr lang="en-US" altLang="zh-CN" dirty="0"/>
              <a:t>vue.js</a:t>
            </a:r>
            <a:r>
              <a:rPr lang="zh-CN" altLang="zh-CN" dirty="0"/>
              <a:t>，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下面我们就以</a:t>
            </a:r>
            <a:r>
              <a:rPr lang="en-US" altLang="zh-CN" dirty="0" err="1"/>
              <a:t>KnockoutJS</a:t>
            </a:r>
            <a:r>
              <a:rPr lang="zh-CN" altLang="zh-CN" dirty="0"/>
              <a:t>为例看下</a:t>
            </a:r>
            <a:r>
              <a:rPr lang="en-US" altLang="zh-CN" dirty="0"/>
              <a:t>MVVM</a:t>
            </a:r>
            <a:r>
              <a:rPr lang="zh-CN" altLang="zh-CN" dirty="0"/>
              <a:t>模式中个部分的具体职责和实例代码，同时理解使用这种模式开发的优点和缺点。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71600" y="476672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MVVM</a:t>
            </a:r>
            <a:r>
              <a:rPr lang="zh-CN" altLang="en-US" sz="2800"/>
              <a:t>简介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Knockout.js</a:t>
            </a:r>
            <a:r>
              <a:rPr lang="zh-CN" altLang="en-US" b="1" dirty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51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Knockout</a:t>
            </a:r>
            <a:r>
              <a:rPr lang="zh-CN" altLang="en-US" dirty="0"/>
              <a:t>是一款很优秀的</a:t>
            </a:r>
            <a:r>
              <a:rPr lang="en-US" altLang="zh-CN" dirty="0"/>
              <a:t>JavaScript</a:t>
            </a:r>
            <a:r>
              <a:rPr lang="zh-CN" altLang="en-US" dirty="0"/>
              <a:t>库，它可以帮助你仅使用一个清晰整洁的底层数据模型（</a:t>
            </a:r>
            <a:r>
              <a:rPr lang="en-US" altLang="zh-CN" dirty="0"/>
              <a:t>data model</a:t>
            </a:r>
            <a:r>
              <a:rPr lang="zh-CN" altLang="en-US" dirty="0"/>
              <a:t>）即可创建一个富文本且具有良好的显示和编辑功能的用户界面。任何时候你的局部</a:t>
            </a:r>
            <a:r>
              <a:rPr lang="en-US" altLang="zh-CN" dirty="0"/>
              <a:t>UI</a:t>
            </a:r>
            <a:r>
              <a:rPr lang="zh-CN" altLang="en-US" dirty="0"/>
              <a:t>内容需要自动更新（比如：依赖于用户行为的改变或者外部的数据源发生变化），</a:t>
            </a:r>
            <a:r>
              <a:rPr lang="en-US" altLang="zh-CN" dirty="0"/>
              <a:t>KO</a:t>
            </a:r>
            <a:r>
              <a:rPr lang="zh-CN" altLang="en-US" dirty="0"/>
              <a:t>都可以很简单的帮你实现，并且非常易于维护。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185</TotalTime>
  <Words>771</Words>
  <Application>Microsoft Office PowerPoint</Application>
  <PresentationFormat>全屏显示(4:3)</PresentationFormat>
  <Paragraphs>81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Muli</vt:lpstr>
      <vt:lpstr>隶书</vt:lpstr>
      <vt:lpstr>宋体</vt:lpstr>
      <vt:lpstr>Arial</vt:lpstr>
      <vt:lpstr>Calibri</vt:lpstr>
      <vt:lpstr>Constantia</vt:lpstr>
      <vt:lpstr>Wingdings 2</vt:lpstr>
      <vt:lpstr>流畅</vt:lpstr>
      <vt:lpstr>MVVM开发框架 </vt:lpstr>
      <vt:lpstr>目录</vt:lpstr>
      <vt:lpstr>一、引言</vt:lpstr>
      <vt:lpstr>PowerPoint 演示文稿</vt:lpstr>
      <vt:lpstr>PowerPoint 演示文稿</vt:lpstr>
      <vt:lpstr>PowerPoint 演示文稿</vt:lpstr>
      <vt:lpstr>MVVM</vt:lpstr>
      <vt:lpstr>PowerPoint 演示文稿</vt:lpstr>
      <vt:lpstr>1、Knockout.js是什么？</vt:lpstr>
      <vt:lpstr>PowerPoint 演示文稿</vt:lpstr>
      <vt:lpstr>Ko功能介绍</vt:lpstr>
      <vt:lpstr>PowerPoint 演示文稿</vt:lpstr>
      <vt:lpstr>Ko可绑定哪些内容</vt:lpstr>
      <vt:lpstr>Ko绑定语法</vt:lpstr>
      <vt:lpstr>Mvvm的优缺点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C#设计模式(10)——组合模式（Composite Pattern） </dc:title>
  <dc:creator>wushuang</dc:creator>
  <cp:lastModifiedBy>微软用户</cp:lastModifiedBy>
  <cp:revision>38</cp:revision>
  <dcterms:created xsi:type="dcterms:W3CDTF">2016-11-06T02:04:43Z</dcterms:created>
  <dcterms:modified xsi:type="dcterms:W3CDTF">2017-07-02T01:19:38Z</dcterms:modified>
</cp:coreProperties>
</file>