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Thin"/>
      <p:regular r:id="rId19"/>
      <p:bold r:id="rId20"/>
      <p:italic r:id="rId21"/>
      <p:boldItalic r:id="rId22"/>
    </p:embeddedFont>
    <p:embeddedFont>
      <p:font typeface="Roboto"/>
      <p:regular r:id="rId23"/>
      <p:bold r:id="rId24"/>
      <p:italic r:id="rId25"/>
      <p:boldItalic r:id="rId26"/>
    </p:embeddedFont>
    <p:embeddedFont>
      <p:font typeface="Roboto Medium"/>
      <p:regular r:id="rId27"/>
      <p:bold r:id="rId28"/>
      <p:italic r:id="rId29"/>
      <p:boldItalic r:id="rId30"/>
    </p:embeddedFont>
    <p:embeddedFont>
      <p:font typeface="La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Thin-bold.fntdata"/><Relationship Id="rId22" Type="http://schemas.openxmlformats.org/officeDocument/2006/relationships/font" Target="fonts/RobotoThin-boldItalic.fntdata"/><Relationship Id="rId21" Type="http://schemas.openxmlformats.org/officeDocument/2006/relationships/font" Target="fonts/RobotoThin-italic.fntdata"/><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RobotoMedium-bold.fntdata"/><Relationship Id="rId27" Type="http://schemas.openxmlformats.org/officeDocument/2006/relationships/font" Target="fonts/Robot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RobotoMedium-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font" Target="fonts/RobotoThin-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6f73a04f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6f73a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3a63f1cf6c_0_239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3a63f1cf6c_0_2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3a63f1cf6c_0_2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3a63f1cf6c_0_2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a63f1cf6c_0_24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3a63f1cf6c_0_2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c6f73a04f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c6f73a04f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6f73a04f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6f73a04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73a04f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73a04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c6f73a04f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c6f73a04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c6f73a04f_0_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c6f73a04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3a63f1cf6c_0_23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3a63f1cf6c_0_2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3a63f1cf6c_0_23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3a63f1cf6c_0_2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3a63f1cf6c_0_2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3a63f1cf6c_0_2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3a63f1cf6c_0_237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3a63f1cf6c_0_2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535900" y="1034200"/>
            <a:ext cx="8222100" cy="93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Diamond Price Prediction </a:t>
            </a:r>
            <a:endParaRPr/>
          </a:p>
        </p:txBody>
      </p:sp>
      <p:sp>
        <p:nvSpPr>
          <p:cNvPr id="65" name="Google Shape;65;p13"/>
          <p:cNvSpPr txBox="1"/>
          <p:nvPr/>
        </p:nvSpPr>
        <p:spPr>
          <a:xfrm>
            <a:off x="5963950" y="2571750"/>
            <a:ext cx="4197300" cy="27705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a:solidFill>
                  <a:schemeClr val="lt1"/>
                </a:solidFill>
                <a:latin typeface="Lato"/>
                <a:ea typeface="Lato"/>
                <a:cs typeface="Lato"/>
                <a:sym typeface="Lato"/>
              </a:rPr>
              <a:t>Group 4:</a:t>
            </a:r>
            <a:endParaRPr>
              <a:solidFill>
                <a:schemeClr val="lt1"/>
              </a:solidFill>
              <a:latin typeface="Lato"/>
              <a:ea typeface="Lato"/>
              <a:cs typeface="Lato"/>
              <a:sym typeface="Lato"/>
            </a:endParaRPr>
          </a:p>
          <a:p>
            <a:pPr indent="0" lvl="0" marL="457200" rtl="0" algn="l">
              <a:spcBef>
                <a:spcPts val="0"/>
              </a:spcBef>
              <a:spcAft>
                <a:spcPts val="0"/>
              </a:spcAft>
              <a:buNone/>
            </a:pPr>
            <a:r>
              <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Ayush Oswal</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Prakash Ghind</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Aayush Shukla</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Shwet Shah</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Abhishek Deshpande</a:t>
            </a:r>
            <a:endParaRPr>
              <a:solidFill>
                <a:schemeClr val="lt1"/>
              </a:solidFill>
              <a:latin typeface="Lato"/>
              <a:ea typeface="Lato"/>
              <a:cs typeface="Lato"/>
              <a:sym typeface="Lato"/>
            </a:endParaRPr>
          </a:p>
          <a:p>
            <a:pPr indent="0" lvl="0" marL="457200" rtl="0" algn="l">
              <a:spcBef>
                <a:spcPts val="0"/>
              </a:spcBef>
              <a:spcAft>
                <a:spcPts val="0"/>
              </a:spcAft>
              <a:buNone/>
            </a:pPr>
            <a:r>
              <a:rPr lang="en">
                <a:solidFill>
                  <a:schemeClr val="lt1"/>
                </a:solidFill>
                <a:latin typeface="Lato"/>
                <a:ea typeface="Lato"/>
                <a:cs typeface="Lato"/>
                <a:sym typeface="Lato"/>
              </a:rPr>
              <a:t>Sushmith Kunduru</a:t>
            </a:r>
            <a:endParaRPr>
              <a:solidFill>
                <a:schemeClr val="lt1"/>
              </a:solidFill>
              <a:latin typeface="Lato"/>
              <a:ea typeface="Lato"/>
              <a:cs typeface="Lato"/>
              <a:sym typeface="Lato"/>
            </a:endParaRPr>
          </a:p>
          <a:p>
            <a:pPr indent="0" lvl="0" marL="0" rtl="0" algn="l">
              <a:spcBef>
                <a:spcPts val="0"/>
              </a:spcBef>
              <a:spcAft>
                <a:spcPts val="0"/>
              </a:spcAft>
              <a:buNone/>
            </a:pPr>
            <a:r>
              <a:t/>
            </a:r>
            <a:endParaRPr>
              <a:solidFill>
                <a:schemeClr val="lt1"/>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1826100" y="2030050"/>
            <a:ext cx="5915400" cy="71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MODELS IMPLEMENTED</a:t>
            </a:r>
            <a:endParaRPr sz="3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grpSp>
        <p:nvGrpSpPr>
          <p:cNvPr id="127" name="Google Shape;127;p23"/>
          <p:cNvGrpSpPr/>
          <p:nvPr/>
        </p:nvGrpSpPr>
        <p:grpSpPr>
          <a:xfrm>
            <a:off x="-11" y="7"/>
            <a:ext cx="2997827" cy="5143602"/>
            <a:chOff x="1118224" y="283725"/>
            <a:chExt cx="2090826" cy="4076400"/>
          </a:xfrm>
        </p:grpSpPr>
        <p:sp>
          <p:nvSpPr>
            <p:cNvPr id="128" name="Google Shape;128;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3"/>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131" name="Google Shape;131;p2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800">
                <a:solidFill>
                  <a:srgbClr val="1D7E74"/>
                </a:solidFill>
                <a:latin typeface="Roboto"/>
                <a:ea typeface="Roboto"/>
                <a:cs typeface="Roboto"/>
                <a:sym typeface="Roboto"/>
              </a:endParaRPr>
            </a:p>
          </p:txBody>
        </p:sp>
        <p:sp>
          <p:nvSpPr>
            <p:cNvPr id="132" name="Google Shape;132;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45</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33" name="Google Shape;133;p2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800">
                <a:solidFill>
                  <a:srgbClr val="FFFFFF"/>
                </a:solidFill>
                <a:latin typeface="Roboto"/>
                <a:ea typeface="Roboto"/>
                <a:cs typeface="Roboto"/>
                <a:sym typeface="Roboto"/>
              </a:endParaRPr>
            </a:p>
          </p:txBody>
        </p:sp>
      </p:grpSp>
      <p:grpSp>
        <p:nvGrpSpPr>
          <p:cNvPr id="135" name="Google Shape;135;p23"/>
          <p:cNvGrpSpPr/>
          <p:nvPr/>
        </p:nvGrpSpPr>
        <p:grpSpPr>
          <a:xfrm>
            <a:off x="3073064" y="7"/>
            <a:ext cx="2997827" cy="5143602"/>
            <a:chOff x="1118224" y="283725"/>
            <a:chExt cx="2090826" cy="4076400"/>
          </a:xfrm>
        </p:grpSpPr>
        <p:sp>
          <p:nvSpPr>
            <p:cNvPr id="136" name="Google Shape;136;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139" name="Google Shape;139;p2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1D7E74"/>
                </a:solidFill>
                <a:latin typeface="Roboto"/>
                <a:ea typeface="Roboto"/>
                <a:cs typeface="Roboto"/>
                <a:sym typeface="Roboto"/>
              </a:endParaRPr>
            </a:p>
          </p:txBody>
        </p:sp>
        <p:sp>
          <p:nvSpPr>
            <p:cNvPr id="140" name="Google Shape;140;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28</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41" name="Google Shape;141;p2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143" name="Google Shape;143;p23"/>
          <p:cNvGrpSpPr/>
          <p:nvPr/>
        </p:nvGrpSpPr>
        <p:grpSpPr>
          <a:xfrm>
            <a:off x="6146139" y="7"/>
            <a:ext cx="2997827" cy="5143602"/>
            <a:chOff x="1118224" y="283725"/>
            <a:chExt cx="2090826" cy="4076400"/>
          </a:xfrm>
        </p:grpSpPr>
        <p:sp>
          <p:nvSpPr>
            <p:cNvPr id="144" name="Google Shape;144;p23"/>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3"/>
            <p:cNvSpPr/>
            <p:nvPr/>
          </p:nvSpPr>
          <p:spPr>
            <a:xfrm>
              <a:off x="1118224" y="341749"/>
              <a:ext cx="2048100" cy="24906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1D7E74"/>
                  </a:solidFill>
                  <a:latin typeface="Roboto Medium"/>
                  <a:ea typeface="Roboto Medium"/>
                  <a:cs typeface="Roboto Medium"/>
                  <a:sym typeface="Roboto Medium"/>
                </a:rPr>
                <a:t>Lorem ipsum porta dolor sit amet nec</a:t>
              </a:r>
              <a:endParaRPr sz="1200">
                <a:solidFill>
                  <a:srgbClr val="1D7E74"/>
                </a:solidFill>
                <a:latin typeface="Roboto Medium"/>
                <a:ea typeface="Roboto Medium"/>
                <a:cs typeface="Roboto Medium"/>
                <a:sym typeface="Roboto Medium"/>
              </a:endParaRPr>
            </a:p>
          </p:txBody>
        </p:sp>
        <p:sp>
          <p:nvSpPr>
            <p:cNvPr id="147" name="Google Shape;147;p23"/>
            <p:cNvSpPr/>
            <p:nvPr/>
          </p:nvSpPr>
          <p:spPr>
            <a:xfrm>
              <a:off x="1233923" y="1846625"/>
              <a:ext cx="1815000" cy="82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rgbClr val="1D7E74"/>
                  </a:solidFill>
                  <a:latin typeface="Roboto"/>
                  <a:ea typeface="Roboto"/>
                  <a:cs typeface="Roboto"/>
                  <a:sym typeface="Roboto"/>
                </a:rPr>
                <a:t>Lorem ipsum dolor sit amet adipiscing. Donec risus dolor, porta venenatis neque pharetra luctus felis. Proin vel tellus nec in felis volutpat amet molestie cum sociis.</a:t>
              </a:r>
              <a:endParaRPr sz="700">
                <a:solidFill>
                  <a:srgbClr val="1D7E74"/>
                </a:solidFill>
                <a:latin typeface="Roboto"/>
                <a:ea typeface="Roboto"/>
                <a:cs typeface="Roboto"/>
                <a:sym typeface="Roboto"/>
              </a:endParaRPr>
            </a:p>
          </p:txBody>
        </p:sp>
        <p:sp>
          <p:nvSpPr>
            <p:cNvPr id="148" name="Google Shape;148;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1D7E74"/>
                  </a:solidFill>
                  <a:latin typeface="Roboto"/>
                  <a:ea typeface="Roboto"/>
                  <a:cs typeface="Roboto"/>
                  <a:sym typeface="Roboto"/>
                </a:rPr>
                <a:t>36</a:t>
              </a:r>
              <a:r>
                <a:rPr lang="en" sz="4000">
                  <a:solidFill>
                    <a:srgbClr val="1D7E74"/>
                  </a:solidFill>
                  <a:latin typeface="Roboto Thin"/>
                  <a:ea typeface="Roboto Thin"/>
                  <a:cs typeface="Roboto Thin"/>
                  <a:sym typeface="Roboto Thin"/>
                </a:rPr>
                <a:t>%</a:t>
              </a:r>
              <a:endParaRPr sz="4000">
                <a:solidFill>
                  <a:srgbClr val="1D7E74"/>
                </a:solidFill>
                <a:latin typeface="Roboto Thin"/>
                <a:ea typeface="Roboto Thin"/>
                <a:cs typeface="Roboto Thin"/>
                <a:sym typeface="Roboto Thin"/>
              </a:endParaRPr>
            </a:p>
          </p:txBody>
        </p:sp>
        <p:sp>
          <p:nvSpPr>
            <p:cNvPr id="149" name="Google Shape;149;p23"/>
            <p:cNvSpPr/>
            <p:nvPr/>
          </p:nvSpPr>
          <p:spPr>
            <a:xfrm rot="5400000">
              <a:off x="1938871" y="2785391"/>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23"/>
            <p:cNvSpPr/>
            <p:nvPr/>
          </p:nvSpPr>
          <p:spPr>
            <a:xfrm>
              <a:off x="1118308" y="3172455"/>
              <a:ext cx="2030400" cy="1085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Donec risus dolor porta venenatis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Pharetra luctus felis</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Proin vel tellus in felis volutpat </a:t>
              </a:r>
              <a:endParaRPr sz="800">
                <a:solidFill>
                  <a:srgbClr val="FFFFFF"/>
                </a:solidFill>
                <a:latin typeface="Roboto"/>
                <a:ea typeface="Roboto"/>
                <a:cs typeface="Roboto"/>
                <a:sym typeface="Roboto"/>
              </a:endParaRPr>
            </a:p>
            <a:p>
              <a:pPr indent="-279400" lvl="0" marL="457200" rtl="0" algn="l">
                <a:lnSpc>
                  <a:spcPct val="115000"/>
                </a:lnSpc>
                <a:spcBef>
                  <a:spcPts val="0"/>
                </a:spcBef>
                <a:spcAft>
                  <a:spcPts val="0"/>
                </a:spcAft>
                <a:buClr>
                  <a:srgbClr val="FFFFFF"/>
                </a:buClr>
                <a:buSzPts val="800"/>
                <a:buFont typeface="Roboto"/>
                <a:buChar char="●"/>
              </a:pPr>
              <a:r>
                <a:rPr lang="en" sz="800">
                  <a:solidFill>
                    <a:srgbClr val="FFFFFF"/>
                  </a:solidFill>
                  <a:latin typeface="Roboto"/>
                  <a:ea typeface="Roboto"/>
                  <a:cs typeface="Roboto"/>
                  <a:sym typeface="Roboto"/>
                </a:rPr>
                <a:t>Molestie nec amet cum sociis</a:t>
              </a:r>
              <a:endParaRPr sz="700">
                <a:solidFill>
                  <a:srgbClr val="FFFFFF"/>
                </a:solidFill>
                <a:latin typeface="Roboto"/>
                <a:ea typeface="Roboto"/>
                <a:cs typeface="Roboto"/>
                <a:sym typeface="Roboto"/>
              </a:endParaRPr>
            </a:p>
          </p:txBody>
        </p:sp>
      </p:grpSp>
      <p:grpSp>
        <p:nvGrpSpPr>
          <p:cNvPr id="151" name="Google Shape;151;p23"/>
          <p:cNvGrpSpPr/>
          <p:nvPr/>
        </p:nvGrpSpPr>
        <p:grpSpPr>
          <a:xfrm>
            <a:off x="0" y="7"/>
            <a:ext cx="2997816" cy="5143602"/>
            <a:chOff x="1118232" y="283725"/>
            <a:chExt cx="2090818" cy="4076400"/>
          </a:xfrm>
        </p:grpSpPr>
        <p:sp>
          <p:nvSpPr>
            <p:cNvPr id="152" name="Google Shape;152;p23"/>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a:off x="1118232" y="341753"/>
              <a:ext cx="2048100" cy="3259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141"/>
                  </a:solidFill>
                  <a:latin typeface="Roboto Medium"/>
                  <a:ea typeface="Roboto Medium"/>
                  <a:cs typeface="Roboto Medium"/>
                  <a:sym typeface="Roboto Medium"/>
                </a:rPr>
                <a:t>LINEAR REGRESSION</a:t>
              </a:r>
              <a:endParaRPr sz="1200">
                <a:solidFill>
                  <a:srgbClr val="414141"/>
                </a:solidFill>
                <a:latin typeface="Roboto Medium"/>
                <a:ea typeface="Roboto Medium"/>
                <a:cs typeface="Roboto Medium"/>
                <a:sym typeface="Roboto Medium"/>
              </a:endParaRPr>
            </a:p>
          </p:txBody>
        </p:sp>
        <p:sp>
          <p:nvSpPr>
            <p:cNvPr id="155" name="Google Shape;155;p23"/>
            <p:cNvSpPr/>
            <p:nvPr/>
          </p:nvSpPr>
          <p:spPr>
            <a:xfrm>
              <a:off x="1233921" y="1505662"/>
              <a:ext cx="1815000" cy="19431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We used Linear Regression </a:t>
              </a:r>
              <a:r>
                <a:rPr lang="en" sz="800">
                  <a:latin typeface="Times New Roman"/>
                  <a:ea typeface="Times New Roman"/>
                  <a:cs typeface="Times New Roman"/>
                  <a:sym typeface="Times New Roman"/>
                </a:rPr>
                <a:t>being</a:t>
              </a:r>
              <a:r>
                <a:rPr lang="en" sz="800">
                  <a:latin typeface="Times New Roman"/>
                  <a:ea typeface="Times New Roman"/>
                  <a:cs typeface="Times New Roman"/>
                  <a:sym typeface="Times New Roman"/>
                </a:rPr>
                <a:t> the most </a:t>
              </a:r>
              <a:r>
                <a:rPr lang="en" sz="800">
                  <a:latin typeface="Times New Roman"/>
                  <a:ea typeface="Times New Roman"/>
                  <a:cs typeface="Times New Roman"/>
                  <a:sym typeface="Times New Roman"/>
                </a:rPr>
                <a:t>common</a:t>
              </a:r>
              <a:r>
                <a:rPr lang="en" sz="800">
                  <a:latin typeface="Times New Roman"/>
                  <a:ea typeface="Times New Roman"/>
                  <a:cs typeface="Times New Roman"/>
                  <a:sym typeface="Times New Roman"/>
                </a:rPr>
                <a:t> technique used for predicting </a:t>
              </a:r>
              <a:r>
                <a:rPr lang="en" sz="800">
                  <a:latin typeface="Times New Roman"/>
                  <a:ea typeface="Times New Roman"/>
                  <a:cs typeface="Times New Roman"/>
                  <a:sym typeface="Times New Roman"/>
                </a:rPr>
                <a:t>the continuous variable using a straight line which is easy to interpret. </a:t>
              </a:r>
              <a:endParaRPr sz="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It’s relatively simple and computationally efficient technique, which makes it well-suited for large datasets. </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To use this model we split the data into training/testing sets and then scaled the data to normalize it and finally analyzed it’s performance using the metrics MAE, MSE and RMSE. </a:t>
              </a:r>
              <a:endParaRPr sz="800">
                <a:latin typeface="Times New Roman"/>
                <a:ea typeface="Times New Roman"/>
                <a:cs typeface="Times New Roman"/>
                <a:sym typeface="Times New Roman"/>
              </a:endParaRPr>
            </a:p>
          </p:txBody>
        </p:sp>
        <p:sp>
          <p:nvSpPr>
            <p:cNvPr id="156" name="Google Shape;156;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14141"/>
                  </a:solidFill>
                  <a:latin typeface="Roboto"/>
                  <a:ea typeface="Roboto"/>
                  <a:cs typeface="Roboto"/>
                  <a:sym typeface="Roboto"/>
                </a:rPr>
                <a:t>67</a:t>
              </a:r>
              <a:r>
                <a:rPr lang="en"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grpSp>
      <p:grpSp>
        <p:nvGrpSpPr>
          <p:cNvPr id="157" name="Google Shape;157;p23"/>
          <p:cNvGrpSpPr/>
          <p:nvPr/>
        </p:nvGrpSpPr>
        <p:grpSpPr>
          <a:xfrm>
            <a:off x="3073075" y="7"/>
            <a:ext cx="2997816" cy="5143602"/>
            <a:chOff x="1118231" y="283725"/>
            <a:chExt cx="2090819" cy="4076400"/>
          </a:xfrm>
        </p:grpSpPr>
        <p:sp>
          <p:nvSpPr>
            <p:cNvPr id="158" name="Google Shape;158;p23"/>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3"/>
            <p:cNvSpPr/>
            <p:nvPr/>
          </p:nvSpPr>
          <p:spPr>
            <a:xfrm>
              <a:off x="1118231" y="341753"/>
              <a:ext cx="2048100" cy="3259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141"/>
                  </a:solidFill>
                  <a:latin typeface="Roboto Medium"/>
                  <a:ea typeface="Roboto Medium"/>
                  <a:cs typeface="Roboto Medium"/>
                  <a:sym typeface="Roboto Medium"/>
                </a:rPr>
                <a:t>RIDGE REGRESSION</a:t>
              </a:r>
              <a:endParaRPr sz="1200">
                <a:solidFill>
                  <a:srgbClr val="414141"/>
                </a:solidFill>
                <a:latin typeface="Roboto Medium"/>
                <a:ea typeface="Roboto Medium"/>
                <a:cs typeface="Roboto Medium"/>
                <a:sym typeface="Roboto Medium"/>
              </a:endParaRPr>
            </a:p>
          </p:txBody>
        </p:sp>
        <p:sp>
          <p:nvSpPr>
            <p:cNvPr id="161" name="Google Shape;161;p23"/>
            <p:cNvSpPr/>
            <p:nvPr/>
          </p:nvSpPr>
          <p:spPr>
            <a:xfrm>
              <a:off x="1233920" y="1476954"/>
              <a:ext cx="1815000" cy="18279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Ridge regression is a regularization technique used in linear regression to prevent overfitting. </a:t>
              </a:r>
              <a:endParaRPr sz="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It adds a penalty term to the loss function that shrinks the coefficients towards zero, leading to a simpler model. </a:t>
              </a:r>
              <a:endParaRPr sz="800">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The advantage of Ridge regression is that it can improve the generalization performance of the model by reducing the impact of noise and irrelevant features in the data.</a:t>
              </a:r>
              <a:endParaRPr sz="800">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800">
                <a:solidFill>
                  <a:srgbClr val="414141"/>
                </a:solidFill>
                <a:latin typeface="Times New Roman"/>
                <a:ea typeface="Times New Roman"/>
                <a:cs typeface="Times New Roman"/>
                <a:sym typeface="Times New Roman"/>
              </a:endParaRPr>
            </a:p>
          </p:txBody>
        </p:sp>
        <p:sp>
          <p:nvSpPr>
            <p:cNvPr id="162" name="Google Shape;162;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14141"/>
                  </a:solidFill>
                  <a:latin typeface="Roboto"/>
                  <a:ea typeface="Roboto"/>
                  <a:cs typeface="Roboto"/>
                  <a:sym typeface="Roboto"/>
                </a:rPr>
                <a:t>68</a:t>
              </a:r>
              <a:r>
                <a:rPr lang="en"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grpSp>
      <p:grpSp>
        <p:nvGrpSpPr>
          <p:cNvPr id="163" name="Google Shape;163;p23"/>
          <p:cNvGrpSpPr/>
          <p:nvPr/>
        </p:nvGrpSpPr>
        <p:grpSpPr>
          <a:xfrm>
            <a:off x="6146150" y="7"/>
            <a:ext cx="2997816" cy="5143602"/>
            <a:chOff x="1118231" y="283725"/>
            <a:chExt cx="2090819" cy="4076400"/>
          </a:xfrm>
        </p:grpSpPr>
        <p:sp>
          <p:nvSpPr>
            <p:cNvPr id="164" name="Google Shape;164;p23"/>
            <p:cNvSpPr/>
            <p:nvPr/>
          </p:nvSpPr>
          <p:spPr>
            <a:xfrm>
              <a:off x="1178650" y="283725"/>
              <a:ext cx="2030400" cy="40764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23"/>
            <p:cNvSpPr/>
            <p:nvPr/>
          </p:nvSpPr>
          <p:spPr>
            <a:xfrm>
              <a:off x="1118231" y="341752"/>
              <a:ext cx="2048100" cy="3259800"/>
            </a:xfrm>
            <a:prstGeom prst="rect">
              <a:avLst/>
            </a:prstGeom>
            <a:solidFill>
              <a:srgbClr val="FFFFFF"/>
            </a:solidFill>
            <a:ln cap="flat" cmpd="sng" w="19050">
              <a:solidFill>
                <a:srgbClr val="41414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3"/>
            <p:cNvSpPr/>
            <p:nvPr/>
          </p:nvSpPr>
          <p:spPr>
            <a:xfrm>
              <a:off x="1233923" y="1225061"/>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414141"/>
                  </a:solidFill>
                  <a:latin typeface="Roboto Medium"/>
                  <a:ea typeface="Roboto Medium"/>
                  <a:cs typeface="Roboto Medium"/>
                  <a:sym typeface="Roboto Medium"/>
                </a:rPr>
                <a:t>LASSO REGRESSION</a:t>
              </a:r>
              <a:endParaRPr sz="1200">
                <a:solidFill>
                  <a:srgbClr val="414141"/>
                </a:solidFill>
                <a:latin typeface="Roboto Medium"/>
                <a:ea typeface="Roboto Medium"/>
                <a:cs typeface="Roboto Medium"/>
                <a:sym typeface="Roboto Medium"/>
              </a:endParaRPr>
            </a:p>
          </p:txBody>
        </p:sp>
        <p:sp>
          <p:nvSpPr>
            <p:cNvPr id="167" name="Google Shape;167;p23"/>
            <p:cNvSpPr/>
            <p:nvPr/>
          </p:nvSpPr>
          <p:spPr>
            <a:xfrm>
              <a:off x="1233920" y="1545927"/>
              <a:ext cx="1815000" cy="1130400"/>
            </a:xfrm>
            <a:prstGeom prst="rect">
              <a:avLst/>
            </a:prstGeom>
            <a:noFill/>
            <a:ln>
              <a:noFill/>
            </a:ln>
          </p:spPr>
          <p:txBody>
            <a:bodyPr anchorCtr="0" anchor="t" bIns="91425" lIns="91425" spcFirstLastPara="1" rIns="91425" wrap="square" tIns="91425">
              <a:noAutofit/>
            </a:bodyPr>
            <a:lstStyle/>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Lasso regression is a type of linear regression that can be used to identify important features in a dataset by shrinking the coefficients of less important features to zero.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We used Lasso regression in predicting diamond prices because it was able to perform feature selection and reduce the complexity of the model. </a:t>
              </a:r>
              <a:endParaRPr sz="800">
                <a:latin typeface="Times New Roman"/>
                <a:ea typeface="Times New Roman"/>
                <a:cs typeface="Times New Roman"/>
                <a:sym typeface="Times New Roman"/>
              </a:endParaRPr>
            </a:p>
            <a:p>
              <a:pPr indent="-279400" lvl="0" marL="457200" rtl="0" algn="l">
                <a:lnSpc>
                  <a:spcPct val="115000"/>
                </a:lnSpc>
                <a:spcBef>
                  <a:spcPts val="0"/>
                </a:spcBef>
                <a:spcAft>
                  <a:spcPts val="0"/>
                </a:spcAft>
                <a:buSzPts val="800"/>
                <a:buFont typeface="Times New Roman"/>
                <a:buChar char="●"/>
              </a:pPr>
              <a:r>
                <a:rPr lang="en" sz="800">
                  <a:latin typeface="Times New Roman"/>
                  <a:ea typeface="Times New Roman"/>
                  <a:cs typeface="Times New Roman"/>
                  <a:sym typeface="Times New Roman"/>
                </a:rPr>
                <a:t>Lasso regression has an advantage over other linear regression models in that it can handle high-dimensional data and select the most important features, resulting in a simpler and more interpretable model.</a:t>
              </a:r>
              <a:endParaRPr sz="800">
                <a:latin typeface="Times New Roman"/>
                <a:ea typeface="Times New Roman"/>
                <a:cs typeface="Times New Roman"/>
                <a:sym typeface="Times New Roman"/>
              </a:endParaRPr>
            </a:p>
          </p:txBody>
        </p:sp>
        <p:sp>
          <p:nvSpPr>
            <p:cNvPr id="168" name="Google Shape;168;p23"/>
            <p:cNvSpPr/>
            <p:nvPr/>
          </p:nvSpPr>
          <p:spPr>
            <a:xfrm>
              <a:off x="1233850" y="470600"/>
              <a:ext cx="1815000" cy="67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rgbClr val="414141"/>
                  </a:solidFill>
                  <a:latin typeface="Roboto"/>
                  <a:ea typeface="Roboto"/>
                  <a:cs typeface="Roboto"/>
                  <a:sym typeface="Roboto"/>
                </a:rPr>
                <a:t>72</a:t>
              </a:r>
              <a:r>
                <a:rPr lang="en" sz="4000">
                  <a:solidFill>
                    <a:srgbClr val="414141"/>
                  </a:solidFill>
                  <a:latin typeface="Roboto Thin"/>
                  <a:ea typeface="Roboto Thin"/>
                  <a:cs typeface="Roboto Thin"/>
                  <a:sym typeface="Roboto Thin"/>
                </a:rPr>
                <a:t>%</a:t>
              </a:r>
              <a:endParaRPr sz="4000">
                <a:solidFill>
                  <a:srgbClr val="414141"/>
                </a:solidFill>
                <a:latin typeface="Roboto Thin"/>
                <a:ea typeface="Roboto Thin"/>
                <a:cs typeface="Roboto Thin"/>
                <a:sym typeface="Roboto Thin"/>
              </a:endParaRPr>
            </a:p>
          </p:txBody>
        </p:sp>
      </p:grpSp>
      <p:sp>
        <p:nvSpPr>
          <p:cNvPr id="169" name="Google Shape;169;p23"/>
          <p:cNvSpPr txBox="1"/>
          <p:nvPr/>
        </p:nvSpPr>
        <p:spPr>
          <a:xfrm>
            <a:off x="304575" y="4247075"/>
            <a:ext cx="22629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MSE: 0.40</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MAE: 0.170</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RMSE: 0.632</a:t>
            </a:r>
            <a:endParaRPr>
              <a:solidFill>
                <a:schemeClr val="lt1"/>
              </a:solidFill>
              <a:latin typeface="Times New Roman"/>
              <a:ea typeface="Times New Roman"/>
              <a:cs typeface="Times New Roman"/>
              <a:sym typeface="Times New Roman"/>
            </a:endParaRPr>
          </a:p>
        </p:txBody>
      </p:sp>
      <p:sp>
        <p:nvSpPr>
          <p:cNvPr id="170" name="Google Shape;170;p23"/>
          <p:cNvSpPr txBox="1"/>
          <p:nvPr/>
        </p:nvSpPr>
        <p:spPr>
          <a:xfrm>
            <a:off x="3146150" y="42470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MSE: 0.325</a:t>
            </a:r>
            <a:endParaRPr>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a:solidFill>
                  <a:schemeClr val="lt1"/>
                </a:solidFill>
                <a:latin typeface="Times New Roman"/>
                <a:ea typeface="Times New Roman"/>
                <a:cs typeface="Times New Roman"/>
                <a:sym typeface="Times New Roman"/>
              </a:rPr>
              <a:t>                     MAE: 0.170</a:t>
            </a:r>
            <a:endParaRPr>
              <a:solidFill>
                <a:schemeClr val="lt1"/>
              </a:solidFill>
              <a:latin typeface="Times New Roman"/>
              <a:ea typeface="Times New Roman"/>
              <a:cs typeface="Times New Roman"/>
              <a:sym typeface="Times New Roman"/>
            </a:endParaRPr>
          </a:p>
          <a:p>
            <a:pPr indent="457200" lvl="0" marL="0" rtl="0" algn="l">
              <a:spcBef>
                <a:spcPts val="0"/>
              </a:spcBef>
              <a:spcAft>
                <a:spcPts val="0"/>
              </a:spcAft>
              <a:buNone/>
            </a:pPr>
            <a:r>
              <a:rPr lang="en">
                <a:solidFill>
                  <a:schemeClr val="lt1"/>
                </a:solidFill>
                <a:latin typeface="Times New Roman"/>
                <a:ea typeface="Times New Roman"/>
                <a:cs typeface="Times New Roman"/>
                <a:sym typeface="Times New Roman"/>
              </a:rPr>
              <a:t>           RMSE: 0.57</a:t>
            </a:r>
            <a:endParaRPr>
              <a:solidFill>
                <a:schemeClr val="lt1"/>
              </a:solidFill>
              <a:latin typeface="Times New Roman"/>
              <a:ea typeface="Times New Roman"/>
              <a:cs typeface="Times New Roman"/>
              <a:sym typeface="Times New Roman"/>
            </a:endParaRPr>
          </a:p>
        </p:txBody>
      </p:sp>
      <p:sp>
        <p:nvSpPr>
          <p:cNvPr id="171" name="Google Shape;171;p23"/>
          <p:cNvSpPr txBox="1"/>
          <p:nvPr/>
        </p:nvSpPr>
        <p:spPr>
          <a:xfrm>
            <a:off x="6146150" y="4247075"/>
            <a:ext cx="3000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MSE: 0.320</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MAE: 0.155</a:t>
            </a:r>
            <a:endParaRPr>
              <a:solidFill>
                <a:schemeClr val="lt1"/>
              </a:solidFill>
              <a:latin typeface="Times New Roman"/>
              <a:ea typeface="Times New Roman"/>
              <a:cs typeface="Times New Roman"/>
              <a:sym typeface="Times New Roman"/>
            </a:endParaRPr>
          </a:p>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RMSE: 0.565</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4"/>
          <p:cNvSpPr txBox="1"/>
          <p:nvPr>
            <p:ph type="title"/>
          </p:nvPr>
        </p:nvSpPr>
        <p:spPr>
          <a:xfrm>
            <a:off x="224600" y="232675"/>
            <a:ext cx="3699000" cy="71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500"/>
              <a:t>CONCLUSION</a:t>
            </a:r>
            <a:endParaRPr sz="3500"/>
          </a:p>
        </p:txBody>
      </p:sp>
      <p:sp>
        <p:nvSpPr>
          <p:cNvPr id="177" name="Google Shape;177;p24"/>
          <p:cNvSpPr txBox="1"/>
          <p:nvPr/>
        </p:nvSpPr>
        <p:spPr>
          <a:xfrm>
            <a:off x="581025" y="1038225"/>
            <a:ext cx="7820100" cy="3986700"/>
          </a:xfrm>
          <a:prstGeom prst="rect">
            <a:avLst/>
          </a:prstGeom>
          <a:noFill/>
          <a:ln>
            <a:noFill/>
          </a:ln>
        </p:spPr>
        <p:txBody>
          <a:bodyPr anchorCtr="0" anchor="t" bIns="91425" lIns="91425" spcFirstLastPara="1" rIns="91425" wrap="square" tIns="91425">
            <a:spAutoFit/>
          </a:bodyPr>
          <a:lstStyle/>
          <a:p>
            <a:pPr indent="-352425" lvl="0" marL="457200" rtl="0" algn="l">
              <a:spcBef>
                <a:spcPts val="0"/>
              </a:spcBef>
              <a:spcAft>
                <a:spcPts val="0"/>
              </a:spcAft>
              <a:buClr>
                <a:schemeClr val="lt1"/>
              </a:buClr>
              <a:buSzPts val="1950"/>
              <a:buFont typeface="Times New Roman"/>
              <a:buChar char="●"/>
            </a:pPr>
            <a:r>
              <a:rPr lang="en" sz="1950">
                <a:solidFill>
                  <a:schemeClr val="lt1"/>
                </a:solidFill>
                <a:latin typeface="Times New Roman"/>
                <a:ea typeface="Times New Roman"/>
                <a:cs typeface="Times New Roman"/>
                <a:sym typeface="Times New Roman"/>
              </a:rPr>
              <a:t>In conclusion, predicting diamond prices can be a complex task for individuals without access to industry-specific information. </a:t>
            </a:r>
            <a:endParaRPr sz="1950">
              <a:solidFill>
                <a:schemeClr val="lt1"/>
              </a:solidFill>
              <a:latin typeface="Times New Roman"/>
              <a:ea typeface="Times New Roman"/>
              <a:cs typeface="Times New Roman"/>
              <a:sym typeface="Times New Roman"/>
            </a:endParaRPr>
          </a:p>
          <a:p>
            <a:pPr indent="-352425" lvl="0" marL="457200" rtl="0" algn="l">
              <a:spcBef>
                <a:spcPts val="0"/>
              </a:spcBef>
              <a:spcAft>
                <a:spcPts val="0"/>
              </a:spcAft>
              <a:buClr>
                <a:schemeClr val="lt1"/>
              </a:buClr>
              <a:buSzPts val="1950"/>
              <a:buFont typeface="Times New Roman"/>
              <a:buChar char="●"/>
            </a:pPr>
            <a:r>
              <a:rPr lang="en" sz="1950">
                <a:solidFill>
                  <a:schemeClr val="lt1"/>
                </a:solidFill>
                <a:latin typeface="Times New Roman"/>
                <a:ea typeface="Times New Roman"/>
                <a:cs typeface="Times New Roman"/>
                <a:sym typeface="Times New Roman"/>
              </a:rPr>
              <a:t>However, through our analysis of various regression models, we found that Lasso Regression provides the most effective approach for predicting diamond prices with high accuracy and low error rates. This finding is particularly significant for local customers who may struggle to determine a diamond's quality and fair price. </a:t>
            </a:r>
            <a:endParaRPr sz="1950">
              <a:solidFill>
                <a:schemeClr val="lt1"/>
              </a:solidFill>
              <a:latin typeface="Times New Roman"/>
              <a:ea typeface="Times New Roman"/>
              <a:cs typeface="Times New Roman"/>
              <a:sym typeface="Times New Roman"/>
            </a:endParaRPr>
          </a:p>
          <a:p>
            <a:pPr indent="-352425" lvl="0" marL="457200" rtl="0" algn="l">
              <a:spcBef>
                <a:spcPts val="0"/>
              </a:spcBef>
              <a:spcAft>
                <a:spcPts val="0"/>
              </a:spcAft>
              <a:buClr>
                <a:schemeClr val="lt1"/>
              </a:buClr>
              <a:buSzPts val="1950"/>
              <a:buFont typeface="Times New Roman"/>
              <a:buChar char="●"/>
            </a:pPr>
            <a:r>
              <a:rPr lang="en" sz="1950">
                <a:solidFill>
                  <a:schemeClr val="lt1"/>
                </a:solidFill>
                <a:latin typeface="Times New Roman"/>
                <a:ea typeface="Times New Roman"/>
                <a:cs typeface="Times New Roman"/>
                <a:sym typeface="Times New Roman"/>
              </a:rPr>
              <a:t>By using the Lasso Regression model, customers can better evaluate the quality and price of diamonds, even without access to industry pricing information. Overall, our research highlights the value of utilizing advanced statistical models like Lasso Regression to help solve complex problems and improve decision-making processes.</a:t>
            </a:r>
            <a:endParaRPr sz="195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300">
              <a:solidFill>
                <a:schemeClr val="lt1"/>
              </a:solidFill>
              <a:highlight>
                <a:srgbClr val="444654"/>
              </a:highlight>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5"/>
          <p:cNvSpPr txBox="1"/>
          <p:nvPr>
            <p:ph type="title"/>
          </p:nvPr>
        </p:nvSpPr>
        <p:spPr>
          <a:xfrm>
            <a:off x="352875" y="1895475"/>
            <a:ext cx="3209400" cy="10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000"/>
              <a:t>Thank You!</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792350" y="1421750"/>
            <a:ext cx="2537700" cy="107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71" name="Google Shape;71;p14"/>
          <p:cNvSpPr txBox="1"/>
          <p:nvPr>
            <p:ph idx="1" type="body"/>
          </p:nvPr>
        </p:nvSpPr>
        <p:spPr>
          <a:xfrm>
            <a:off x="4644675" y="704350"/>
            <a:ext cx="4166400" cy="4098600"/>
          </a:xfrm>
          <a:prstGeom prst="rect">
            <a:avLst/>
          </a:prstGeom>
        </p:spPr>
        <p:txBody>
          <a:bodyPr anchorCtr="0" anchor="t" bIns="91425" lIns="91425" spcFirstLastPara="1" rIns="91425" wrap="square" tIns="91425">
            <a:normAutofit lnSpcReduction="10000"/>
          </a:bodyPr>
          <a:lstStyle/>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Diamonds are valuable and rare, with significant cultural and practical applications.</a:t>
            </a:r>
            <a:endParaRPr sz="1600">
              <a:solidFill>
                <a:srgbClr val="000000"/>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2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Limited access to information makes it difficult for consumers to evaluate diamond quality and pricing.</a:t>
            </a:r>
            <a:endParaRPr sz="2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challenge is accurately predicting diamond prices and future trends in the diamond market.</a:t>
            </a:r>
            <a:endParaRPr sz="200">
              <a:solidFill>
                <a:srgbClr val="000000"/>
              </a:solidFill>
              <a:latin typeface="Times New Roman"/>
              <a:ea typeface="Times New Roman"/>
              <a:cs typeface="Times New Roman"/>
              <a:sym typeface="Times New Roman"/>
            </a:endParaRPr>
          </a:p>
          <a:p>
            <a:pPr indent="-330200" lvl="0" marL="457200" rtl="0" algn="l">
              <a:spcBef>
                <a:spcPts val="0"/>
              </a:spcBef>
              <a:spcAft>
                <a:spcPts val="0"/>
              </a:spcAft>
              <a:buClr>
                <a:srgbClr val="000000"/>
              </a:buClr>
              <a:buSzPts val="1600"/>
              <a:buFont typeface="Times New Roman"/>
              <a:buChar char="●"/>
            </a:pPr>
            <a:r>
              <a:rPr lang="en" sz="1600">
                <a:solidFill>
                  <a:srgbClr val="000000"/>
                </a:solidFill>
                <a:latin typeface="Times New Roman"/>
                <a:ea typeface="Times New Roman"/>
                <a:cs typeface="Times New Roman"/>
                <a:sym typeface="Times New Roman"/>
              </a:rPr>
              <a:t>The project aims to develop a forecasting model to help businesses in the diamond industry make informed decisions and improve performance.</a:t>
            </a:r>
            <a:endParaRPr sz="16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rgbClr val="D1D5DB"/>
              </a:solidFill>
              <a:highlight>
                <a:srgbClr val="444654"/>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72550" y="318900"/>
            <a:ext cx="8520600" cy="62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 &amp; EXPLORATION</a:t>
            </a:r>
            <a:endParaRPr/>
          </a:p>
        </p:txBody>
      </p:sp>
      <p:pic>
        <p:nvPicPr>
          <p:cNvPr id="77" name="Google Shape;77;p15"/>
          <p:cNvPicPr preferRelativeResize="0"/>
          <p:nvPr/>
        </p:nvPicPr>
        <p:blipFill>
          <a:blip r:embed="rId3">
            <a:alphaModFix/>
          </a:blip>
          <a:stretch>
            <a:fillRect/>
          </a:stretch>
        </p:blipFill>
        <p:spPr>
          <a:xfrm>
            <a:off x="0" y="1396025"/>
            <a:ext cx="4578450" cy="3615625"/>
          </a:xfrm>
          <a:prstGeom prst="rect">
            <a:avLst/>
          </a:prstGeom>
          <a:noFill/>
          <a:ln>
            <a:noFill/>
          </a:ln>
        </p:spPr>
      </p:pic>
      <p:pic>
        <p:nvPicPr>
          <p:cNvPr id="78" name="Google Shape;78;p15"/>
          <p:cNvPicPr preferRelativeResize="0"/>
          <p:nvPr/>
        </p:nvPicPr>
        <p:blipFill>
          <a:blip r:embed="rId4">
            <a:alphaModFix/>
          </a:blip>
          <a:stretch>
            <a:fillRect/>
          </a:stretch>
        </p:blipFill>
        <p:spPr>
          <a:xfrm>
            <a:off x="5128775" y="1286663"/>
            <a:ext cx="3843900" cy="3834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686450" y="524650"/>
            <a:ext cx="6583800" cy="784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3500"/>
              <a:t>DATA VISUALIZATION</a:t>
            </a:r>
            <a:endParaRPr sz="3500"/>
          </a:p>
        </p:txBody>
      </p:sp>
      <p:pic>
        <p:nvPicPr>
          <p:cNvPr id="84" name="Google Shape;84;p16"/>
          <p:cNvPicPr preferRelativeResize="0"/>
          <p:nvPr/>
        </p:nvPicPr>
        <p:blipFill rotWithShape="1">
          <a:blip r:embed="rId3">
            <a:alphaModFix/>
          </a:blip>
          <a:srcRect b="0" l="3340" r="-3340" t="0"/>
          <a:stretch/>
        </p:blipFill>
        <p:spPr>
          <a:xfrm>
            <a:off x="5675825" y="1707450"/>
            <a:ext cx="3029175" cy="3029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851725" y="675400"/>
            <a:ext cx="2054700" cy="79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HEAT MAP</a:t>
            </a:r>
            <a:endParaRPr/>
          </a:p>
        </p:txBody>
      </p:sp>
      <p:sp>
        <p:nvSpPr>
          <p:cNvPr id="90" name="Google Shape;90;p17"/>
          <p:cNvSpPr txBox="1"/>
          <p:nvPr/>
        </p:nvSpPr>
        <p:spPr>
          <a:xfrm>
            <a:off x="171325" y="1626525"/>
            <a:ext cx="3415500" cy="24303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The heatmap shows correlation coefficients between diamond attributes.</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1300">
                <a:solidFill>
                  <a:schemeClr val="lt1"/>
                </a:solidFill>
                <a:latin typeface="Times New Roman"/>
                <a:ea typeface="Times New Roman"/>
                <a:cs typeface="Times New Roman"/>
                <a:sym typeface="Times New Roman"/>
              </a:rPr>
              <a:t>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The size of a diamond has a strong positive correlation with sales price, while depth percentage has a weak positive correlation. </a:t>
            </a:r>
            <a:endParaRPr sz="13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300">
              <a:solidFill>
                <a:schemeClr val="lt1"/>
              </a:solidFill>
              <a:latin typeface="Times New Roman"/>
              <a:ea typeface="Times New Roman"/>
              <a:cs typeface="Times New Roman"/>
              <a:sym typeface="Times New Roman"/>
            </a:endParaRPr>
          </a:p>
          <a:p>
            <a:pPr indent="-311150" lvl="0" marL="457200" rtl="0" algn="l">
              <a:spcBef>
                <a:spcPts val="0"/>
              </a:spcBef>
              <a:spcAft>
                <a:spcPts val="0"/>
              </a:spcAft>
              <a:buClr>
                <a:schemeClr val="lt1"/>
              </a:buClr>
              <a:buSzPts val="1300"/>
              <a:buFont typeface="Times New Roman"/>
              <a:buChar char="●"/>
            </a:pPr>
            <a:r>
              <a:rPr lang="en" sz="1300">
                <a:solidFill>
                  <a:schemeClr val="lt1"/>
                </a:solidFill>
                <a:latin typeface="Times New Roman"/>
                <a:ea typeface="Times New Roman"/>
                <a:cs typeface="Times New Roman"/>
                <a:sym typeface="Times New Roman"/>
              </a:rPr>
              <a:t>However, correlation does not imply causation.</a:t>
            </a:r>
            <a:endParaRPr sz="1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1200">
              <a:solidFill>
                <a:schemeClr val="lt1"/>
              </a:solidFill>
              <a:highlight>
                <a:srgbClr val="444654"/>
              </a:highlight>
              <a:latin typeface="Roboto"/>
              <a:ea typeface="Roboto"/>
              <a:cs typeface="Roboto"/>
              <a:sym typeface="Roboto"/>
            </a:endParaRPr>
          </a:p>
        </p:txBody>
      </p:sp>
      <p:pic>
        <p:nvPicPr>
          <p:cNvPr id="91" name="Google Shape;91;p17"/>
          <p:cNvPicPr preferRelativeResize="0"/>
          <p:nvPr/>
        </p:nvPicPr>
        <p:blipFill>
          <a:blip r:embed="rId3">
            <a:alphaModFix/>
          </a:blip>
          <a:stretch>
            <a:fillRect/>
          </a:stretch>
        </p:blipFill>
        <p:spPr>
          <a:xfrm>
            <a:off x="3779675" y="823475"/>
            <a:ext cx="5364324" cy="36408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674575" y="289075"/>
            <a:ext cx="2366400" cy="114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BOX PLOT</a:t>
            </a:r>
            <a:endParaRPr/>
          </a:p>
          <a:p>
            <a:pPr indent="0" lvl="0" marL="0" rtl="0" algn="ctr">
              <a:spcBef>
                <a:spcPts val="0"/>
              </a:spcBef>
              <a:spcAft>
                <a:spcPts val="0"/>
              </a:spcAft>
              <a:buNone/>
            </a:pPr>
            <a:r>
              <a:t/>
            </a:r>
            <a:endParaRPr sz="1100"/>
          </a:p>
          <a:p>
            <a:pPr indent="0" lvl="0" marL="0" rtl="0" algn="ctr">
              <a:spcBef>
                <a:spcPts val="0"/>
              </a:spcBef>
              <a:spcAft>
                <a:spcPts val="0"/>
              </a:spcAft>
              <a:buNone/>
            </a:pPr>
            <a:r>
              <a:rPr lang="en" sz="1400"/>
              <a:t>Price vs Diamond Shape</a:t>
            </a:r>
            <a:endParaRPr sz="1400"/>
          </a:p>
        </p:txBody>
      </p:sp>
      <p:sp>
        <p:nvSpPr>
          <p:cNvPr id="97" name="Google Shape;97;p18"/>
          <p:cNvSpPr txBox="1"/>
          <p:nvPr/>
        </p:nvSpPr>
        <p:spPr>
          <a:xfrm>
            <a:off x="235550" y="1488300"/>
            <a:ext cx="3126600" cy="2921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Char char="●"/>
            </a:pPr>
            <a:r>
              <a:rPr lang="en">
                <a:solidFill>
                  <a:schemeClr val="lt1"/>
                </a:solidFill>
                <a:latin typeface="Roboto"/>
                <a:ea typeface="Roboto"/>
                <a:cs typeface="Roboto"/>
                <a:sym typeface="Roboto"/>
              </a:rPr>
              <a:t>​​</a:t>
            </a:r>
            <a:r>
              <a:rPr lang="en" sz="1200">
                <a:solidFill>
                  <a:schemeClr val="lt1"/>
                </a:solidFill>
                <a:latin typeface="Times New Roman"/>
                <a:ea typeface="Times New Roman"/>
                <a:cs typeface="Times New Roman"/>
                <a:sym typeface="Times New Roman"/>
              </a:rPr>
              <a:t>Round-shaped and oval shaped diamonds are the most expensive and make up the majority of the dataset.</a:t>
            </a:r>
            <a:endParaRPr sz="12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Char char="●"/>
            </a:pPr>
            <a:r>
              <a:rPr lang="en" sz="1200">
                <a:solidFill>
                  <a:schemeClr val="lt1"/>
                </a:solidFill>
                <a:latin typeface="Times New Roman"/>
                <a:ea typeface="Times New Roman"/>
                <a:cs typeface="Times New Roman"/>
                <a:sym typeface="Times New Roman"/>
              </a:rPr>
              <a:t>Cushion-shaped diamonds are the least expensive among the different shapes.</a:t>
            </a:r>
            <a:endParaRPr sz="12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317500" lvl="0" marL="457200" rtl="0" algn="l">
              <a:spcBef>
                <a:spcPts val="0"/>
              </a:spcBef>
              <a:spcAft>
                <a:spcPts val="0"/>
              </a:spcAft>
              <a:buClr>
                <a:schemeClr val="lt1"/>
              </a:buClr>
              <a:buSzPts val="1400"/>
              <a:buChar char="●"/>
            </a:pPr>
            <a:r>
              <a:rPr lang="en" sz="1200">
                <a:solidFill>
                  <a:schemeClr val="lt1"/>
                </a:solidFill>
                <a:latin typeface="Times New Roman"/>
                <a:ea typeface="Times New Roman"/>
                <a:cs typeface="Times New Roman"/>
                <a:sym typeface="Times New Roman"/>
              </a:rPr>
              <a:t>Outliers are present in the dataset, especially in the case of oval and princess-shaped diamonds, and cannot be removed due to their potential value and uniqueness.</a:t>
            </a:r>
            <a:endParaRPr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p:txBody>
      </p:sp>
      <p:pic>
        <p:nvPicPr>
          <p:cNvPr id="98" name="Google Shape;98;p18"/>
          <p:cNvPicPr preferRelativeResize="0"/>
          <p:nvPr/>
        </p:nvPicPr>
        <p:blipFill>
          <a:blip r:embed="rId3">
            <a:alphaModFix/>
          </a:blip>
          <a:stretch>
            <a:fillRect/>
          </a:stretch>
        </p:blipFill>
        <p:spPr>
          <a:xfrm>
            <a:off x="3865325" y="1169825"/>
            <a:ext cx="5182300" cy="28038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488500" y="424325"/>
            <a:ext cx="3028800" cy="79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SCATTERPLOT</a:t>
            </a:r>
            <a:endParaRPr/>
          </a:p>
        </p:txBody>
      </p:sp>
      <p:sp>
        <p:nvSpPr>
          <p:cNvPr id="104" name="Google Shape;104;p19"/>
          <p:cNvSpPr txBox="1"/>
          <p:nvPr/>
        </p:nvSpPr>
        <p:spPr>
          <a:xfrm>
            <a:off x="338600" y="1219025"/>
            <a:ext cx="3028800" cy="34386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D-colored diamonds have higher prices which is easily seen with the trend line and a strong linear relationship with size.</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Diamonds of colors K, M, and L show a linear relationship with size and price, but the prices do not increase proportionally with size and despite size </a:t>
            </a:r>
            <a:r>
              <a:rPr lang="en" sz="1200">
                <a:solidFill>
                  <a:schemeClr val="lt1"/>
                </a:solidFill>
                <a:latin typeface="Times New Roman"/>
                <a:ea typeface="Times New Roman"/>
                <a:cs typeface="Times New Roman"/>
                <a:sym typeface="Times New Roman"/>
              </a:rPr>
              <a:t>increasing their price increase stops at a</a:t>
            </a:r>
            <a:r>
              <a:rPr lang="en" sz="1200">
                <a:solidFill>
                  <a:schemeClr val="lt1"/>
                </a:solidFill>
                <a:latin typeface="Times New Roman"/>
                <a:ea typeface="Times New Roman"/>
                <a:cs typeface="Times New Roman"/>
                <a:sym typeface="Times New Roman"/>
              </a:rPr>
              <a:t> certain threshold.</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Outliers in color J,K and D diamonds reveal that factors beyond color and size heavily impact a real </a:t>
            </a:r>
            <a:r>
              <a:rPr lang="en" sz="1200">
                <a:solidFill>
                  <a:schemeClr val="lt1"/>
                </a:solidFill>
                <a:latin typeface="Times New Roman"/>
                <a:ea typeface="Times New Roman"/>
                <a:cs typeface="Times New Roman"/>
                <a:sym typeface="Times New Roman"/>
              </a:rPr>
              <a:t>diamond’s</a:t>
            </a:r>
            <a:r>
              <a:rPr lang="en" sz="1200">
                <a:solidFill>
                  <a:schemeClr val="lt1"/>
                </a:solidFill>
                <a:latin typeface="Times New Roman"/>
                <a:ea typeface="Times New Roman"/>
                <a:cs typeface="Times New Roman"/>
                <a:sym typeface="Times New Roman"/>
              </a:rPr>
              <a:t> actual price</a:t>
            </a:r>
            <a:endParaRPr sz="1200">
              <a:solidFill>
                <a:schemeClr val="lt1"/>
              </a:solidFill>
              <a:latin typeface="Times New Roman"/>
              <a:ea typeface="Times New Roman"/>
              <a:cs typeface="Times New Roman"/>
              <a:sym typeface="Times New Roman"/>
            </a:endParaRPr>
          </a:p>
        </p:txBody>
      </p:sp>
      <p:pic>
        <p:nvPicPr>
          <p:cNvPr id="105" name="Google Shape;105;p19"/>
          <p:cNvPicPr preferRelativeResize="0"/>
          <p:nvPr/>
        </p:nvPicPr>
        <p:blipFill>
          <a:blip r:embed="rId3">
            <a:alphaModFix/>
          </a:blip>
          <a:stretch>
            <a:fillRect/>
          </a:stretch>
        </p:blipFill>
        <p:spPr>
          <a:xfrm>
            <a:off x="3770200" y="1066625"/>
            <a:ext cx="5373800" cy="29685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62762" y="129225"/>
            <a:ext cx="9018476" cy="4981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624950" y="496525"/>
            <a:ext cx="2520900" cy="615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3100"/>
              <a:t>HISTOGRAM</a:t>
            </a:r>
            <a:endParaRPr sz="3100"/>
          </a:p>
          <a:p>
            <a:pPr indent="0" lvl="0" marL="0" rtl="0" algn="l">
              <a:spcBef>
                <a:spcPts val="0"/>
              </a:spcBef>
              <a:spcAft>
                <a:spcPts val="0"/>
              </a:spcAft>
              <a:buNone/>
            </a:pPr>
            <a:r>
              <a:t/>
            </a:r>
            <a:endParaRPr/>
          </a:p>
        </p:txBody>
      </p:sp>
      <p:pic>
        <p:nvPicPr>
          <p:cNvPr id="116" name="Google Shape;116;p21"/>
          <p:cNvPicPr preferRelativeResize="0"/>
          <p:nvPr/>
        </p:nvPicPr>
        <p:blipFill>
          <a:blip r:embed="rId3">
            <a:alphaModFix/>
          </a:blip>
          <a:stretch>
            <a:fillRect/>
          </a:stretch>
        </p:blipFill>
        <p:spPr>
          <a:xfrm>
            <a:off x="3792750" y="1298075"/>
            <a:ext cx="5209574" cy="2702467"/>
          </a:xfrm>
          <a:prstGeom prst="rect">
            <a:avLst/>
          </a:prstGeom>
          <a:noFill/>
          <a:ln>
            <a:noFill/>
          </a:ln>
        </p:spPr>
      </p:pic>
      <p:sp>
        <p:nvSpPr>
          <p:cNvPr id="117" name="Google Shape;117;p21"/>
          <p:cNvSpPr txBox="1"/>
          <p:nvPr/>
        </p:nvSpPr>
        <p:spPr>
          <a:xfrm>
            <a:off x="408350" y="1298075"/>
            <a:ext cx="2954100" cy="3789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The provided data on the distribution of culet condition in diamonds is analyzed through a histogram, which reveals that 93% of diamonds do</a:t>
            </a:r>
            <a:r>
              <a:rPr lang="en" sz="1200">
                <a:solidFill>
                  <a:schemeClr val="lt1"/>
                </a:solidFill>
                <a:latin typeface="Times New Roman"/>
                <a:ea typeface="Times New Roman"/>
                <a:cs typeface="Times New Roman"/>
                <a:sym typeface="Times New Roman"/>
              </a:rPr>
              <a:t> not have culet while the remaining have a pointed culet. </a:t>
            </a:r>
            <a:endParaRPr sz="12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Round, oval, and emerald shapes comprise almost 93% of all diamonds and are culet-free, based on data obtained from the code. </a:t>
            </a:r>
            <a:endParaRPr sz="1200">
              <a:solidFill>
                <a:schemeClr val="lt1"/>
              </a:solidFill>
              <a:latin typeface="Times New Roman"/>
              <a:ea typeface="Times New Roman"/>
              <a:cs typeface="Times New Roman"/>
              <a:sym typeface="Times New Roman"/>
            </a:endParaRPr>
          </a:p>
          <a:p>
            <a:pPr indent="0" lvl="0" marL="457200" rtl="0" algn="l">
              <a:lnSpc>
                <a:spcPct val="115000"/>
              </a:lnSpc>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Domain knowledge was extensively utilized in the comprehensive examination and analysis of the findings.</a:t>
            </a:r>
            <a:endParaRPr sz="1200">
              <a:solidFill>
                <a:schemeClr val="lt1"/>
              </a:solidFill>
              <a:latin typeface="Times New Roman"/>
              <a:ea typeface="Times New Roman"/>
              <a:cs typeface="Times New Roman"/>
              <a:sym typeface="Times New Roman"/>
            </a:endParaRPr>
          </a:p>
          <a:p>
            <a:pPr indent="0" lvl="0" marL="457200" rtl="0" algn="l">
              <a:spcBef>
                <a:spcPts val="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