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58" r:id="rId5"/>
    <p:sldId id="259" r:id="rId6"/>
    <p:sldId id="260" r:id="rId7"/>
    <p:sldId id="268" r:id="rId8"/>
    <p:sldId id="284" r:id="rId9"/>
    <p:sldId id="274" r:id="rId10"/>
    <p:sldId id="275" r:id="rId11"/>
    <p:sldId id="266" r:id="rId12"/>
    <p:sldId id="276" r:id="rId13"/>
    <p:sldId id="278" r:id="rId14"/>
    <p:sldId id="262" r:id="rId15"/>
    <p:sldId id="28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EE4F9-F170-874D-828C-549733DC8A54}" type="doc">
      <dgm:prSet loTypeId="urn:microsoft.com/office/officeart/2005/8/layout/cycle7" loCatId="" qsTypeId="urn:microsoft.com/office/officeart/2005/8/quickstyle/simple4" qsCatId="simple" csTypeId="urn:microsoft.com/office/officeart/2005/8/colors/accent0_3" csCatId="mainScheme" phldr="1"/>
      <dgm:spPr/>
      <dgm:t>
        <a:bodyPr/>
        <a:lstStyle/>
        <a:p>
          <a:endParaRPr lang="en-US"/>
        </a:p>
      </dgm:t>
    </dgm:pt>
    <dgm:pt modelId="{6827081A-0CD6-644C-96D9-356FFD23F789}">
      <dgm:prSet phldrT="[Text]"/>
      <dgm:spPr/>
      <dgm:t>
        <a:bodyPr/>
        <a:lstStyle/>
        <a:p>
          <a:r>
            <a:rPr lang="en-US" dirty="0"/>
            <a:t>Define Objectives</a:t>
          </a:r>
        </a:p>
      </dgm:t>
    </dgm:pt>
    <dgm:pt modelId="{F73CD08A-9A85-BA4C-AA91-C00FCCB8D438}" type="parTrans" cxnId="{FE6C3E57-9BAB-E64B-BC19-6AE4FC84CEB6}">
      <dgm:prSet/>
      <dgm:spPr/>
      <dgm:t>
        <a:bodyPr/>
        <a:lstStyle/>
        <a:p>
          <a:endParaRPr lang="en-US"/>
        </a:p>
      </dgm:t>
    </dgm:pt>
    <dgm:pt modelId="{43AFC074-D124-7944-B77D-A9CEA1ADCA3B}" type="sibTrans" cxnId="{FE6C3E57-9BAB-E64B-BC19-6AE4FC84CEB6}">
      <dgm:prSet/>
      <dgm:spPr/>
      <dgm:t>
        <a:bodyPr/>
        <a:lstStyle/>
        <a:p>
          <a:endParaRPr lang="en-US"/>
        </a:p>
      </dgm:t>
    </dgm:pt>
    <dgm:pt modelId="{6331D952-B384-2D46-A3A1-6416B2730818}">
      <dgm:prSet phldrT="[Text]"/>
      <dgm:spPr/>
      <dgm:t>
        <a:bodyPr/>
        <a:lstStyle/>
        <a:p>
          <a:r>
            <a:rPr lang="en-US" dirty="0"/>
            <a:t>Data Preparation </a:t>
          </a:r>
        </a:p>
      </dgm:t>
    </dgm:pt>
    <dgm:pt modelId="{4308CF0C-8F02-9E45-AB82-EECE6501AA04}" type="parTrans" cxnId="{95ADF2FF-CEFF-1D4F-955B-A1260384F5B7}">
      <dgm:prSet/>
      <dgm:spPr/>
      <dgm:t>
        <a:bodyPr/>
        <a:lstStyle/>
        <a:p>
          <a:endParaRPr lang="en-US"/>
        </a:p>
      </dgm:t>
    </dgm:pt>
    <dgm:pt modelId="{58ABD9B2-4DF6-654A-915A-61A085B92AEA}" type="sibTrans" cxnId="{95ADF2FF-CEFF-1D4F-955B-A1260384F5B7}">
      <dgm:prSet/>
      <dgm:spPr/>
      <dgm:t>
        <a:bodyPr/>
        <a:lstStyle/>
        <a:p>
          <a:endParaRPr lang="en-US"/>
        </a:p>
      </dgm:t>
    </dgm:pt>
    <dgm:pt modelId="{38C0E69C-9694-294A-B1FD-57D682A1DD54}">
      <dgm:prSet phldrT="[Text]"/>
      <dgm:spPr/>
      <dgm:t>
        <a:bodyPr/>
        <a:lstStyle/>
        <a:p>
          <a:r>
            <a:rPr lang="en-US" dirty="0"/>
            <a:t>Model Building</a:t>
          </a:r>
        </a:p>
      </dgm:t>
    </dgm:pt>
    <dgm:pt modelId="{C5302BBF-288F-8248-8671-72A5DB837EF6}" type="parTrans" cxnId="{60418B41-12E6-4542-A3EF-B72C18452BF0}">
      <dgm:prSet/>
      <dgm:spPr/>
      <dgm:t>
        <a:bodyPr/>
        <a:lstStyle/>
        <a:p>
          <a:endParaRPr lang="en-US"/>
        </a:p>
      </dgm:t>
    </dgm:pt>
    <dgm:pt modelId="{BBC2E477-8BA1-964F-8ACA-0499ED6AAFA8}" type="sibTrans" cxnId="{60418B41-12E6-4542-A3EF-B72C18452BF0}">
      <dgm:prSet/>
      <dgm:spPr/>
      <dgm:t>
        <a:bodyPr/>
        <a:lstStyle/>
        <a:p>
          <a:endParaRPr lang="en-US"/>
        </a:p>
      </dgm:t>
    </dgm:pt>
    <dgm:pt modelId="{C6B526F0-CD06-BA4E-89FB-B1779B79CBDA}">
      <dgm:prSet phldrT="[Text]"/>
      <dgm:spPr/>
      <dgm:t>
        <a:bodyPr/>
        <a:lstStyle/>
        <a:p>
          <a:r>
            <a:rPr lang="en-US" dirty="0"/>
            <a:t>Model Deployment</a:t>
          </a:r>
        </a:p>
      </dgm:t>
    </dgm:pt>
    <dgm:pt modelId="{6A955128-E29B-A94F-BEC3-12F24A46F584}" type="parTrans" cxnId="{7362C071-6F61-C049-83F2-BDC0AD6DF911}">
      <dgm:prSet/>
      <dgm:spPr/>
      <dgm:t>
        <a:bodyPr/>
        <a:lstStyle/>
        <a:p>
          <a:endParaRPr lang="en-US"/>
        </a:p>
      </dgm:t>
    </dgm:pt>
    <dgm:pt modelId="{C0C47CA1-546A-3D4D-9386-D33273F4C962}" type="sibTrans" cxnId="{7362C071-6F61-C049-83F2-BDC0AD6DF911}">
      <dgm:prSet/>
      <dgm:spPr/>
      <dgm:t>
        <a:bodyPr/>
        <a:lstStyle/>
        <a:p>
          <a:endParaRPr lang="en-US"/>
        </a:p>
      </dgm:t>
    </dgm:pt>
    <dgm:pt modelId="{A077038D-1091-6F4B-9992-22C515A5112D}">
      <dgm:prSet/>
      <dgm:spPr/>
      <dgm:t>
        <a:bodyPr/>
        <a:lstStyle/>
        <a:p>
          <a:r>
            <a:rPr lang="en-US" dirty="0"/>
            <a:t>Model Evaluation</a:t>
          </a:r>
        </a:p>
      </dgm:t>
    </dgm:pt>
    <dgm:pt modelId="{F5A82671-CAF6-0F41-BB3D-6D7E096DB205}" type="parTrans" cxnId="{A485AABA-E1CA-8A44-B810-1D5A569DADD2}">
      <dgm:prSet/>
      <dgm:spPr/>
      <dgm:t>
        <a:bodyPr/>
        <a:lstStyle/>
        <a:p>
          <a:endParaRPr lang="en-US"/>
        </a:p>
      </dgm:t>
    </dgm:pt>
    <dgm:pt modelId="{A9C6130E-1F6F-D342-A9D3-046AB9D77C03}" type="sibTrans" cxnId="{A485AABA-E1CA-8A44-B810-1D5A569DADD2}">
      <dgm:prSet/>
      <dgm:spPr/>
      <dgm:t>
        <a:bodyPr/>
        <a:lstStyle/>
        <a:p>
          <a:endParaRPr lang="en-US"/>
        </a:p>
      </dgm:t>
    </dgm:pt>
    <dgm:pt modelId="{9E35B0D7-5CC8-6941-9B18-D9C152E30E46}" type="pres">
      <dgm:prSet presAssocID="{EBDEE4F9-F170-874D-828C-549733DC8A54}" presName="Name0" presStyleCnt="0">
        <dgm:presLayoutVars>
          <dgm:dir/>
          <dgm:resizeHandles val="exact"/>
        </dgm:presLayoutVars>
      </dgm:prSet>
      <dgm:spPr/>
    </dgm:pt>
    <dgm:pt modelId="{958348B2-D2D2-0143-9B2D-A2A011102E46}" type="pres">
      <dgm:prSet presAssocID="{6827081A-0CD6-644C-96D9-356FFD23F789}" presName="node" presStyleLbl="node1" presStyleIdx="0" presStyleCnt="5">
        <dgm:presLayoutVars>
          <dgm:bulletEnabled val="1"/>
        </dgm:presLayoutVars>
      </dgm:prSet>
      <dgm:spPr/>
    </dgm:pt>
    <dgm:pt modelId="{633BBCA7-217C-6A47-9563-75C4F75651EA}" type="pres">
      <dgm:prSet presAssocID="{43AFC074-D124-7944-B77D-A9CEA1ADCA3B}" presName="sibTrans" presStyleLbl="sibTrans2D1" presStyleIdx="0" presStyleCnt="5" custLinFactNeighborX="15716" custLinFactNeighborY="-55187"/>
      <dgm:spPr/>
    </dgm:pt>
    <dgm:pt modelId="{930633C2-CB48-454A-94A3-3352913FD584}" type="pres">
      <dgm:prSet presAssocID="{43AFC074-D124-7944-B77D-A9CEA1ADCA3B}" presName="connectorText" presStyleLbl="sibTrans2D1" presStyleIdx="0" presStyleCnt="5"/>
      <dgm:spPr/>
    </dgm:pt>
    <dgm:pt modelId="{AB7CDEAB-14FD-EA45-AF30-8E6B50CD60B2}" type="pres">
      <dgm:prSet presAssocID="{6331D952-B384-2D46-A3A1-6416B2730818}" presName="node" presStyleLbl="node1" presStyleIdx="1" presStyleCnt="5" custRadScaleRad="98501" custRadScaleInc="18707">
        <dgm:presLayoutVars>
          <dgm:bulletEnabled val="1"/>
        </dgm:presLayoutVars>
      </dgm:prSet>
      <dgm:spPr/>
    </dgm:pt>
    <dgm:pt modelId="{FDA639FF-F469-1D42-945B-0AC6DDC41832}" type="pres">
      <dgm:prSet presAssocID="{58ABD9B2-4DF6-654A-915A-61A085B92AEA}" presName="sibTrans" presStyleLbl="sibTrans2D1" presStyleIdx="1" presStyleCnt="5"/>
      <dgm:spPr/>
    </dgm:pt>
    <dgm:pt modelId="{5FD5380B-5205-3947-98F8-4CC622B19CC8}" type="pres">
      <dgm:prSet presAssocID="{58ABD9B2-4DF6-654A-915A-61A085B92AEA}" presName="connectorText" presStyleLbl="sibTrans2D1" presStyleIdx="1" presStyleCnt="5"/>
      <dgm:spPr/>
    </dgm:pt>
    <dgm:pt modelId="{3EC3895E-FE1C-C146-85F8-E09D9A6ED6D5}" type="pres">
      <dgm:prSet presAssocID="{38C0E69C-9694-294A-B1FD-57D682A1DD54}" presName="node" presStyleLbl="node1" presStyleIdx="2" presStyleCnt="5">
        <dgm:presLayoutVars>
          <dgm:bulletEnabled val="1"/>
        </dgm:presLayoutVars>
      </dgm:prSet>
      <dgm:spPr/>
    </dgm:pt>
    <dgm:pt modelId="{87B74E7C-A0FD-E549-955B-BBF80B23765C}" type="pres">
      <dgm:prSet presAssocID="{BBC2E477-8BA1-964F-8ACA-0499ED6AAFA8}" presName="sibTrans" presStyleLbl="sibTrans2D1" presStyleIdx="2" presStyleCnt="5"/>
      <dgm:spPr/>
    </dgm:pt>
    <dgm:pt modelId="{6DA35B38-B093-E04D-9039-F356FA5A46AE}" type="pres">
      <dgm:prSet presAssocID="{BBC2E477-8BA1-964F-8ACA-0499ED6AAFA8}" presName="connectorText" presStyleLbl="sibTrans2D1" presStyleIdx="2" presStyleCnt="5"/>
      <dgm:spPr/>
    </dgm:pt>
    <dgm:pt modelId="{914FCC23-9F12-A543-BF32-253E03656B93}" type="pres">
      <dgm:prSet presAssocID="{A077038D-1091-6F4B-9992-22C515A5112D}" presName="node" presStyleLbl="node1" presStyleIdx="3" presStyleCnt="5">
        <dgm:presLayoutVars>
          <dgm:bulletEnabled val="1"/>
        </dgm:presLayoutVars>
      </dgm:prSet>
      <dgm:spPr/>
    </dgm:pt>
    <dgm:pt modelId="{47A103BD-529E-E046-A757-6167C93308F7}" type="pres">
      <dgm:prSet presAssocID="{A9C6130E-1F6F-D342-A9D3-046AB9D77C03}" presName="sibTrans" presStyleLbl="sibTrans2D1" presStyleIdx="3" presStyleCnt="5"/>
      <dgm:spPr/>
    </dgm:pt>
    <dgm:pt modelId="{99B0F6F6-7CE0-F548-A271-59A0EF4E234C}" type="pres">
      <dgm:prSet presAssocID="{A9C6130E-1F6F-D342-A9D3-046AB9D77C03}" presName="connectorText" presStyleLbl="sibTrans2D1" presStyleIdx="3" presStyleCnt="5"/>
      <dgm:spPr/>
    </dgm:pt>
    <dgm:pt modelId="{D5D4742F-497B-C44D-8032-B2742BB588DE}" type="pres">
      <dgm:prSet presAssocID="{C6B526F0-CD06-BA4E-89FB-B1779B79CBDA}" presName="node" presStyleLbl="node1" presStyleIdx="4" presStyleCnt="5">
        <dgm:presLayoutVars>
          <dgm:bulletEnabled val="1"/>
        </dgm:presLayoutVars>
      </dgm:prSet>
      <dgm:spPr/>
    </dgm:pt>
    <dgm:pt modelId="{6479D637-4CD8-6B4E-B6CB-F2BB3AB7256D}" type="pres">
      <dgm:prSet presAssocID="{C0C47CA1-546A-3D4D-9386-D33273F4C962}" presName="sibTrans" presStyleLbl="sibTrans2D1" presStyleIdx="4" presStyleCnt="5" custLinFactNeighborX="-44120" custLinFactNeighborY="-26251"/>
      <dgm:spPr/>
    </dgm:pt>
    <dgm:pt modelId="{E70D2393-3501-C34B-9701-F3228C893D6F}" type="pres">
      <dgm:prSet presAssocID="{C0C47CA1-546A-3D4D-9386-D33273F4C962}" presName="connectorText" presStyleLbl="sibTrans2D1" presStyleIdx="4" presStyleCnt="5"/>
      <dgm:spPr/>
    </dgm:pt>
  </dgm:ptLst>
  <dgm:cxnLst>
    <dgm:cxn modelId="{DF5BA319-9C6F-40CA-85F7-FA3481E8A2EB}" type="presOf" srcId="{A9C6130E-1F6F-D342-A9D3-046AB9D77C03}" destId="{47A103BD-529E-E046-A757-6167C93308F7}" srcOrd="0" destOrd="0" presId="urn:microsoft.com/office/officeart/2005/8/layout/cycle7"/>
    <dgm:cxn modelId="{E7225A23-92D0-44A7-805E-61CB4CC5C11F}" type="presOf" srcId="{6331D952-B384-2D46-A3A1-6416B2730818}" destId="{AB7CDEAB-14FD-EA45-AF30-8E6B50CD60B2}" srcOrd="0" destOrd="0" presId="urn:microsoft.com/office/officeart/2005/8/layout/cycle7"/>
    <dgm:cxn modelId="{30B9E829-A110-498F-8766-4119A7297486}" type="presOf" srcId="{C0C47CA1-546A-3D4D-9386-D33273F4C962}" destId="{E70D2393-3501-C34B-9701-F3228C893D6F}" srcOrd="1" destOrd="0" presId="urn:microsoft.com/office/officeart/2005/8/layout/cycle7"/>
    <dgm:cxn modelId="{F3A1892C-1F21-4489-B9D5-39C2AFE0D292}" type="presOf" srcId="{C6B526F0-CD06-BA4E-89FB-B1779B79CBDA}" destId="{D5D4742F-497B-C44D-8032-B2742BB588DE}" srcOrd="0" destOrd="0" presId="urn:microsoft.com/office/officeart/2005/8/layout/cycle7"/>
    <dgm:cxn modelId="{99C29835-DCDB-4955-B30B-F712C0A4456C}" type="presOf" srcId="{A077038D-1091-6F4B-9992-22C515A5112D}" destId="{914FCC23-9F12-A543-BF32-253E03656B93}" srcOrd="0" destOrd="0" presId="urn:microsoft.com/office/officeart/2005/8/layout/cycle7"/>
    <dgm:cxn modelId="{60418B41-12E6-4542-A3EF-B72C18452BF0}" srcId="{EBDEE4F9-F170-874D-828C-549733DC8A54}" destId="{38C0E69C-9694-294A-B1FD-57D682A1DD54}" srcOrd="2" destOrd="0" parTransId="{C5302BBF-288F-8248-8671-72A5DB837EF6}" sibTransId="{BBC2E477-8BA1-964F-8ACA-0499ED6AAFA8}"/>
    <dgm:cxn modelId="{9E3A7A62-9D17-4D5D-8398-53C400DF950F}" type="presOf" srcId="{58ABD9B2-4DF6-654A-915A-61A085B92AEA}" destId="{5FD5380B-5205-3947-98F8-4CC622B19CC8}" srcOrd="1" destOrd="0" presId="urn:microsoft.com/office/officeart/2005/8/layout/cycle7"/>
    <dgm:cxn modelId="{46EE4767-F827-417F-AEC3-F49E17F13E86}" type="presOf" srcId="{43AFC074-D124-7944-B77D-A9CEA1ADCA3B}" destId="{633BBCA7-217C-6A47-9563-75C4F75651EA}" srcOrd="0" destOrd="0" presId="urn:microsoft.com/office/officeart/2005/8/layout/cycle7"/>
    <dgm:cxn modelId="{70FEA56D-91D9-4A5F-81CF-8BCCC8C13BA0}" type="presOf" srcId="{58ABD9B2-4DF6-654A-915A-61A085B92AEA}" destId="{FDA639FF-F469-1D42-945B-0AC6DDC41832}" srcOrd="0" destOrd="0" presId="urn:microsoft.com/office/officeart/2005/8/layout/cycle7"/>
    <dgm:cxn modelId="{7362C071-6F61-C049-83F2-BDC0AD6DF911}" srcId="{EBDEE4F9-F170-874D-828C-549733DC8A54}" destId="{C6B526F0-CD06-BA4E-89FB-B1779B79CBDA}" srcOrd="4" destOrd="0" parTransId="{6A955128-E29B-A94F-BEC3-12F24A46F584}" sibTransId="{C0C47CA1-546A-3D4D-9386-D33273F4C962}"/>
    <dgm:cxn modelId="{FE6C3E57-9BAB-E64B-BC19-6AE4FC84CEB6}" srcId="{EBDEE4F9-F170-874D-828C-549733DC8A54}" destId="{6827081A-0CD6-644C-96D9-356FFD23F789}" srcOrd="0" destOrd="0" parTransId="{F73CD08A-9A85-BA4C-AA91-C00FCCB8D438}" sibTransId="{43AFC074-D124-7944-B77D-A9CEA1ADCA3B}"/>
    <dgm:cxn modelId="{E7ABE782-4578-4290-893C-9D0584BB9B80}" type="presOf" srcId="{EBDEE4F9-F170-874D-828C-549733DC8A54}" destId="{9E35B0D7-5CC8-6941-9B18-D9C152E30E46}" srcOrd="0" destOrd="0" presId="urn:microsoft.com/office/officeart/2005/8/layout/cycle7"/>
    <dgm:cxn modelId="{504C5B87-E5BC-46CD-95DC-7B443214123E}" type="presOf" srcId="{A9C6130E-1F6F-D342-A9D3-046AB9D77C03}" destId="{99B0F6F6-7CE0-F548-A271-59A0EF4E234C}" srcOrd="1" destOrd="0" presId="urn:microsoft.com/office/officeart/2005/8/layout/cycle7"/>
    <dgm:cxn modelId="{6EF2988F-2025-4852-83B4-63D8A71DA6BB}" type="presOf" srcId="{6827081A-0CD6-644C-96D9-356FFD23F789}" destId="{958348B2-D2D2-0143-9B2D-A2A011102E46}" srcOrd="0" destOrd="0" presId="urn:microsoft.com/office/officeart/2005/8/layout/cycle7"/>
    <dgm:cxn modelId="{DBD3919D-A8C7-4617-9C0B-512F7131A346}" type="presOf" srcId="{38C0E69C-9694-294A-B1FD-57D682A1DD54}" destId="{3EC3895E-FE1C-C146-85F8-E09D9A6ED6D5}" srcOrd="0" destOrd="0" presId="urn:microsoft.com/office/officeart/2005/8/layout/cycle7"/>
    <dgm:cxn modelId="{B7C127AB-B983-4EFF-A2A4-24D5A82FA356}" type="presOf" srcId="{BBC2E477-8BA1-964F-8ACA-0499ED6AAFA8}" destId="{87B74E7C-A0FD-E549-955B-BBF80B23765C}" srcOrd="0" destOrd="0" presId="urn:microsoft.com/office/officeart/2005/8/layout/cycle7"/>
    <dgm:cxn modelId="{A485AABA-E1CA-8A44-B810-1D5A569DADD2}" srcId="{EBDEE4F9-F170-874D-828C-549733DC8A54}" destId="{A077038D-1091-6F4B-9992-22C515A5112D}" srcOrd="3" destOrd="0" parTransId="{F5A82671-CAF6-0F41-BB3D-6D7E096DB205}" sibTransId="{A9C6130E-1F6F-D342-A9D3-046AB9D77C03}"/>
    <dgm:cxn modelId="{17E893C7-E65A-48DA-8F87-F00A5D880F05}" type="presOf" srcId="{BBC2E477-8BA1-964F-8ACA-0499ED6AAFA8}" destId="{6DA35B38-B093-E04D-9039-F356FA5A46AE}" srcOrd="1" destOrd="0" presId="urn:microsoft.com/office/officeart/2005/8/layout/cycle7"/>
    <dgm:cxn modelId="{BC8AC0C8-30F5-44D3-BE6F-73B2C14688E8}" type="presOf" srcId="{C0C47CA1-546A-3D4D-9386-D33273F4C962}" destId="{6479D637-4CD8-6B4E-B6CB-F2BB3AB7256D}" srcOrd="0" destOrd="0" presId="urn:microsoft.com/office/officeart/2005/8/layout/cycle7"/>
    <dgm:cxn modelId="{A1FDA0E0-B82A-4CFC-B93F-9FCF669CFA11}" type="presOf" srcId="{43AFC074-D124-7944-B77D-A9CEA1ADCA3B}" destId="{930633C2-CB48-454A-94A3-3352913FD584}" srcOrd="1" destOrd="0" presId="urn:microsoft.com/office/officeart/2005/8/layout/cycle7"/>
    <dgm:cxn modelId="{95ADF2FF-CEFF-1D4F-955B-A1260384F5B7}" srcId="{EBDEE4F9-F170-874D-828C-549733DC8A54}" destId="{6331D952-B384-2D46-A3A1-6416B2730818}" srcOrd="1" destOrd="0" parTransId="{4308CF0C-8F02-9E45-AB82-EECE6501AA04}" sibTransId="{58ABD9B2-4DF6-654A-915A-61A085B92AEA}"/>
    <dgm:cxn modelId="{CEA389EB-19EF-45A1-8013-D04844052705}" type="presParOf" srcId="{9E35B0D7-5CC8-6941-9B18-D9C152E30E46}" destId="{958348B2-D2D2-0143-9B2D-A2A011102E46}" srcOrd="0" destOrd="0" presId="urn:microsoft.com/office/officeart/2005/8/layout/cycle7"/>
    <dgm:cxn modelId="{8C25A444-625B-496D-8AB8-9480036532DB}" type="presParOf" srcId="{9E35B0D7-5CC8-6941-9B18-D9C152E30E46}" destId="{633BBCA7-217C-6A47-9563-75C4F75651EA}" srcOrd="1" destOrd="0" presId="urn:microsoft.com/office/officeart/2005/8/layout/cycle7"/>
    <dgm:cxn modelId="{28FED0CF-4DA0-48E0-A816-D710615FB375}" type="presParOf" srcId="{633BBCA7-217C-6A47-9563-75C4F75651EA}" destId="{930633C2-CB48-454A-94A3-3352913FD584}" srcOrd="0" destOrd="0" presId="urn:microsoft.com/office/officeart/2005/8/layout/cycle7"/>
    <dgm:cxn modelId="{9D18F154-80D1-4A35-B5E3-BB75B653A38E}" type="presParOf" srcId="{9E35B0D7-5CC8-6941-9B18-D9C152E30E46}" destId="{AB7CDEAB-14FD-EA45-AF30-8E6B50CD60B2}" srcOrd="2" destOrd="0" presId="urn:microsoft.com/office/officeart/2005/8/layout/cycle7"/>
    <dgm:cxn modelId="{06148DC0-D678-4BD1-BD27-2C8A898EFFC2}" type="presParOf" srcId="{9E35B0D7-5CC8-6941-9B18-D9C152E30E46}" destId="{FDA639FF-F469-1D42-945B-0AC6DDC41832}" srcOrd="3" destOrd="0" presId="urn:microsoft.com/office/officeart/2005/8/layout/cycle7"/>
    <dgm:cxn modelId="{609F91DC-8470-4B28-BEDA-9FF013F73C15}" type="presParOf" srcId="{FDA639FF-F469-1D42-945B-0AC6DDC41832}" destId="{5FD5380B-5205-3947-98F8-4CC622B19CC8}" srcOrd="0" destOrd="0" presId="urn:microsoft.com/office/officeart/2005/8/layout/cycle7"/>
    <dgm:cxn modelId="{E990DE47-1774-4417-ABEC-1C01A6F9810A}" type="presParOf" srcId="{9E35B0D7-5CC8-6941-9B18-D9C152E30E46}" destId="{3EC3895E-FE1C-C146-85F8-E09D9A6ED6D5}" srcOrd="4" destOrd="0" presId="urn:microsoft.com/office/officeart/2005/8/layout/cycle7"/>
    <dgm:cxn modelId="{3F2C5357-2044-4386-8981-A4C0EF0B955F}" type="presParOf" srcId="{9E35B0D7-5CC8-6941-9B18-D9C152E30E46}" destId="{87B74E7C-A0FD-E549-955B-BBF80B23765C}" srcOrd="5" destOrd="0" presId="urn:microsoft.com/office/officeart/2005/8/layout/cycle7"/>
    <dgm:cxn modelId="{F23330E9-8D7C-4935-82E3-D7C22A3018EF}" type="presParOf" srcId="{87B74E7C-A0FD-E549-955B-BBF80B23765C}" destId="{6DA35B38-B093-E04D-9039-F356FA5A46AE}" srcOrd="0" destOrd="0" presId="urn:microsoft.com/office/officeart/2005/8/layout/cycle7"/>
    <dgm:cxn modelId="{BF862897-4B19-49F3-98F3-942D2992AC2A}" type="presParOf" srcId="{9E35B0D7-5CC8-6941-9B18-D9C152E30E46}" destId="{914FCC23-9F12-A543-BF32-253E03656B93}" srcOrd="6" destOrd="0" presId="urn:microsoft.com/office/officeart/2005/8/layout/cycle7"/>
    <dgm:cxn modelId="{F1381587-C200-42B3-A78E-99D2C25B0C2B}" type="presParOf" srcId="{9E35B0D7-5CC8-6941-9B18-D9C152E30E46}" destId="{47A103BD-529E-E046-A757-6167C93308F7}" srcOrd="7" destOrd="0" presId="urn:microsoft.com/office/officeart/2005/8/layout/cycle7"/>
    <dgm:cxn modelId="{B4A3A3D8-9C58-4897-B8EF-1D832C993545}" type="presParOf" srcId="{47A103BD-529E-E046-A757-6167C93308F7}" destId="{99B0F6F6-7CE0-F548-A271-59A0EF4E234C}" srcOrd="0" destOrd="0" presId="urn:microsoft.com/office/officeart/2005/8/layout/cycle7"/>
    <dgm:cxn modelId="{FEA74817-D595-4300-8FC8-F224F8D7300E}" type="presParOf" srcId="{9E35B0D7-5CC8-6941-9B18-D9C152E30E46}" destId="{D5D4742F-497B-C44D-8032-B2742BB588DE}" srcOrd="8" destOrd="0" presId="urn:microsoft.com/office/officeart/2005/8/layout/cycle7"/>
    <dgm:cxn modelId="{75D5CAF5-4407-407D-AFCD-9378FD2A0A91}" type="presParOf" srcId="{9E35B0D7-5CC8-6941-9B18-D9C152E30E46}" destId="{6479D637-4CD8-6B4E-B6CB-F2BB3AB7256D}" srcOrd="9" destOrd="0" presId="urn:microsoft.com/office/officeart/2005/8/layout/cycle7"/>
    <dgm:cxn modelId="{BCE90CE8-BD35-4AE8-8F17-EBCD2D1A723C}" type="presParOf" srcId="{6479D637-4CD8-6B4E-B6CB-F2BB3AB7256D}" destId="{E70D2393-3501-C34B-9701-F3228C893D6F}"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348B2-D2D2-0143-9B2D-A2A011102E46}">
      <dsp:nvSpPr>
        <dsp:cNvPr id="0" name=""/>
        <dsp:cNvSpPr/>
      </dsp:nvSpPr>
      <dsp:spPr>
        <a:xfrm>
          <a:off x="4957247" y="2792"/>
          <a:ext cx="1963180" cy="981590"/>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Define Objectives</a:t>
          </a:r>
        </a:p>
      </dsp:txBody>
      <dsp:txXfrm>
        <a:off x="4985997" y="31542"/>
        <a:ext cx="1905680" cy="924090"/>
      </dsp:txXfrm>
    </dsp:sp>
    <dsp:sp modelId="{633BBCA7-217C-6A47-9563-75C4F75651EA}">
      <dsp:nvSpPr>
        <dsp:cNvPr id="0" name=""/>
        <dsp:cNvSpPr/>
      </dsp:nvSpPr>
      <dsp:spPr>
        <a:xfrm rot="2393676">
          <a:off x="6919810" y="1244900"/>
          <a:ext cx="1021015" cy="343556"/>
        </a:xfrm>
        <a:prstGeom prst="lef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22877" y="1313611"/>
        <a:ext cx="814881" cy="206134"/>
      </dsp:txXfrm>
    </dsp:sp>
    <dsp:sp modelId="{AB7CDEAB-14FD-EA45-AF30-8E6B50CD60B2}">
      <dsp:nvSpPr>
        <dsp:cNvPr id="0" name=""/>
        <dsp:cNvSpPr/>
      </dsp:nvSpPr>
      <dsp:spPr>
        <a:xfrm>
          <a:off x="7619282" y="2228172"/>
          <a:ext cx="1963180" cy="981590"/>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Preparation </a:t>
          </a:r>
        </a:p>
      </dsp:txBody>
      <dsp:txXfrm>
        <a:off x="7648032" y="2256922"/>
        <a:ext cx="1905680" cy="924090"/>
      </dsp:txXfrm>
    </dsp:sp>
    <dsp:sp modelId="{FDA639FF-F469-1D42-945B-0AC6DDC41832}">
      <dsp:nvSpPr>
        <dsp:cNvPr id="0" name=""/>
        <dsp:cNvSpPr/>
      </dsp:nvSpPr>
      <dsp:spPr>
        <a:xfrm rot="6641495">
          <a:off x="7569209" y="3926999"/>
          <a:ext cx="1021015" cy="343556"/>
        </a:xfrm>
        <a:prstGeom prst="lef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7672276" y="3995710"/>
        <a:ext cx="814881" cy="206134"/>
      </dsp:txXfrm>
    </dsp:sp>
    <dsp:sp modelId="{3EC3895E-FE1C-C146-85F8-E09D9A6ED6D5}">
      <dsp:nvSpPr>
        <dsp:cNvPr id="0" name=""/>
        <dsp:cNvSpPr/>
      </dsp:nvSpPr>
      <dsp:spPr>
        <a:xfrm>
          <a:off x="6576972" y="4987791"/>
          <a:ext cx="1963180" cy="981590"/>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Model Building</a:t>
          </a:r>
        </a:p>
      </dsp:txBody>
      <dsp:txXfrm>
        <a:off x="6605722" y="5016541"/>
        <a:ext cx="1905680" cy="924090"/>
      </dsp:txXfrm>
    </dsp:sp>
    <dsp:sp modelId="{87B74E7C-A0FD-E549-955B-BBF80B23765C}">
      <dsp:nvSpPr>
        <dsp:cNvPr id="0" name=""/>
        <dsp:cNvSpPr/>
      </dsp:nvSpPr>
      <dsp:spPr>
        <a:xfrm rot="10800000">
          <a:off x="5428329" y="5306808"/>
          <a:ext cx="1021015" cy="343556"/>
        </a:xfrm>
        <a:prstGeom prst="lef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531396" y="5375519"/>
        <a:ext cx="814881" cy="206134"/>
      </dsp:txXfrm>
    </dsp:sp>
    <dsp:sp modelId="{914FCC23-9F12-A543-BF32-253E03656B93}">
      <dsp:nvSpPr>
        <dsp:cNvPr id="0" name=""/>
        <dsp:cNvSpPr/>
      </dsp:nvSpPr>
      <dsp:spPr>
        <a:xfrm>
          <a:off x="3337522" y="4987791"/>
          <a:ext cx="1963180" cy="981590"/>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Model Evaluation</a:t>
          </a:r>
        </a:p>
      </dsp:txBody>
      <dsp:txXfrm>
        <a:off x="3366272" y="5016541"/>
        <a:ext cx="1905680" cy="924090"/>
      </dsp:txXfrm>
    </dsp:sp>
    <dsp:sp modelId="{47A103BD-529E-E046-A757-6167C93308F7}">
      <dsp:nvSpPr>
        <dsp:cNvPr id="0" name=""/>
        <dsp:cNvSpPr/>
      </dsp:nvSpPr>
      <dsp:spPr>
        <a:xfrm rot="15120000">
          <a:off x="3308082" y="3766358"/>
          <a:ext cx="1021015" cy="343556"/>
        </a:xfrm>
        <a:prstGeom prst="lef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11149" y="3835069"/>
        <a:ext cx="814881" cy="206134"/>
      </dsp:txXfrm>
    </dsp:sp>
    <dsp:sp modelId="{D5D4742F-497B-C44D-8032-B2742BB588DE}">
      <dsp:nvSpPr>
        <dsp:cNvPr id="0" name=""/>
        <dsp:cNvSpPr/>
      </dsp:nvSpPr>
      <dsp:spPr>
        <a:xfrm>
          <a:off x="2336477" y="1906892"/>
          <a:ext cx="1963180" cy="981590"/>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Model Deployment</a:t>
          </a:r>
        </a:p>
      </dsp:txBody>
      <dsp:txXfrm>
        <a:off x="2365227" y="1935642"/>
        <a:ext cx="1905680" cy="924090"/>
      </dsp:txXfrm>
    </dsp:sp>
    <dsp:sp modelId="{6479D637-4CD8-6B4E-B6CB-F2BB3AB7256D}">
      <dsp:nvSpPr>
        <dsp:cNvPr id="0" name=""/>
        <dsp:cNvSpPr/>
      </dsp:nvSpPr>
      <dsp:spPr>
        <a:xfrm rot="19440000">
          <a:off x="3667473" y="1183672"/>
          <a:ext cx="1021015" cy="343556"/>
        </a:xfrm>
        <a:prstGeom prst="lef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70540" y="1252383"/>
        <a:ext cx="814881" cy="20613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40442"/>
            <a:ext cx="12192000" cy="2421464"/>
          </a:xfrm>
        </p:spPr>
        <p:txBody>
          <a:bodyPr>
            <a:noAutofit/>
          </a:bodyPr>
          <a:lstStyle/>
          <a:p>
            <a:pPr algn="ctr"/>
            <a:r>
              <a:rPr lang="en-IN" sz="8400" b="1" dirty="0">
                <a:latin typeface="Times New Roman" panose="02020603050405020304" pitchFamily="18" charset="0"/>
                <a:cs typeface="Times New Roman" panose="02020603050405020304" pitchFamily="18" charset="0"/>
              </a:rPr>
              <a:t>Fashion Recommendation System</a:t>
            </a:r>
            <a:endParaRPr lang="en-IN" sz="8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01825" y="4391025"/>
            <a:ext cx="8521700" cy="2171700"/>
          </a:xfrm>
        </p:spPr>
        <p:txBody>
          <a:bodyPr>
            <a:normAutofit fontScale="92500" lnSpcReduction="10000"/>
          </a:bodyPr>
          <a:lstStyle/>
          <a:p>
            <a:pPr algn="ctr"/>
            <a:r>
              <a:rPr lang="en-US" sz="2800" b="1" dirty="0">
                <a:latin typeface="Times New Roman" panose="02020603050405020304" pitchFamily="18" charset="0"/>
                <a:cs typeface="Times New Roman" panose="02020603050405020304" pitchFamily="18" charset="0"/>
              </a:rPr>
              <a:t>GROUP MEMBERS :</a:t>
            </a:r>
          </a:p>
          <a:p>
            <a:pPr algn="ctr"/>
            <a:r>
              <a:rPr lang="en-US" sz="2000" dirty="0">
                <a:latin typeface="Times New Roman" panose="02020603050405020304" pitchFamily="18" charset="0"/>
                <a:cs typeface="Times New Roman" panose="02020603050405020304" pitchFamily="18" charset="0"/>
              </a:rPr>
              <a:t>SAKSHI RANE – 75</a:t>
            </a:r>
          </a:p>
          <a:p>
            <a:pPr algn="ctr"/>
            <a:r>
              <a:rPr lang="en-US" sz="2000" dirty="0">
                <a:latin typeface="Times New Roman" panose="02020603050405020304" pitchFamily="18" charset="0"/>
                <a:cs typeface="Times New Roman" panose="02020603050405020304" pitchFamily="18" charset="0"/>
              </a:rPr>
              <a:t>SHWETA AHER - 77 </a:t>
            </a:r>
          </a:p>
          <a:p>
            <a:pPr algn="ctr"/>
            <a:r>
              <a:rPr lang="en-US" sz="2000" dirty="0">
                <a:latin typeface="Times New Roman" panose="02020603050405020304" pitchFamily="18" charset="0"/>
                <a:cs typeface="Times New Roman" panose="02020603050405020304" pitchFamily="18" charset="0"/>
              </a:rPr>
              <a:t>ABHISHEK BHALERAO – 68</a:t>
            </a:r>
          </a:p>
          <a:p>
            <a:pPr algn="ctr"/>
            <a:r>
              <a:rPr lang="en-US" sz="2000" dirty="0">
                <a:latin typeface="Times New Roman" panose="02020603050405020304" pitchFamily="18" charset="0"/>
                <a:cs typeface="Times New Roman" panose="02020603050405020304" pitchFamily="18" charset="0"/>
              </a:rPr>
              <a:t>ROHIT VERMA – 32</a:t>
            </a:r>
          </a:p>
          <a:p>
            <a:pPr algn="ct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14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95275"/>
            <a:ext cx="11182350" cy="6290072"/>
          </a:xfrm>
          <a:prstGeom prst="rect">
            <a:avLst/>
          </a:prstGeom>
        </p:spPr>
      </p:pic>
    </p:spTree>
    <p:extLst>
      <p:ext uri="{BB962C8B-B14F-4D97-AF65-F5344CB8AC3E}">
        <p14:creationId xmlns:p14="http://schemas.microsoft.com/office/powerpoint/2010/main" val="419269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257771"/>
            <a:ext cx="11268075" cy="6338293"/>
          </a:xfrm>
          <a:prstGeom prst="rect">
            <a:avLst/>
          </a:prstGeom>
        </p:spPr>
      </p:pic>
    </p:spTree>
    <p:extLst>
      <p:ext uri="{BB962C8B-B14F-4D97-AF65-F5344CB8AC3E}">
        <p14:creationId xmlns:p14="http://schemas.microsoft.com/office/powerpoint/2010/main" val="246475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76000"/>
          </a:xfrm>
        </p:spPr>
        <p:txBody>
          <a:bodyPr>
            <a:noAutofit/>
          </a:bodyPr>
          <a:lstStyle/>
          <a:p>
            <a:pPr algn="ctr"/>
            <a:r>
              <a:rPr lang="en-US" sz="5000" b="1" dirty="0">
                <a:latin typeface="Times New Roman" panose="02020603050405020304" pitchFamily="18" charset="0"/>
                <a:cs typeface="Times New Roman" panose="02020603050405020304" pitchFamily="18" charset="0"/>
              </a:rPr>
              <a:t>DATA SET AND CLASSIFICATION</a:t>
            </a:r>
            <a:endParaRPr lang="en-IN" sz="50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2589" t="11004" r="2118" b="7309"/>
          <a:stretch/>
        </p:blipFill>
        <p:spPr>
          <a:xfrm>
            <a:off x="1236045" y="1504350"/>
            <a:ext cx="8641380" cy="4655347"/>
          </a:xfrm>
          <a:prstGeom prst="rect">
            <a:avLst/>
          </a:prstGeom>
        </p:spPr>
      </p:pic>
    </p:spTree>
    <p:extLst>
      <p:ext uri="{BB962C8B-B14F-4D97-AF65-F5344CB8AC3E}">
        <p14:creationId xmlns:p14="http://schemas.microsoft.com/office/powerpoint/2010/main" val="283349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825"/>
            <a:ext cx="12192000" cy="1476000"/>
          </a:xfrm>
        </p:spPr>
        <p:txBody>
          <a:bodyPr>
            <a:normAutofit/>
          </a:bodyPr>
          <a:lstStyle/>
          <a:p>
            <a:pPr algn="ctr"/>
            <a:r>
              <a:rPr lang="en-US" sz="4400" b="1" dirty="0">
                <a:latin typeface="Times New Roman" panose="02020603050405020304" pitchFamily="18" charset="0"/>
                <a:cs typeface="Times New Roman" panose="02020603050405020304" pitchFamily="18" charset="0"/>
              </a:rPr>
              <a:t>SOFTWARE’S, LANGUAGES AND LIBRARIES</a:t>
            </a:r>
            <a:endParaRPr lang="en-IN" sz="4400" dirty="0"/>
          </a:p>
        </p:txBody>
      </p:sp>
      <p:sp>
        <p:nvSpPr>
          <p:cNvPr id="3" name="Content Placeholder 2"/>
          <p:cNvSpPr>
            <a:spLocks noGrp="1"/>
          </p:cNvSpPr>
          <p:nvPr>
            <p:ph idx="1"/>
          </p:nvPr>
        </p:nvSpPr>
        <p:spPr>
          <a:xfrm>
            <a:off x="685801" y="2418292"/>
            <a:ext cx="10131425" cy="152505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Software  used : </a:t>
            </a:r>
            <a:r>
              <a:rPr lang="en-US" sz="2400" dirty="0" err="1">
                <a:latin typeface="Times New Roman" panose="02020603050405020304" pitchFamily="18" charset="0"/>
                <a:cs typeface="Times New Roman" panose="02020603050405020304" pitchFamily="18" charset="0"/>
              </a:rPr>
              <a:t>PyCharm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Language used : Python</a:t>
            </a:r>
          </a:p>
          <a:p>
            <a:r>
              <a:rPr lang="en-US" sz="2400" dirty="0">
                <a:latin typeface="Times New Roman" panose="02020603050405020304" pitchFamily="18" charset="0"/>
                <a:cs typeface="Times New Roman" panose="02020603050405020304" pitchFamily="18" charset="0"/>
              </a:rPr>
              <a:t>Libraries used :</a:t>
            </a: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56133130"/>
              </p:ext>
            </p:extLst>
          </p:nvPr>
        </p:nvGraphicFramePr>
        <p:xfrm>
          <a:off x="1822450" y="3834716"/>
          <a:ext cx="8128000" cy="1371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sz="2400" dirty="0">
                          <a:latin typeface="Times New Roman" panose="02020603050405020304" pitchFamily="18" charset="0"/>
                          <a:cs typeface="Times New Roman" panose="02020603050405020304" pitchFamily="18" charset="0"/>
                        </a:rPr>
                        <a:t>Pickle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OS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400" dirty="0" err="1">
                          <a:latin typeface="Times New Roman" panose="02020603050405020304" pitchFamily="18" charset="0"/>
                          <a:cs typeface="Times New Roman" panose="02020603050405020304" pitchFamily="18" charset="0"/>
                        </a:rPr>
                        <a:t>Scikit</a:t>
                      </a:r>
                      <a:r>
                        <a:rPr lang="en-US" sz="2400" baseline="0" dirty="0">
                          <a:latin typeface="Times New Roman" panose="02020603050405020304" pitchFamily="18" charset="0"/>
                          <a:cs typeface="Times New Roman" panose="02020603050405020304" pitchFamily="18" charset="0"/>
                        </a:rPr>
                        <a:t> Learn</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Tensorflow</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TQDM</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440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1476000"/>
          </a:xfrm>
        </p:spPr>
        <p:txBody>
          <a:bodyPr>
            <a:noAutofit/>
          </a:bodyPr>
          <a:lstStyle/>
          <a:p>
            <a:pPr algn="ctr"/>
            <a:r>
              <a:rPr lang="en-US" sz="4400" b="1" dirty="0">
                <a:latin typeface="Times New Roman" panose="02020603050405020304" pitchFamily="18" charset="0"/>
                <a:cs typeface="Times New Roman" panose="02020603050405020304" pitchFamily="18" charset="0"/>
              </a:rPr>
              <a:t>Software development life cycle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647825"/>
            <a:ext cx="10725150" cy="4467225"/>
          </a:xfrm>
        </p:spPr>
        <p:txBody>
          <a:bodyPr>
            <a:noAutofit/>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PHASE 1 – PLANNING AND ANALYSIS</a:t>
            </a:r>
          </a:p>
          <a:p>
            <a:pPr marL="0" indent="0" algn="just">
              <a:buNone/>
            </a:pPr>
            <a:r>
              <a:rPr lang="en-US" sz="1600" dirty="0">
                <a:latin typeface="Times New Roman" panose="02020603050405020304" pitchFamily="18" charset="0"/>
                <a:cs typeface="Times New Roman" panose="02020603050405020304" pitchFamily="18" charset="0"/>
              </a:rPr>
              <a:t>	According to the problem statement given we will plan the requirements and process. And even analyze the planned structure for any future error.</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PHASE 2 – DESIGNING THE PRODUCT</a:t>
            </a:r>
          </a:p>
          <a:p>
            <a:pPr marL="0" indent="0" algn="just">
              <a:buNone/>
            </a:pPr>
            <a:r>
              <a:rPr lang="en-US" sz="1600" dirty="0">
                <a:latin typeface="Times New Roman" panose="02020603050405020304" pitchFamily="18" charset="0"/>
                <a:cs typeface="Times New Roman" panose="02020603050405020304" pitchFamily="18" charset="0"/>
              </a:rPr>
              <a:t>	In this phase we will design the product according to the plan made earlier.</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PHASE 3 – DEVELOPING AND CODING</a:t>
            </a:r>
          </a:p>
          <a:p>
            <a:pPr marL="0" indent="0" algn="just">
              <a:buNone/>
            </a:pPr>
            <a:r>
              <a:rPr lang="en-US" sz="1600" dirty="0">
                <a:latin typeface="Times New Roman" panose="02020603050405020304" pitchFamily="18" charset="0"/>
                <a:cs typeface="Times New Roman" panose="02020603050405020304" pitchFamily="18" charset="0"/>
              </a:rPr>
              <a:t>	Here we will write the code as per required and define methods.</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PHASE 4 – TESTING</a:t>
            </a:r>
          </a:p>
          <a:p>
            <a:pPr marL="0" indent="0" algn="just">
              <a:buNone/>
            </a:pPr>
            <a:r>
              <a:rPr lang="en-US" sz="1600" dirty="0">
                <a:latin typeface="Times New Roman" panose="02020603050405020304" pitchFamily="18" charset="0"/>
                <a:cs typeface="Times New Roman" panose="02020603050405020304" pitchFamily="18" charset="0"/>
              </a:rPr>
              <a:t>	In testing we will test the various test cases like for example- clothing available for women according to their suitability.</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PHASE 5 – MAINTENANCE</a:t>
            </a:r>
          </a:p>
          <a:p>
            <a:pPr marL="0" indent="0" algn="just">
              <a:buNone/>
            </a:pPr>
            <a:r>
              <a:rPr lang="en-US" sz="1600" dirty="0">
                <a:latin typeface="Times New Roman" panose="02020603050405020304" pitchFamily="18" charset="0"/>
                <a:cs typeface="Times New Roman" panose="02020603050405020304" pitchFamily="18" charset="0"/>
              </a:rPr>
              <a:t>	Here we will keep updating the dataset we new arrivals of costumes so that more people get engaged.</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8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6F9F-F8BE-8B9C-D90E-741DB4188B9D}"/>
              </a:ext>
            </a:extLst>
          </p:cNvPr>
          <p:cNvSpPr>
            <a:spLocks noGrp="1"/>
          </p:cNvSpPr>
          <p:nvPr>
            <p:ph type="title"/>
          </p:nvPr>
        </p:nvSpPr>
        <p:spPr>
          <a:xfrm>
            <a:off x="685801" y="285750"/>
            <a:ext cx="10131425" cy="1456267"/>
          </a:xfrm>
        </p:spPr>
        <p:txBody>
          <a:bodyPr/>
          <a:lstStyle/>
          <a:p>
            <a:pPr algn="ctr"/>
            <a:r>
              <a:rPr lang="en-IN" sz="44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DA8BE8C7-F5E7-6878-D779-CC1D9EFC102D}"/>
              </a:ext>
            </a:extLst>
          </p:cNvPr>
          <p:cNvSpPr>
            <a:spLocks noGrp="1"/>
          </p:cNvSpPr>
          <p:nvPr>
            <p:ph idx="1"/>
          </p:nvPr>
        </p:nvSpPr>
        <p:spPr>
          <a:xfrm>
            <a:off x="685801" y="1742017"/>
            <a:ext cx="10131425" cy="3649133"/>
          </a:xfrm>
        </p:spPr>
        <p:txBody>
          <a:bodyPr>
            <a:normAutofit/>
          </a:bodyPr>
          <a:lstStyle/>
          <a:p>
            <a:r>
              <a:rPr lang="en-US" sz="2800" dirty="0">
                <a:latin typeface="Times New Roman" panose="02020603050405020304" pitchFamily="18" charset="0"/>
                <a:cs typeface="Times New Roman" panose="02020603050405020304" pitchFamily="18" charset="0"/>
              </a:rPr>
              <a:t>This Website allows the users to find products through an image. It provides an easy to use interface which assists the user in finding a product which they might find visually appealing to them by simply clicking an image of the product and uploading it on the Website. The user will be presented with products which the model deemed to be similar to the uploaded image.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26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C743-7667-4915-B243-B04A409673A6}"/>
              </a:ext>
            </a:extLst>
          </p:cNvPr>
          <p:cNvSpPr>
            <a:spLocks noGrp="1"/>
          </p:cNvSpPr>
          <p:nvPr>
            <p:ph type="title"/>
          </p:nvPr>
        </p:nvSpPr>
        <p:spPr>
          <a:xfrm>
            <a:off x="0" y="533400"/>
            <a:ext cx="12192000" cy="1476000"/>
          </a:xfrm>
        </p:spPr>
        <p:txBody>
          <a:bodyPr>
            <a:normAutofit/>
          </a:bodyPr>
          <a:lstStyle/>
          <a:p>
            <a:pPr algn="ctr"/>
            <a:r>
              <a:rPr lang="en-IN" sz="66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F2DE358-14B0-3CC1-56D5-18696CA518FF}"/>
              </a:ext>
            </a:extLst>
          </p:cNvPr>
          <p:cNvSpPr>
            <a:spLocks noGrp="1"/>
          </p:cNvSpPr>
          <p:nvPr>
            <p:ph idx="1"/>
          </p:nvPr>
        </p:nvSpPr>
        <p:spPr>
          <a:xfrm>
            <a:off x="762001" y="2276474"/>
            <a:ext cx="10131425" cy="286702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Fashion Recommendations System is the best way to deliver customers with an improved user experience. Through machine learning and specific algorithms, a Fashion Recommendation System can help to bring customers the relevant products they want or need.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94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1645-241F-BFF5-3A66-9E76432D254F}"/>
              </a:ext>
            </a:extLst>
          </p:cNvPr>
          <p:cNvSpPr>
            <a:spLocks noGrp="1"/>
          </p:cNvSpPr>
          <p:nvPr>
            <p:ph type="title"/>
          </p:nvPr>
        </p:nvSpPr>
        <p:spPr>
          <a:xfrm>
            <a:off x="0" y="0"/>
            <a:ext cx="12192000" cy="1476000"/>
          </a:xfrm>
        </p:spPr>
        <p:txBody>
          <a:bodyPr>
            <a:normAutofit/>
          </a:bodyPr>
          <a:lstStyle/>
          <a:p>
            <a:pPr algn="ctr"/>
            <a:r>
              <a:rPr lang="en-IN" sz="6600" b="1" dirty="0" err="1">
                <a:latin typeface="Times New Roman" panose="02020603050405020304" pitchFamily="18" charset="0"/>
                <a:cs typeface="Times New Roman" panose="02020603050405020304" pitchFamily="18" charset="0"/>
              </a:rPr>
              <a:t>Refernces</a:t>
            </a:r>
            <a:r>
              <a:rPr lang="en-IN" sz="6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B2590F6-EA4A-4F74-8406-EE298DF9C188}"/>
              </a:ext>
            </a:extLst>
          </p:cNvPr>
          <p:cNvSpPr>
            <a:spLocks noGrp="1"/>
          </p:cNvSpPr>
          <p:nvPr>
            <p:ph idx="1"/>
          </p:nvPr>
        </p:nvSpPr>
        <p:spPr/>
        <p:txBody>
          <a:bodyPr>
            <a:noAutofit/>
          </a:bodyPr>
          <a:lstStyle/>
          <a:p>
            <a:pPr marL="0" indent="0">
              <a:buNone/>
            </a:pPr>
            <a:r>
              <a:rPr lang="en-IN" sz="1500" dirty="0">
                <a:latin typeface="Times New Roman" panose="02020603050405020304" pitchFamily="18" charset="0"/>
                <a:cs typeface="Times New Roman" panose="02020603050405020304" pitchFamily="18" charset="0"/>
              </a:rPr>
              <a:t>1. Barnard, M. Fashion as Communication, 2nd ed.; Routledge: London, UK, 2008.</a:t>
            </a:r>
          </a:p>
          <a:p>
            <a:pPr marL="0" indent="0">
              <a:buNone/>
            </a:pPr>
            <a:r>
              <a:rPr lang="en-IN" sz="1500" dirty="0">
                <a:latin typeface="Times New Roman" panose="02020603050405020304" pitchFamily="18" charset="0"/>
                <a:cs typeface="Times New Roman" panose="02020603050405020304" pitchFamily="18" charset="0"/>
              </a:rPr>
              <a:t> 2. Chakraborty, S.; Hoque, S.M.A.; Kabir, S.M.F. Predicting fashion trend using runway images: Application of logistic regression in trend forecasting. Int. J. </a:t>
            </a:r>
            <a:r>
              <a:rPr lang="en-IN" sz="1500" dirty="0" err="1">
                <a:latin typeface="Times New Roman" panose="02020603050405020304" pitchFamily="18" charset="0"/>
                <a:cs typeface="Times New Roman" panose="02020603050405020304" pitchFamily="18" charset="0"/>
              </a:rPr>
              <a:t>Fash</a:t>
            </a:r>
            <a:r>
              <a:rPr lang="en-IN" sz="1500" dirty="0">
                <a:latin typeface="Times New Roman" panose="02020603050405020304" pitchFamily="18" charset="0"/>
                <a:cs typeface="Times New Roman" panose="02020603050405020304" pitchFamily="18" charset="0"/>
              </a:rPr>
              <a:t>. Des. Technol. Educ. 2020, 13, 376–386, doi:10.1080/17543266.2020.1829096. </a:t>
            </a:r>
          </a:p>
          <a:p>
            <a:pPr marL="0" indent="0">
              <a:buNone/>
            </a:pPr>
            <a:r>
              <a:rPr lang="en-IN" sz="1500" dirty="0">
                <a:latin typeface="Times New Roman" panose="02020603050405020304" pitchFamily="18" charset="0"/>
                <a:cs typeface="Times New Roman" panose="02020603050405020304" pitchFamily="18" charset="0"/>
              </a:rPr>
              <a:t>3. </a:t>
            </a:r>
            <a:r>
              <a:rPr lang="en-IN" sz="1500" dirty="0" err="1">
                <a:latin typeface="Times New Roman" panose="02020603050405020304" pitchFamily="18" charset="0"/>
                <a:cs typeface="Times New Roman" panose="02020603050405020304" pitchFamily="18" charset="0"/>
              </a:rPr>
              <a:t>Karmaker</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Santu</a:t>
            </a:r>
            <a:r>
              <a:rPr lang="en-IN" sz="1500" dirty="0">
                <a:latin typeface="Times New Roman" panose="02020603050405020304" pitchFamily="18" charset="0"/>
                <a:cs typeface="Times New Roman" panose="02020603050405020304" pitchFamily="18" charset="0"/>
              </a:rPr>
              <a:t>, S.K.; </a:t>
            </a:r>
            <a:r>
              <a:rPr lang="en-IN" sz="1500" dirty="0" err="1">
                <a:latin typeface="Times New Roman" panose="02020603050405020304" pitchFamily="18" charset="0"/>
                <a:cs typeface="Times New Roman" panose="02020603050405020304" pitchFamily="18" charset="0"/>
              </a:rPr>
              <a:t>Sondhi</a:t>
            </a:r>
            <a:r>
              <a:rPr lang="en-IN" sz="1500" dirty="0">
                <a:latin typeface="Times New Roman" panose="02020603050405020304" pitchFamily="18" charset="0"/>
                <a:cs typeface="Times New Roman" panose="02020603050405020304" pitchFamily="18" charset="0"/>
              </a:rPr>
              <a:t>, P.; </a:t>
            </a:r>
            <a:r>
              <a:rPr lang="en-IN" sz="1500" dirty="0" err="1">
                <a:latin typeface="Times New Roman" panose="02020603050405020304" pitchFamily="18" charset="0"/>
                <a:cs typeface="Times New Roman" panose="02020603050405020304" pitchFamily="18" charset="0"/>
              </a:rPr>
              <a:t>Zhai</a:t>
            </a:r>
            <a:r>
              <a:rPr lang="en-IN" sz="1500" dirty="0">
                <a:latin typeface="Times New Roman" panose="02020603050405020304" pitchFamily="18" charset="0"/>
                <a:cs typeface="Times New Roman" panose="02020603050405020304" pitchFamily="18" charset="0"/>
              </a:rPr>
              <a:t>, C. On application of learning to rank for e-commerce search. In Proceedings of the 40th International ACM SIGIR Conference on Research and Development in Information Retrieval, Shinjuku Tokyo Japan, 7–11 August 2017; pp. 475–484, doi:10.1145/3077136.3080838. </a:t>
            </a:r>
          </a:p>
          <a:p>
            <a:pPr marL="0" indent="0">
              <a:buNone/>
            </a:pPr>
            <a:r>
              <a:rPr lang="en-IN" sz="1500" dirty="0">
                <a:latin typeface="Times New Roman" panose="02020603050405020304" pitchFamily="18" charset="0"/>
                <a:cs typeface="Times New Roman" panose="02020603050405020304" pitchFamily="18" charset="0"/>
              </a:rPr>
              <a:t>4. </a:t>
            </a:r>
            <a:r>
              <a:rPr lang="en-IN" sz="1500" dirty="0" err="1">
                <a:latin typeface="Times New Roman" panose="02020603050405020304" pitchFamily="18" charset="0"/>
                <a:cs typeface="Times New Roman" panose="02020603050405020304" pitchFamily="18" charset="0"/>
              </a:rPr>
              <a:t>Garude</a:t>
            </a:r>
            <a:r>
              <a:rPr lang="en-IN" sz="1500" dirty="0">
                <a:latin typeface="Times New Roman" panose="02020603050405020304" pitchFamily="18" charset="0"/>
                <a:cs typeface="Times New Roman" panose="02020603050405020304" pitchFamily="18" charset="0"/>
              </a:rPr>
              <a:t>, D.; </a:t>
            </a:r>
            <a:r>
              <a:rPr lang="en-IN" sz="1500" dirty="0" err="1">
                <a:latin typeface="Times New Roman" panose="02020603050405020304" pitchFamily="18" charset="0"/>
                <a:cs typeface="Times New Roman" panose="02020603050405020304" pitchFamily="18" charset="0"/>
              </a:rPr>
              <a:t>Khopkar</a:t>
            </a:r>
            <a:r>
              <a:rPr lang="en-IN" sz="1500" dirty="0">
                <a:latin typeface="Times New Roman" panose="02020603050405020304" pitchFamily="18" charset="0"/>
                <a:cs typeface="Times New Roman" panose="02020603050405020304" pitchFamily="18" charset="0"/>
              </a:rPr>
              <a:t>, A.; </a:t>
            </a:r>
            <a:r>
              <a:rPr lang="en-IN" sz="1500" dirty="0" err="1">
                <a:latin typeface="Times New Roman" panose="02020603050405020304" pitchFamily="18" charset="0"/>
                <a:cs typeface="Times New Roman" panose="02020603050405020304" pitchFamily="18" charset="0"/>
              </a:rPr>
              <a:t>Dhake</a:t>
            </a:r>
            <a:r>
              <a:rPr lang="en-IN" sz="1500" dirty="0">
                <a:latin typeface="Times New Roman" panose="02020603050405020304" pitchFamily="18" charset="0"/>
                <a:cs typeface="Times New Roman" panose="02020603050405020304" pitchFamily="18" charset="0"/>
              </a:rPr>
              <a:t>, M.; </a:t>
            </a:r>
            <a:r>
              <a:rPr lang="en-IN" sz="1500" dirty="0" err="1">
                <a:latin typeface="Times New Roman" panose="02020603050405020304" pitchFamily="18" charset="0"/>
                <a:cs typeface="Times New Roman" panose="02020603050405020304" pitchFamily="18" charset="0"/>
              </a:rPr>
              <a:t>Laghane</a:t>
            </a:r>
            <a:r>
              <a:rPr lang="en-IN" sz="1500" dirty="0">
                <a:latin typeface="Times New Roman" panose="02020603050405020304" pitchFamily="18" charset="0"/>
                <a:cs typeface="Times New Roman" panose="02020603050405020304" pitchFamily="18" charset="0"/>
              </a:rPr>
              <a:t>, S.; </a:t>
            </a:r>
            <a:r>
              <a:rPr lang="en-IN" sz="1500" dirty="0" err="1">
                <a:latin typeface="Times New Roman" panose="02020603050405020304" pitchFamily="18" charset="0"/>
                <a:cs typeface="Times New Roman" panose="02020603050405020304" pitchFamily="18" charset="0"/>
              </a:rPr>
              <a:t>Maktum</a:t>
            </a:r>
            <a:r>
              <a:rPr lang="en-IN" sz="1500" dirty="0">
                <a:latin typeface="Times New Roman" panose="02020603050405020304" pitchFamily="18" charset="0"/>
                <a:cs typeface="Times New Roman" panose="02020603050405020304" pitchFamily="18" charset="0"/>
              </a:rPr>
              <a:t>, T. Skin-tone and occasion oriented outfit recommendation system. SSRN Electron. J. 2019, doi:10.2139/ssrn.3368058. </a:t>
            </a:r>
          </a:p>
          <a:p>
            <a:pPr marL="0" indent="0">
              <a:buNone/>
            </a:pPr>
            <a:r>
              <a:rPr lang="en-IN" sz="1500" dirty="0">
                <a:latin typeface="Times New Roman" panose="02020603050405020304" pitchFamily="18" charset="0"/>
                <a:cs typeface="Times New Roman" panose="02020603050405020304" pitchFamily="18" charset="0"/>
              </a:rPr>
              <a:t>5. Kang, W.-C.; Fang, C.; Wang, Z.; McAuley, J. Visually-aware fashion recommendation and design with generative image models. In Proceedings of the 2017 IEEE International Conference on Data Mining (ICDM), New Orleans, LA, USA, 18–21 November 2017; pp. 207–216, doi:10.1109/ICDM.2017.30. </a:t>
            </a:r>
          </a:p>
          <a:p>
            <a:pPr marL="0" indent="0">
              <a:buNone/>
            </a:pPr>
            <a:r>
              <a:rPr lang="en-IN" sz="1500" dirty="0">
                <a:latin typeface="Times New Roman" panose="02020603050405020304" pitchFamily="18" charset="0"/>
                <a:cs typeface="Times New Roman" panose="02020603050405020304" pitchFamily="18" charset="0"/>
              </a:rPr>
              <a:t>6. Sachdeva, H.; Pandey, S. Interactive Systems for Fashion Clothing Recommendation. In Emerging Technology in Modelling and Graphics; Mandal, J.K., Bhattacharya, D., Eds.; Springer: Singapore, 2020; Volume 937, pp. 287–294, doi:10.1007/978-981-13-7403- 6_27. </a:t>
            </a:r>
          </a:p>
          <a:p>
            <a:pPr marL="0" indent="0">
              <a:buNone/>
            </a:pPr>
            <a:r>
              <a:rPr lang="en-IN" sz="1500" dirty="0">
                <a:latin typeface="Times New Roman" panose="02020603050405020304" pitchFamily="18" charset="0"/>
                <a:cs typeface="Times New Roman" panose="02020603050405020304" pitchFamily="18" charset="0"/>
              </a:rPr>
              <a:t>7. Sun, G.-L.; Wu, X.; Peng, Q. Part-based clothing image annotation by visual </a:t>
            </a:r>
            <a:r>
              <a:rPr lang="en-IN" sz="1500" dirty="0" err="1">
                <a:latin typeface="Times New Roman" panose="02020603050405020304" pitchFamily="18" charset="0"/>
                <a:cs typeface="Times New Roman" panose="02020603050405020304" pitchFamily="18" charset="0"/>
              </a:rPr>
              <a:t>neighbor</a:t>
            </a:r>
            <a:r>
              <a:rPr lang="en-IN" sz="1500" dirty="0">
                <a:latin typeface="Times New Roman" panose="02020603050405020304" pitchFamily="18" charset="0"/>
                <a:cs typeface="Times New Roman" panose="02020603050405020304" pitchFamily="18" charset="0"/>
              </a:rPr>
              <a:t> retrieval. Neurocomputing 2016, 213, 115– 124, doi:10.1016/j.neucom.2015.12.141.</a:t>
            </a:r>
          </a:p>
          <a:p>
            <a:pPr marL="0" indent="0">
              <a:buNone/>
            </a:pPr>
            <a:r>
              <a:rPr lang="en-IN" sz="1500" dirty="0">
                <a:latin typeface="Times New Roman" panose="02020603050405020304" pitchFamily="18" charset="0"/>
                <a:cs typeface="Times New Roman" panose="02020603050405020304" pitchFamily="18" charset="0"/>
              </a:rPr>
              <a:t>8. https://thecleverprogrammer.com/2020/08/16/fashion-recommendation-system/</a:t>
            </a:r>
          </a:p>
        </p:txBody>
      </p:sp>
    </p:spTree>
    <p:extLst>
      <p:ext uri="{BB962C8B-B14F-4D97-AF65-F5344CB8AC3E}">
        <p14:creationId xmlns:p14="http://schemas.microsoft.com/office/powerpoint/2010/main" val="269704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1" y="2362199"/>
            <a:ext cx="10744200" cy="1862048"/>
          </a:xfrm>
          <a:prstGeom prst="rect">
            <a:avLst/>
          </a:prstGeom>
          <a:noFill/>
        </p:spPr>
        <p:txBody>
          <a:bodyPr wrap="square" rtlCol="0">
            <a:spAutoFit/>
          </a:bodyPr>
          <a:lstStyle/>
          <a:p>
            <a:r>
              <a:rPr lang="en-US" sz="11500" dirty="0">
                <a:latin typeface="Algerian" panose="04020705040A02060702" pitchFamily="82" charset="0"/>
              </a:rPr>
              <a:t>THANK YOU !</a:t>
            </a:r>
            <a:endParaRPr lang="en-IN" sz="11500" dirty="0">
              <a:latin typeface="Algerian" panose="04020705040A02060702" pitchFamily="82" charset="0"/>
            </a:endParaRPr>
          </a:p>
        </p:txBody>
      </p:sp>
    </p:spTree>
    <p:extLst>
      <p:ext uri="{BB962C8B-B14F-4D97-AF65-F5344CB8AC3E}">
        <p14:creationId xmlns:p14="http://schemas.microsoft.com/office/powerpoint/2010/main" val="387159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76000"/>
          </a:xfrm>
        </p:spPr>
        <p:txBody>
          <a:bodyPr>
            <a:normAutofit/>
          </a:bodyPr>
          <a:lstStyle/>
          <a:p>
            <a:pPr algn="ctr"/>
            <a:r>
              <a:rPr lang="en-US" sz="4800" b="1" dirty="0">
                <a:latin typeface="Times New Roman" panose="02020603050405020304" pitchFamily="18" charset="0"/>
                <a:cs typeface="Times New Roman" panose="02020603050405020304" pitchFamily="18" charset="0"/>
              </a:rPr>
              <a:t>Contents :</a:t>
            </a:r>
            <a:endParaRPr lang="en-IN" sz="48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49336372"/>
              </p:ext>
            </p:extLst>
          </p:nvPr>
        </p:nvGraphicFramePr>
        <p:xfrm>
          <a:off x="404261" y="1205437"/>
          <a:ext cx="11140039" cy="5120640"/>
        </p:xfrm>
        <a:graphic>
          <a:graphicData uri="http://schemas.openxmlformats.org/drawingml/2006/table">
            <a:tbl>
              <a:tblPr firstRow="1" bandRow="1">
                <a:tableStyleId>{793D81CF-94F2-401A-BA57-92F5A7B2D0C5}</a:tableStyleId>
              </a:tblPr>
              <a:tblGrid>
                <a:gridCol w="5773914">
                  <a:extLst>
                    <a:ext uri="{9D8B030D-6E8A-4147-A177-3AD203B41FA5}">
                      <a16:colId xmlns:a16="http://schemas.microsoft.com/office/drawing/2014/main" val="20000"/>
                    </a:ext>
                  </a:extLst>
                </a:gridCol>
                <a:gridCol w="5366125">
                  <a:extLst>
                    <a:ext uri="{9D8B030D-6E8A-4147-A177-3AD203B41FA5}">
                      <a16:colId xmlns:a16="http://schemas.microsoft.com/office/drawing/2014/main" val="20001"/>
                    </a:ext>
                  </a:extLst>
                </a:gridCol>
              </a:tblGrid>
              <a:tr h="324710">
                <a:tc>
                  <a:txBody>
                    <a:bodyPr/>
                    <a:lstStyle/>
                    <a:p>
                      <a:pPr algn="ctr"/>
                      <a:r>
                        <a:rPr lang="en-US" dirty="0"/>
                        <a:t>TITLE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SLIDE NUMBER</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710">
                <a:tc>
                  <a:txBody>
                    <a:bodyPr/>
                    <a:lstStyle/>
                    <a:p>
                      <a:r>
                        <a:rPr lang="en-US" sz="1400" dirty="0">
                          <a:latin typeface="Times New Roman" panose="02020603050405020304" pitchFamily="18" charset="0"/>
                          <a:cs typeface="Times New Roman" panose="02020603050405020304" pitchFamily="18" charset="0"/>
                          <a:hlinkClick r:id="rId2" action="ppaction://hlinksldjump"/>
                        </a:rPr>
                        <a:t>DOMAIN – MACHINE LEARNING</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710">
                <a:tc>
                  <a:txBody>
                    <a:bodyPr/>
                    <a:lstStyle/>
                    <a:p>
                      <a:r>
                        <a:rPr lang="en-US" sz="1400" dirty="0">
                          <a:latin typeface="Times New Roman" panose="02020603050405020304" pitchFamily="18" charset="0"/>
                          <a:cs typeface="Times New Roman" panose="02020603050405020304" pitchFamily="18" charset="0"/>
                          <a:hlinkClick r:id="rId3" action="ppaction://hlinksldjump"/>
                        </a:rPr>
                        <a:t>INTRODUCTION TO PROJECT TITLE</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710">
                <a:tc>
                  <a:txBody>
                    <a:bodyPr/>
                    <a:lstStyle/>
                    <a:p>
                      <a:r>
                        <a:rPr lang="en-US" sz="1400" dirty="0">
                          <a:latin typeface="Times New Roman" panose="02020603050405020304" pitchFamily="18" charset="0"/>
                          <a:cs typeface="Times New Roman" panose="02020603050405020304" pitchFamily="18" charset="0"/>
                          <a:hlinkClick r:id="rId4" action="ppaction://hlinksldjump"/>
                        </a:rPr>
                        <a:t>PROBLEM STATEMENT</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5" action="ppaction://hlinksldjump"/>
                        </a:rPr>
                        <a:t>PURPOSE </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6" action="ppaction://hlinksldjump"/>
                        </a:rPr>
                        <a:t>PROJECT SURVEY</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n-lt"/>
                          <a:cs typeface="+mn-cs"/>
                        </a:rPr>
                        <a:t>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4710">
                <a:tc>
                  <a:txBody>
                    <a:bodyPr/>
                    <a:lstStyle/>
                    <a:p>
                      <a:r>
                        <a:rPr lang="en-IN" sz="1400" dirty="0">
                          <a:solidFill>
                            <a:schemeClr val="bg2">
                              <a:lumMod val="40000"/>
                              <a:lumOff val="60000"/>
                            </a:schemeClr>
                          </a:solidFill>
                          <a:latin typeface="Times New Roman" panose="02020603050405020304" pitchFamily="18" charset="0"/>
                          <a:cs typeface="Times New Roman" panose="02020603050405020304" pitchFamily="18" charset="0"/>
                          <a:hlinkClick r:id="rId7" action="ppaction://hlinksldjump"/>
                        </a:rPr>
                        <a:t>SYSTEM ARCHITECTURE</a:t>
                      </a:r>
                      <a:endParaRPr lang="en-IN" sz="1400" dirty="0">
                        <a:solidFill>
                          <a:schemeClr val="bg2">
                            <a:lumMod val="40000"/>
                            <a:lumOff val="60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n-lt"/>
                          <a:cs typeface="+mn-cs"/>
                        </a:rPr>
                        <a:t>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4710">
                <a:tc>
                  <a:txBody>
                    <a:bodyPr/>
                    <a:lstStyle/>
                    <a:p>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8" action="ppaction://hlinksldjump"/>
                        </a:rPr>
                        <a:t>DATA SET AND CLASSIFICATION</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9" action="ppaction://hlinksldjump"/>
                        </a:rPr>
                        <a:t>SOFTWARE’S, LANGUAGES AND LIBRARIES</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10" action="ppaction://hlinksldjump"/>
                        </a:rPr>
                        <a:t>SOFTWARE DEVELOPMENT LIFE CYCLE </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24710">
                <a:tc>
                  <a:txBody>
                    <a:bodyPr/>
                    <a:lstStyle/>
                    <a:p>
                      <a:r>
                        <a:rPr lang="en-IN" sz="1400" dirty="0">
                          <a:solidFill>
                            <a:schemeClr val="bg1"/>
                          </a:solidFill>
                          <a:latin typeface="Times New Roman" panose="02020603050405020304" pitchFamily="18" charset="0"/>
                          <a:cs typeface="Times New Roman" panose="02020603050405020304" pitchFamily="18" charset="0"/>
                          <a:hlinkClick r:id="rId11" action="ppaction://hlinksldjump"/>
                        </a:rPr>
                        <a:t>RESULT</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24710">
                <a:tc>
                  <a:txBody>
                    <a:bodyPr/>
                    <a:lstStyle/>
                    <a:p>
                      <a:r>
                        <a:rPr lang="en-US" sz="1400" dirty="0">
                          <a:latin typeface="Times New Roman" panose="02020603050405020304" pitchFamily="18" charset="0"/>
                          <a:cs typeface="Times New Roman" panose="02020603050405020304" pitchFamily="18" charset="0"/>
                          <a:hlinkClick r:id="rId12" action="ppaction://hlinksldjump"/>
                        </a:rPr>
                        <a:t>CONCLUSION</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24710">
                <a:tc>
                  <a:txBody>
                    <a:bodyPr/>
                    <a:lstStyle/>
                    <a:p>
                      <a:r>
                        <a:rPr lang="en-US" sz="1400" dirty="0">
                          <a:latin typeface="Times New Roman" panose="02020603050405020304" pitchFamily="18" charset="0"/>
                          <a:cs typeface="Times New Roman" panose="02020603050405020304" pitchFamily="18" charset="0"/>
                          <a:hlinkClick r:id="rId13" action="ppaction://hlinksldjump"/>
                        </a:rPr>
                        <a:t>REFERENCES</a:t>
                      </a:r>
                      <a:endParaRPr lang="en-IN"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n-lt"/>
                          <a:cs typeface="+mn-cs"/>
                        </a:rPr>
                        <a:t>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08929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476000"/>
          </a:xfrm>
        </p:spPr>
        <p:txBody>
          <a:bodyPr>
            <a:noAutofit/>
          </a:bodyPr>
          <a:lstStyle/>
          <a:p>
            <a:pPr algn="ctr"/>
            <a:r>
              <a:rPr lang="en-US" sz="5550" b="1" dirty="0">
                <a:latin typeface="Times New Roman" panose="02020603050405020304" pitchFamily="18" charset="0"/>
                <a:cs typeface="Times New Roman" panose="02020603050405020304" pitchFamily="18" charset="0"/>
              </a:rPr>
              <a:t>Domain – machine learning</a:t>
            </a:r>
            <a:endParaRPr lang="en-IN" sz="555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1" y="1785548"/>
            <a:ext cx="10131425" cy="3649133"/>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Machine learning is a branch of artificial intelligence : </a:t>
            </a:r>
          </a:p>
          <a:p>
            <a:pPr lvl="1" algn="just"/>
            <a:r>
              <a:rPr lang="en-US" sz="2400" dirty="0">
                <a:latin typeface="Times New Roman" panose="02020603050405020304" pitchFamily="18" charset="0"/>
                <a:cs typeface="Times New Roman" panose="02020603050405020304" pitchFamily="18" charset="0"/>
              </a:rPr>
              <a:t>Uses computing based systems to make sense out of data</a:t>
            </a:r>
          </a:p>
          <a:p>
            <a:pPr lvl="2" algn="just"/>
            <a:r>
              <a:rPr lang="en-US" sz="2400" dirty="0">
                <a:latin typeface="Times New Roman" panose="02020603050405020304" pitchFamily="18" charset="0"/>
                <a:cs typeface="Times New Roman" panose="02020603050405020304" pitchFamily="18" charset="0"/>
              </a:rPr>
              <a:t>Extracting patterns, fitting data to functions, classifying data, etc.</a:t>
            </a:r>
          </a:p>
          <a:p>
            <a:pPr lvl="1" algn="just"/>
            <a:r>
              <a:rPr lang="en-US" sz="2400" dirty="0">
                <a:latin typeface="Times New Roman" panose="02020603050405020304" pitchFamily="18" charset="0"/>
                <a:cs typeface="Times New Roman" panose="02020603050405020304" pitchFamily="18" charset="0"/>
              </a:rPr>
              <a:t>ML systems can learn and improve</a:t>
            </a:r>
          </a:p>
          <a:p>
            <a:pPr lvl="2" algn="just"/>
            <a:r>
              <a:rPr lang="en-US" sz="2400" dirty="0">
                <a:latin typeface="Times New Roman" panose="02020603050405020304" pitchFamily="18" charset="0"/>
                <a:cs typeface="Times New Roman" panose="02020603050405020304" pitchFamily="18" charset="0"/>
              </a:rPr>
              <a:t>With historical data, time and experience</a:t>
            </a:r>
          </a:p>
          <a:p>
            <a:pPr lvl="1" algn="just"/>
            <a:r>
              <a:rPr lang="en-US" sz="2400" dirty="0">
                <a:latin typeface="Times New Roman" panose="02020603050405020304" pitchFamily="18" charset="0"/>
                <a:cs typeface="Times New Roman" panose="02020603050405020304" pitchFamily="18" charset="0"/>
              </a:rPr>
              <a:t>Bridges theoretical computer science and real noise data.</a:t>
            </a:r>
          </a:p>
          <a:p>
            <a:pPr marL="457200" lvl="1" indent="0" algn="just">
              <a:buNone/>
            </a:pPr>
            <a:endParaRPr lang="en-IN" sz="1800" dirty="0">
              <a:latin typeface="Times New Roman" panose="02020603050405020304" pitchFamily="18" charset="0"/>
              <a:cs typeface="Times New Roman" panose="02020603050405020304" pitchFamily="18" charset="0"/>
            </a:endParaRPr>
          </a:p>
        </p:txBody>
      </p:sp>
      <p:pic>
        <p:nvPicPr>
          <p:cNvPr id="3074" name="Picture 2" descr="Building an AI-Powered Outfit Recommendation System With Dataiku"/>
          <p:cNvPicPr>
            <a:picLocks noChangeAspect="1" noChangeArrowheads="1"/>
          </p:cNvPicPr>
          <p:nvPr/>
        </p:nvPicPr>
        <p:blipFill rotWithShape="1">
          <a:blip r:embed="rId2">
            <a:extLst>
              <a:ext uri="{28A0092B-C50C-407E-A947-70E740481C1C}">
                <a14:useLocalDpi xmlns:a14="http://schemas.microsoft.com/office/drawing/2010/main" val="0"/>
              </a:ext>
            </a:extLst>
          </a:blip>
          <a:srcRect l="4395" t="3735" r="826" b="2787"/>
          <a:stretch/>
        </p:blipFill>
        <p:spPr bwMode="auto">
          <a:xfrm>
            <a:off x="8210550" y="3783284"/>
            <a:ext cx="3781425" cy="291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1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noGrp="1"/>
          </p:cNvGraphicFramePr>
          <p:nvPr>
            <p:extLst>
              <p:ext uri="{D42A27DB-BD31-4B8C-83A1-F6EECF244321}">
                <p14:modId xmlns:p14="http://schemas.microsoft.com/office/powerpoint/2010/main" val="2146097985"/>
              </p:ext>
            </p:extLst>
          </p:nvPr>
        </p:nvGraphicFramePr>
        <p:xfrm>
          <a:off x="85725" y="600075"/>
          <a:ext cx="11877675" cy="597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162800" y="723900"/>
            <a:ext cx="4381500" cy="646331"/>
          </a:xfrm>
          <a:prstGeom prst="rect">
            <a:avLst/>
          </a:prstGeom>
          <a:noFill/>
          <a:ln>
            <a:solidFill>
              <a:schemeClr val="tx1"/>
            </a:solidFill>
          </a:ln>
        </p:spPr>
        <p:txBody>
          <a:bodyPr wrap="square" rtlCol="0">
            <a:spAutoFit/>
          </a:bodyPr>
          <a:lstStyle/>
          <a:p>
            <a:r>
              <a:rPr lang="en-US" dirty="0"/>
              <a:t>-Define measurable and quantifiable goals</a:t>
            </a:r>
          </a:p>
          <a:p>
            <a:r>
              <a:rPr lang="en-US" dirty="0"/>
              <a:t>-Use this stage to learn about the problem</a:t>
            </a:r>
            <a:endParaRPr lang="en-IN" dirty="0"/>
          </a:p>
        </p:txBody>
      </p:sp>
      <p:sp>
        <p:nvSpPr>
          <p:cNvPr id="4" name="TextBox 3"/>
          <p:cNvSpPr txBox="1"/>
          <p:nvPr/>
        </p:nvSpPr>
        <p:spPr>
          <a:xfrm>
            <a:off x="9858375" y="2562225"/>
            <a:ext cx="1971675" cy="1200329"/>
          </a:xfrm>
          <a:prstGeom prst="rect">
            <a:avLst/>
          </a:prstGeom>
          <a:noFill/>
          <a:ln>
            <a:solidFill>
              <a:schemeClr val="tx1"/>
            </a:solidFill>
          </a:ln>
        </p:spPr>
        <p:txBody>
          <a:bodyPr wrap="square" rtlCol="0">
            <a:spAutoFit/>
          </a:bodyPr>
          <a:lstStyle/>
          <a:p>
            <a:r>
              <a:rPr lang="en-US" dirty="0"/>
              <a:t>-Normalization</a:t>
            </a:r>
          </a:p>
          <a:p>
            <a:r>
              <a:rPr lang="en-US" dirty="0"/>
              <a:t>-Transformation</a:t>
            </a:r>
          </a:p>
          <a:p>
            <a:r>
              <a:rPr lang="en-US" dirty="0"/>
              <a:t>-Missing Values</a:t>
            </a:r>
          </a:p>
          <a:p>
            <a:r>
              <a:rPr lang="en-US" dirty="0"/>
              <a:t>-Outliers</a:t>
            </a:r>
            <a:endParaRPr lang="en-IN" dirty="0"/>
          </a:p>
        </p:txBody>
      </p:sp>
      <p:sp>
        <p:nvSpPr>
          <p:cNvPr id="5" name="TextBox 4"/>
          <p:cNvSpPr txBox="1"/>
          <p:nvPr/>
        </p:nvSpPr>
        <p:spPr>
          <a:xfrm>
            <a:off x="8820150" y="5419725"/>
            <a:ext cx="3219450" cy="1200329"/>
          </a:xfrm>
          <a:prstGeom prst="rect">
            <a:avLst/>
          </a:prstGeom>
          <a:noFill/>
          <a:ln>
            <a:solidFill>
              <a:schemeClr val="tx1"/>
            </a:solidFill>
          </a:ln>
        </p:spPr>
        <p:txBody>
          <a:bodyPr wrap="square" rtlCol="0">
            <a:spAutoFit/>
          </a:bodyPr>
          <a:lstStyle/>
          <a:p>
            <a:r>
              <a:rPr lang="en-US" dirty="0"/>
              <a:t>-Data Splitting</a:t>
            </a:r>
          </a:p>
          <a:p>
            <a:r>
              <a:rPr lang="en-US" dirty="0"/>
              <a:t>-Features Engineering</a:t>
            </a:r>
          </a:p>
          <a:p>
            <a:r>
              <a:rPr lang="en-US" dirty="0"/>
              <a:t>-Estimating Performance</a:t>
            </a:r>
          </a:p>
          <a:p>
            <a:r>
              <a:rPr lang="en-US" dirty="0"/>
              <a:t>-Evaluation and Model Selection</a:t>
            </a:r>
            <a:endParaRPr lang="en-IN" dirty="0"/>
          </a:p>
        </p:txBody>
      </p:sp>
      <p:sp>
        <p:nvSpPr>
          <p:cNvPr id="6" name="TextBox 5"/>
          <p:cNvSpPr txBox="1"/>
          <p:nvPr/>
        </p:nvSpPr>
        <p:spPr>
          <a:xfrm>
            <a:off x="352425" y="5029200"/>
            <a:ext cx="2924175" cy="1477328"/>
          </a:xfrm>
          <a:prstGeom prst="rect">
            <a:avLst/>
          </a:prstGeom>
          <a:noFill/>
          <a:ln>
            <a:solidFill>
              <a:schemeClr val="tx1"/>
            </a:solidFill>
          </a:ln>
        </p:spPr>
        <p:txBody>
          <a:bodyPr wrap="square" rtlCol="0">
            <a:spAutoFit/>
          </a:bodyPr>
          <a:lstStyle/>
          <a:p>
            <a:r>
              <a:rPr lang="en-US" dirty="0"/>
              <a:t>-Study models accuracy</a:t>
            </a:r>
          </a:p>
          <a:p>
            <a:r>
              <a:rPr lang="en-US" dirty="0"/>
              <a:t>-Works better than the naïve approach or previous system</a:t>
            </a:r>
          </a:p>
          <a:p>
            <a:r>
              <a:rPr lang="en-US" dirty="0"/>
              <a:t>-Do the results make sense in the context of the problem </a:t>
            </a:r>
            <a:endParaRPr lang="en-IN" dirty="0"/>
          </a:p>
        </p:txBody>
      </p:sp>
      <p:sp>
        <p:nvSpPr>
          <p:cNvPr id="7" name="TextBox 6"/>
          <p:cNvSpPr txBox="1"/>
          <p:nvPr/>
        </p:nvSpPr>
        <p:spPr>
          <a:xfrm>
            <a:off x="161925" y="1142315"/>
            <a:ext cx="3590925" cy="1200329"/>
          </a:xfrm>
          <a:prstGeom prst="rect">
            <a:avLst/>
          </a:prstGeom>
          <a:noFill/>
          <a:ln>
            <a:solidFill>
              <a:schemeClr val="tx1"/>
            </a:solidFill>
          </a:ln>
        </p:spPr>
        <p:txBody>
          <a:bodyPr wrap="square" rtlCol="0">
            <a:spAutoFit/>
          </a:bodyPr>
          <a:lstStyle/>
          <a:p>
            <a:r>
              <a:rPr lang="en-US" dirty="0"/>
              <a:t>-Placing a finished machine learning model into a live environment where it can be used for its intended purpose.</a:t>
            </a:r>
            <a:endParaRPr lang="en-IN" dirty="0"/>
          </a:p>
        </p:txBody>
      </p:sp>
      <p:sp>
        <p:nvSpPr>
          <p:cNvPr id="8" name="TextBox 7"/>
          <p:cNvSpPr txBox="1"/>
          <p:nvPr/>
        </p:nvSpPr>
        <p:spPr>
          <a:xfrm>
            <a:off x="4748212" y="2147441"/>
            <a:ext cx="2586038" cy="2677656"/>
          </a:xfrm>
          <a:prstGeom prst="rect">
            <a:avLst/>
          </a:prstGeom>
          <a:noFill/>
        </p:spPr>
        <p:txBody>
          <a:bodyPr wrap="square" rtlCol="0">
            <a:spAutoFit/>
          </a:bodyPr>
          <a:lstStyle/>
          <a:p>
            <a:pPr algn="ctr"/>
            <a:r>
              <a:rPr lang="en-US" sz="4200" dirty="0"/>
              <a:t>MACHINE LEARNING AS A PROCESS</a:t>
            </a:r>
            <a:endParaRPr lang="en-IN" sz="4200" dirty="0"/>
          </a:p>
        </p:txBody>
      </p:sp>
    </p:spTree>
    <p:extLst>
      <p:ext uri="{BB962C8B-B14F-4D97-AF65-F5344CB8AC3E}">
        <p14:creationId xmlns:p14="http://schemas.microsoft.com/office/powerpoint/2010/main" val="3157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76000"/>
          </a:xfrm>
        </p:spPr>
        <p:txBody>
          <a:bodyPr>
            <a:noAutofit/>
          </a:bodyPr>
          <a:lstStyle/>
          <a:p>
            <a:pPr algn="ctr"/>
            <a:r>
              <a:rPr lang="en-US" sz="5000" b="1" dirty="0">
                <a:latin typeface="Times New Roman" panose="02020603050405020304" pitchFamily="18" charset="0"/>
                <a:cs typeface="Times New Roman" panose="02020603050405020304" pitchFamily="18" charset="0"/>
              </a:rPr>
              <a:t>INTRODUCTION TO PROJECT TITLE</a:t>
            </a:r>
            <a:endParaRPr lang="en-IN" sz="5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2" y="1837267"/>
            <a:ext cx="10440000" cy="4320000"/>
          </a:xfrm>
        </p:spPr>
        <p:txBody>
          <a:bodyPr>
            <a:noAutofit/>
          </a:bodyPr>
          <a:lstStyle/>
          <a:p>
            <a:pPr algn="just"/>
            <a:r>
              <a:rPr lang="en-US" sz="2600" dirty="0">
                <a:latin typeface="Times New Roman" panose="02020603050405020304" pitchFamily="18" charset="0"/>
                <a:cs typeface="Times New Roman" panose="02020603050405020304" pitchFamily="18" charset="0"/>
              </a:rPr>
              <a:t>A Fashion Recommendation System with Machine Learning works like a highly personalized online shopping recommendations. </a:t>
            </a:r>
          </a:p>
          <a:p>
            <a:pPr algn="just"/>
            <a:r>
              <a:rPr lang="en-US" sz="2600" dirty="0">
                <a:latin typeface="Times New Roman" panose="02020603050405020304" pitchFamily="18" charset="0"/>
                <a:cs typeface="Times New Roman" panose="02020603050405020304" pitchFamily="18" charset="0"/>
              </a:rPr>
              <a:t>A recommendation system is a system that is programmed to predict future preferable items from a large set of collections. </a:t>
            </a:r>
          </a:p>
          <a:p>
            <a:pPr algn="just"/>
            <a:r>
              <a:rPr lang="en-US" sz="2600" dirty="0">
                <a:latin typeface="Times New Roman" panose="02020603050405020304" pitchFamily="18" charset="0"/>
                <a:cs typeface="Times New Roman" panose="02020603050405020304" pitchFamily="18" charset="0"/>
              </a:rPr>
              <a:t>A recommendation system works either by using user preferences or by using the items most preferred by all users. </a:t>
            </a:r>
          </a:p>
          <a:p>
            <a:pPr algn="just"/>
            <a:r>
              <a:rPr lang="en-US" sz="2600" dirty="0">
                <a:latin typeface="Times New Roman" panose="02020603050405020304" pitchFamily="18" charset="0"/>
                <a:cs typeface="Times New Roman" panose="02020603050405020304" pitchFamily="18" charset="0"/>
              </a:rPr>
              <a:t>The main challenge in building a fashion recommendation system is that it is a very dynamic industry. It changes very often when it comes to seasons, festivals, pandemic conditions like coronavirus and many more.</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82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1476000"/>
          </a:xfrm>
        </p:spPr>
        <p:txBody>
          <a:bodyPr>
            <a:normAutofit/>
          </a:bodyPr>
          <a:lstStyle/>
          <a:p>
            <a:pPr algn="ctr"/>
            <a:r>
              <a:rPr lang="en-US" sz="6600" b="1" dirty="0">
                <a:latin typeface="Times New Roman" panose="02020603050405020304" pitchFamily="18" charset="0"/>
                <a:cs typeface="Times New Roman" panose="02020603050405020304" pitchFamily="18" charset="0"/>
              </a:rPr>
              <a:t>PROBLEM STATEMENT</a:t>
            </a:r>
            <a:endParaRPr lang="en-IN" sz="6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0286" y="1446742"/>
            <a:ext cx="10440000" cy="4320000"/>
          </a:xfrm>
        </p:spPr>
        <p:txBody>
          <a:bodyPr>
            <a:normAutofit/>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According to the results of the previous study, we discovered that there are issues with accuracy, a lack of data, and user dissatisfaction with the system's recommendations.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So, we decided to develop two inceptions based convolutional neural networks as prediction part and one feed forward neural network as recommender.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29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15A2-A619-1D15-8A0C-24D306A4302C}"/>
              </a:ext>
            </a:extLst>
          </p:cNvPr>
          <p:cNvSpPr>
            <a:spLocks noGrp="1"/>
          </p:cNvSpPr>
          <p:nvPr>
            <p:ph type="title"/>
          </p:nvPr>
        </p:nvSpPr>
        <p:spPr>
          <a:xfrm>
            <a:off x="0" y="0"/>
            <a:ext cx="12192000" cy="1476000"/>
          </a:xfrm>
        </p:spPr>
        <p:txBody>
          <a:bodyPr/>
          <a:lstStyle/>
          <a:p>
            <a:pPr algn="ctr"/>
            <a:r>
              <a:rPr lang="en-IN" sz="6600" b="1" dirty="0">
                <a:latin typeface="Times New Roman" panose="02020603050405020304" pitchFamily="18" charset="0"/>
                <a:cs typeface="Times New Roman" panose="02020603050405020304" pitchFamily="18" charset="0"/>
              </a:rPr>
              <a:t>Purpose</a:t>
            </a:r>
            <a:r>
              <a:rPr lang="en-IN" dirty="0"/>
              <a:t> </a:t>
            </a:r>
          </a:p>
        </p:txBody>
      </p:sp>
      <p:sp>
        <p:nvSpPr>
          <p:cNvPr id="3" name="Content Placeholder 2">
            <a:extLst>
              <a:ext uri="{FF2B5EF4-FFF2-40B4-BE49-F238E27FC236}">
                <a16:creationId xmlns:a16="http://schemas.microsoft.com/office/drawing/2014/main" id="{9323D1EE-3674-7441-6EF1-5FCDFB68FD4C}"/>
              </a:ext>
            </a:extLst>
          </p:cNvPr>
          <p:cNvSpPr>
            <a:spLocks noGrp="1"/>
          </p:cNvSpPr>
          <p:nvPr>
            <p:ph idx="1"/>
          </p:nvPr>
        </p:nvSpPr>
        <p:spPr>
          <a:xfrm>
            <a:off x="695324" y="1551516"/>
            <a:ext cx="10440000" cy="4320000"/>
          </a:xfrm>
        </p:spPr>
        <p:txBody>
          <a:bodyPr>
            <a:noAutofit/>
          </a:bodyPr>
          <a:lstStyle/>
          <a:p>
            <a:pPr algn="just">
              <a:lnSpc>
                <a:spcPct val="115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purpose of the project is to build a model capable of doing fashion recommendation by just looking at its image. The model accepts a image and first determines whether the image contains a fashion product or not and recommend it accordingly. The main objective of this work is to: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Develop a fashion recommendation system which answers the queries related to 			fashion shopping.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To identify the fashion type of given input image. </a:t>
            </a:r>
          </a:p>
          <a:p>
            <a:pPr lvl="1" algn="just">
              <a:lnSpc>
                <a:spcPct val="115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the given fashion image is valid then similar set of clothing will be recommended. </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7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0"/>
            <a:ext cx="10131425" cy="1456267"/>
          </a:xfrm>
        </p:spPr>
        <p:txBody>
          <a:bodyPr>
            <a:normAutofit/>
          </a:bodyPr>
          <a:lstStyle/>
          <a:p>
            <a:pPr algn="ctr"/>
            <a:r>
              <a:rPr lang="en-US" sz="6600" b="1" dirty="0">
                <a:latin typeface="Times New Roman" panose="02020603050405020304" pitchFamily="18" charset="0"/>
                <a:cs typeface="Times New Roman" panose="02020603050405020304" pitchFamily="18" charset="0"/>
              </a:rPr>
              <a:t>PROJECT SURVEY</a:t>
            </a:r>
            <a:endParaRPr lang="en-IN" sz="66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6103498"/>
              </p:ext>
            </p:extLst>
          </p:nvPr>
        </p:nvGraphicFramePr>
        <p:xfrm>
          <a:off x="228600" y="1456267"/>
          <a:ext cx="11811000" cy="4542578"/>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20000"/>
                    </a:ext>
                  </a:extLst>
                </a:gridCol>
                <a:gridCol w="3181350">
                  <a:extLst>
                    <a:ext uri="{9D8B030D-6E8A-4147-A177-3AD203B41FA5}">
                      <a16:colId xmlns:a16="http://schemas.microsoft.com/office/drawing/2014/main" val="20001"/>
                    </a:ext>
                  </a:extLst>
                </a:gridCol>
                <a:gridCol w="5467350">
                  <a:extLst>
                    <a:ext uri="{9D8B030D-6E8A-4147-A177-3AD203B41FA5}">
                      <a16:colId xmlns:a16="http://schemas.microsoft.com/office/drawing/2014/main" val="20002"/>
                    </a:ext>
                  </a:extLst>
                </a:gridCol>
              </a:tblGrid>
              <a:tr h="454774">
                <a:tc>
                  <a:txBody>
                    <a:bodyPr/>
                    <a:lstStyle/>
                    <a:p>
                      <a:r>
                        <a:rPr lang="en-US" dirty="0"/>
                        <a:t>PAPER NAME</a:t>
                      </a:r>
                      <a:endParaRPr lang="en-IN" dirty="0"/>
                    </a:p>
                  </a:txBody>
                  <a:tcPr/>
                </a:tc>
                <a:tc>
                  <a:txBody>
                    <a:bodyPr/>
                    <a:lstStyle/>
                    <a:p>
                      <a:r>
                        <a:rPr lang="en-US" dirty="0"/>
                        <a:t>AUTHOR,</a:t>
                      </a:r>
                      <a:r>
                        <a:rPr lang="en-US" baseline="0" dirty="0"/>
                        <a:t> PUBLICATION, YEAR</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0000"/>
                  </a:ext>
                </a:extLst>
              </a:tr>
              <a:tr h="19846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Fashion Recommendation Systems, Models and Methods: A Review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Samit</a:t>
                      </a:r>
                      <a:r>
                        <a:rPr lang="en-US" baseline="0" dirty="0"/>
                        <a:t> </a:t>
                      </a:r>
                      <a:r>
                        <a:rPr lang="en-US" baseline="0" dirty="0" err="1"/>
                        <a:t>Chakraborty</a:t>
                      </a:r>
                      <a:r>
                        <a:rPr lang="en-US" baseline="0" dirty="0"/>
                        <a:t>, Md. </a:t>
                      </a:r>
                      <a:r>
                        <a:rPr lang="en-US" baseline="0" dirty="0" err="1"/>
                        <a:t>Saiful</a:t>
                      </a:r>
                      <a:r>
                        <a:rPr lang="en-US" baseline="0" dirty="0"/>
                        <a:t> Hogue, </a:t>
                      </a:r>
                      <a:r>
                        <a:rPr lang="en-US" baseline="0" dirty="0" err="1"/>
                        <a:t>Naimur</a:t>
                      </a:r>
                      <a:r>
                        <a:rPr lang="en-US" baseline="0" dirty="0"/>
                        <a:t> Rahman </a:t>
                      </a:r>
                      <a:r>
                        <a:rPr lang="en-US" baseline="0" dirty="0" err="1"/>
                        <a:t>Jeem</a:t>
                      </a:r>
                      <a:r>
                        <a:rPr lang="en-US" baseline="0" dirty="0"/>
                        <a:t>, </a:t>
                      </a:r>
                      <a:r>
                        <a:rPr lang="en-US" baseline="0" dirty="0" err="1"/>
                        <a:t>Manik</a:t>
                      </a:r>
                      <a:r>
                        <a:rPr lang="en-US" baseline="0" dirty="0"/>
                        <a:t> Chandra Biswas, </a:t>
                      </a:r>
                      <a:r>
                        <a:rPr lang="en-US" baseline="0" dirty="0" err="1"/>
                        <a:t>Deepayan</a:t>
                      </a:r>
                      <a:r>
                        <a:rPr lang="en-US" baseline="0" dirty="0"/>
                        <a:t> </a:t>
                      </a:r>
                      <a:r>
                        <a:rPr lang="en-US" baseline="0" dirty="0" err="1"/>
                        <a:t>Bardhan</a:t>
                      </a:r>
                      <a:r>
                        <a:rPr lang="en-US" baseline="0" dirty="0"/>
                        <a:t>, Edgar </a:t>
                      </a:r>
                      <a:r>
                        <a:rPr lang="en-US" baseline="0" dirty="0" err="1"/>
                        <a:t>Lobaton</a:t>
                      </a:r>
                      <a:endParaRPr lang="en-IN" sz="1800" b="1" i="0" kern="1200" dirty="0">
                        <a:solidFill>
                          <a:schemeClr val="bg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With the help of this research paper we got the idea to build a fashion recommendation system, seeing the growth in fashion. It also gave us the idea to build a personalized shopping experience to customers by their own choices.</a:t>
                      </a:r>
                      <a:endParaRPr lang="en-IN" dirty="0"/>
                    </a:p>
                  </a:txBody>
                  <a:tcPr/>
                </a:tc>
                <a:extLst>
                  <a:ext uri="{0D108BD9-81ED-4DB2-BD59-A6C34878D82A}">
                    <a16:rowId xmlns:a16="http://schemas.microsoft.com/office/drawing/2014/main" val="10001"/>
                  </a:ext>
                </a:extLst>
              </a:tr>
              <a:tr h="454774">
                <a:tc>
                  <a:txBody>
                    <a:bodyPr/>
                    <a:lstStyle/>
                    <a:p>
                      <a:r>
                        <a:rPr lang="en-US" dirty="0"/>
                        <a:t>Fashion Recommendation System using CNN</a:t>
                      </a:r>
                      <a:endParaRPr lang="en-IN" dirty="0"/>
                    </a:p>
                  </a:txBody>
                  <a:tcPr/>
                </a:tc>
                <a:tc>
                  <a:txBody>
                    <a:bodyPr/>
                    <a:lstStyle/>
                    <a:p>
                      <a:r>
                        <a:rPr lang="en-IN" dirty="0" err="1"/>
                        <a:t>Anjan</a:t>
                      </a:r>
                      <a:r>
                        <a:rPr lang="en-IN" dirty="0"/>
                        <a:t> M., </a:t>
                      </a:r>
                      <a:r>
                        <a:rPr lang="en-IN" dirty="0" err="1"/>
                        <a:t>Abhishek</a:t>
                      </a:r>
                      <a:r>
                        <a:rPr lang="en-IN" dirty="0"/>
                        <a:t> V, C. </a:t>
                      </a:r>
                      <a:r>
                        <a:rPr lang="en-IN" dirty="0" err="1"/>
                        <a:t>Balamanikantan</a:t>
                      </a:r>
                      <a:r>
                        <a:rPr lang="en-IN" dirty="0"/>
                        <a:t>, </a:t>
                      </a:r>
                      <a:r>
                        <a:rPr lang="en-IN" dirty="0" err="1"/>
                        <a:t>Dheeraj</a:t>
                      </a:r>
                      <a:r>
                        <a:rPr lang="en-IN" dirty="0"/>
                        <a:t>,</a:t>
                      </a:r>
                      <a:r>
                        <a:rPr lang="en-IN" baseline="0" dirty="0"/>
                        <a:t> </a:t>
                      </a:r>
                      <a:r>
                        <a:rPr lang="en-IN" dirty="0" err="1"/>
                        <a:t>Dr.</a:t>
                      </a:r>
                      <a:r>
                        <a:rPr lang="en-IN" dirty="0"/>
                        <a:t> </a:t>
                      </a:r>
                      <a:r>
                        <a:rPr lang="en-IN" dirty="0" err="1"/>
                        <a:t>Venugeetha</a:t>
                      </a:r>
                      <a:r>
                        <a:rPr lang="en-IN" dirty="0"/>
                        <a:t> Y.</a:t>
                      </a:r>
                    </a:p>
                  </a:txBody>
                  <a:tcPr/>
                </a:tc>
                <a:tc>
                  <a:txBody>
                    <a:bodyPr/>
                    <a:lstStyle/>
                    <a:p>
                      <a:r>
                        <a:rPr lang="en-US" dirty="0"/>
                        <a:t>With the</a:t>
                      </a:r>
                      <a:r>
                        <a:rPr lang="en-US" baseline="0" dirty="0"/>
                        <a:t> help of t</a:t>
                      </a:r>
                      <a:r>
                        <a:rPr lang="en-US" dirty="0"/>
                        <a:t>his research</a:t>
                      </a:r>
                      <a:r>
                        <a:rPr lang="en-US" baseline="0" dirty="0"/>
                        <a:t> paper we found that here </a:t>
                      </a:r>
                      <a:r>
                        <a:rPr lang="en-US" dirty="0"/>
                        <a:t>Website</a:t>
                      </a:r>
                      <a:r>
                        <a:rPr lang="en-US" baseline="0" dirty="0"/>
                        <a:t> </a:t>
                      </a:r>
                      <a:r>
                        <a:rPr lang="en-US" dirty="0"/>
                        <a:t>allows the users to find products through an image. The user will be presented with products which the model deemed to be similar to the uploaded image. </a:t>
                      </a:r>
                      <a:endParaRPr lang="en-IN" dirty="0"/>
                    </a:p>
                  </a:txBody>
                  <a:tcPr/>
                </a:tc>
                <a:extLst>
                  <a:ext uri="{0D108BD9-81ED-4DB2-BD59-A6C34878D82A}">
                    <a16:rowId xmlns:a16="http://schemas.microsoft.com/office/drawing/2014/main" val="10002"/>
                  </a:ext>
                </a:extLst>
              </a:tr>
              <a:tr h="454774">
                <a:tc>
                  <a:txBody>
                    <a:bodyPr/>
                    <a:lstStyle/>
                    <a:p>
                      <a:r>
                        <a:rPr lang="en-US" dirty="0"/>
                        <a:t>Fashion</a:t>
                      </a:r>
                      <a:r>
                        <a:rPr lang="en-US" baseline="0" dirty="0"/>
                        <a:t> Recommendation System using Machine Learning</a:t>
                      </a:r>
                      <a:endParaRPr lang="en-IN" dirty="0"/>
                    </a:p>
                  </a:txBody>
                  <a:tcPr/>
                </a:tc>
                <a:tc>
                  <a:txBody>
                    <a:bodyPr/>
                    <a:lstStyle/>
                    <a:p>
                      <a:r>
                        <a:rPr lang="en-IN" dirty="0"/>
                        <a:t>Anjali Singh, L Naga </a:t>
                      </a:r>
                      <a:r>
                        <a:rPr lang="en-IN" dirty="0" err="1"/>
                        <a:t>Sai</a:t>
                      </a:r>
                      <a:r>
                        <a:rPr lang="en-IN" dirty="0"/>
                        <a:t> </a:t>
                      </a:r>
                      <a:r>
                        <a:rPr lang="en-IN" dirty="0" err="1"/>
                        <a:t>Jawahar</a:t>
                      </a:r>
                      <a:r>
                        <a:rPr lang="en-IN" dirty="0"/>
                        <a:t>, </a:t>
                      </a:r>
                      <a:r>
                        <a:rPr lang="en-IN" dirty="0" err="1"/>
                        <a:t>Anumula</a:t>
                      </a:r>
                      <a:r>
                        <a:rPr lang="en-IN" dirty="0"/>
                        <a:t> </a:t>
                      </a:r>
                      <a:r>
                        <a:rPr lang="en-IN" dirty="0" err="1"/>
                        <a:t>Thrayakshara</a:t>
                      </a:r>
                      <a:r>
                        <a:rPr lang="en-IN" dirty="0"/>
                        <a:t>, </a:t>
                      </a:r>
                      <a:r>
                        <a:rPr lang="en-IN" dirty="0" err="1"/>
                        <a:t>Dr.</a:t>
                      </a:r>
                      <a:r>
                        <a:rPr lang="en-IN" dirty="0"/>
                        <a:t> K </a:t>
                      </a:r>
                      <a:r>
                        <a:rPr lang="en-IN" dirty="0" err="1"/>
                        <a:t>Vanitha</a:t>
                      </a:r>
                      <a:endParaRPr lang="en-IN" dirty="0"/>
                    </a:p>
                  </a:txBody>
                  <a:tcPr/>
                </a:tc>
                <a:tc>
                  <a:txBody>
                    <a:bodyPr/>
                    <a:lstStyle/>
                    <a:p>
                      <a:r>
                        <a:rPr lang="en-US" dirty="0"/>
                        <a:t>With the</a:t>
                      </a:r>
                      <a:r>
                        <a:rPr lang="en-US" baseline="0" dirty="0"/>
                        <a:t> help of t</a:t>
                      </a:r>
                      <a:r>
                        <a:rPr lang="en-US" dirty="0"/>
                        <a:t>his research</a:t>
                      </a:r>
                      <a:r>
                        <a:rPr lang="en-US" baseline="0" dirty="0"/>
                        <a:t> paper we found that here that t</a:t>
                      </a:r>
                      <a:r>
                        <a:rPr lang="en-US" dirty="0"/>
                        <a:t>he data gathered from the program, specifically, is expected to be utilized utilizing popular assessment. </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307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76000"/>
          </a:xfrm>
        </p:spPr>
        <p:txBody>
          <a:bodyPr>
            <a:normAutofit/>
          </a:bodyPr>
          <a:lstStyle/>
          <a:p>
            <a:pPr algn="ctr"/>
            <a:r>
              <a:rPr lang="en-US" sz="6600" b="1" dirty="0">
                <a:latin typeface="Times New Roman" panose="02020603050405020304" pitchFamily="18" charset="0"/>
                <a:cs typeface="Times New Roman" panose="02020603050405020304" pitchFamily="18" charset="0"/>
              </a:rPr>
              <a:t>SYSTEM ARCHITECTURE</a:t>
            </a:r>
            <a:endParaRPr lang="en-IN" sz="6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713568"/>
            <a:ext cx="5305424" cy="1639358"/>
          </a:xfrm>
        </p:spPr>
        <p:txBody>
          <a:bodyPr>
            <a:noAutofit/>
          </a:bodyPr>
          <a:lstStyle/>
          <a:p>
            <a:r>
              <a:rPr lang="en-US" sz="2400" dirty="0">
                <a:latin typeface="Times New Roman" panose="02020603050405020304" pitchFamily="18" charset="0"/>
                <a:cs typeface="Times New Roman" panose="02020603050405020304" pitchFamily="18" charset="0"/>
              </a:rPr>
              <a:t>The proposed system is divided into Four parts: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Image pre-processing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Recommendation Engine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Web Scraping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Website</a:t>
            </a:r>
            <a:br>
              <a:rPr lang="en-US" sz="2400" dirty="0">
                <a:latin typeface="Times New Roman" panose="02020603050405020304" pitchFamily="18" charset="0"/>
                <a:cs typeface="Times New Roman" panose="02020603050405020304" pitchFamily="18" charset="0"/>
              </a:rPr>
            </a:br>
            <a:endParaRPr lang="en-IN" sz="2400" dirty="0"/>
          </a:p>
        </p:txBody>
      </p:sp>
      <p:pic>
        <p:nvPicPr>
          <p:cNvPr id="5" name="Picture 4"/>
          <p:cNvPicPr>
            <a:picLocks noChangeAspect="1"/>
          </p:cNvPicPr>
          <p:nvPr/>
        </p:nvPicPr>
        <p:blipFill>
          <a:blip r:embed="rId2"/>
          <a:stretch>
            <a:fillRect/>
          </a:stretch>
        </p:blipFill>
        <p:spPr>
          <a:xfrm>
            <a:off x="3181349" y="4231516"/>
            <a:ext cx="8048625" cy="2190789"/>
          </a:xfrm>
          <a:prstGeom prst="rect">
            <a:avLst/>
          </a:prstGeom>
        </p:spPr>
      </p:pic>
    </p:spTree>
    <p:extLst>
      <p:ext uri="{BB962C8B-B14F-4D97-AF65-F5344CB8AC3E}">
        <p14:creationId xmlns:p14="http://schemas.microsoft.com/office/powerpoint/2010/main" val="2653984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1041</TotalTime>
  <Words>1343</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Times New Roman</vt:lpstr>
      <vt:lpstr>Wingdings</vt:lpstr>
      <vt:lpstr>Celestial</vt:lpstr>
      <vt:lpstr>Fashion Recommendation System</vt:lpstr>
      <vt:lpstr>Contents :</vt:lpstr>
      <vt:lpstr>Domain – machine learning</vt:lpstr>
      <vt:lpstr>PowerPoint Presentation</vt:lpstr>
      <vt:lpstr>INTRODUCTION TO PROJECT TITLE</vt:lpstr>
      <vt:lpstr>PROBLEM STATEMENT</vt:lpstr>
      <vt:lpstr>Purpose </vt:lpstr>
      <vt:lpstr>PROJECT SURVEY</vt:lpstr>
      <vt:lpstr>SYSTEM ARCHITECTURE</vt:lpstr>
      <vt:lpstr>PowerPoint Presentation</vt:lpstr>
      <vt:lpstr>PowerPoint Presentation</vt:lpstr>
      <vt:lpstr>DATA SET AND CLASSIFICATION</vt:lpstr>
      <vt:lpstr>SOFTWARE’S, LANGUAGES AND LIBRARIES</vt:lpstr>
      <vt:lpstr>Software development life cycle </vt:lpstr>
      <vt:lpstr>Result</vt:lpstr>
      <vt:lpstr>Conclusion </vt:lpstr>
      <vt:lpstr>Refernces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Recommendation System</dc:title>
  <dc:creator>Microsoft account</dc:creator>
  <cp:lastModifiedBy>Shweta</cp:lastModifiedBy>
  <cp:revision>103</cp:revision>
  <dcterms:created xsi:type="dcterms:W3CDTF">2022-08-06T04:18:18Z</dcterms:created>
  <dcterms:modified xsi:type="dcterms:W3CDTF">2023-02-11T06:24:27Z</dcterms:modified>
</cp:coreProperties>
</file>