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2E91-EB24-408A-A77C-E48FEFAF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EE3EE-CAA7-4B9A-B6AE-8BE590FE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7986-D295-426D-9BA0-CAE9CD77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F5A3-29C0-4AAB-B4C5-734898FF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9853-A435-435A-ABF8-53947F1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D81A-9D65-4A60-9AE6-BCC70426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377DC-A0EF-4096-B830-6418F23D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BB8A-C4A8-4C4B-9D28-BDDA1472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082B-4C45-498D-9C24-799C6A49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5992-9E05-4E63-AC19-B0753344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7C8D2-E2A4-46B8-9449-8CE130FC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CD286-E940-4B3B-A8A1-2EE680C6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2BB3-934F-4FE9-A31E-797A8E2E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2578-674D-41B7-8AD5-313C01AC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3362-847C-4E1A-8D51-E243303A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D32-B5FD-45E6-953B-27DAB851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0872-8435-4AC5-8D3C-F2EB12A7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E0AC-FAC9-4DBF-B50C-97849D1A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F5A1-DAC6-4EAD-8606-E993B8F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794E-6631-4E50-8238-6095C34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EB7-74B5-46F9-A5FB-5C64793C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1408-C0B8-42A1-9F12-E49F7778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B921-7126-4DC2-B608-8B8CD295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6735-B65F-46C1-B7B8-51D439D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FDA9-FA8F-431C-A038-BD608ACA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8BB3-8E9F-416C-9F2E-0BF0E997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31A5-B7C8-431C-AA72-7DD1616A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3435-CEBE-4A2E-B968-3E4C8D02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EB11-A103-466B-97E0-9028BDB4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429C-7323-4397-A2D7-675568B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D6C7-5A22-40C4-B23F-DDD0FC0F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A895-7C49-4454-8BD8-22743856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A682-1370-482C-A74F-57C160CC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FFFDD-FFEF-436F-987F-A640684C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D696-3302-483E-B92D-844B75B86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29D42-A97A-4560-96D6-9A7BFFB8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4D57B-BC9A-4F8C-9BA2-1AE27C95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15EBC-46C0-4374-8A84-C92198E6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1EA03-AA5F-4DAA-A303-AE97DB38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78BA-6BAB-48B2-A1C8-0F6F0D4C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9B8FD-42E4-40C8-B215-D93D7170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7F616-269D-4BAB-88B2-CCFFC288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CC38A-E34B-45CF-B3F9-D15CD79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4069E-392E-48D3-B483-FB538D93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908EE-0CAE-4F74-B638-6F6170EA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6307-2D4E-400D-9E5E-79112A4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09C2-B9C0-42B3-9B12-769EB4AB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4C98-4D2D-4385-BD14-172101F8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0BBC-BBAA-4409-8180-C2C471A4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FCFA7-4349-4D64-A10D-FB6E90C4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130B-3E01-4E8C-9F84-D186D04F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0826-9A40-4AC6-BB90-395AD865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3FF3-E05D-42AE-BFAB-115C79CA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78F2B-CDD5-4BC7-B590-2170DB5E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E6EDC-61D6-4225-95D6-25D859227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1F712-56E0-410E-B794-CCFE9292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435F7-D506-4337-9E50-359FD728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35BD-81DA-41A1-986C-5029AF54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C496-DE5A-4C88-BF8F-D4E54514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5CBB1-7F77-44D3-A923-25937BB23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C105-A59D-4D2B-A6C6-06107FFF7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F78E-4CA0-47D1-BFE0-75769D637ED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A048-606E-4E09-A55D-CB97C224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F9BF-018D-4923-A905-281E64DB8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FB8F-68CC-4232-AC49-E96DEE94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32B-8EE3-4948-B06B-AD6C0AD1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B117-25CF-4A9F-829E-7A8E261E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Shweta Arande</a:t>
            </a:r>
          </a:p>
          <a:p>
            <a:pPr algn="l"/>
            <a:r>
              <a:rPr lang="en-US"/>
              <a:t>Net id: mq3395</a:t>
            </a:r>
          </a:p>
        </p:txBody>
      </p:sp>
      <p:pic>
        <p:nvPicPr>
          <p:cNvPr id="22" name="Graphic 21" descr="BI Dashboard">
            <a:extLst>
              <a:ext uri="{FF2B5EF4-FFF2-40B4-BE49-F238E27FC236}">
                <a16:creationId xmlns:a16="http://schemas.microsoft.com/office/drawing/2014/main" id="{93FF5843-F7C2-489C-A5E8-4F8F9D3E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D79DED8-F5BE-4AAC-90A2-9859B1CE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D7B2C-ADF9-45F5-9791-21D7A06A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45" y="769390"/>
            <a:ext cx="10306520" cy="13255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Algerian" panose="04020705040A02060702" pitchFamily="82" charset="0"/>
              </a:rPr>
              <a:t>Question-1</a:t>
            </a:r>
            <a:br>
              <a:rPr lang="en-US" sz="22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200" dirty="0">
                <a:solidFill>
                  <a:srgbClr val="FFFFFF"/>
                </a:solidFill>
                <a:latin typeface="Algerian" panose="04020705040A02060702" pitchFamily="82" charset="0"/>
              </a:rPr>
              <a:t>Regression Analysis to predict house values/prices in Solano County</a:t>
            </a:r>
            <a:br>
              <a:rPr lang="en-US" sz="22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endParaRPr lang="en-US" sz="22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B070-0C61-4D73-9B1D-8928852A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51595"/>
            <a:ext cx="3639939" cy="397069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Input features(Independent variables)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No. of Beds Baths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Walkable Score’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Transit score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Bikeable score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Number of schools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Dependent Variables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Price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Train-Test 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Total Data points= 194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Train data points=155 (80%)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Test data points=39 (20%)</a:t>
            </a:r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3474E7E-66C7-4FFC-8904-522721B8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56" y="2288271"/>
            <a:ext cx="7518334" cy="425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056E2-7165-48AD-BD85-3F420A1C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Comparision</a:t>
            </a:r>
            <a:r>
              <a:rPr lang="en-US" dirty="0">
                <a:solidFill>
                  <a:srgbClr val="FFFFFF"/>
                </a:solidFill>
              </a:rPr>
              <a:t> between actual and predicted values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3609BE68-372F-44B6-9C8D-A7ACFC939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192544"/>
              </p:ext>
            </p:extLst>
          </p:nvPr>
        </p:nvGraphicFramePr>
        <p:xfrm>
          <a:off x="658935" y="643467"/>
          <a:ext cx="6655141" cy="53537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7653">
                  <a:extLst>
                    <a:ext uri="{9D8B030D-6E8A-4147-A177-3AD203B41FA5}">
                      <a16:colId xmlns:a16="http://schemas.microsoft.com/office/drawing/2014/main" val="2563278308"/>
                    </a:ext>
                  </a:extLst>
                </a:gridCol>
                <a:gridCol w="1710500">
                  <a:extLst>
                    <a:ext uri="{9D8B030D-6E8A-4147-A177-3AD203B41FA5}">
                      <a16:colId xmlns:a16="http://schemas.microsoft.com/office/drawing/2014/main" val="281679079"/>
                    </a:ext>
                  </a:extLst>
                </a:gridCol>
                <a:gridCol w="1828494">
                  <a:extLst>
                    <a:ext uri="{9D8B030D-6E8A-4147-A177-3AD203B41FA5}">
                      <a16:colId xmlns:a16="http://schemas.microsoft.com/office/drawing/2014/main" val="3444275362"/>
                    </a:ext>
                  </a:extLst>
                </a:gridCol>
                <a:gridCol w="1828494">
                  <a:extLst>
                    <a:ext uri="{9D8B030D-6E8A-4147-A177-3AD203B41FA5}">
                      <a16:colId xmlns:a16="http://schemas.microsoft.com/office/drawing/2014/main" val="1974231794"/>
                    </a:ext>
                  </a:extLst>
                </a:gridCol>
              </a:tblGrid>
              <a:tr h="486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Actual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Predicted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615" marR="110615" marT="55307" marB="55307"/>
                </a:tc>
                <a:extLst>
                  <a:ext uri="{0D108BD9-81ED-4DB2-BD59-A6C34878D82A}">
                    <a16:rowId xmlns:a16="http://schemas.microsoft.com/office/drawing/2014/main" val="156988889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510000.0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481590.24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2118803368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1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430000.0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484922.84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967036319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2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360400.0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398563.02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3339756795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3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495000.0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444919.39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1356648240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4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572625.0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586196.22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2404131310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5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390000.0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367093.95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246793483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6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580000.0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684130.92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3780692495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7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460000.0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515396.97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817384769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8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395000.0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361274.70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2096830469"/>
                  </a:ext>
                </a:extLst>
              </a:tr>
              <a:tr h="486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9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490000.0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dirty="0">
                          <a:effectLst/>
                        </a:rPr>
                        <a:t>514437.16</a:t>
                      </a:r>
                    </a:p>
                  </a:txBody>
                  <a:tcPr marL="110615" marR="110615" marT="55307" marB="5530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200" dirty="0">
                        <a:effectLst/>
                      </a:endParaRPr>
                    </a:p>
                  </a:txBody>
                  <a:tcPr marL="110615" marR="110615" marT="55307" marB="55307" anchor="ctr"/>
                </a:tc>
                <a:extLst>
                  <a:ext uri="{0D108BD9-81ED-4DB2-BD59-A6C34878D82A}">
                    <a16:rowId xmlns:a16="http://schemas.microsoft.com/office/drawing/2014/main" val="144998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33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B12CA-2946-4A7F-A5CD-AB3087CC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Graphical representation of actual v/s predicted prices</a:t>
            </a:r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B8A8-5F7E-42C2-ADD1-904DC996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98F99-A257-42C0-A905-C15F2EDF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5" y="1144588"/>
            <a:ext cx="6260029" cy="45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CFFF6-05FA-4E16-9271-1CD83876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Error Rate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D178-A530-4A51-8E54-A9F5506A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fontAlgn="base" latinLnBrk="1"/>
            <a:r>
              <a:rPr lang="en-US" sz="2400" dirty="0"/>
              <a:t>Mean Absolute Error: 5.3%</a:t>
            </a:r>
          </a:p>
          <a:p>
            <a:pPr fontAlgn="base" latinLnBrk="1"/>
            <a:r>
              <a:rPr lang="en-US" sz="2400" dirty="0"/>
              <a:t>Mean Squared Error: 6.0%</a:t>
            </a:r>
          </a:p>
          <a:p>
            <a:pPr fontAlgn="base" latinLnBrk="1"/>
            <a:r>
              <a:rPr lang="en-US" sz="2400" dirty="0"/>
              <a:t>Root Mean Squared Error:7.7%</a:t>
            </a:r>
          </a:p>
          <a:p>
            <a:r>
              <a:rPr lang="en-US" sz="2400" dirty="0"/>
              <a:t>Insights</a:t>
            </a:r>
          </a:p>
          <a:p>
            <a:r>
              <a:rPr lang="en-US" sz="2400" dirty="0"/>
              <a:t>All the error rates are less than 10% so algorithm is accurate and can make good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943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D1E21-14A2-4C16-A63A-B9206ED7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br>
              <a:rPr lang="en-US" sz="21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100" dirty="0">
                <a:solidFill>
                  <a:srgbClr val="FFFFFF"/>
                </a:solidFill>
                <a:latin typeface="Algerian" panose="04020705040A02060702" pitchFamily="82" charset="0"/>
              </a:rPr>
              <a:t>Question-2 Where are the luxury homes (Price&gt;$2M) located for potential new buyers?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797B6569-B460-4C47-9F78-21DC4097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From the graph it can be seen that top 5 counties with luxury homes San Francisco, Santa Clara, Marin, San Mateo county and Alameda county.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ED5C502-E55B-4976-8E85-A21B903F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752589"/>
            <a:ext cx="65913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9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50103B-38A3-4DC8-8DFD-973498B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Question-3 Exploratory data analysis on house sales prices data in all counties of bay area. 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1) Median house prices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2) Median dollar per square 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CEF9-A828-48E0-80EF-6DEDF7F1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1) Median house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Calculated median prices of all across all counties and found that San </a:t>
            </a:r>
            <a:r>
              <a:rPr lang="en-US" sz="2400" dirty="0" err="1"/>
              <a:t>Fransisco</a:t>
            </a:r>
            <a:r>
              <a:rPr lang="en-US" sz="2400" dirty="0"/>
              <a:t>, Santa Clara and Marin are the top three counties with highest prices.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F786CBF-3739-4943-A4BC-505B612D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15" y="2454813"/>
            <a:ext cx="65913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50103B-38A3-4DC8-8DFD-973498B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Question-3 Exploratory data analysis on house sales prices data in all counties of bay area. 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1) Median house prices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2) Median dollar per square 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CEF9-A828-48E0-80EF-6DEDF7F1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2) Median house prices</a:t>
            </a:r>
          </a:p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Per SQUARE FOOT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Calculated median per Square Foot prices of all the counties and found that    San Francisco, San Mateo and Santa Clara has the highest per square foot prices across all counties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88A2099-9F4A-498C-AEC2-FE7B4250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301260"/>
            <a:ext cx="6478770" cy="39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50103B-38A3-4DC8-8DFD-973498B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Question-3 Exploratory data analysis on house sales prices data in all counties of bay area. 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1) Median house prices</a:t>
            </a:r>
            <a:b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2) Median dollar per square 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CEF9-A828-48E0-80EF-6DEDF7F1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2) Median house prices</a:t>
            </a:r>
          </a:p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Per SQUARE FOOT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Calculated median per Square Foot prices of all the counties and found that    San Francisco, San Mateo and Santa Clara has the highest per square foot prices across all counties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88A2099-9F4A-498C-AEC2-FE7B4250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301260"/>
            <a:ext cx="6478770" cy="39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333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Office Theme</vt:lpstr>
      <vt:lpstr>Data Analytics Project</vt:lpstr>
      <vt:lpstr>Question-1 Regression Analysis to predict house values/prices in Solano County </vt:lpstr>
      <vt:lpstr>Comparision between actual and predicted values</vt:lpstr>
      <vt:lpstr>Graphical representation of actual v/s predicted prices</vt:lpstr>
      <vt:lpstr>Error Rate</vt:lpstr>
      <vt:lpstr> Question-2 Where are the luxury homes (Price&gt;$2M) located for potential new buyers?</vt:lpstr>
      <vt:lpstr>Question-3 Exploratory data analysis on house sales prices data in all counties of bay area.  1) Median house prices 2) Median dollar per square foot</vt:lpstr>
      <vt:lpstr>Question-3 Exploratory data analysis on house sales prices data in all counties of bay area.  1) Median house prices 2) Median dollar per square foot</vt:lpstr>
      <vt:lpstr>Question-3 Exploratory data analysis on house sales prices data in all counties of bay area.  1) Median house prices 2) Median dollar per square 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Kushal kokje</dc:creator>
  <cp:lastModifiedBy>Kushal kokje</cp:lastModifiedBy>
  <cp:revision>13</cp:revision>
  <dcterms:created xsi:type="dcterms:W3CDTF">2020-03-13T01:35:36Z</dcterms:created>
  <dcterms:modified xsi:type="dcterms:W3CDTF">2020-03-14T18:22:54Z</dcterms:modified>
</cp:coreProperties>
</file>