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7" r:id="rId6"/>
    <p:sldId id="261" r:id="rId7"/>
    <p:sldId id="274" r:id="rId8"/>
    <p:sldId id="275" r:id="rId9"/>
    <p:sldId id="263" r:id="rId10"/>
    <p:sldId id="271" r:id="rId11"/>
    <p:sldId id="276" r:id="rId12"/>
    <p:sldId id="277" r:id="rId13"/>
    <p:sldId id="27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113" d="100"/>
          <a:sy n="113" d="100"/>
        </p:scale>
        <p:origin x="45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10/5/2022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rPr>
              <a:t>THE LENDING CLUB</a:t>
            </a:r>
          </a:p>
        </p:txBody>
      </p:sp>
      <p:sp>
        <p:nvSpPr>
          <p:cNvPr id="3" name="Subtitle 2"/>
          <p:cNvSpPr>
            <a:spLocks noGrp="1"/>
          </p:cNvSpPr>
          <p:nvPr>
            <p:ph type="subTitle" idx="1"/>
          </p:nvPr>
        </p:nvSpPr>
        <p:spPr/>
        <p:txBody>
          <a:bodyPr>
            <a:normAutofit/>
          </a:bodyPr>
          <a:lstStyle/>
          <a:p>
            <a:r>
              <a:rPr lang="en-US"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CASE STUDY</a:t>
            </a:r>
          </a:p>
        </p:txBody>
      </p:sp>
      <p:sp>
        <p:nvSpPr>
          <p:cNvPr id="4" name="TextBox 3">
            <a:extLst>
              <a:ext uri="{FF2B5EF4-FFF2-40B4-BE49-F238E27FC236}">
                <a16:creationId xmlns:a16="http://schemas.microsoft.com/office/drawing/2014/main" id="{E2E57C8F-2B4D-1969-46C9-B8D00BE5EBDC}"/>
              </a:ext>
            </a:extLst>
          </p:cNvPr>
          <p:cNvSpPr txBox="1"/>
          <p:nvPr/>
        </p:nvSpPr>
        <p:spPr>
          <a:xfrm>
            <a:off x="9259787" y="5816600"/>
            <a:ext cx="2932213" cy="923330"/>
          </a:xfrm>
          <a:prstGeom prst="rect">
            <a:avLst/>
          </a:prstGeom>
          <a:noFill/>
        </p:spPr>
        <p:txBody>
          <a:bodyPr wrap="none" rtlCol="0">
            <a:spAutoFit/>
          </a:bodyPr>
          <a:lstStyle/>
          <a:p>
            <a:r>
              <a:rPr lang="en-IN" b="1" dirty="0"/>
              <a:t>Created By:</a:t>
            </a:r>
          </a:p>
          <a:p>
            <a:r>
              <a:rPr lang="en-IN" dirty="0"/>
              <a:t>Shweta Jain</a:t>
            </a:r>
          </a:p>
          <a:p>
            <a:r>
              <a:rPr lang="en-IN" dirty="0" err="1"/>
              <a:t>Chintala</a:t>
            </a:r>
            <a:r>
              <a:rPr lang="en-IN" dirty="0"/>
              <a:t> </a:t>
            </a:r>
            <a:r>
              <a:rPr lang="en-IN" dirty="0" err="1"/>
              <a:t>Pardha</a:t>
            </a:r>
            <a:r>
              <a:rPr lang="en-IN" dirty="0"/>
              <a:t> </a:t>
            </a:r>
            <a:r>
              <a:rPr lang="en-IN" dirty="0" err="1"/>
              <a:t>Saradhi</a:t>
            </a:r>
            <a:endParaRPr lang="en-IN" dirty="0"/>
          </a:p>
        </p:txBody>
      </p:sp>
    </p:spTree>
    <p:extLst>
      <p:ext uri="{BB962C8B-B14F-4D97-AF65-F5344CB8AC3E}">
        <p14:creationId xmlns:p14="http://schemas.microsoft.com/office/powerpoint/2010/main" val="303992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220910"/>
            <a:ext cx="8911687" cy="1280890"/>
          </a:xfrm>
        </p:spPr>
        <p:txBody>
          <a:bodyPr>
            <a:normAutofit/>
          </a:bodyPr>
          <a:lstStyle/>
          <a:p>
            <a:r>
              <a:rPr lang="en-US" sz="2700" b="1" dirty="0"/>
              <a:t>ANALYSING DEBT TO INCOME(DTI) RATIO</a:t>
            </a:r>
            <a:br>
              <a:rPr lang="en-US" b="1" dirty="0"/>
            </a:br>
            <a:endParaRPr lang="en-US" dirty="0"/>
          </a:p>
        </p:txBody>
      </p:sp>
      <p:sp>
        <p:nvSpPr>
          <p:cNvPr id="6" name="Rectangle 5"/>
          <p:cNvSpPr/>
          <p:nvPr/>
        </p:nvSpPr>
        <p:spPr>
          <a:xfrm>
            <a:off x="9338733" y="964012"/>
            <a:ext cx="2734735" cy="1600438"/>
          </a:xfrm>
          <a:prstGeom prst="rect">
            <a:avLst/>
          </a:prstGeom>
        </p:spPr>
        <p:txBody>
          <a:bodyPr wrap="square">
            <a:spAutoFit/>
          </a:bodyPr>
          <a:lstStyle/>
          <a:p>
            <a:pPr marL="285750" indent="-285750">
              <a:buFont typeface="Wingdings" panose="05000000000000000000" pitchFamily="2" charset="2"/>
              <a:buChar char="q"/>
            </a:pPr>
            <a:r>
              <a:rPr lang="en-US" sz="1400" dirty="0">
                <a:solidFill>
                  <a:srgbClr val="000000"/>
                </a:solidFill>
                <a:latin typeface="Comic Sans MS" panose="030F0702030302020204" pitchFamily="66" charset="0"/>
                <a:cs typeface="Times New Roman" panose="02020603050405020304" pitchFamily="18" charset="0"/>
              </a:rPr>
              <a:t>Most people who defaulted have a DTI lying in the fourth quartile i.e. 18% to 30% of the monthly income of these people go into their total monthly debt payments</a:t>
            </a:r>
          </a:p>
        </p:txBody>
      </p:sp>
      <p:pic>
        <p:nvPicPr>
          <p:cNvPr id="9" name="Picture 8">
            <a:extLst>
              <a:ext uri="{FF2B5EF4-FFF2-40B4-BE49-F238E27FC236}">
                <a16:creationId xmlns:a16="http://schemas.microsoft.com/office/drawing/2014/main" id="{0635E1B8-3EBF-4D91-1387-291BA1FB9C98}"/>
              </a:ext>
            </a:extLst>
          </p:cNvPr>
          <p:cNvPicPr>
            <a:picLocks noChangeAspect="1"/>
          </p:cNvPicPr>
          <p:nvPr/>
        </p:nvPicPr>
        <p:blipFill>
          <a:blip r:embed="rId2"/>
          <a:stretch>
            <a:fillRect/>
          </a:stretch>
        </p:blipFill>
        <p:spPr>
          <a:xfrm>
            <a:off x="1767156" y="733566"/>
            <a:ext cx="7571577" cy="2774146"/>
          </a:xfrm>
          <a:prstGeom prst="rect">
            <a:avLst/>
          </a:prstGeom>
        </p:spPr>
      </p:pic>
      <p:sp>
        <p:nvSpPr>
          <p:cNvPr id="11" name="TextBox 10">
            <a:extLst>
              <a:ext uri="{FF2B5EF4-FFF2-40B4-BE49-F238E27FC236}">
                <a16:creationId xmlns:a16="http://schemas.microsoft.com/office/drawing/2014/main" id="{ED19BE5E-41C8-C979-C58A-72398BD8E11A}"/>
              </a:ext>
            </a:extLst>
          </p:cNvPr>
          <p:cNvSpPr txBox="1"/>
          <p:nvPr/>
        </p:nvSpPr>
        <p:spPr>
          <a:xfrm>
            <a:off x="1640156" y="3646716"/>
            <a:ext cx="7139777" cy="507831"/>
          </a:xfrm>
          <a:prstGeom prst="rect">
            <a:avLst/>
          </a:prstGeom>
          <a:noFill/>
        </p:spPr>
        <p:txBody>
          <a:bodyPr wrap="square">
            <a:spAutoFit/>
          </a:bodyPr>
          <a:lstStyle/>
          <a:p>
            <a:r>
              <a:rPr lang="en-US" sz="2700" b="1" dirty="0">
                <a:solidFill>
                  <a:schemeClr val="tx1">
                    <a:lumMod val="85000"/>
                    <a:lumOff val="15000"/>
                  </a:schemeClr>
                </a:solidFill>
                <a:latin typeface="+mj-lt"/>
                <a:ea typeface="+mj-ea"/>
                <a:cs typeface="+mj-cs"/>
              </a:rPr>
              <a:t>ANALYSING DEBT TO ANNUAL INCOME</a:t>
            </a:r>
            <a:endParaRPr lang="en-IN" sz="2700" b="1" dirty="0">
              <a:solidFill>
                <a:schemeClr val="tx1">
                  <a:lumMod val="85000"/>
                  <a:lumOff val="15000"/>
                </a:schemeClr>
              </a:solidFill>
              <a:latin typeface="+mj-lt"/>
              <a:ea typeface="+mj-ea"/>
              <a:cs typeface="+mj-cs"/>
            </a:endParaRPr>
          </a:p>
        </p:txBody>
      </p:sp>
      <p:pic>
        <p:nvPicPr>
          <p:cNvPr id="13" name="Picture 12">
            <a:extLst>
              <a:ext uri="{FF2B5EF4-FFF2-40B4-BE49-F238E27FC236}">
                <a16:creationId xmlns:a16="http://schemas.microsoft.com/office/drawing/2014/main" id="{026384FA-FC59-3C9E-114F-2D814D3C948D}"/>
              </a:ext>
            </a:extLst>
          </p:cNvPr>
          <p:cNvPicPr>
            <a:picLocks noChangeAspect="1"/>
          </p:cNvPicPr>
          <p:nvPr/>
        </p:nvPicPr>
        <p:blipFill>
          <a:blip r:embed="rId3"/>
          <a:stretch>
            <a:fillRect/>
          </a:stretch>
        </p:blipFill>
        <p:spPr>
          <a:xfrm>
            <a:off x="313266" y="4195678"/>
            <a:ext cx="5875213" cy="2053936"/>
          </a:xfrm>
          <a:prstGeom prst="rect">
            <a:avLst/>
          </a:prstGeom>
        </p:spPr>
      </p:pic>
      <p:sp>
        <p:nvSpPr>
          <p:cNvPr id="14" name="Rectangle 13">
            <a:extLst>
              <a:ext uri="{FF2B5EF4-FFF2-40B4-BE49-F238E27FC236}">
                <a16:creationId xmlns:a16="http://schemas.microsoft.com/office/drawing/2014/main" id="{508E5547-871C-8E2C-D796-B03068CABA03}"/>
              </a:ext>
            </a:extLst>
          </p:cNvPr>
          <p:cNvSpPr/>
          <p:nvPr/>
        </p:nvSpPr>
        <p:spPr>
          <a:xfrm>
            <a:off x="9496020" y="4587295"/>
            <a:ext cx="2734735" cy="1815882"/>
          </a:xfrm>
          <a:prstGeom prst="rect">
            <a:avLst/>
          </a:prstGeom>
        </p:spPr>
        <p:txBody>
          <a:bodyPr wrap="square">
            <a:spAutoFit/>
          </a:bodyPr>
          <a:lstStyle/>
          <a:p>
            <a:pPr marL="285750" indent="-285750">
              <a:buFont typeface="Wingdings" panose="05000000000000000000" pitchFamily="2" charset="2"/>
              <a:buChar char="q"/>
            </a:pPr>
            <a:r>
              <a:rPr lang="en-US" sz="1400" dirty="0">
                <a:solidFill>
                  <a:srgbClr val="000000"/>
                </a:solidFill>
                <a:latin typeface="Comic Sans MS" panose="030F0702030302020204" pitchFamily="66" charset="0"/>
                <a:cs typeface="Times New Roman" panose="02020603050405020304" pitchFamily="18" charset="0"/>
              </a:rPr>
              <a:t>People falling in the first quartile of annual income (&lt;40K) are most likely to default</a:t>
            </a:r>
          </a:p>
          <a:p>
            <a:pPr marL="285750" indent="-285750">
              <a:buFont typeface="Wingdings" panose="05000000000000000000" pitchFamily="2" charset="2"/>
              <a:buChar char="q"/>
            </a:pPr>
            <a:endParaRPr lang="en-US" sz="1400" dirty="0">
              <a:solidFill>
                <a:srgbClr val="000000"/>
              </a:solidFill>
              <a:latin typeface="Comic Sans MS" panose="030F0702030302020204" pitchFamily="66" charset="0"/>
              <a:cs typeface="Times New Roman" panose="02020603050405020304" pitchFamily="18" charset="0"/>
            </a:endParaRPr>
          </a:p>
          <a:p>
            <a:pPr marL="285750" indent="-285750">
              <a:buFont typeface="Wingdings" panose="05000000000000000000" pitchFamily="2" charset="2"/>
              <a:buChar char="q"/>
            </a:pPr>
            <a:r>
              <a:rPr lang="en-US" sz="1400" dirty="0" err="1">
                <a:solidFill>
                  <a:srgbClr val="000000"/>
                </a:solidFill>
                <a:latin typeface="Comic Sans MS" panose="030F0702030302020204" pitchFamily="66" charset="0"/>
                <a:cs typeface="Times New Roman" panose="02020603050405020304" pitchFamily="18" charset="0"/>
              </a:rPr>
              <a:t>Dti</a:t>
            </a:r>
            <a:r>
              <a:rPr lang="en-US" sz="1400" dirty="0">
                <a:solidFill>
                  <a:srgbClr val="000000"/>
                </a:solidFill>
                <a:latin typeface="Comic Sans MS" panose="030F0702030302020204" pitchFamily="66" charset="0"/>
                <a:cs typeface="Times New Roman" panose="02020603050405020304" pitchFamily="18" charset="0"/>
              </a:rPr>
              <a:t> is higher for Charged Off category across all Funded amount groups</a:t>
            </a:r>
          </a:p>
        </p:txBody>
      </p:sp>
      <p:pic>
        <p:nvPicPr>
          <p:cNvPr id="4" name="Picture 3">
            <a:extLst>
              <a:ext uri="{FF2B5EF4-FFF2-40B4-BE49-F238E27FC236}">
                <a16:creationId xmlns:a16="http://schemas.microsoft.com/office/drawing/2014/main" id="{09B8A42D-9C8B-4743-E620-9690B305AB4B}"/>
              </a:ext>
            </a:extLst>
          </p:cNvPr>
          <p:cNvPicPr>
            <a:picLocks noChangeAspect="1"/>
          </p:cNvPicPr>
          <p:nvPr/>
        </p:nvPicPr>
        <p:blipFill>
          <a:blip r:embed="rId4"/>
          <a:stretch>
            <a:fillRect/>
          </a:stretch>
        </p:blipFill>
        <p:spPr>
          <a:xfrm>
            <a:off x="6267122" y="4154546"/>
            <a:ext cx="3228897" cy="2482543"/>
          </a:xfrm>
          <a:prstGeom prst="rect">
            <a:avLst/>
          </a:prstGeom>
        </p:spPr>
      </p:pic>
    </p:spTree>
    <p:extLst>
      <p:ext uri="{BB962C8B-B14F-4D97-AF65-F5344CB8AC3E}">
        <p14:creationId xmlns:p14="http://schemas.microsoft.com/office/powerpoint/2010/main" val="1014079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247460"/>
            <a:ext cx="8911687" cy="571877"/>
          </a:xfrm>
        </p:spPr>
        <p:txBody>
          <a:bodyPr>
            <a:noAutofit/>
          </a:bodyPr>
          <a:lstStyle/>
          <a:p>
            <a:r>
              <a:rPr lang="en-US" sz="2400" b="1" i="1" dirty="0">
                <a:solidFill>
                  <a:srgbClr val="FF0000"/>
                </a:solidFill>
              </a:rPr>
              <a:t>A RISKY BORROWER </a:t>
            </a:r>
            <a:r>
              <a:rPr lang="en-US" sz="2400" b="1" dirty="0"/>
              <a:t>: Annual Income “59K-82K” Group</a:t>
            </a:r>
            <a:br>
              <a:rPr lang="en-US" b="1" dirty="0"/>
            </a:br>
            <a:endParaRPr lang="en-US" dirty="0"/>
          </a:p>
        </p:txBody>
      </p:sp>
      <p:sp>
        <p:nvSpPr>
          <p:cNvPr id="6" name="AutoShape 4" descr="data:image/png;base64,iVBORw0KGgoAAAANSUhEUgAABIoAAAGeCAYAAAD7burfAAAAOXRFWHRTb2Z0d2FyZQBNYXRwbG90bGliIHZlcnNpb24zLjMuNCwgaHR0cHM6Ly9tYXRwbG90bGliLm9yZy8QVMy6AAAACXBIWXMAAAsTAAALEwEAmpwYAAA2TElEQVR4nO3debheZXkv/u9NEuZRDAhETeSgEgxGiEBRkeEcodUiHPUIRQWroBYHOthi258zPfRoWxyqFkSGiiLSUtDWigIBFRCCRsMoYIJEEBAFmYfw/P7YC9yEHbJDsve7zP58rmtf73qfd6133e++Idn57mc9q1prAQAAAIA1Bl0AAAAAAP0gKAIAAAAgiaAIAAAAgI6gCAAAAIAkgiIAAAAAOoIiAAAAAJIkkwddwPI8/elPb9OnTx90GQAAAACrjcsuu+yXrbWpS4/3PiiaPn165s2bN+gyAAAAAFYbVXXDSOMuPQMAAAAgiaAIAAAAgI6gCAAAAIAkvwNrFAEAAAC/ux566KEsXrw4999//6BLmZDWXnvtTJs2LVOmTBnV/oIiAAAAYMwsXrw4G2ywQaZPn56qGnQ5E0prLbfffnsWL16cGTNmjOoYl54BAAAAY+b+++/PpptuKiQagKrKpptuukKzuQRFAAAAwJgSEg3Oin7vBUUAAAAAJBEUAQAAAL9D1l9//UGXkCT5u7/7u1W6X18IigAAAABWkKAIAAAAoIfmz5+fXXbZJdtvv33233///PrXv06SHHfccXnxi1+cF77whXnNa16Te++9N0lyyCGH5N3vfnd23XXXPOc5z8npp5++zPe++eabs9tuu2X27Nl5wQtekO985zs58sgjc99992X27Nk56KCDkiT77bdfdtxxx2y33XY59thjk+QJ+y1atCgveMELHnvvj3/84/ngBz+YJPnkJz+ZmTNnZvvtt88BBxwwFt+mUanW2sBOPhpz5sxp8+bNG3QZAAAAwFNw1VVXZdttt11l77f++uvn7rvvftzY9ttvn0996lN5+ctfnve///35zW9+k2OOOSa33357Nt100yTJ3/7t32bzzTfPu971rhxyyCG555578pWvfCVXX3119t1331x33XUjnu8f/uEfcv/99+dv/uZvsmTJktx7773ZYIMNnlDHr371qzztaU/Lfffdlxe/+MU5//zzs+mmmz5uv0WLFuVVr3pVLr/88iRDQdHdd9+dD37wg9lyyy2zcOHCrLXWWrnjjjuy8cYbr7Lv2Ug9qKrLWmtzlt7XjCIAAADgd9add96ZO+64Iy9/+cuTJAcffHAuuOCCJMnll1+el73sZZk1a1ZOOeWUXHHFFY8dt99++2WNNdbIzJkzc8sttyzz/V/84hfnhBNOyAc/+MEsWLAgG2ywwYj7ffKTn8wLX/jC7LLLLrnxxhtz7bXXrtDn2H777XPQQQfli1/8YiZPnrxCx65KgiIAAABgtXTIIYfk05/+dBYsWJAPfOADuf/++x97ba211nps+8muttptt91ywQUXZKuttsob3/jGnHzyyU/YZ+7cufn2t7+diy66KD/60Y/yohe96HHnetTkyZPzyCOPPPZ8+D7/+Z//mcMPPzyXXXZZdtxxxzz88MMr/HlXhcFFVNADC49Zc8zPMeOIB8f8HAAAABPVRhttlE022STf+c538rKXvSz/+q//+tjsorvuuitbbLFFHnrooZxyyinZaqutVvj9b7jhhmy11VY59NBDc8899+QHP/hB3vSmN2XKlCl56KGHMmXKlNx5553ZZJNNsu666+bqq6/OxRdf/Njxw/fbfPPNc+utt+b222/P+uuvn69//evZZ5998sgjj+TGG2/MHnvskZe+9KX50pe+lLvvvnuVXn42WoIiAAAA4HfGvffem2nTpj32/M/+7M9y0kkn5e1vf3vuvffePOc5z8kJJ5yQJPnIRz6SnXfeOc9+9rMza9as3HXXXSt8vrlz5+ZjH/tYpkyZkvXXX/+xGUWHHXZYtt9+++ywww75whe+kM997nPZfvvt87znPS+77LLLY8cP3++UU07J+9///uy8886ZMWNGnv/85ydJlixZkje84Q25884701rLn/7pnw4kJEosZs0EZ0YRAADA2FrVi1mz4lbpYtZV9byqmj/s6zdVdURVPa2qvlVV13aPmww75n1VdV1VXVNVew8b37GqFnSvfbKqaiU/KwAAAACryHIvPWutXZNkdpJU1aQkP09yRpIjk5zTWju6qo7snv9VVc1MckCS7ZJsmeTbVfXc1tqSJJ9NcliSi5P8V5J9knxjVX8oAAAAgBWxYMGCvPGNb3zc2FprrZXvf//7A6poMFZ0jaK9klzfWruhql6dZPdu/KQkc5P8VZJXJzm1tfZAkoVVdV2SnapqUZINW2sXJUlVnZxkvwiKAAAAgAGbNWtW5s+fP+gyBm65l54t5YAkX+62N2+t3Zwk3eNm3fhWSW4cdszibmyrbnvp8SeoqsOqal5VzbvttttWsEQAAAAAnopRB0VVtWaSfZN8dXm7jjDWnmT8iYOtHdtam9NamzN16tTRlggAAADASliRGUW/n+QHrbVbuue3VNUWSdI93tqNL07yzGHHTUtyUzc+bYRxAAAAAHpgRYKiA/Pby86S5KwkB3fbByc5c9j4AVW1VlXNSLJNkku6y9PuqqpdurudvWnYMQAAAABj4he/+EUOOOCAbL311pk5c2b+4A/+ID/5yU8yd+7cvOpVrxpobYccckhOP/30J4y31vLRj34022yzTZ773Odmjz32yBVXXPHY61/96lez7bbbZo899kiSHHjggdl+++3zT//0TytVz6gWs66qdZP8ryRvGzZ8dJLTquotSX6W5HXdB7miqk5LcmWSh5Mc3t3xLEnekeTEJOtkaBFrC1kDAADABLLGX3xtlb7fIx//wyd9vbWW/fffPwcffHBOPfXUJMn8+fNzyy23POlxo/Hwww9n8uQVvU/Y6PzzP/9zLrzwwvzoRz/Kuuuum7PPPjv77rtvrrjiiqy99to5/vjj85nPfCZ77LFHfvGLX+TCCy/MDTfcsNLnHdWnaa3dm2TTpcZuz9Bd0Eba/6gkR40wPi/JC1a8TAAAAIAVd95552XKlCl5+9vf/tjY7NmzkyRz587N3Xffnde+9rW5/PLLs+OOO+aLX/xiqiof/vCH87WvfS333Xdfdt111/zLv/xLqiq77757dt1113zve9/Lvvvum9122y1vectbst566+WlL31pvvGNb+Tyyy/PkiVLcuSRR2bu3Ll54IEHcvjhh+dtb3tbWmt517velXPPPTczZsxIayMu35y///u/z9y5c7PuuusmSV7xildk1113zSmnnJKf//zn+e53v5uFCxdm3333zTe/+c3ceuutmT17dj71qU/lZS972VP+fq3oXc8AAAAAfmc8GgAtyw9/+MMcc8wxufLKK/PTn/403/ve95Ik73znO3PppZfm8ssvz3333Zevf/3rjx1zxx135Pzzz8+f//mf581vfnM+97nP5aKLLsqkSZMe2+f444/PRhttlEsvvTSXXnppjjvuuCxcuDBnnHFGrrnmmixYsCDHHXdcLrzwwifU9Jvf/Cb33HNPtt5668eNz5kzJ1dccUXe//73Z86cOTnllFPysY99LGeddVa23nrrzJ8/f6VCokRQBAAAAExgO+20U6ZNm5Y11lgjs2fPzqJFi5IMzUTaeeedM2vWrJx77rmPWx/o9a9/fZKhwOiuu+7KrrvumiT5oz/6o8f2Ofvss3PyySdn9uzZ2XnnnXP77bfn2muvzQUXXJADDzwwkyZNypZbbpk999xz1LW21jK07PPYERQBAAAAq63tttsul1122TJfX2uttR7bnjRpUh5++OHcf//9+ZM/+ZOcfvrpWbBgQQ499NDcf//9j+233nrrJckyLxt79LVPfepTmT9/fubPn5+FCxfmFa94RZIsN+zZcMMNs9566+WnP/3p48Z/8IMfZObMmU967MoSFAEAAACrrT333DMPPPBAjjvuuMfGLr300px//vnLPObRUOjpT3967r777hHvSpYkm2yySTbYYINcfPHFSfLYYtlJsvfee+ezn/1sHnrooSTJT37yk9xzzz3Zbbfdcuqpp2bJkiW5+eabc95554343u9973vz7ne/O/fdd1+S5Nvf/na++93vPm7W0lgYm6W5AQAAAHqgqnLGGWfkiCOOyNFHH521114706dPzzHHHJOf//znIx6z8cYb59BDD82sWbMyffr0vPjFL17m+x9//PE59NBDs95662X33XfPRhttlCR561vfmkWLFmWHHXZIay1Tp07Nf/zHf2T//ffPueeem1mzZuW5z31uXv7yl4/4vu9617vy61//OrNmzcqkSZPyjGc8I2eeeWbWWWedlf+mPIl6smlSfTBnzpw2b968QZfBamrhMWuO+TlmHPHgmJ8DAACgr6666qpsu+22gy5jzNx9991Zf/31kyRHH310br755nziE58YcFWPN1IPquqy1tqcpfc1owgAAADgKfrP//zP/N//+3/z8MMP59nPfnZOPPHEQZe0UgRFAAAAAE/R61//+sfugrY6sJg1AAAAAEkERQAAAAB0BEUAAAAAJBEUAQAAANARFAEAAACrtUmTJmX27NmPfS1atGiZ+5544ol55zvfmST54Ac/mI9//OOjPs8hhxySGTNmZPbs2dlhhx1y0UUXPen+u+666zLf5/TTTx/1eVcldz0DAAAAxs3CY9Zcpe8344gHl7vPOuusk/nz56/S8y7Lxz72sbz2ta/N2Wefnbe97W358Y9/vMx9L7zwwnGpaUWYUQQAAABMONOnT88vf/nLJMm8efOy++67L3Pf66+/PjvssMNjz6+99trsuOOOT/r+u+22W6677rrcfffd2WuvvbLDDjtk1qxZOfPMMx/bZ/3110+StNbyzne+MzNnzswrX/nK3HrrrSvxyVaOGUUAAADAau2+++7L7NmzkyQzZszIGWecsULHb7311tloo40yf/78zJ49OyeccEIOOeSQJz3ma1/7WmbNmpW11147Z5xxRjbccMP88pe/zC677JJ99903VfXYvmeccUauueaaLFiwILfccktmzpyZP/7jP17Rj7lKCIoAAACA1dqquPTsrW99a0444YT84z/+Y77yla/kkksuGXG/9773vfnoRz+aqVOn5vjjj09rLX/913+dCy64IGussUZ+/vOf55ZbbskznvGMx4654IILcuCBB2bSpEnZcssts+eee65UrStDUAQAAABMOJMnT84jjzySJLn//vuXu/9rXvOafOhDH8qee+6ZHXfcMZtuuumI+z26RtGjTjzxxNx222257LLLMmXKlEyfPn3E8w2fYTRI1igCAAAAJpzp06fnsssuS5L827/923L3X3vttbP33nvnHe94R9785jeP+jx33nlnNttss0yZMiXnnXdebrjhhifss9tuu+XUU0/NkiVLcvPNN+e8884b/QdZxQRFAAAAwITzgQ98IO95z3vyspe9LJMmTRrVMQcddFCqKq94xStGfZ6DDjoo8+bNy5w5c3LKKafk+c9//hP22X///bPNNttk1qxZecc73pGXv/zlo37/Va1aawM7+WjMmTOnzZs3b9BlsJpa1bdlHMlobtUIAACwurrqqquy7bbbDrqMVeLjH/947rzzznzkIx8ZdCkrZKQeVNVlrbU5S+9rjSIAAACA5dh///1z/fXX59xzzx10KWNKUAQAAACwHGecccagSxgX1igCAAAAIImgCAAAABhjfV8feXW2ot97QREAAAAwZtZee+3cfvvtwqIBaK3l9ttvz9prrz3qY6xRBAAAAIyZadOmZfHixbntttsGXcqEtPbaa2fatGmj3l9QBAAAAIyZKVOmZMaMGYMug1Fy6RkAAAAASQRFAAAAAHQERQAAAAAkERQBAAAA0BEUAQAAAJBEUAQAAABAZ1RBUVVtXFWnV9XVVXVVVf1eVT2tqr5VVdd2j5sM2/99VXVdVV1TVXsPG9+xqhZ0r32yqmosPhQAAAAAK260M4o+keS/W2vPT/LCJFclOTLJOa21bZKc0z1PVc1MckCS7ZLsk+QzVTWpe5/PJjksyTbd1z6r6HMAAAAAsJKWGxRV1YZJdktyfJK01h5srd2R5NVJTup2OynJft32q5Oc2lp7oLW2MMl1SXaqqi2SbNhau6i11pKcPOwYAAAAAAZsNDOKnpPktiQnVNUPq+rzVbVeks1bazcnSfe4Wbf/VkluHHb84m5sq2576XEAAAAAemA0QdHkJDsk+Wxr7UVJ7kl3mdkyjLTuUHuS8Se+QdVhVTWvqubddtttoygRAAAAgJU1mqBocZLFrbXvd89Pz1BwdEt3OVm6x1uH7f/MYcdPS3JTNz5thPEnaK0d21qb01qbM3Xq1NF+FgAAAABWwnKDotbaL5LcWFXP64b2SnJlkrOSHNyNHZzkzG77rCQHVNVaVTUjQ4tWX9JdnnZXVe3S3e3sTcOOAQAAAGDAJo9yv3clOaWq1kzy0yRvzlDIdFpVvSXJz5K8Lklaa1dU1WkZCpMeTnJ4a21J9z7vSHJiknWSfKP7AgAAAKAHRhUUtdbmJ5kzwkt7LWP/o5IcNcL4vCQvWIH6AAAAABgno1mjCAAAAIAJQFAEAAAAQBJBEQAAAAAdQREAAAAASQRFAAAAAHQERQAAAAAkERQBAAAA0BEUAQAAAJBEUAQAAABAR1AEAAAAQBJBEQAAAAAdQREAAAAASQRFAAAAAHQERQAAAAAkERQBAAAA0BEUAQAAAJBEUAQAAABAR1AEAAAAQBJBEQAAAAAdQREAAAAASQRFAAAAAHQERQAAAAAkERQBAAAA0BEUAQAAAJBEUAQAAABAR1AEAAAAQBJBEQAAAAAdQREAAAAASQRFAAAAAHQERQAAAAAkERQBAAAA0BEUAQAAAJBEUAQAAABAR1AEAAAAQJJRBkVVtaiqFlTV/Kqa1409raq+VVXXdo+bDNv/fVV1XVVdU1V7DxvfsXuf66rqk1VVq/4jAQAAAPBUrMiMoj1aa7Nba3O650cmOae1tk2Sc7rnqaqZSQ5Isl2SfZJ8pqomdcd8NslhSbbpvvZZ+Y8AAAAAwKqwMpeevTrJSd32SUn2GzZ+amvtgdbawiTXJdmpqrZIsmFr7aLWWkty8rBjAAAAABiw0QZFLcnZVXVZVR3WjW3eWrs5SbrHzbrxrZLcOOzYxd3YVt320uMAAAAA9MDkUe73ktbaTVW1WZJvVdXVT7LvSOsOtScZf+IbDIVRhyXJs571rFGWCAAAAMDKGNWMotbaTd3jrUnOSLJTklu6y8nSPd7a7b44yTOHHT4tyU3d+LQRxkc637GttTmttTlTp04d/acBAAAA4ClbblBUVetV1QaPbid5RZLLk5yV5OBut4OTnNltn5XkgKpaq6pmZGjR6ku6y9PuqqpdurudvWnYMQAAAAAM2GguPds8yRndnewnJ/lSa+2/q+rSJKdV1VuS/CzJ65KktXZFVZ2W5MokDyc5vLW2pHuvdyQ5Mck6Sb7RfQEAAADQA8sNilprP03ywhHGb0+y1zKOOSrJUSOMz0vyghUvEwAAAICxNtq7ngEAAACwmhMUAQAAAJBEUAQAAABAR1AEAAAAQBJBEQAAAAAdQREAAAAASQRFAAAAAHQERQAAAAAkERQBAAAA0BEUAQAAAJBEUAQAAABAR1AEAAAAQBJBEQAAAAAdQREAAAAASQRFAAAAAHQERQAAAAAkERQBAAAA0BEUAQAAAJBEUAQAAABAR1AEAAAAQBJBEQAAAAAdQREAAAAASQRFAAAAAHQERQAAAAAkERQBAAAA0BEUAQAAAJBEUAQAAABAR1AEAAAAQBJBEQAAAAAdQREAAAAASQRFAAAAAHQERQAAAAAkERQBAAAA0BEUAQAAAJBEUAQAAABAZ9RBUVVNqqofVtXXu+dPq6pvVdW13eMmw/Z9X1VdV1XXVNXew8Z3rKoF3WufrKpatR8HAAAAgKdqRWYUvSfJVcOeH5nknNbaNknO6Z6nqmYmOSDJdkn2SfKZqprUHfPZJIcl2ab72melqgcAAABglRlVUFRV05K8Msnnhw2/OslJ3fZJSfYbNn5qa+2B1trCJNcl2amqtkiyYWvtotZaS3LysGMAAAAAGLDRzig6JslfJnlk2NjmrbWbk6R73Kwb3yrJjcP2W9yNbdVtLz0OAAAAQA8sNyiqqlclubW1dtko33OkdYfak4yPdM7DqmpeVc277bbbRnlaAAAAAFbGaGYUvSTJvlW1KMmpSfasqi8muaW7nCzd463d/ouTPHPY8dOS3NSNTxth/Alaa8e21ua01uZMnTp1BT4OAAAAAE/VcoOi1tr7WmvTWmvTM7RI9bmttTckOSvJwd1uByc5s9s+K8kBVbVWVc3I0KLVl3SXp91VVbt0dzt707BjAAAAABiwyStx7NFJTquqtyT5WZLXJUlr7YqqOi3JlUkeTnJ4a21Jd8w7kpyYZJ0k3+i+AAAAAOiBFQqKWmtzk8zttm9Pstcy9jsqyVEjjM9L8oIVLRIAAACAsbcyM4oAAAAAJoyFx6w55ueYccSDY36OJzOaxawBAAAAmAAERQAAAAAkERQBAAAA0BEUAQAAAJBEUAQAAABAR1AEAAAAQJJk8qALABhuPG43mQz+lpMAAAB9ZEYRAAAAAEkERQAAAAB0BEUAAAAAJBEUAQAAANARFAEAAACQRFAEAAAAQEdQBAAAAEASQREAAAAAHUERAAAAAEkERQAAAAB0Jg+6AAD6b+Exa475OWYc8eCYnwMAAHhyZhQBAAAAkERQBAAAAEBHUAQAAABAEkERAAAAAB1BEQAAAABJBEUAAAAAdARFAAAAACQRFAEAAADQERQBAAAAkERQBAAAAEBHUAQAAABAEkERAAAAAB1BEQAAAABJBEUAAAAAdARFAAAAACQZRVBUVWtX1SVV9aOquqKqPtSNP62qvlVV13aPmww75n1VdV1VXVNVew8b37GqFnSvfbKqamw+FgAAAAArajQzih5Ismdr7YVJZifZp6p2SXJkknNaa9skOad7nqqameSAJNsl2SfJZ6pqUvden01yWJJtuq99Vt1HAQAAAGBlLDcoakPu7p5O6b5aklcnOakbPynJft32q5Oc2lp7oLW2MMl1SXaqqi2SbNhau6i11pKcPOwYAAAAAAZsVGsUVdWkqpqf5NYk32qtfT/J5q21m5Oke9ys232rJDcOO3xxN7ZVt730OAAAAAA9MKqgqLW2pLU2O8m0DM0OesGT7D7SukPtScaf+AZVh1XVvKqad9ttt42mRAAAAABW0grd9ay1dkeSuRlaW+iW7nKydI+3drstTvLMYYdNS3JTNz5thPGRznNsa21Oa23O1KlTV6REAAAAAJ6i0dz1bGpVbdxtr5Pkfya5OslZSQ7udjs4yZnd9llJDqiqtapqRoYWrb6kuzztrqrapbvb2ZuGHQMAAADAgE0exT5bJDmpu3PZGklOa619vaouSnJaVb0lyc+SvC5JWmtXVNVpSa5M8nCSw1trS7r3ekeSE5Osk+Qb3RcAAAAAPbDcoKi19uMkLxph/PYkey3jmKOSHDXC+LwkT7a+EQAAAAADMpoZRQBAzyw8Zs1xOc+MIx4cl/MAANAPK7SYNQAAAACrL0ERAAAAAEkERQAAAAB0BEUAAAAAJBEUAQAAANBx1zMAgFVkPO5G5050AMBYEhSNE7cxBgAAAPrOpWcAAAAAJBEUAQAAANARFAEAAACQRFAEAAAAQEdQBAAAAEASQREAAAAAHUERAAAAAEkERQAAAAB0BEUAAAAAJBEUAQAAANARFAEAAACQRFAEAAAAQEdQBAAAAEASQREAAAAAHUERAAAAAEkERQAAAAB0BEUAAAAAJBEUAQAAANARFAEAAACQRFAEAAAAQEdQBAAAAEASQREAAAAAHUERAAAAAEkERQAAAAB0BEUAAAAAJBEUAQAAANARFAEAAACQZBRBUVU9s6rOq6qrquqKqnpPN/60qvpWVV3bPW4y7Jj3VdV1VXVNVe09bHzHqlrQvfbJqqqx+VgAAAAArKjRzCh6OMmft9a2TbJLksOramaSI5Oc01rbJsk53fN0rx2QZLsk+yT5TFVN6t7rs0kOS7JN97XPKvwsAAAAAKyE5QZFrbWbW2s/6LbvSnJVkq2SvDrJSd1uJyXZr9t+dZJTW2sPtNYWJrkuyU5VtUWSDVtrF7XWWpKThx0DAAAAwICt0BpFVTU9yYuSfD/J5q21m5OhMCnJZt1uWyW5cdhhi7uxrbrtpcdHOs9hVTWvqubddtttK1IiAAAAAE/RqIOiqlo/yb8lOaK19psn23WEsfYk408cbO3Y1tqc1tqcqVOnjrZEAAAAAFbCqIKiqpqSoZDolNbav3fDt3SXk6V7vLUbX5zkmcMOn5bkpm582gjjAAAAAPTAaO56VkmOT3JVa+0fh710VpKDu+2Dk5w5bPyAqlqrqmZkaNHqS7rL0+6qql2693zTsGMAAAAAGLDJo9jnJUnemGRBVc3vxv46ydFJTquqtyT5WZLXJUlr7YqqOi3JlRm6Y9rhrbUl3XHvSHJiknWSfKP7AgAAAKAHlhsUtda+m5HXF0qSvZZxzFFJjhphfF6SF6xIgQAAAACMj9HMKAIAgN9JC49Zc1zOM+OIB8flPAAw1kZ91zMAAAAAVm+CIgAAAACSCIoAAAAA6AiKAAAAAEgiKAIAAACgIygCAAAAIImgCAAAAICOoAgAAACAJIIiAAAAADqCIgAAAACSCIoAAAAA6AiKAAAAAEgiKAIAAACgIygCAAAAIImgCAAAAICOoAgAAACAJIIiAAAAADqTB10AAAAwsSw8Zs0xP8eMIx4c83MArI7MKAIAAAAgiaAIAAAAgI6gCAAAAIAkgiIAAAAAOhazprfW+Iuvjfk5rp825qcAAACA3xlmFAEAAACQRFAEAAAAQEdQBAAAAEASQREAAAAAHYtZAwAATHALj1lzzM8x44gHx/wcwMozowgAAACAJIIiAAAAADqCIgAAAACSCIoAAAAA6AiKAAAAAEgyiqCoqr5QVbdW1eXDxp5WVd+qqmu7x02Gvfa+qrquqq6pqr2Hje9YVQu61z5ZVbXqPw4AAAAAT9XkUexzYpJPJzl52NiRSc5prR1dVUd2z/+qqmYmOSDJdkm2TPLtqnpua21Jks8mOSzJxUn+K8k+Sb6xqj4IAAAArE4WHrPmmJ9jxhEPjvk5+N2y3BlFrbULkvxqqeFXJzmp2z4pyX7Dxk9trT3QWluY5LokO1XVFkk2bK1d1FprGQqd9gsAAAAAvfFU1yjavLV2c5J0j5t141sluXHYfou7sa267aXHAQAAAOiJVb2Y9UjrDrUnGR/5TaoOq6p5VTXvtttuW2XFAQAAALBsTzUouqW7nCzd463d+OIkzxy237QkN3Xj00YYH1Fr7djW2pzW2pypU6c+xRIBAAAAWBFPNSg6K8nB3fbBSc4cNn5AVa1VVTOSbJPkku7ytLuqapfubmdvGnYMAAAAAD2w3LueVdWXk+ye5OlVtTjJB5IcneS0qnpLkp8leV2StNauqKrTklyZ5OEkh3d3PEuSd2ToDmrrZOhuZ+54BgAAANAjyw2KWmsHLuOlvZax/1FJjhphfF6SF6xQdQAAAACMm1W9mDUAAAAAv6MERQAAAAAkERQBAAAA0BEUAQAAAJBEUAQAAABAR1AEAAAAQBJBEQAAAAAdQREAAAAASQRFAAAAAHQERQAAAAAkSSYPugAAAACAlbXGX3xtzM9x/bQxP8XAmVEEAAAAQBJBEQAAAAAdQREAAAAASaxRBKwA1/z2z3j0JNEXAACYKMwoAgAAACCJoAgAAACAjqAIAAAAgCTWKEpi3RUAVi1/r/SP9bwAAEbHjCIAAAAAkgiKAAAAAOgIigAAAABIIigCAAAAoCMoAgAAACCJoAgAAACAzuRBFwAAwMS0xl98bczPcf20MT8FAKxWzCgCAAAAIIkZRQAAQGc8ZnklZnoB9JkZRQAAAAAkMaMIAACg16znBYwnM4oAAAAASGJGEQAAAKwQ63mxOjOjCAAAAIAkgiIAAAAAOuMeFFXVPlV1TVVdV1VHjvf5AQAAABjZuAZFVTUpyT8n+f0kM5McWFUzx7MGAAAAAEY23jOKdkpyXWvtp621B5OcmuTV41wDAAAAACMY76BoqyQ3Dnu+uBsDAAAAYMCqtTZ+J6t6XZK9W2tv7Z6/MclOrbV3LbXfYUkO654+L8k141bk2Hl6kl8OugieQF/6R0/6SV/6R0/6SV/6R0/6SV/6R0/6SV/6Z3XqybNba1OXHpw8zkUsTvLMYc+nJblp6Z1aa8cmOXa8ihoPVTWvtTZn0HXwePrSP3rST/rSP3rST/rSP3rST/rSP3rST/rSPxOhJ+N96dmlSbapqhlVtWaSA5KcNc41AAAAADCCcZ1R1Fp7uKremeSbSSYl+UJr7YrxrAEAAACAkY33pWdprf1Xkv8a7/P2wGp1Kd1qRF/6R0/6SV/6R0/6SV/6R0/6SV/6R0/6SV/6Z7XvybguZg0AAABAf433GkUAAAAA9JSgCAAAAGApNeSZy99z9SIoGgNVNamqvjjoOnhyVbVJVW0/6DomuqrauqrW6rZ3r6p3V9XGAy5rwtOX/tGTftKX/tGTftKX/tGTftKXfmlDa/X8x6DrGG+CojHQWluSZGpVrTnoWni8qppbVRtW1dOS/CjJCVX1j4Oua4L7tyRLqup/JDk+yYwkXxpsSURf+khP+klf+kdP+klf+kdP+klf+ufiqnrxoIsYT+N+17MJZFGS71XVWUnueXSwtSaUGKyNWmu/qaq3JjmhtfaBqvrxoIua4B5prT1cVfsnOaa19qmq+uGgi0JfekhP+klf+kdP+klf+kdP+klf+mePJG+rqhsy9G/7ytBko9X26hRB0di5qftaI8kGA66F35pcVVsk+T9J/mbQxZAkeaiqDkxycJI/7MamDLAehuhL/+hJP+lL/+hJP+lL/+hJP+lL//z+oAsYb4KiMdJa+9Cga2BEH0ryzSTfba1dWlXPSXLtgGua6N6c5O1JjmqtLayqGUms8TV4+tI/etJP+tI/etJP+tI/etJP+tIzrbUbkqSqNkuy9oDLGRc1tDYTq1pVTU3yl0m2y7D/mFprew6sqAmuqiYleXdr7Z8GXQtDup6c1Fp7w6Br4bf0pX/0pJ/0pX/0pJ/0pX/0pJ/0pZ+qat8k/5BkyyS3Jnl2kqtaa9sNtLAxZDHrsXNKkqsztPjYhzK0ZtGlgyxoousWGd930HXwWxZ+7yd96R896Sd96R896Sd96R896Sd96a2PJNklyU9aazOS7JXke4MtaWy59GzsbNpaO76q3tNaOz/J+VV1/qCLIhdW1aeTfCWPX2T8B4MracJbFAu/99Gi6EvfLIqe9NGi6EvfLIqe9NGi6EvfLIqe9NGi6EvfPNRau72q1qiqNVpr51XV3w+6qLEkKBo7D3WPN1fVKzO0sPW0AdbDkF27xw8PG2tJXBI4OBZ+7yd96R896Sd96R896Sd96R896Sd96Z87qmr9JN9JckpV3Zrk4QHXNKasUTRGqupVGfoP6ZlJPpVkwyQfaq2dNdDCAAAAgFGpqvWS3Jeh8O6gJBslOaW1dvtACxtDgiImnG6G19KLjH942Ucwliz83k/60j960k/60j960k/60j960k/60k9V9ewk27TWvl1V6yaZ1Fq7a9B1jRWLWY+RqnpuVZ1TVZd3z7evqr8ddF0TXVV9Lsnrk7wrSSV5XYZWrWdwLPzeT/rSP3rST/rSP3rST/rSP3rST/rSM1V1aJLTk/xLN7RVkv8YWEHjQFA0do5L8r50axW11n6c5ICBVkSS7Npae1OSX7fWPpTk9zJ0eSCDs2lr7fgMLRJ3fmvtjzN0VwEGS1/6R0/6SV/6R0/6SV/6R0/6SV/65/AkL0nymyRprV2bZLOBVjTGLGY9dtZtrV1SVcPHVusFr35H3Nc93ltVWya5PUNpPYNj4fd+0pf+0ZN+0pf+0ZN+0pf+0ZN+0pf+eaC19uCj/7avqskZuiHSaktQNHZ+WVVbp/sPqKpem+TmwZZEkq9X1cZJPpbkBxnqz+cHWhEfraqNkvx5frvw+58OtiSiL32kJ/2kL/2jJ/2kL/2jJ/2kL/1zflX9dZJ1qup/JfmTJF8bcE1jymLWY6SqnpPk2Azdjv3XSRYmOai1dsNAC+MxVbVWkrVba3cOuhYAAAD6p6rWSPKWJK/I0Dq330zy+bYahynWKBo7N7TW/meSqUme31p7qZBo8Kpq3ar6/6rquNbaA0k2q6pXDbquiczC7/2kL/2jJ/2kL/2jJ/2kL/2jJ/2kL730B0mOb629rrX22tbacatzSJQIisbSdVX1sSTPWp1vm/c76IQkD2RoEeskWZzko4Mrh1j4va/0pX/0pJ/0pX/0pJ/0pX/0pJ/0pX8OSHJtVf2/qtp20MWMB0HR2Nk+yU+SHF9VF1fVYVW14aCLIlu31v5ffvsH730Zmj7I4KzbWrtkqTELvw+evvSPnvSTvvSPnvSTvvSPnvSTvvRMa+0NSV6U5PokJ1TVRd2/7zcYcGljRlA0Rlprd3VT0nZN8pdJPpChletPqqr/MeDyJrIHq2qd/HaR8a0zNMOIwbHwez/pS//oST/pS//oST/pS//oST/pSw+11n6T5N+SnJpkiyT7J/lBVb1roIWNEYtZj5GqmpTklUnenGR6kn9NckqSlyX5u9bacwdX3cRVVa9I8jdJZiY5O8lLkhzSWps7yLomMgu/95O+9I+e9JO+9I+e9JO+9I+e9JO+9E9V/WGSP06ydYb+XX9Sa+3Wqlo3yVWttWcPtMAxICgaI1X10yTnZWjRqwuXeu2TrbV3D6YyqmrTJLtk6JKzi1trvxxwSRNaVU1qrS2pqvWSrGFNr37Ql/7Rk37Sl/7Rk37Sl/7Rk37Sl/6pqpMzdJezC0Z4ba/W2jkDKGtMCYrGSFWt31q7e9B18HhVdXqSLyT579baI4Ouh6SqFiY5PckXWmtXDboehuhL/+hJP+lL/+hJP+lL/+hJP+kLfWCNojEiJOqtzyU5KEOr1h9dVc8fdEFY+L2n9KV/9KSf9KV/9KSf9KV/9KSf9IWBM6OICamqNkpyYIbWK7oxQ7eh/GJr7aGBFjbBVdVuSb6cZOMM/SblI6216wZaFPrSQ3rST/rSP3rST/rSP3rST/rCoJhRxITTrVF0SJK3Jvlhkk8k2SHJtwZY1oRVVZOqat+qOiNDvfiHJM9J8rUk/zXQ4iYwfekfPeknfekfPeknfekfPeknfaEPJg+6gImkqt7cWjth0HVMZFX170men6HV6v+wtfborSa/UlXzBlfZhHZthhZ+/9hSC7+f3v0WhcHQl/7Rk37Sl/7Rk37Sl/7Rk37Sl98BVfWN1trvD7qOseLSs3FUVT9rrT1r0HVMZFW1Z2vt3EHXwW9Z+L2f9KV/9KSf9KV/9KSf9KV/9KSf9KU/qmqHZb2U5OuttS3Gs57xJChaxarqx8t6KclzW2trjWc9AAAAwIqpqiVJzs/Qv+WXtktrbZ1xLmncuPRs1ds8yd5Jfr3UeCW58Im7AwAAAD1zVZK3tdauXfqFqrpxAPWMG0HRqvf1JOu31uYv/UJVzR33agAAAIAV9cEs+wZg7xrHOsadS8+YkKpqk9ba0rO+GGdV9fwkWyX5/vBrsatqn9bafw+usomtqnZK0lprl1bVzCT7JLm6teZOGz1RVSe31t406Dr4rap6aZKdklzeWjt70PVMRFW1c5KrWmu/qap1khyZobuaXpnk71prdw60wAmqqt6d5IzW2mr92/ffJVW1ZpIDktzUWvt2Vf1Rkl0zNHvi2NbaQwMtcAKrqq2T7J/kmUkeztDC1l/25xfjTVDEhFRVP2itLWtxMsZB94Pj4Rn6oWR2kve01s7sXtOfAamqDyT5/QzNOP1Wkp2TzE3yP5N8s7V21OCqm5iq6qylh5LskeTcJGmt7TvuRZGquqS1tlO3fWiG/jw7I8krknyttXb0IOubiKrqiiQvbK09XFXHJrk3yelJ9urG//dAC5ygqurOJPckuT7Jl5N8tbV222Crmtiq6pQM/T2/bpI7kqyf5N8z9P9KtdYOHlx1E1f3s/EfZmhNnD9IMj9Dy5nsn+RPWmtzB1YcE46giAmpqn7YWnvRoOuYyKpqQZLfa63dXVXTM/TD/L+21j6hP4PT9WV2krWS/CLJtGG/nf9+a237QdY3EVXVDzI0I+LzSVqGgqIvZ+i3wWmtnT+46iau4X9OVdWlSf6gtXZbVa2X5OLW2qzBVjjxVNVVrbVtu+3H/cKhqua31mYPrLgJrKp+mGTHDP3C4fVJ9k1yWYb+HPv31tpdAyxvQqqqH7fWtq+qyUl+nmTL1tqSqqokP/J3/WA8+jNY14t1k/xXa233qnpWkjP9bMx4skYRE0ZVPXqZRiXZZNjztNZOHkxVE9qkRy83a60tqqrdk5xeVc/OyHcWYHw83FpbkuTeqrq+tfabJGmt3VdVjwy4tolqTpL3JPmbJO9trc2vqvsERAO3RlVtkqG1C+rRGRKttXuq6uHBljZhXV5Vb26tnZDkR1U1p7U2r6qem8SlNIPTWmuPJDk7ydlVNSVDM1cPTPLxJFMHWdwEtUZ3+dl6GZpVtFGSX2Xol0RTBlkYmZxkSYZ6sUGStNZ+1v1/A+NGUMREMmPY9lpJpmcokDCtbjB+UVWzH134vZtZ9KokX0jiN/GD82BVrdtauzdDvwFOklTVRkkERQPQ/QPrn6rqq93jLfH3dx9slKFZEZWkVdUzWmu/qKr1I+welLcm+URV/W2SXya5qLsrzY3dawzG4/5/6Na/OSvJWd1sVcbf8UmuTjIpQ7+E+GpV/TTJLklOHWRhE9znk1xaVRcn2S3J3ydJVU3NUJDHAHSzu7Zprf1o2Nizkixprf18cJWNLZeeMSFZA2fwqmpahmav/GKE117SWvveAMqa8KpqrdbaAyOMPz3JFq21BQMoi2Gq6pVJXtJa++tB18ITdT9Qbt5aWzjoWiaqqtogyXMyFKgubq3dMuCSJrSqem5r7SeDroPHq6otk6S1dlNVbZyhSwN/1lq7ZKCFTXBVtV2SbTN0Y4SrB10PSTeb6+ok27fW7unGzk7y1621eQMtbgwJipiQrIEDAADA8lTVx5Nc2Vr7wkRZM2qNQRcAA/LGQRcAAABA730+yZu77TclOWGAtYwLaxwwIbXWLh90DQAAAPRba+3qqkp3c4QDk7x00DWNNTOKmBCqaqOqOrqqrq6q27uvq7qxjQddHwAAAL11fIZmFv24tfbrQRcz1gRFTBSnJfl1kt1ba5u21jZNskc39tWBVgYAAECfnZbkhRkKjFZ7FrNmQqiqa1prz1vR1wAAAGAiMaOIieKGqvrLqtr80YGq2ryq/irJjQOsCwAAAHpDUMRE8fokmyY5v6p+VVW/SjI3ydOS/J9BFgYAAAB94dIzAAAAAJKYUQSpqjcPugYAAADoAzOKmPCq6mettWcNug4AAAAYtMmDLgDGQ1X9eFkvJdl8Ga8BAADAhCIoYqLYPMneSX691HgluXD8ywEAAID+ERQxUXw9yfqttflLv1BVc8e9GgAAAOghaxQBAAAAkMRdzwAAAADoCIoAAAAASCIoAgAAAKAjKAIAAAAgiaAIAFhNVdWSqpo/7OvIMTzXoqp6+ip+z+lV9UfDnh9SVZ9elecAAFja5EEXAAAwRu5rrc0edBErYXqSP0rypQHXAQBMIGYUAQATSjf75++q6qKqmldVO1TVN6vq+qp6e7fP7lV1QVWdUVVXVtXnqmpUPzdV1Ruq6pJuFtO/VNWkbvzuqjqqqn5UVRdX1ebd+Nbd80ur6sNVdXf3VkcneVn3Pn/ajW1ZVf9dVddW1f9bxd8aAABBEQCw2lpnqUvPXj/stRtba7+X5DtJTkzy2iS7JPnwsH12SvLnSWYl2TrJ/17eCatq2ySvT/KSbjbTkiQHdS+vl+Ti1toLk1yQ5NBu/BNJPtFae3GSm4a93ZFJvtNam91a+6dubHb3/rOSvL6qnrnc7wIAwApw6RkAsLp6skvPzuoeFyRZv7V2V5K7qur+qtq4e+2S1tpPk6SqvpzkpUlOX84590qyY5JLqypJ1klya/fag0m+3m1fluR/ddu/l2S/bvtLST7+JO9/Tmvtzq6mK5M8O8mNy6kJAGDUBEUAwET0QPf4yLDtR58/+vNRW+qYpZ+PpJKc1Fp73wivPdRae/Q9luSp/Rw2vNan+h4AAMvk0jMAgJHtVFUzurWJXp/ku6M45pwkr62qzZKkqp5WVc9ezjEXJ3lNt33AsPG7kmywgjUDAKwUQREAsLpaeo2io1fw+IsytKD05UkWJjljeQe01q5M8rdJzq6qHyf5VpItlnPYEUn+rKou6fa9sxv/cZKHu8Wv/3RZBwMArEr12xnQAAAkQ3c9S/IXrbVXjcO51s3Qekqtqg5IcmBr7dVjfV4AgJG4rh0AYLB2TPLpGlr9+o4kfzzYcgCAicyMIgCAUaqq7ydZa6nhN7bWFgyiHgCAVU1QBAAAAEASi1kDAAAA0BEUAQAAAJBEUAQAAABAR1AEAAAAQBJBEQAAAACd/x8Pk21pFpQFfQAAAABJRU5ErkJggg=="/>
          <p:cNvSpPr>
            <a:spLocks noChangeAspect="1" noChangeArrowheads="1"/>
          </p:cNvSpPr>
          <p:nvPr/>
        </p:nvSpPr>
        <p:spPr bwMode="auto">
          <a:xfrm>
            <a:off x="3779309" y="554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F178A6C4-F83C-E017-20EA-D49564826A52}"/>
              </a:ext>
            </a:extLst>
          </p:cNvPr>
          <p:cNvPicPr>
            <a:picLocks noChangeAspect="1"/>
          </p:cNvPicPr>
          <p:nvPr/>
        </p:nvPicPr>
        <p:blipFill>
          <a:blip r:embed="rId2"/>
          <a:stretch>
            <a:fillRect/>
          </a:stretch>
        </p:blipFill>
        <p:spPr>
          <a:xfrm>
            <a:off x="3051203" y="818737"/>
            <a:ext cx="2890088" cy="2211730"/>
          </a:xfrm>
          <a:prstGeom prst="rect">
            <a:avLst/>
          </a:prstGeom>
        </p:spPr>
      </p:pic>
      <p:pic>
        <p:nvPicPr>
          <p:cNvPr id="9" name="Picture 8">
            <a:extLst>
              <a:ext uri="{FF2B5EF4-FFF2-40B4-BE49-F238E27FC236}">
                <a16:creationId xmlns:a16="http://schemas.microsoft.com/office/drawing/2014/main" id="{139BC95D-FE49-C0B6-3292-45EAC1738D5D}"/>
              </a:ext>
            </a:extLst>
          </p:cNvPr>
          <p:cNvPicPr>
            <a:picLocks noChangeAspect="1"/>
          </p:cNvPicPr>
          <p:nvPr/>
        </p:nvPicPr>
        <p:blipFill>
          <a:blip r:embed="rId3"/>
          <a:stretch>
            <a:fillRect/>
          </a:stretch>
        </p:blipFill>
        <p:spPr>
          <a:xfrm>
            <a:off x="460825" y="3632201"/>
            <a:ext cx="3789442" cy="2689380"/>
          </a:xfrm>
          <a:prstGeom prst="rect">
            <a:avLst/>
          </a:prstGeom>
        </p:spPr>
      </p:pic>
      <p:pic>
        <p:nvPicPr>
          <p:cNvPr id="13" name="Picture 12">
            <a:extLst>
              <a:ext uri="{FF2B5EF4-FFF2-40B4-BE49-F238E27FC236}">
                <a16:creationId xmlns:a16="http://schemas.microsoft.com/office/drawing/2014/main" id="{6DE52781-0FEF-E38F-DAAB-830AAFCAE27F}"/>
              </a:ext>
            </a:extLst>
          </p:cNvPr>
          <p:cNvPicPr>
            <a:picLocks noChangeAspect="1"/>
          </p:cNvPicPr>
          <p:nvPr/>
        </p:nvPicPr>
        <p:blipFill>
          <a:blip r:embed="rId4"/>
          <a:stretch>
            <a:fillRect/>
          </a:stretch>
        </p:blipFill>
        <p:spPr>
          <a:xfrm>
            <a:off x="9044546" y="818737"/>
            <a:ext cx="3014594" cy="1946216"/>
          </a:xfrm>
          <a:prstGeom prst="rect">
            <a:avLst/>
          </a:prstGeom>
        </p:spPr>
      </p:pic>
      <p:pic>
        <p:nvPicPr>
          <p:cNvPr id="15" name="Picture 14">
            <a:extLst>
              <a:ext uri="{FF2B5EF4-FFF2-40B4-BE49-F238E27FC236}">
                <a16:creationId xmlns:a16="http://schemas.microsoft.com/office/drawing/2014/main" id="{497040B6-19D8-5B3A-65B8-6A1971D83626}"/>
              </a:ext>
            </a:extLst>
          </p:cNvPr>
          <p:cNvPicPr>
            <a:picLocks noChangeAspect="1"/>
          </p:cNvPicPr>
          <p:nvPr/>
        </p:nvPicPr>
        <p:blipFill>
          <a:blip r:embed="rId5"/>
          <a:stretch>
            <a:fillRect/>
          </a:stretch>
        </p:blipFill>
        <p:spPr>
          <a:xfrm>
            <a:off x="6026111" y="818737"/>
            <a:ext cx="2859401" cy="2211730"/>
          </a:xfrm>
          <a:prstGeom prst="rect">
            <a:avLst/>
          </a:prstGeom>
        </p:spPr>
      </p:pic>
      <p:pic>
        <p:nvPicPr>
          <p:cNvPr id="17" name="Picture 16">
            <a:extLst>
              <a:ext uri="{FF2B5EF4-FFF2-40B4-BE49-F238E27FC236}">
                <a16:creationId xmlns:a16="http://schemas.microsoft.com/office/drawing/2014/main" id="{4079D714-DF0D-3A6C-6C1F-18A33DF0845A}"/>
              </a:ext>
            </a:extLst>
          </p:cNvPr>
          <p:cNvPicPr>
            <a:picLocks noChangeAspect="1"/>
          </p:cNvPicPr>
          <p:nvPr/>
        </p:nvPicPr>
        <p:blipFill>
          <a:blip r:embed="rId6"/>
          <a:stretch>
            <a:fillRect/>
          </a:stretch>
        </p:blipFill>
        <p:spPr>
          <a:xfrm>
            <a:off x="4496247" y="3637222"/>
            <a:ext cx="3199503" cy="2401441"/>
          </a:xfrm>
          <a:prstGeom prst="rect">
            <a:avLst/>
          </a:prstGeom>
        </p:spPr>
      </p:pic>
      <p:pic>
        <p:nvPicPr>
          <p:cNvPr id="19" name="Picture 18">
            <a:extLst>
              <a:ext uri="{FF2B5EF4-FFF2-40B4-BE49-F238E27FC236}">
                <a16:creationId xmlns:a16="http://schemas.microsoft.com/office/drawing/2014/main" id="{52462B02-7702-6583-8589-0DA7A3A8DA74}"/>
              </a:ext>
            </a:extLst>
          </p:cNvPr>
          <p:cNvPicPr>
            <a:picLocks noChangeAspect="1"/>
          </p:cNvPicPr>
          <p:nvPr/>
        </p:nvPicPr>
        <p:blipFill>
          <a:blip r:embed="rId7"/>
          <a:stretch>
            <a:fillRect/>
          </a:stretch>
        </p:blipFill>
        <p:spPr>
          <a:xfrm>
            <a:off x="8395468" y="3632201"/>
            <a:ext cx="3408641" cy="2311162"/>
          </a:xfrm>
          <a:prstGeom prst="rect">
            <a:avLst/>
          </a:prstGeom>
        </p:spPr>
      </p:pic>
      <p:sp>
        <p:nvSpPr>
          <p:cNvPr id="20" name="TextBox 19">
            <a:extLst>
              <a:ext uri="{FF2B5EF4-FFF2-40B4-BE49-F238E27FC236}">
                <a16:creationId xmlns:a16="http://schemas.microsoft.com/office/drawing/2014/main" id="{E29BCCBC-1F3B-0B58-9ABA-F631716F6364}"/>
              </a:ext>
            </a:extLst>
          </p:cNvPr>
          <p:cNvSpPr txBox="1"/>
          <p:nvPr/>
        </p:nvSpPr>
        <p:spPr>
          <a:xfrm>
            <a:off x="10192770" y="6288408"/>
            <a:ext cx="1611339" cy="369332"/>
          </a:xfrm>
          <a:prstGeom prst="rect">
            <a:avLst/>
          </a:prstGeom>
          <a:noFill/>
        </p:spPr>
        <p:txBody>
          <a:bodyPr wrap="none" rtlCol="0">
            <a:spAutoFit/>
          </a:bodyPr>
          <a:lstStyle/>
          <a:p>
            <a:r>
              <a:rPr lang="en-IN" b="1" dirty="0"/>
              <a:t>Continued…</a:t>
            </a:r>
          </a:p>
        </p:txBody>
      </p:sp>
      <p:pic>
        <p:nvPicPr>
          <p:cNvPr id="23" name="Picture 22">
            <a:extLst>
              <a:ext uri="{FF2B5EF4-FFF2-40B4-BE49-F238E27FC236}">
                <a16:creationId xmlns:a16="http://schemas.microsoft.com/office/drawing/2014/main" id="{21603539-C3E2-31BB-3F90-D0E2482D9370}"/>
              </a:ext>
            </a:extLst>
          </p:cNvPr>
          <p:cNvPicPr>
            <a:picLocks noChangeAspect="1"/>
          </p:cNvPicPr>
          <p:nvPr/>
        </p:nvPicPr>
        <p:blipFill>
          <a:blip r:embed="rId8"/>
          <a:stretch>
            <a:fillRect/>
          </a:stretch>
        </p:blipFill>
        <p:spPr>
          <a:xfrm>
            <a:off x="198163" y="1591170"/>
            <a:ext cx="2768220" cy="1101238"/>
          </a:xfrm>
          <a:prstGeom prst="rect">
            <a:avLst/>
          </a:prstGeom>
        </p:spPr>
      </p:pic>
      <p:pic>
        <p:nvPicPr>
          <p:cNvPr id="25" name="Picture 24">
            <a:extLst>
              <a:ext uri="{FF2B5EF4-FFF2-40B4-BE49-F238E27FC236}">
                <a16:creationId xmlns:a16="http://schemas.microsoft.com/office/drawing/2014/main" id="{004BCE40-62EB-F894-E264-5411B3A3A1D4}"/>
              </a:ext>
            </a:extLst>
          </p:cNvPr>
          <p:cNvPicPr>
            <a:picLocks noChangeAspect="1"/>
          </p:cNvPicPr>
          <p:nvPr/>
        </p:nvPicPr>
        <p:blipFill>
          <a:blip r:embed="rId9"/>
          <a:stretch>
            <a:fillRect/>
          </a:stretch>
        </p:blipFill>
        <p:spPr>
          <a:xfrm>
            <a:off x="5516452" y="6486266"/>
            <a:ext cx="1019317" cy="342948"/>
          </a:xfrm>
          <a:prstGeom prst="rect">
            <a:avLst/>
          </a:prstGeom>
        </p:spPr>
      </p:pic>
      <p:sp>
        <p:nvSpPr>
          <p:cNvPr id="26" name="TextBox 25">
            <a:extLst>
              <a:ext uri="{FF2B5EF4-FFF2-40B4-BE49-F238E27FC236}">
                <a16:creationId xmlns:a16="http://schemas.microsoft.com/office/drawing/2014/main" id="{D0DF96F2-8DBB-6ED4-77C2-60354D2E154C}"/>
              </a:ext>
            </a:extLst>
          </p:cNvPr>
          <p:cNvSpPr txBox="1"/>
          <p:nvPr/>
        </p:nvSpPr>
        <p:spPr>
          <a:xfrm>
            <a:off x="287866" y="1252616"/>
            <a:ext cx="2678517" cy="338554"/>
          </a:xfrm>
          <a:prstGeom prst="rect">
            <a:avLst/>
          </a:prstGeom>
          <a:noFill/>
        </p:spPr>
        <p:txBody>
          <a:bodyPr wrap="square" rtlCol="0">
            <a:spAutoFit/>
          </a:bodyPr>
          <a:lstStyle/>
          <a:p>
            <a:r>
              <a:rPr lang="en-IN" sz="800" dirty="0"/>
              <a:t>No. of Loans taken, issue date &amp; annual income group wise, sorted in descending order</a:t>
            </a:r>
          </a:p>
        </p:txBody>
      </p:sp>
    </p:spTree>
    <p:extLst>
      <p:ext uri="{BB962C8B-B14F-4D97-AF65-F5344CB8AC3E}">
        <p14:creationId xmlns:p14="http://schemas.microsoft.com/office/powerpoint/2010/main" val="1833285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980568-F99D-9AF8-CA77-BD12849335A0}"/>
              </a:ext>
            </a:extLst>
          </p:cNvPr>
          <p:cNvSpPr>
            <a:spLocks noGrp="1"/>
          </p:cNvSpPr>
          <p:nvPr>
            <p:ph idx="1"/>
          </p:nvPr>
        </p:nvSpPr>
        <p:spPr>
          <a:xfrm>
            <a:off x="2182812" y="1141513"/>
            <a:ext cx="8915400" cy="3777622"/>
          </a:xfrm>
        </p:spPr>
        <p:txBody>
          <a:bodyPr>
            <a:normAutofit fontScale="92500"/>
          </a:bodyPr>
          <a:lstStyle/>
          <a:p>
            <a:pPr marL="0" indent="0">
              <a:buNone/>
            </a:pPr>
            <a:r>
              <a:rPr lang="en-US" sz="1400" dirty="0">
                <a:solidFill>
                  <a:srgbClr val="000000"/>
                </a:solidFill>
                <a:latin typeface="Comic Sans MS" panose="030F0702030302020204" pitchFamily="66" charset="0"/>
                <a:cs typeface="Times New Roman" panose="02020603050405020304" pitchFamily="18" charset="0"/>
              </a:rPr>
              <a:t>Looking at the plots, there are interesting insights about the Loan Defaulters in 59K-82K income group:</a:t>
            </a:r>
          </a:p>
          <a:p>
            <a:r>
              <a:rPr lang="en-US" sz="1400" dirty="0">
                <a:solidFill>
                  <a:srgbClr val="000000"/>
                </a:solidFill>
                <a:latin typeface="Comic Sans MS" panose="030F0702030302020204" pitchFamily="66" charset="0"/>
                <a:cs typeface="Times New Roman" panose="02020603050405020304" pitchFamily="18" charset="0"/>
              </a:rPr>
              <a:t>1. Most loans taken in Dec 2011 (120) belonged to this income group</a:t>
            </a:r>
          </a:p>
          <a:p>
            <a:r>
              <a:rPr lang="en-US" sz="1400" dirty="0">
                <a:solidFill>
                  <a:srgbClr val="000000"/>
                </a:solidFill>
                <a:latin typeface="Comic Sans MS" panose="030F0702030302020204" pitchFamily="66" charset="0"/>
                <a:cs typeface="Times New Roman" panose="02020603050405020304" pitchFamily="18" charset="0"/>
              </a:rPr>
              <a:t>2. This group fell in Grade E,F and G, which implies that higher interest rate (Average 14%) was levied up on</a:t>
            </a:r>
          </a:p>
          <a:p>
            <a:r>
              <a:rPr lang="en-US" sz="1400" dirty="0">
                <a:solidFill>
                  <a:srgbClr val="000000"/>
                </a:solidFill>
                <a:latin typeface="Comic Sans MS" panose="030F0702030302020204" pitchFamily="66" charset="0"/>
                <a:cs typeface="Times New Roman" panose="02020603050405020304" pitchFamily="18" charset="0"/>
              </a:rPr>
              <a:t>3. Most loans were taken for the purpose of Home Improvement, followed  by house and then small business</a:t>
            </a:r>
          </a:p>
          <a:p>
            <a:r>
              <a:rPr lang="en-US" sz="1400" dirty="0">
                <a:solidFill>
                  <a:srgbClr val="000000"/>
                </a:solidFill>
                <a:latin typeface="Comic Sans MS" panose="030F0702030302020204" pitchFamily="66" charset="0"/>
                <a:cs typeface="Times New Roman" panose="02020603050405020304" pitchFamily="18" charset="0"/>
              </a:rPr>
              <a:t>4. People in this group do not own a home or stay in rented place. Instead, they have a home on mortgage i.e. they have an ongoing home loan or belong to Other category</a:t>
            </a:r>
          </a:p>
          <a:p>
            <a:r>
              <a:rPr lang="en-US" sz="1400" dirty="0">
                <a:solidFill>
                  <a:srgbClr val="000000"/>
                </a:solidFill>
                <a:latin typeface="Comic Sans MS" panose="030F0702030302020204" pitchFamily="66" charset="0"/>
                <a:cs typeface="Times New Roman" panose="02020603050405020304" pitchFamily="18" charset="0"/>
              </a:rPr>
              <a:t>5. DTI is also the highest for this group (Average 14%), which implies about 14% of their monthly income goes into debt payments</a:t>
            </a:r>
          </a:p>
          <a:p>
            <a:r>
              <a:rPr lang="en-US" sz="1400" dirty="0">
                <a:solidFill>
                  <a:srgbClr val="000000"/>
                </a:solidFill>
                <a:latin typeface="Comic Sans MS" panose="030F0702030302020204" pitchFamily="66" charset="0"/>
                <a:cs typeface="Times New Roman" panose="02020603050405020304" pitchFamily="18" charset="0"/>
              </a:rPr>
              <a:t>6. The defaulters with employment length of 10+ years belong to this income group</a:t>
            </a:r>
          </a:p>
          <a:p>
            <a:endParaRPr lang="en-US" sz="1400" dirty="0">
              <a:solidFill>
                <a:srgbClr val="000000"/>
              </a:solidFill>
              <a:latin typeface="Comic Sans MS" panose="030F0702030302020204" pitchFamily="66" charset="0"/>
              <a:cs typeface="Times New Roman" panose="02020603050405020304" pitchFamily="18" charset="0"/>
            </a:endParaRPr>
          </a:p>
          <a:p>
            <a:pPr marL="0" indent="0">
              <a:buNone/>
            </a:pPr>
            <a:r>
              <a:rPr lang="en-US" sz="1500" i="1" dirty="0">
                <a:solidFill>
                  <a:srgbClr val="FF0000"/>
                </a:solidFill>
                <a:latin typeface="Comic Sans MS" panose="030F0702030302020204" pitchFamily="66" charset="0"/>
                <a:cs typeface="Times New Roman" panose="02020603050405020304" pitchFamily="18" charset="0"/>
              </a:rPr>
              <a:t>It seems that most loans were actually taken for debt payment for the ongoing loans including home loans</a:t>
            </a:r>
            <a:endParaRPr lang="en-IN" sz="1500" i="1" dirty="0">
              <a:solidFill>
                <a:srgbClr val="FF0000"/>
              </a:solidFill>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4187677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FBDC-5F4D-9D3C-A19C-41351566EBFF}"/>
              </a:ext>
            </a:extLst>
          </p:cNvPr>
          <p:cNvSpPr>
            <a:spLocks noGrp="1"/>
          </p:cNvSpPr>
          <p:nvPr>
            <p:ph type="title"/>
          </p:nvPr>
        </p:nvSpPr>
        <p:spPr>
          <a:xfrm>
            <a:off x="2592925" y="624110"/>
            <a:ext cx="8911687" cy="772890"/>
          </a:xfrm>
        </p:spPr>
        <p:txBody>
          <a:bodyPr/>
          <a:lstStyle/>
          <a:p>
            <a:r>
              <a:rPr lang="en-US" b="1" dirty="0">
                <a:solidFill>
                  <a:srgbClr val="92D050"/>
                </a:solidFill>
              </a:rPr>
              <a:t>RECOMMENDATIONS</a:t>
            </a:r>
            <a:endParaRPr lang="en-IN" dirty="0"/>
          </a:p>
        </p:txBody>
      </p:sp>
      <p:sp>
        <p:nvSpPr>
          <p:cNvPr id="3" name="Content Placeholder 2">
            <a:extLst>
              <a:ext uri="{FF2B5EF4-FFF2-40B4-BE49-F238E27FC236}">
                <a16:creationId xmlns:a16="http://schemas.microsoft.com/office/drawing/2014/main" id="{F1980568-F99D-9AF8-CA77-BD12849335A0}"/>
              </a:ext>
            </a:extLst>
          </p:cNvPr>
          <p:cNvSpPr>
            <a:spLocks noGrp="1"/>
          </p:cNvSpPr>
          <p:nvPr>
            <p:ph idx="1"/>
          </p:nvPr>
        </p:nvSpPr>
        <p:spPr>
          <a:xfrm>
            <a:off x="2589212" y="1397000"/>
            <a:ext cx="8915400" cy="3777622"/>
          </a:xfrm>
        </p:spPr>
        <p:txBody>
          <a:bodyPr>
            <a:normAutofit lnSpcReduction="10000"/>
          </a:bodyPr>
          <a:lstStyle/>
          <a:p>
            <a:r>
              <a:rPr lang="en-IN" dirty="0">
                <a:solidFill>
                  <a:srgbClr val="000000"/>
                </a:solidFill>
                <a:latin typeface="Comic Sans MS" panose="030F0702030302020204" pitchFamily="66" charset="0"/>
                <a:cs typeface="Times New Roman" panose="02020603050405020304" pitchFamily="18" charset="0"/>
              </a:rPr>
              <a:t>The process of verification of income/source of income must be made stringent</a:t>
            </a:r>
          </a:p>
          <a:p>
            <a:endParaRPr lang="en-IN" dirty="0">
              <a:solidFill>
                <a:srgbClr val="000000"/>
              </a:solidFill>
              <a:latin typeface="Comic Sans MS" panose="030F0702030302020204" pitchFamily="66" charset="0"/>
              <a:cs typeface="Times New Roman" panose="02020603050405020304" pitchFamily="18" charset="0"/>
            </a:endParaRPr>
          </a:p>
          <a:p>
            <a:r>
              <a:rPr lang="en-IN" dirty="0">
                <a:solidFill>
                  <a:srgbClr val="000000"/>
                </a:solidFill>
                <a:latin typeface="Comic Sans MS" panose="030F0702030302020204" pitchFamily="66" charset="0"/>
                <a:cs typeface="Times New Roman" panose="02020603050405020304" pitchFamily="18" charset="0"/>
              </a:rPr>
              <a:t>The  applications from borrowers belonging to annual income group of 59K-82K must be thoroughly analysed</a:t>
            </a:r>
          </a:p>
          <a:p>
            <a:endParaRPr lang="en-IN" dirty="0">
              <a:solidFill>
                <a:srgbClr val="000000"/>
              </a:solidFill>
              <a:latin typeface="Comic Sans MS" panose="030F0702030302020204" pitchFamily="66" charset="0"/>
              <a:cs typeface="Times New Roman" panose="02020603050405020304" pitchFamily="18" charset="0"/>
            </a:endParaRPr>
          </a:p>
          <a:p>
            <a:r>
              <a:rPr lang="en-US" sz="1800" dirty="0">
                <a:solidFill>
                  <a:srgbClr val="000000"/>
                </a:solidFill>
                <a:latin typeface="Comic Sans MS" panose="030F0702030302020204" pitchFamily="66" charset="0"/>
                <a:cs typeface="Times New Roman" panose="02020603050405020304" pitchFamily="18" charset="0"/>
              </a:rPr>
              <a:t>Top five grade/sub-grade in which defaults happen: B5&gt;B3&gt;C1&gt;B4&gt;C2. </a:t>
            </a:r>
            <a:r>
              <a:rPr lang="en-US" dirty="0">
                <a:solidFill>
                  <a:srgbClr val="000000"/>
                </a:solidFill>
                <a:latin typeface="Comic Sans MS" panose="030F0702030302020204" pitchFamily="66" charset="0"/>
                <a:cs typeface="Times New Roman" panose="02020603050405020304" pitchFamily="18" charset="0"/>
              </a:rPr>
              <a:t>Applications from borrowers belonging to these grades must be carefully </a:t>
            </a:r>
            <a:r>
              <a:rPr lang="en-US" dirty="0" err="1">
                <a:solidFill>
                  <a:srgbClr val="000000"/>
                </a:solidFill>
                <a:latin typeface="Comic Sans MS" panose="030F0702030302020204" pitchFamily="66" charset="0"/>
                <a:cs typeface="Times New Roman" panose="02020603050405020304" pitchFamily="18" charset="0"/>
              </a:rPr>
              <a:t>analysed</a:t>
            </a:r>
            <a:endParaRPr lang="en-US" sz="1800" dirty="0">
              <a:solidFill>
                <a:srgbClr val="000000"/>
              </a:solidFill>
              <a:latin typeface="Comic Sans MS" panose="030F0702030302020204" pitchFamily="66" charset="0"/>
              <a:cs typeface="Times New Roman" panose="02020603050405020304" pitchFamily="18" charset="0"/>
            </a:endParaRPr>
          </a:p>
          <a:p>
            <a:endParaRPr lang="en-US" sz="1800" dirty="0">
              <a:solidFill>
                <a:srgbClr val="000000"/>
              </a:solidFill>
              <a:latin typeface="Comic Sans MS" panose="030F0702030302020204" pitchFamily="66" charset="0"/>
              <a:cs typeface="Times New Roman" panose="02020603050405020304" pitchFamily="18" charset="0"/>
            </a:endParaRPr>
          </a:p>
          <a:p>
            <a:r>
              <a:rPr lang="en-US" sz="1800" dirty="0">
                <a:solidFill>
                  <a:srgbClr val="000000"/>
                </a:solidFill>
                <a:latin typeface="Comic Sans MS" panose="030F0702030302020204" pitchFamily="66" charset="0"/>
                <a:cs typeface="Times New Roman" panose="02020603050405020304" pitchFamily="18" charset="0"/>
              </a:rPr>
              <a:t>Safest grade/sub-grade for lending: A4 and A5</a:t>
            </a:r>
          </a:p>
          <a:p>
            <a:endParaRPr lang="en-US" sz="1800" dirty="0">
              <a:solidFill>
                <a:srgbClr val="000000"/>
              </a:solidFill>
              <a:latin typeface="Comic Sans MS" panose="030F0702030302020204" pitchFamily="66" charset="0"/>
              <a:cs typeface="Times New Roman" panose="02020603050405020304" pitchFamily="18" charset="0"/>
            </a:endParaRPr>
          </a:p>
          <a:p>
            <a:endParaRPr lang="en-IN" dirty="0"/>
          </a:p>
          <a:p>
            <a:endParaRPr lang="en-IN" dirty="0"/>
          </a:p>
          <a:p>
            <a:endParaRPr lang="en-IN" dirty="0"/>
          </a:p>
          <a:p>
            <a:endParaRPr lang="en-US" sz="1800" dirty="0">
              <a:solidFill>
                <a:srgbClr val="000000"/>
              </a:solidFill>
              <a:latin typeface="Comic Sans MS" panose="030F0702030302020204" pitchFamily="66" charset="0"/>
              <a:cs typeface="Times New Roman" panose="02020603050405020304" pitchFamily="18" charset="0"/>
            </a:endParaRP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884745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80887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8378" y="494282"/>
            <a:ext cx="5106097" cy="764423"/>
          </a:xfrm>
        </p:spPr>
        <p:txBody>
          <a:bodyPr/>
          <a:lstStyle/>
          <a:p>
            <a:r>
              <a:rPr lang="en-US" b="1" dirty="0">
                <a:solidFill>
                  <a:srgbClr val="92D050"/>
                </a:solidFill>
              </a:rPr>
              <a:t>BUSINESS OBJECTIVES</a:t>
            </a:r>
          </a:p>
        </p:txBody>
      </p:sp>
      <p:sp>
        <p:nvSpPr>
          <p:cNvPr id="4" name="Rectangle 1"/>
          <p:cNvSpPr>
            <a:spLocks noGrp="1" noChangeArrowheads="1"/>
          </p:cNvSpPr>
          <p:nvPr>
            <p:ph idx="1"/>
          </p:nvPr>
        </p:nvSpPr>
        <p:spPr bwMode="auto">
          <a:xfrm>
            <a:off x="1569156" y="1258705"/>
            <a:ext cx="9980874" cy="4843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5660" rIns="0" bIns="7141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endParaRPr>
          </a:p>
          <a:p>
            <a:r>
              <a:rPr lang="en-US" sz="1800" dirty="0">
                <a:latin typeface="Comic Sans MS" panose="030F0702030302020204" pitchFamily="66" charset="0"/>
              </a:rPr>
              <a:t>Lending Club is the largest online loan marketplace,   facilitating personal loans, business loans, and financing of medical procedures. Borrowers can easily access lower interest rate loans through a fast online interface.</a:t>
            </a:r>
          </a:p>
          <a:p>
            <a:r>
              <a:rPr lang="en-US" sz="1800" dirty="0">
                <a:latin typeface="Comic Sans MS" panose="030F0702030302020204" pitchFamily="66" charset="0"/>
              </a:rPr>
              <a:t>Like most other lending companies, lending loans to ‘risky’ applicants is the largest source of financial loss (called credit loss). The credit loss is the amount of money lost by the lender when the borrower refuses to pay or runs away with the money owed. In other words, borrowers who default cause the largest amount of loss to the lenders. In this case, the customers labelled as 'charged-off' are the 'defaulters'.</a:t>
            </a:r>
          </a:p>
          <a:p>
            <a:r>
              <a:rPr lang="en-US" sz="1800" dirty="0">
                <a:latin typeface="Comic Sans MS" panose="030F0702030302020204" pitchFamily="66" charset="0"/>
              </a:rPr>
              <a:t>The company wants </a:t>
            </a:r>
            <a:r>
              <a:rPr lang="en-US" sz="1800" b="1" dirty="0">
                <a:latin typeface="Comic Sans MS" panose="030F0702030302020204" pitchFamily="66" charset="0"/>
              </a:rPr>
              <a:t>to understand the driving factors (or driver variables) behind loan default</a:t>
            </a:r>
            <a:r>
              <a:rPr lang="en-US" sz="1800" dirty="0">
                <a:latin typeface="Comic Sans MS" panose="030F0702030302020204" pitchFamily="66" charset="0"/>
              </a:rPr>
              <a:t>, i.e. the variables which are strong indicators of default. The company can utilize this knowledge for its portfolio and risk assessment.</a:t>
            </a:r>
          </a:p>
          <a:p>
            <a:pPr marL="0" indent="0">
              <a:buNone/>
            </a:pPr>
            <a:endParaRPr lang="en-IN" sz="1800" dirty="0">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404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8718" y="25377"/>
            <a:ext cx="9771676" cy="808509"/>
          </a:xfrm>
        </p:spPr>
        <p:txBody>
          <a:bodyPr>
            <a:normAutofit/>
          </a:bodyPr>
          <a:lstStyle/>
          <a:p>
            <a:r>
              <a:rPr lang="en-US" sz="2400" b="1" dirty="0"/>
              <a:t>ANALYSING THE FUNDED AMOUNT</a:t>
            </a:r>
          </a:p>
        </p:txBody>
      </p:sp>
      <p:pic>
        <p:nvPicPr>
          <p:cNvPr id="5" name="Picture 4"/>
          <p:cNvPicPr>
            <a:picLocks noChangeAspect="1"/>
          </p:cNvPicPr>
          <p:nvPr/>
        </p:nvPicPr>
        <p:blipFill>
          <a:blip r:embed="rId2"/>
          <a:stretch>
            <a:fillRect/>
          </a:stretch>
        </p:blipFill>
        <p:spPr>
          <a:xfrm>
            <a:off x="1008499" y="4133098"/>
            <a:ext cx="9181724" cy="2799199"/>
          </a:xfrm>
          <a:prstGeom prst="rect">
            <a:avLst/>
          </a:prstGeom>
        </p:spPr>
      </p:pic>
      <p:sp>
        <p:nvSpPr>
          <p:cNvPr id="8" name="Rectangle 7"/>
          <p:cNvSpPr/>
          <p:nvPr/>
        </p:nvSpPr>
        <p:spPr>
          <a:xfrm>
            <a:off x="8483600" y="709944"/>
            <a:ext cx="3310467" cy="3062377"/>
          </a:xfrm>
          <a:prstGeom prst="rect">
            <a:avLst/>
          </a:prstGeom>
        </p:spPr>
        <p:txBody>
          <a:bodyPr wrap="square">
            <a:spAutoFit/>
          </a:bodyPr>
          <a:lstStyle/>
          <a:p>
            <a:endParaRPr lang="en-US" sz="1050" dirty="0">
              <a:solidFill>
                <a:srgbClr val="000000"/>
              </a:solidFill>
              <a:latin typeface="Comic Sans MS" panose="030F0702030302020204" pitchFamily="66" charset="0"/>
            </a:endParaRPr>
          </a:p>
          <a:p>
            <a:pPr marL="171450" indent="-171450">
              <a:buFont typeface="Wingdings" panose="05000000000000000000" pitchFamily="2" charset="2"/>
              <a:buChar char="q"/>
            </a:pPr>
            <a:r>
              <a:rPr lang="en-US" sz="1050" dirty="0">
                <a:solidFill>
                  <a:srgbClr val="000000"/>
                </a:solidFill>
                <a:latin typeface="Comic Sans MS" panose="030F0702030302020204" pitchFamily="66" charset="0"/>
                <a:cs typeface="Times New Roman" panose="02020603050405020304" pitchFamily="18" charset="0"/>
              </a:rPr>
              <a:t> </a:t>
            </a:r>
            <a:r>
              <a:rPr lang="en-US" sz="1400" dirty="0">
                <a:solidFill>
                  <a:srgbClr val="000000"/>
                </a:solidFill>
                <a:latin typeface="Comic Sans MS" panose="030F0702030302020204" pitchFamily="66" charset="0"/>
                <a:cs typeface="Times New Roman" panose="02020603050405020304" pitchFamily="18" charset="0"/>
              </a:rPr>
              <a:t>In general, most of the loans are taken for an amount between 5K to 10K</a:t>
            </a:r>
          </a:p>
          <a:p>
            <a:pPr marL="171450" indent="-171450">
              <a:buFont typeface="Wingdings" panose="05000000000000000000" pitchFamily="2" charset="2"/>
              <a:buChar char="q"/>
            </a:pPr>
            <a:endParaRPr lang="en-US" sz="1400" dirty="0">
              <a:solidFill>
                <a:srgbClr val="000000"/>
              </a:solidFill>
              <a:latin typeface="Comic Sans MS" panose="030F0702030302020204" pitchFamily="66" charset="0"/>
              <a:cs typeface="Times New Roman" panose="02020603050405020304" pitchFamily="18" charset="0"/>
            </a:endParaRPr>
          </a:p>
          <a:p>
            <a:pPr marL="171450" indent="-171450">
              <a:buFont typeface="Wingdings" panose="05000000000000000000" pitchFamily="2" charset="2"/>
              <a:buChar char="q"/>
            </a:pPr>
            <a:r>
              <a:rPr lang="en-US" sz="1400" dirty="0">
                <a:solidFill>
                  <a:srgbClr val="000000"/>
                </a:solidFill>
                <a:latin typeface="Comic Sans MS" panose="030F0702030302020204" pitchFamily="66" charset="0"/>
                <a:cs typeface="Times New Roman" panose="02020603050405020304" pitchFamily="18" charset="0"/>
              </a:rPr>
              <a:t>Most loan defaulters have a loan for an amount between 5K to 10K</a:t>
            </a:r>
          </a:p>
          <a:p>
            <a:pPr marL="171450" indent="-171450">
              <a:buFont typeface="Wingdings" panose="05000000000000000000" pitchFamily="2" charset="2"/>
              <a:buChar char="q"/>
            </a:pPr>
            <a:endParaRPr lang="en-US" sz="1400" dirty="0">
              <a:solidFill>
                <a:srgbClr val="000000"/>
              </a:solidFill>
              <a:latin typeface="Comic Sans MS" panose="030F0702030302020204" pitchFamily="66" charset="0"/>
              <a:cs typeface="Times New Roman" panose="02020603050405020304" pitchFamily="18" charset="0"/>
            </a:endParaRPr>
          </a:p>
          <a:p>
            <a:pPr marL="171450" indent="-171450">
              <a:buFont typeface="Wingdings" panose="05000000000000000000" pitchFamily="2" charset="2"/>
              <a:buChar char="q"/>
            </a:pPr>
            <a:r>
              <a:rPr lang="en-US" sz="1400" dirty="0">
                <a:solidFill>
                  <a:srgbClr val="000000"/>
                </a:solidFill>
                <a:latin typeface="Comic Sans MS" panose="030F0702030302020204" pitchFamily="66" charset="0"/>
                <a:cs typeface="Times New Roman" panose="02020603050405020304" pitchFamily="18" charset="0"/>
              </a:rPr>
              <a:t>Proportion of loan defaults is highest for &gt;30K funded amount group</a:t>
            </a:r>
          </a:p>
          <a:p>
            <a:pPr marL="171450" indent="-171450">
              <a:buFont typeface="Wingdings" panose="05000000000000000000" pitchFamily="2" charset="2"/>
              <a:buChar char="q"/>
            </a:pPr>
            <a:endParaRPr lang="en-US" sz="1100" i="0" dirty="0">
              <a:solidFill>
                <a:srgbClr val="000000"/>
              </a:solidFill>
              <a:effectLst/>
              <a:latin typeface="Comic Sans MS" panose="030F0702030302020204" pitchFamily="66" charset="0"/>
              <a:cs typeface="Times New Roman" panose="02020603050405020304" pitchFamily="18" charset="0"/>
            </a:endParaRPr>
          </a:p>
          <a:p>
            <a:pPr marL="171450" indent="-171450">
              <a:buFont typeface="Wingdings" panose="05000000000000000000" pitchFamily="2" charset="2"/>
              <a:buChar char="q"/>
            </a:pPr>
            <a:endParaRPr lang="en-US" sz="1050" dirty="0">
              <a:solidFill>
                <a:srgbClr val="000000"/>
              </a:solidFill>
              <a:latin typeface="Comic Sans MS" panose="030F0702030302020204" pitchFamily="66" charset="0"/>
              <a:cs typeface="Times New Roman" panose="02020603050405020304" pitchFamily="18" charset="0"/>
            </a:endParaRPr>
          </a:p>
          <a:p>
            <a:pPr marL="171450" indent="-171450">
              <a:buFont typeface="Wingdings" panose="05000000000000000000" pitchFamily="2" charset="2"/>
              <a:buChar char="q"/>
            </a:pPr>
            <a:endParaRPr lang="en-US" sz="1050" dirty="0">
              <a:solidFill>
                <a:srgbClr val="000000"/>
              </a:solidFill>
              <a:latin typeface="Comic Sans MS" panose="030F0702030302020204" pitchFamily="66" charset="0"/>
              <a:cs typeface="Times New Roman" panose="02020603050405020304" pitchFamily="18" charset="0"/>
            </a:endParaRPr>
          </a:p>
          <a:p>
            <a:endParaRPr lang="en-US" sz="1050" dirty="0">
              <a:solidFill>
                <a:srgbClr val="000000"/>
              </a:solidFill>
              <a:latin typeface="Comic Sans MS" panose="030F0702030302020204" pitchFamily="66" charset="0"/>
              <a:cs typeface="Times New Roman" panose="02020603050405020304" pitchFamily="18" charset="0"/>
            </a:endParaRPr>
          </a:p>
        </p:txBody>
      </p:sp>
      <p:sp>
        <p:nvSpPr>
          <p:cNvPr id="11" name="Rectangle 10"/>
          <p:cNvSpPr/>
          <p:nvPr/>
        </p:nvSpPr>
        <p:spPr>
          <a:xfrm>
            <a:off x="3112865" y="3788228"/>
            <a:ext cx="5237396" cy="369332"/>
          </a:xfrm>
          <a:prstGeom prst="rect">
            <a:avLst/>
          </a:prstGeom>
        </p:spPr>
        <p:txBody>
          <a:bodyPr wrap="none">
            <a:spAutoFit/>
          </a:bodyPr>
          <a:lstStyle/>
          <a:p>
            <a:r>
              <a:rPr lang="en-US" dirty="0">
                <a:latin typeface="Helvetica Neue"/>
              </a:rPr>
              <a:t>Funded Amount for Defaulters and non defaulters</a:t>
            </a:r>
          </a:p>
        </p:txBody>
      </p:sp>
      <p:pic>
        <p:nvPicPr>
          <p:cNvPr id="14" name="Picture 13">
            <a:extLst>
              <a:ext uri="{FF2B5EF4-FFF2-40B4-BE49-F238E27FC236}">
                <a16:creationId xmlns:a16="http://schemas.microsoft.com/office/drawing/2014/main" id="{B9FAAEB5-B5A4-A1D4-F0D9-F9331C610581}"/>
              </a:ext>
            </a:extLst>
          </p:cNvPr>
          <p:cNvPicPr>
            <a:picLocks noChangeAspect="1"/>
          </p:cNvPicPr>
          <p:nvPr/>
        </p:nvPicPr>
        <p:blipFill>
          <a:blip r:embed="rId3"/>
          <a:stretch>
            <a:fillRect/>
          </a:stretch>
        </p:blipFill>
        <p:spPr>
          <a:xfrm>
            <a:off x="2589212" y="810283"/>
            <a:ext cx="5458867" cy="2749656"/>
          </a:xfrm>
          <a:prstGeom prst="rect">
            <a:avLst/>
          </a:prstGeom>
        </p:spPr>
      </p:pic>
    </p:spTree>
    <p:extLst>
      <p:ext uri="{BB962C8B-B14F-4D97-AF65-F5344CB8AC3E}">
        <p14:creationId xmlns:p14="http://schemas.microsoft.com/office/powerpoint/2010/main" val="1538783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067" y="4079"/>
            <a:ext cx="9314567" cy="1280890"/>
          </a:xfrm>
        </p:spPr>
        <p:txBody>
          <a:bodyPr/>
          <a:lstStyle/>
          <a:p>
            <a:r>
              <a:rPr lang="en-US" sz="2400" b="1" dirty="0"/>
              <a:t>ANALYSING INTEREST RATES</a:t>
            </a:r>
          </a:p>
        </p:txBody>
      </p:sp>
      <p:pic>
        <p:nvPicPr>
          <p:cNvPr id="6" name="Picture 5"/>
          <p:cNvPicPr>
            <a:picLocks noChangeAspect="1"/>
          </p:cNvPicPr>
          <p:nvPr/>
        </p:nvPicPr>
        <p:blipFill>
          <a:blip r:embed="rId2"/>
          <a:stretch>
            <a:fillRect/>
          </a:stretch>
        </p:blipFill>
        <p:spPr>
          <a:xfrm>
            <a:off x="1447801" y="546101"/>
            <a:ext cx="7399868" cy="2673229"/>
          </a:xfrm>
          <a:prstGeom prst="rect">
            <a:avLst/>
          </a:prstGeom>
        </p:spPr>
      </p:pic>
      <p:sp>
        <p:nvSpPr>
          <p:cNvPr id="8" name="Rectangle 7"/>
          <p:cNvSpPr/>
          <p:nvPr/>
        </p:nvSpPr>
        <p:spPr>
          <a:xfrm>
            <a:off x="8847669" y="564086"/>
            <a:ext cx="3420533" cy="3385542"/>
          </a:xfrm>
          <a:prstGeom prst="rect">
            <a:avLst/>
          </a:prstGeom>
        </p:spPr>
        <p:txBody>
          <a:bodyPr wrap="square">
            <a:spAutoFit/>
          </a:bodyPr>
          <a:lstStyle/>
          <a:p>
            <a:pPr marL="171450" indent="-171450">
              <a:buFont typeface="Wingdings" panose="05000000000000000000" pitchFamily="2" charset="2"/>
              <a:buChar char="q"/>
            </a:pPr>
            <a:r>
              <a:rPr lang="en-US" sz="1400" dirty="0">
                <a:solidFill>
                  <a:srgbClr val="000000"/>
                </a:solidFill>
                <a:latin typeface="Comic Sans MS" panose="030F0702030302020204" pitchFamily="66" charset="0"/>
                <a:cs typeface="Times New Roman" panose="02020603050405020304" pitchFamily="18" charset="0"/>
              </a:rPr>
              <a:t>Interest rates are higher for "Charged off" category across all Funded amount groups</a:t>
            </a:r>
          </a:p>
          <a:p>
            <a:pPr marL="171450" indent="-171450">
              <a:buFont typeface="Wingdings" panose="05000000000000000000" pitchFamily="2" charset="2"/>
              <a:buChar char="q"/>
            </a:pPr>
            <a:endParaRPr lang="en-US" sz="1400" dirty="0">
              <a:solidFill>
                <a:srgbClr val="000000"/>
              </a:solidFill>
              <a:latin typeface="Comic Sans MS" panose="030F0702030302020204" pitchFamily="66" charset="0"/>
              <a:cs typeface="Times New Roman" panose="02020603050405020304" pitchFamily="18" charset="0"/>
            </a:endParaRPr>
          </a:p>
          <a:p>
            <a:pPr marL="171450" indent="-171450">
              <a:buFont typeface="Wingdings" panose="05000000000000000000" pitchFamily="2" charset="2"/>
              <a:buChar char="q"/>
            </a:pPr>
            <a:r>
              <a:rPr lang="en-US" sz="1400" dirty="0">
                <a:solidFill>
                  <a:srgbClr val="000000"/>
                </a:solidFill>
                <a:latin typeface="Comic Sans MS" panose="030F0702030302020204" pitchFamily="66" charset="0"/>
                <a:cs typeface="Times New Roman" panose="02020603050405020304" pitchFamily="18" charset="0"/>
              </a:rPr>
              <a:t>Most loan defaulters took a loan at an interest rate between 13%-17%</a:t>
            </a:r>
          </a:p>
          <a:p>
            <a:pPr marL="171450" indent="-171450">
              <a:buFont typeface="Wingdings" panose="05000000000000000000" pitchFamily="2" charset="2"/>
              <a:buChar char="q"/>
            </a:pPr>
            <a:endParaRPr lang="en-US" sz="1400" dirty="0">
              <a:solidFill>
                <a:srgbClr val="000000"/>
              </a:solidFill>
              <a:latin typeface="Comic Sans MS" panose="030F0702030302020204" pitchFamily="66" charset="0"/>
              <a:cs typeface="Times New Roman" panose="02020603050405020304" pitchFamily="18" charset="0"/>
            </a:endParaRPr>
          </a:p>
          <a:p>
            <a:pPr marL="171450" indent="-171450">
              <a:buFont typeface="Wingdings" panose="05000000000000000000" pitchFamily="2" charset="2"/>
              <a:buChar char="q"/>
            </a:pPr>
            <a:r>
              <a:rPr lang="en-US" sz="1400" dirty="0">
                <a:solidFill>
                  <a:srgbClr val="000000"/>
                </a:solidFill>
                <a:latin typeface="Comic Sans MS" panose="030F0702030302020204" pitchFamily="66" charset="0"/>
                <a:cs typeface="Times New Roman" panose="02020603050405020304" pitchFamily="18" charset="0"/>
              </a:rPr>
              <a:t>Most loan non defaulters interest rate is from 9%-13%</a:t>
            </a:r>
          </a:p>
          <a:p>
            <a:pPr marL="171450" indent="-171450">
              <a:buFont typeface="Wingdings" panose="05000000000000000000" pitchFamily="2" charset="2"/>
              <a:buChar char="q"/>
            </a:pPr>
            <a:endParaRPr lang="en-US" sz="1400" dirty="0">
              <a:solidFill>
                <a:srgbClr val="000000"/>
              </a:solidFill>
              <a:latin typeface="Comic Sans MS" panose="030F0702030302020204" pitchFamily="66" charset="0"/>
              <a:cs typeface="Times New Roman" panose="02020603050405020304" pitchFamily="18" charset="0"/>
            </a:endParaRPr>
          </a:p>
          <a:p>
            <a:pPr marL="171450" indent="-171450">
              <a:buFont typeface="Wingdings" panose="05000000000000000000" pitchFamily="2" charset="2"/>
              <a:buChar char="q"/>
            </a:pPr>
            <a:r>
              <a:rPr lang="en-US" sz="1400" dirty="0">
                <a:solidFill>
                  <a:srgbClr val="000000"/>
                </a:solidFill>
                <a:latin typeface="Comic Sans MS" panose="030F0702030302020204" pitchFamily="66" charset="0"/>
                <a:cs typeface="Times New Roman" panose="02020603050405020304" pitchFamily="18" charset="0"/>
              </a:rPr>
              <a:t>Proportion of loan defaults is highest for 21%-24% interest rate group</a:t>
            </a:r>
          </a:p>
          <a:p>
            <a:endParaRPr lang="en-US" sz="1400" dirty="0">
              <a:solidFill>
                <a:srgbClr val="000000"/>
              </a:solidFill>
              <a:latin typeface="Comic Sans MS" panose="030F0702030302020204" pitchFamily="66" charset="0"/>
              <a:cs typeface="Times New Roman" panose="02020603050405020304" pitchFamily="18" charset="0"/>
            </a:endParaRPr>
          </a:p>
          <a:p>
            <a:r>
              <a:rPr lang="en-US" b="1" i="0" dirty="0">
                <a:solidFill>
                  <a:srgbClr val="000000"/>
                </a:solidFill>
                <a:effectLst/>
                <a:latin typeface="Helvetica Neue"/>
              </a:rPr>
              <a:t> </a:t>
            </a:r>
          </a:p>
        </p:txBody>
      </p:sp>
      <p:pic>
        <p:nvPicPr>
          <p:cNvPr id="10" name="Picture 9">
            <a:extLst>
              <a:ext uri="{FF2B5EF4-FFF2-40B4-BE49-F238E27FC236}">
                <a16:creationId xmlns:a16="http://schemas.microsoft.com/office/drawing/2014/main" id="{0E4FCC1F-C787-DE6C-E278-FA801E249F94}"/>
              </a:ext>
            </a:extLst>
          </p:cNvPr>
          <p:cNvPicPr>
            <a:picLocks noChangeAspect="1"/>
          </p:cNvPicPr>
          <p:nvPr/>
        </p:nvPicPr>
        <p:blipFill>
          <a:blip r:embed="rId3"/>
          <a:stretch>
            <a:fillRect/>
          </a:stretch>
        </p:blipFill>
        <p:spPr>
          <a:xfrm>
            <a:off x="959025" y="3554497"/>
            <a:ext cx="4806775" cy="3120237"/>
          </a:xfrm>
          <a:prstGeom prst="rect">
            <a:avLst/>
          </a:prstGeom>
        </p:spPr>
      </p:pic>
      <p:pic>
        <p:nvPicPr>
          <p:cNvPr id="12" name="Picture 11">
            <a:extLst>
              <a:ext uri="{FF2B5EF4-FFF2-40B4-BE49-F238E27FC236}">
                <a16:creationId xmlns:a16="http://schemas.microsoft.com/office/drawing/2014/main" id="{EB280A5A-F537-3A95-2494-6BCA2AA7A2E4}"/>
              </a:ext>
            </a:extLst>
          </p:cNvPr>
          <p:cNvPicPr>
            <a:picLocks noChangeAspect="1"/>
          </p:cNvPicPr>
          <p:nvPr/>
        </p:nvPicPr>
        <p:blipFill>
          <a:blip r:embed="rId4"/>
          <a:stretch>
            <a:fillRect/>
          </a:stretch>
        </p:blipFill>
        <p:spPr>
          <a:xfrm>
            <a:off x="6070211" y="3662107"/>
            <a:ext cx="5162764" cy="2980565"/>
          </a:xfrm>
          <a:prstGeom prst="rect">
            <a:avLst/>
          </a:prstGeom>
        </p:spPr>
      </p:pic>
    </p:spTree>
    <p:extLst>
      <p:ext uri="{BB962C8B-B14F-4D97-AF65-F5344CB8AC3E}">
        <p14:creationId xmlns:p14="http://schemas.microsoft.com/office/powerpoint/2010/main" val="3190740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9261" y="217296"/>
            <a:ext cx="8911687" cy="1280890"/>
          </a:xfrm>
        </p:spPr>
        <p:txBody>
          <a:bodyPr/>
          <a:lstStyle/>
          <a:p>
            <a:r>
              <a:rPr lang="en-US" sz="2400" b="1" dirty="0"/>
              <a:t>ANALYSING GRADES AND SUB-GRADE</a:t>
            </a:r>
            <a:br>
              <a:rPr lang="en-US" b="1" u="sng" dirty="0"/>
            </a:br>
            <a:endParaRPr lang="en-US" u="sng" dirty="0"/>
          </a:p>
        </p:txBody>
      </p:sp>
      <p:pic>
        <p:nvPicPr>
          <p:cNvPr id="4" name="Content Placeholder 3"/>
          <p:cNvPicPr>
            <a:picLocks noGrp="1" noChangeAspect="1"/>
          </p:cNvPicPr>
          <p:nvPr>
            <p:ph idx="1"/>
          </p:nvPr>
        </p:nvPicPr>
        <p:blipFill>
          <a:blip r:embed="rId2"/>
          <a:stretch>
            <a:fillRect/>
          </a:stretch>
        </p:blipFill>
        <p:spPr>
          <a:xfrm>
            <a:off x="1058333" y="1303867"/>
            <a:ext cx="5249335" cy="3113796"/>
          </a:xfrm>
          <a:prstGeom prst="rect">
            <a:avLst/>
          </a:prstGeom>
        </p:spPr>
      </p:pic>
      <p:sp>
        <p:nvSpPr>
          <p:cNvPr id="6" name="AutoShape 4" descr="data:image/png;base64,iVBORw0KGgoAAAANSUhEUgAAA4EAAAEkCAYAAACR5DS4AAAAOXRFWHRTb2Z0d2FyZQBNYXRwbG90bGliIHZlcnNpb24zLjMuNCwgaHR0cHM6Ly9tYXRwbG90bGliLm9yZy8QVMy6AAAACXBIWXMAAAsTAAALEwEAmpwYAAAqPElEQVR4nO3df7hdZXnn//fHRBF/oCCBYoImamoLjAVJKVbthVJLWq1h+pU2XlVSpZOWof7ojFOh/U617ZVrdHTqSBXmmwIl+ANMUUtqRWGiFp1SMCAKAZFUKESQxGoR7YgG7+8f+4luDvucnISzzz77rPfruta1177Xeta61znhPNx7PevZqSokSZIkSd3wqFEnIEmSJEmaPRaBkiRJktQhFoGSJEmS1CEWgZIkSZLUIRaBkiRJktQhFoGSJEmS1CELR53AsBx88MG1dOnSUachSRqy66677htVtWjUeYwL+0dJ6o7J+sh5WwQuXbqULVu2jDoNSdKQJfnnUecwTuwfJak7JusjHQ4qSZIkSR1iEShJkiRJHWIRKEmSJEkdYhEoSZIkSR1iEShJkiRJHWIRKEmSJEkdYhEoSZIkSR1iEShJkiRJHWIRKEmSJEkdsnDUCcyWn3j9+aNOAYCvn33aqFOQJOlH7B8lqXu8EyhJkiRJHWIRKEmSJEkdYhEoSdIQJLkgyY4kN02Ivy7JrUm2JvnvffGzkmxr207qix+b5Ma27ewkafH9knyoxa9JsnTWLk6SNNYsAiVJGo4LgZX9gSQvAlYBz6mqI4F3tvgRwGrgyNbmnCQLWrNzgbXA8rbsPuZpwLeq6lnAu4C3D/NiJEnzh0WgJElDUFVXAd+cED4deFtVPdD22dHiq4BLquqBqrod2AYcl+Qw4ICqurqqCrgIOLmvzYa2filw4u67hJIkTcUiUJKk2fOTwAvb8M2/T/KzLb4YuKtvv+0ttritT4w/pE1V7QLuA54yxNwlSfNEZ74iQpKkOWAhcCBwPPCzwMYkzwAG3cGrKeLsYdtDJFlLb0gpT3va0/YyZUnSfOOdQEmSZs924CPVcy3wQ+DgFj+8b78lwN0tvmRAnP42SRYCT+Lhw08BqKr1VbWiqlYsWrRoBi9HkjSOLAIlSZo9fwO8GCDJTwKPAb4BbAJWtxk/l9GbAObaqroHuD/J8e15v1OBy9qxNgFr2vorgE+15wYlSZqSw0ElSRqCJBcDJwAHJ9kOvAW4ALigfW3E94E1rXDbmmQjcDOwCzijqh5shzqd3kyj+wOXtwXgfOB9SbbRuwO4ejauS5I0/iwCJUkagqp65SSbXjXJ/uuAdQPiW4CjBsS/B5zySHKUJHWTw0ElSZIkqUMsAiVJkiSpQywCJUmSJKlDLAIlSZIkqUMsAiVJkiSpQywCJUmSJKlDLAIlSZIkqUMsAiVJkiSpQywCJUmSJKlDLAIlSZIkqUMsAiVJkiSpQywCJUmSJKlDLAIlSZIkqUMsAiVJkiSpQ4ZWBCY5PMmnk9ySZGuSN7T4QUmuTHJbez2wr81ZSbYluTXJSX3xY5Pc2LadnSTDyluSJEmS5rNh3gncBfznqvpp4HjgjCRHAGcCm6tqObC5vadtWw0cCawEzkmyoB3rXGAtsLwtK4eYtyRJkiTNW0MrAqvqnqq6vq3fD9wCLAZWARvabhuAk9v6KuCSqnqgqm4HtgHHJTkMOKCqrq6qAi7qayNJkiRJ2guz8kxgkqXAMcA1wKFVdQ/0CkXgkLbbYuCuvmbbW2xxW58YH3SetUm2JNmyc+fOGb0GSZIkSZoPhl4EJnkC8GHgjVX17al2HRCrKeIPD1atr6oVVbVi0aJFe5+sJEmSJM1zQy0CkzyaXgH4gar6SAvf24Z40l53tPh24PC+5kuAu1t8yYC4JEmSJGkvDXN20ADnA7dU1Z/3bdoErGnra4DL+uKrk+yXZBm9CWCubUNG709yfDvmqX1tJEmak5JckGRHkpsGbHtTkkpycF9sr2bIbv3lh1r8mvbohSRJezTMO4HPB14NvDjJDW35FeBtwEuS3Aa8pL2nqrYCG4GbgU8AZ1TVg+1YpwPn0Zss5p+Ay4eYtyRJM+FCBsxmneRwev3fnX2xfZkh+zTgW1X1LOBdwNuHchWSpHln4bAOXFWfY/DzfAAnTtJmHbBuQHwLcNTMZSdJ0nBV1VWT3J17F/AHPHRUy49myAZuT7J7huw7aDNkAyTZPUP25a3NW1v7S4H3JEmbSVuSpEnNyuygkiQJkrwc+FpVfXHCpn2ZIftHbapqF3Af8JRJzuvs2ZKkH7EIlCRpFiR5HPBHwB8P2jwgtqcZsp09W5K0TywCJUmaHc8ElgFfbMM8lwDXJ/kJ9m2G7B+1SbIQeBLwzSHmL0maJywCJUmaBVV1Y1UdUlVLq2opvSLuuVX1dfZthuz+2bZfAXzK5wElSdNhEShJ0hAkuRi4Gnh2ku1JTpts332cIft84CltEpn/BJw5lAuRJM07Q5sdVJKkLquqV+5h+9IJ7/dqhuyq+h5wyiPLUpLURd4JlCRJkqQOsQiUJEmSpA6xCJQkSZKkDrEIlCRJkqQOsQiUJEmSpA6xCJQkSZKkDrEIlCRJkqQOsQiUJEmSpA6xCJQkSZKkDrEIlCRJkqQOsQiUJEmSpA6xCJQkSZKkDrEIlCRJkqQOsQiUJEmSpA6xCJQkSZKkDrEIlCRJkqQOsQiUJEmSpA6xCJQkSZKkDrEIlCRJkqQOsQiUJGkIklyQZEeSm/pi70jy5SRfSvLRJE/u23ZWkm1Jbk1yUl/82CQ3tm1nJ0mL75fkQy1+TZKls3l9kqTxZREoSdJwXAisnBC7Ejiqqp4DfAU4CyDJEcBq4MjW5pwkC1qbc4G1wPK27D7macC3qupZwLuAtw/tSiRJ84pFoCRJQ1BVVwHfnBC7oqp2tbf/CCxp66uAS6rqgaq6HdgGHJfkMOCAqrq6qgq4CDi5r82Gtn4pcOLuu4SSJE1l4agT0EN97u3LRp0CAC948+2jTkGS5rvXAh9q64vpFYW7bW+xH7T1ifHdbe4CqKpdSe4DngJ8Y4g5S5LmAe8ESpI0y5L8EbAL+MDu0IDdaor4VG0GnW9tki1JtuzcuXNv05UkzTMWgZIkzaIka4CXAb/ZhnhC7w7f4X27LQHubvElA+IPaZNkIfAkJgw/3a2q1lfViqpasWjRopm6FEnSmLIIlCRpliRZCbwZeHlV/Vvfpk3A6jbj5zJ6E8BcW1X3APcnOb4973cqcFlfmzVt/RXAp/qKSkmSJuUzgZIkDUGSi4ETgIOTbAfeQm820P2AK9scLv9YVb9bVVuTbARupjdM9IyqerAd6nR6M43uD1zeFoDzgfcl2UbvDuDq2bguSdL4swiUJGkIquqVA8LnT7H/OmDdgPgW4KgB8e8BpzySHCVJ3eRwUEmSJEnqEItASZIkSeoQi0BJkiRJ6hCLQEmSJEnqEItASZIkSeoQi0BJkiRJ6hCLQEmSJEnqEItASZIkSeqQoRWBSS5IsiPJTX2xtyb5WpIb2vIrfdvOSrItya1JTuqLH5vkxrbt7CQZVs6SJEmSNN8N807ghcDKAfF3VdXRbfk4QJIjgNXAka3NOUkWtP3PBdYCy9sy6JiSJEmSpGkYWhFYVVcB35zm7quAS6rqgaq6HdgGHJfkMOCAqrq6qgq4CDh5KAlLkiRJUgeM4pnA30vypTZc9MAWWwzc1bfP9hZb3NYnxiVJkiRJ+2C2i8BzgWcCRwP3AP+jxQc951dTxAdKsjbJliRbdu7c+QhTlSRJkqT5Z1aLwKq6t6oerKofAn8JHNc2bQcO79t1CXB3iy8ZEJ/s+OurakVVrVi0aNHMJi9JkiRJ88CsFoHtGb/d/j2we+bQTcDqJPslWUZvAphrq+oe4P4kx7dZQU8FLpvNnCVJkiRpPlk4rAMnuRg4ATg4yXbgLcAJSY6mN6TzDuB3AKpqa5KNwM3ALuCMqnqwHep0ejON7g9c3hZJkiRJ0j4YWhFYVa8cED5/iv3XAesGxLcAR81gapIkSZLUWaOYHVSSJEmSNCIWgZIkSZLUIRaBkiRJktQhFoGSJA1BkguS7EhyU1/soCRXJrmtvR7Yt+2sJNuS3JrkpL74sUlubNvObrNl02bU/lCLX5Nk6axeoCRpbFkESpI0HBcCKyfEzgQ2V9VyYHN7T5IjgNXAka3NOUkWtDbnAmvpfX3S8r5jngZ8q6qeBbwLePvQrkSSNK9YBEqSNARVdRXwzQnhVcCGtr4BOLkvfklVPVBVtwPbgOPa9+seUFVXV1UBF01os/tYlwIn7r5LKEnSVCwCJUmaPYdW1T0A7fWQFl8M3NW33/YWW9zWJ8Yf0qaqdgH3AU8ZWuaSpHnDIlCSpNEbdAevpohP1ebhB0/WJtmSZMvOnTv3MUVJ0nxhEShJ0uy5tw3xpL3uaPHtwOF9+y0B7m7xJQPiD2mTZCHwJB4+/BSAqlpfVSuqasWiRYtm6FIkSePKIlCSpNmzCVjT1tcAl/XFV7cZP5fRmwDm2jZk9P4kx7fn/U6d0Gb3sV4BfKo9NyhJ0pQWjjoBSZLmoyQXAycAByfZDrwFeBuwMclpwJ3AKQBVtTXJRuBmYBdwRlU92A51Or2ZRvcHLm8LwPnA+5Jso3cHcPUsXJYkaR6wCJQkaQiq6pWTbDpxkv3XAesGxLcARw2If49WREqStDccDipJkiRJHWIRKEmSJEkdYhEoSZIkSR0yrSIwyebpxCRJmo/sByVJ88mUE8MkeSzwOHozmx3Ij7+Y9gDgqUPOTZKkkbIflCTNR3uaHfR3gDfS6+iu48ed37eB9w4vLUmS5gT7QUnSvDNlEVhV7wbeneR1VfUXs5STJElzgv2gJGk+mtb3BFbVXyT5eWBpf5uqumhIeUmSNGfYD0qS5pNpFYFJ3gc8E7gBeLCFC7DzkyTNe/aDkqT5ZFpFILACOKKqapjJSJI0R9kPzgGfe/uyUacAwAvefPuoU5CkR2S63xN4E/ATw0xEkqQ5zH5QkjRvTPdO4MHAzUmuBR7YHayqlw8lK0mS5hb7QUnSvDHdIvCtw0xCkqQ57q2jTkCSpJky3dlB/37YiUiSNFfZD0qS5pPpzg56P71Z0AAeAzwa+G5VHTCsxCRJmivsByVJ88l07wQ+sf99kpOB44aRkCRJc439oCRpPpnu7KAPUVV/A7x4ZlORJGk82A9KksbZdIeD/lrf20fR+74kvytJktQJ9oOSpPlkurOD/mrf+i7gDmDVjGcjSdLcZD8oSZo3pvtM4GuGnYgkSXOV/aAkaT6Z1jOBSZYk+WiSHUnuTfLhJEuGnZwkSXPBTPeDSX4/ydYkNyW5OMljkxyU5Mokt7XXA/v2PyvJtiS3JjmpL35skhvbtrOT5JFeqyRp/pvuxDB/BWwCngosBv62xSRJ6oIZ6weTLAZeD6yoqqOABcBq4Exgc1UtBza39yQ5om0/ElgJnJNkQTvcucBaYHlbVu5LTpKkbpluEbioqv6qqna15UJg0RDzkiRpLpnpfnAhsH+ShcDjgLvpPWO4oW3fAJzc1lcBl1TVA1V1O7ANOC7JYcABVXV1VRVwUV8bSZImNd0i8BtJXpVkQVteBfzLMBOTJGkOmbF+sKq+BrwTuBO4B7ivqq4ADq2qe9o+9wCHtCaLgbv6DrG9xRa39Ynxh0myNsmWJFt27ty5L2lLkuaR6RaBrwV+Hfg6vQ7rFYAPyUuSumLG+sH2rN8qYBm94aWPb0XlpE0GxGqK+MODVeurakVVrVi0yIE8ktR10/2KiD8D1lTVtwCSHETvU8zXDisxSZLmkJnsB38RuL2qdrZjfQT4eeDeJIdV1T1tqOeOtv924PC+9kvoDR/d3tYnxiVJmtJ07wQ+Z3fHB1BV3wSOGU5KkiTNOTPZD94JHJ/kcW02zxOBW+hNPLOm7bMGuKytbwJWJ9kvyTJ6E8Bc24aM3p/k+HacU/vaSJI0qeneCXxUkgMnfAI63baSJI27GesHq+qaJJcC19P74vkvAOuBJwAbk5xGr1A8pe2/NclG4Oa2/xlV9WA73OnAhcD+wOVtkSRpStPtwP4H8A+t0yp6z0WsG1pWkiTNLTPaD1bVW4C3TAg/QO+u4KD91w06X1VtAY7a1zwkSd00rSKwqi5KsgV4Mb0H0X+tqm4eamaSJM0R9oOSpPlk2kNZWmdnhydJ6iT7QUnSfDHdiWH2WpILkuxIclNf7KAkVya5rb0e2LftrCTbktya5KS++LFJbmzbzm4Pv0uSJEmS9sHQikB6D6qvnBA7E9hcVcuBze09SY4AVgNHtjbnJFnQ2pwLrKU3G9ryAceUJEmSJE3T0IrAqroK+OaE8CpgQ1vfAJzcF7+kqh6oqtuBbcBx7XuSDqiqq6uqgIv62kiSJEmS9tIw7wQOcmj7XiPa6yEtvhi4q2+/7S22uK1PjEuSJEmS9sFsF4GTGfScX00RH3yQZG2SLUm27Ny5c8aSkyRJkqT5YraLwHvbEE/a644W3w4c3rffEuDuFl8yID5QVa2vqhVVtWLRokUzmrgkSZIkzQezXQRuAta09TXAZX3x1Un2S7KM3gQw17Yho/cnOb7NCnpqXxtJkiRJ0l6a9vcE7q0kFwMnAAcn2Q68BXgbsDHJacCdwCkAVbU1yUZ637+0Czijqh5shzqd3kyj+wOXt0WSJEmStA+GVgRW1Ssn2XTiJPuvA9YNiG8BjprB1CRJkiSps4ZWBGp+O+SdZ4w6BQB2vOm9o05BkiRJGitzZXZQSZIkSdIssAiUJEmSpA6xCJQkSZKkDrEIlCRJkqQOsQiUJEmSpA6xCJQkSZKkDrEIlCRJkqQOsQiUJGmWJXlykkuTfDnJLUmel+SgJFcmua29Hti3/1lJtiW5NclJffFjk9zYtp2dJKO5IknSOLEIlCRp9r0b+ERV/RTwM8AtwJnA5qpaDmxu70lyBLAaOBJYCZyTZEE7zrnAWmB5W1bO5kVIksaTRaAkSbMoyQHALwDnA1TV96vqX4FVwIa22wbg5La+Crikqh6oqtuBbcBxSQ4DDqiqq6uqgIv62kiSNCmLQEmSZtczgJ3AXyX5QpLzkjweOLSq7gFor4e0/RcDd/W1395ii9v6xLgkSVOyCJQkaXYtBJ4LnFtVxwDfpQ39nMSg5/xqivjDD5CsTbIlyZadO3fubb6SpHnGIlCSpNm1HdheVde095fSKwrvbUM8aa87+vY/vK/9EuDuFl8yIP4wVbW+qlZU1YpFixbN2IVIksaTRaAkSbOoqr4O3JXk2S10InAzsAlY02JrgMva+iZgdZL9kiyjNwHMtW3I6P1Jjm+zgp7a10aSpEktHHUCkiR10OuADyR5DPBV4DX0PpjdmOQ04E7gFICq2ppkI71CcRdwRlU92I5zOnAhsD9weVskSZqSRaAkSbOsqm4AVgzYdOIk+68D1g2IbwGOmtHkJEnznsNBJUmSJKlDLAIlSZIkqUMsAiVJkiSpQywCJUmSJKlDLAIlSZIkqUMsAiVJkiSpQywCJUmSJKlDLAIlSZIkqUMsAiVJkiSpQywCJUmSJKlDLAIlSZIkqUMsAiVJkiSpQywCJUmSJKlDFo46AUmSpPnkkHeeMeoUANjxpveOOgVJc5R3AiVJkiSpQywCJUmSJKlDLAIlSZIkqUN8JlDz3pWvXTLqFAB4yQXbR52CJEmS5J1ASZIkSeoSi0BJkiRJ6hCLQEmSRiDJgiRfSPKx9v6gJFcmua29Hti371lJtiW5NclJffFjk9zYtp2dJKO4FknSeLEIlCRpNN4A3NL3/kxgc1UtBza39yQ5AlgNHAmsBM5JsqC1ORdYCyxvy8rZSV2SNM4sAiVJmmVJlgAvBc7rC68CNrT1DcDJffFLquqBqrod2AYcl+Qw4ICqurqqCrior40kSZOyCJQkafb9T+APgB/2xQ6tqnsA2ushLb4YuKtvv+0ttritT4xLkjQli0BJkmZRkpcBO6rquuk2GRCrKeKDzrk2yZYkW3bu3DnN00qS5iuLQEmSZtfzgZcnuQO4BHhxkvcD97YhnrTXHW3/7cDhfe2XAHe3+JIB8YepqvVVtaKqVixatGgmr0WSNIZGUgQmuaPNZnZDki0tttezokmSNG6q6qyqWlJVS+lN+PKpqnoVsAlY03ZbA1zW1jcBq5Psl2QZvQlgrm1DRu9PcnybFfTUvjaSJE1qlHcCX1RVR1fVivZ+X2ZFkyRpvngb8JIktwEvae+pqq3ARuBm4BPAGVX1YGtzOr3JZbYB/wRcPttJS5LGz8JRJ9BnFXBCW98AfAZ4M32zogG3J9kGHAdcPYIcJUmaMVX1GXr9HVX1L8CJk+y3Dlg3IL4FOGp4GUqS5qNR3Qks4Iok1yVZ22J7Oyvaw/jguyRJkiRNbVR3Ap9fVXcnOQS4MsmXp9h32rOfVdV6YD3AihUrBu4jSZIkSV02kjuBVXV3e90BfJTe8M69nRVNkiRJkrSXZr0ITPL4JE/cvQ78EnATezkr2uxmLUmSJEnzwyiGgx4KfLQ3mzULgQ9W1SeSfB7YmOQ04E7gFOjNipZk96xou3jorGiSJEmSpL0w60VgVX0V+JkB8b2eFU2SJEmStHdG+T2BkiRJkqRZZhEoSZIkSR1iEShJkiRJHWIRKEmSJEkdYhEoSZIkSR1iEShJkiRJHWIRKEmSJEkdYhEoSZIkSR1iEShJkiRJHWIRKEmSJEkdYhEoSZIkSR1iEShJkiRJHbJw1AlIkiRp9l352iWjTgGAl1ywfdQpSJ3jnUBJkiRJ6hCLQEmSZlGSw5N8OsktSbYmeUOLH5TkyiS3tdcD+9qclWRbkluTnNQXPzbJjW3b2UkyimuSJI0Xi0BJkmbXLuA/V9VPA8cDZyQ5AjgT2FxVy4HN7T1t22rgSGAlcE6SBe1Y5wJrgeVtWTmbFyJJGk8WgZIkzaKquqeqrm/r9wO3AIuBVcCGttsG4OS2vgq4pKoeqKrbgW3AcUkOAw6oqqurqoCL+tpIkjQpi0BJkkYkyVLgGOAa4NCqugd6hSJwSNttMXBXX7PtLba4rU+MDzrP2iRbkmzZuXPnjF6DJGn8WARKkjQCSZ4AfBh4Y1V9e6pdB8RqivjDg1Xrq2pFVa1YtGjR3icrSZpXLAIlSZplSR5NrwD8QFV9pIXvbUM8aa87Wnw7cHhf8yXA3S2+ZEBckqQpWQRKkjSL2gye5wO3VNWf923aBKxp62uAy/riq5Psl2QZvQlgrm1DRu9Pcnw75ql9bSRJmpRfFi9J0ux6PvBq4MYkN7TYHwJvAzYmOQ24EzgFoKq2JtkI3ExvZtEzqurB1u504EJgf+DytkiSNCWLQEmSZlFVfY7Bz/MBnDhJm3XAugHxLcBRM5edJKkLHA4qSZIkSR1iEShJkiRJHWIRKEmSJEkdYhEoSZIkSR1iEShJkiRJHWIRKEmSJEkdYhEoSZIkSR1iEShJkiRJHWIRKEmSJEkdYhEoSZIkSR1iEShJkiRJHWIRKEmSJEkdYhEoSZIkSR1iEShJkiRJHWIRKEmSJEkdYhEoSZIkSR1iEShJkiRJHWIRKEmSJEkdsnDUCUjq+eyffXzUKQDwwv/6K6NOQZIkSUM0NkVgkpXAu4EFwHlV9bYRpyRJ0sjZP6oL5sIHpX5IqvlkLIrAJAuA9wIvAbYDn0+yqapuHm1mUvd86i/eMOoUAHjx69496hSkkbN/lCTti7EoAoHjgG1V9VWAJJcAqwA7OUmTuv+T/zzqFHjiSU8fdQqa3+wfpTnED0o1LsalCFwM3NX3fjvwcyPKRZJm1Hvf+95RpwDAGWecMeX2m69/6SxlMrUjnvt3o05hLrF/lLTX5sKHpLDnD0rHpX8cR6mqUeewR0lOAU6qqt9u718NHFdVr5uw31pgbXv7bODWGU7lYOAbM3zMYTDPmTcuuZrnzBqXPGF8ch1Gnk+vqkUzfMyxYP+4T8YlV/OcWeOSJ4xPruY582atjxyXO4HbgcP73i8B7p64U1WtB9YPK4kkW6pqxbCOP1PMc+aNS67mObPGJU8Yn1zHJc8xYv+4l8YlV/OcWeOSJ4xPruY582Yz13H5nsDPA8uTLEvyGGA1sGnEOUmSNGr2j5KkvTYWdwKraleS3wM+SW8K7AuqauuI05IkaaTsHyVJ+2IsikCAqvo4MOoviRnaUJoZZp4zb1xyNc+ZNS55wvjkOi55jg37x702Lrma58walzxhfHI1z5k3a7mOxcQwkiRJkqSZMS7PBEqSJEmSZoBF4DQkWZnk1iTbkpw56nwmk+SCJDuS3DTqXKaS5PAkn05yS5KtSebGN6tOkOSxSa5N8sWW55+MOqepJFmQ5AtJPjbqXKaS5I4kNya5IcmWUeczmSRPTnJpki+3f6vPG3VOEyV5dvs57l6+neSNo85rkCS/3/47uinJxUkeO+qcNDPsI2fOuPSPYB85DOPSP4J95EwbRR/pcNA9SLIA+ArwEnpTcX8eeGVV3TzSxAZI8gvAd4CLquqoUeczmSSHAYdV1fVJnghcB5w8136mSQI8vqq+k+TRwOeAN1TVP444tYGS/CdgBXBAVb1s1PlMJskdwIqqmtPf2ZNkA/DZqjqvzbr4uKr61xGnNan2t+prwM9V1dz4FuAmyWJ6//0cUVX/N8lG4ONVdeFoM9MjZR85s8alfwT7yGEYl/4R7CNn0qj6SO8E7tlxwLaq+mpVfR+4BFg14pwGqqqrgG+OOo89qap7qur6tn4/cAuweLRZPVz1fKe9fXRb5uSnJkmWAC8Fzht1LvNBkgOAXwDOB6iq78/lzq05Efinuda59VkI7J9kIfA4BnyXncaSfeQMGpf+Eewju8w+cihmvY+0CNyzxcBdfe+3M0f/II+jJEuBY4BrRpzKQG34yA3ADuDKqpqTeQL/E/gD4IcjzmM6CrgiyXVJ1o46mUk8A9gJ/FUbPnReksePOqk9WA1cPOokBqmqrwHvBO4E7gHuq6orRpuVZoh95JDM9f4R7COHYBz6R7CPnFGj6iMtAvcsA2Jz8pOucZPkCcCHgTdW1bdHnc8gVfVgVR0NLAGOSzLnhhAleRmwo6quG3Uu0/T8qnou8MvAGW2I1lyzEHgucG5VHQN8F5jLzzo9Bng58NejzmWQJAfSuzu0DHgq8PgkrxptVpoh9pFDMA79I9hHDsE49I9gHzmjRtVHWgTu2Xbg8L73S3AY0yPWnh/4MPCBqvrIqPPZkzbM4TPAytFmMtDzgZe3ZwkuAV6c5P2jTWlyVXV3e90BfJTecLK5Zjuwve9T7UvpdXhz1S8D11fVvaNOZBK/CNxeVTur6gfAR4CfH3FOmhn2kTNs3PpHsI+cKWPSP4J95EwbSR9pEbhnnweWJ1nWPklYDWwacU5jrT1Mfj5wS1X9+ajzmUySRUme3Nb3p/cf6ZdHmtQAVXVWVS2pqqX0/n1+qqrm5F2WJI9vkx3Qho78EjDnZuqrqq8DdyV5dgudCMy5iRn6vJI5OsyluRM4Psnj2n//J9J71knjzz5yBo1L/wj2kTNtXPpHsI8cgpH0kQuHfYJxV1W7kvwe8ElgAXBBVW0dcVoDJbkYOAE4OMl24C1Vdf5osxro+cCrgRvbswQAf1hVHx9dSgMdBmxoM0o9CthYVXN2aukxcSjw0d7fOBYCH6yqT4w2pUm9DvhA+x/brwKvGXE+AyV5HL2ZGX9n1LlMpqquSXIpcD2wC/gCsH60WWkm2EfOuHHpH8E+cqaNU/8I9pEzZlR9pF8RIUmSJEkd4nBQSZIkSeoQi0BJkiRJ6hCLQEmSJEnqEItASZIkSeoQi0BJkiRJ6hCLQI2lJN8Z0nH/YQjHfGObonhG9pvmOd+RZGuSd+xj+xOS3JfkC0luTXJVkpdNo91+Sf53khuS/MY+nvdjfet+obikzrPP2+OxZqLPqyS/2hf7WJITZii/z7S+9EtJvpzkPbu/Y3EP7U5JckuSTz+C865o63+4L8fQ/GURKPWpqocVHe07kB6JNwLT6eimu990/A7w3Kr6L9PZOcmg7wz9bFUdU1XPBl4PvCfJiXs41DHAo6vq6Kr60N6l/DAnAHtVBE5yHZKkAezzHmI78EczlM8gv1lVzwGeAzwAXDaNNqcB/7GqXjQD59/rInAG/i1oDrMI1Fhrn959Jsml7dO1D6R902qSlS32uSRn991hemuSN/Ud46YkS9v6d/qO++kkH6T3pb1/luQNfW3WJXn9hFwen+TvknyxHfM32j5PBT69+5O8JOcm2dI+tfyTFhu033f6jv2KJBe29VPa8b+Y5KoBP5NNwOOBa1oOT0+yuX0CuTnJ09p+Fyb583a+t0/1c66qG4A/BX6vtV2U5MNJPt+W5yc5BHg/cHS7E/jMJH/ctt+UZH3f76b/08mDk9wx4RqWAr8L/H471gsHnbPv97k+yRXARUmOTHJta/elJMunujZJGhf2eUPt874I3JfkJQPOcWJ6I2NuTHJBkv1a/I4kf5Lk+rbtpyb/7fVU1feBPwCeluRn2nFe1ddv/X9JFiT5Y+AFwP9K707n0iSfbee6Pm2kTPpG0LT370nyWxPyfxuwfzv+ByY75+7fQ5I/TXIN8Lwkb0tyc/t5vnNP16cxUlUuLmO3AN9prycA9wFL6H2ocTW9P5qPBe4ClgMBNgIfa23eCryp71g3AUsHHPe7wLL2filwfVt/FPBPwFMm5PT/AH/Z9/5J7fUO4OC++EHtdQHwGeA5k+z3nb71VwAXtvUbgcVt/clT/Xza+t8Ca9r6a4G/aesXAh8DFgxof8Lun1df7Gjglrb+QeAFbf1pffGHtNt9rW39fcCvtvXPACva+sHAHRPbD/g9TXbOtwLXAfu3939B7xNXgMfsjru4uLiM64J93qz0ecALgb9vsY+1+O6f7U+2+EXAG/uu4XVt/T8C502S32dofV5f7G+A3wB+uuX86BY/Bzh1Yjt6d00f29aXA1v6c+877nuA3xrQvv9nNNU5C/j13b874FYgU/38XcZz8U6g5oNrq2p7Vf0QuIFe5/VTwO1VdVv1/nK9fx+PeztAVd0B/EuSY4BfAr5QVf8yYf8bgV9M8vYkL6yq+yY57q8nuR74AnAkcMRe5vV/gAuT/Ad6neqePI9eAQW9QuwFfdv+uqoenOZ507f+i/SGh94AbAIOSPLEAW1elOSaJDcCL6Z3vftqqnNuqqr/29avBv4wyZuBp/fFJWk+sM+b2j73eVX1WYAkL+wLP5vez/Yr7f0G4Bf6tn+kvV5H73cxXbv71BOBY4HPt/7tROAZA/Z/NPCXrT/9a/b+59hvqnM+CHy4rX8b+B5wXpJfA/7tEZxTc4zPz2g+eKBv/UF+/O+6Jtl/Fw8dCv3YSfb77oT35wG/BfwEcMHEnavqK0mOBX4F+G9JrqiqP+3fJ8ky4E3Az1bVt9pwl8nO35//j/apqt9N8nPAS4Ebkhw9oHOeSv9xJ17jVI4BbmnrjwKeN7HAaqOSdq8/lt6niyuq6q4kb+27jv7fwWTXP9FU5/zRdVTVB9swlpcCn0zy21X1qWmeQ5LmOvu84fZ56+g9G7irvc8U+8KPfx8/+l0k+SRwKL27db89sUEbevnv6PWphwAbquqsPZzn94F7gZ+h9/v8XotP9/f7kBSmOOf3dhfKVbUryXH0isTV9B4JefE0jq8x4J1AzVdfBpYleWZ7/8q+bXcAzwVI8lxg2TSP+VFgJfCzwCcnbkzyVODfqur9wDt3nwO4H9h9x+oAep3QfUkOBX657xD9+wHcm+SnkzwK+Pd953lmVV1TVX8MfAM4fA95/wO9P94Avwl8bk8XOuDangP8V+C9LXQF7fnAtv3oAc12d0TfSPIEesN7druD3qeQTIj3m/jzmM45SfIM4KtVdTa9O4bPmeT4kjRf2Of92CPq86rqCuBAesUW9H62S5M8q71/NfD3ezjGSdWbIG1QAfho4L8Bd1XVl4DNwCvSe66eJAclefqAwz4JuKfdAX41P74r+s/AEenNzv0kegXbID9o52a652x995Oq6uP0JvI5eqrr1njxTqDmpar6XpK1wN8l+Qa9TuCotvnDwKltCMTnga8MPsrDjvn99B4o/9dJhpP8O+AdSX4I/AA4vcXXA5cnuaeqXpTkC8BW4Kv0hrkwaD/gTHrPJNxF7xmOJ7T93pHeZCeh94f8i3tI/fXABUn+C7ATeM10rhd4Ycv1ccAO4PVVtbnvmO9N8iV6f0euojeRy49U1b8m+Ut6Q4buoPez3u2dwMYkrwYmu0v3t8ClSVYBr5vOOZvfAF6V5AfA1+lNaCNJ85Z93kPsa5/Xbx1t9s72s30N8NfpzSr6eeB/7cMxP5DkAWA/4H8Dq9rxb07y/wJXtAL4B8AZ9Iq7fucAH05yCvBp2l3NNtJmI/Al4DZ6w24HWQ98Kcn1VfWb0zznE4HL2sie0LsbqXli94Oe0ryW3nf9vKmq9vhdd1Mc41HA9cApVXXbDKUmSdKMss+TtCcOB5WmIckRwDZgs52hJGk+s8+T5j/vBEqSJElSh3gnUJIkSZI6xCJQkiRJkjrEIlCSJEmSOsQiUJIkSZI6xCJQkiRJkjrEIlCSJEmSOuT/B3bdIRT9k8O3AAAAAElFTkSuQmCC"/>
          <p:cNvSpPr>
            <a:spLocks noChangeAspect="1" noChangeArrowheads="1"/>
          </p:cNvSpPr>
          <p:nvPr/>
        </p:nvSpPr>
        <p:spPr bwMode="auto">
          <a:xfrm>
            <a:off x="2061558" y="5172773"/>
            <a:ext cx="8529390" cy="12026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171450" indent="-171450">
              <a:buFont typeface="Wingdings" panose="05000000000000000000" pitchFamily="2" charset="2"/>
              <a:buChar char="q"/>
            </a:pPr>
            <a:r>
              <a:rPr lang="en-US" sz="1400" dirty="0">
                <a:solidFill>
                  <a:srgbClr val="000000"/>
                </a:solidFill>
                <a:latin typeface="Comic Sans MS" panose="030F0702030302020204" pitchFamily="66" charset="0"/>
                <a:cs typeface="Times New Roman" panose="02020603050405020304" pitchFamily="18" charset="0"/>
              </a:rPr>
              <a:t>Top five grade/sub-grade in which defaults happen: B5&gt;B3&gt;C1&gt;B4&gt;C2</a:t>
            </a:r>
          </a:p>
          <a:p>
            <a:endParaRPr lang="en-US" sz="1400" dirty="0">
              <a:solidFill>
                <a:srgbClr val="000000"/>
              </a:solidFill>
              <a:latin typeface="Comic Sans MS" panose="030F0702030302020204" pitchFamily="66" charset="0"/>
              <a:cs typeface="Times New Roman" panose="02020603050405020304" pitchFamily="18" charset="0"/>
            </a:endParaRPr>
          </a:p>
          <a:p>
            <a:pPr marL="171450" indent="-171450">
              <a:buFont typeface="Wingdings" panose="05000000000000000000" pitchFamily="2" charset="2"/>
              <a:buChar char="q"/>
            </a:pPr>
            <a:r>
              <a:rPr lang="en-US" sz="1400" dirty="0">
                <a:solidFill>
                  <a:srgbClr val="000000"/>
                </a:solidFill>
                <a:latin typeface="Comic Sans MS" panose="030F0702030302020204" pitchFamily="66" charset="0"/>
                <a:cs typeface="Times New Roman" panose="02020603050405020304" pitchFamily="18" charset="0"/>
              </a:rPr>
              <a:t>Safest grade/sub-grade for lending: A4 and A5</a:t>
            </a:r>
          </a:p>
          <a:p>
            <a:pPr marL="285750" indent="-285750">
              <a:buFont typeface="Wingdings" panose="05000000000000000000" pitchFamily="2" charset="2"/>
              <a:buChar char="§"/>
            </a:pPr>
            <a:endParaRPr lang="en-US" dirty="0">
              <a:latin typeface="Helvetica Neue"/>
            </a:endParaRPr>
          </a:p>
        </p:txBody>
      </p:sp>
      <p:pic>
        <p:nvPicPr>
          <p:cNvPr id="5" name="Picture 4">
            <a:extLst>
              <a:ext uri="{FF2B5EF4-FFF2-40B4-BE49-F238E27FC236}">
                <a16:creationId xmlns:a16="http://schemas.microsoft.com/office/drawing/2014/main" id="{188D440A-0F63-CC97-5DDB-093B913C8398}"/>
              </a:ext>
            </a:extLst>
          </p:cNvPr>
          <p:cNvPicPr>
            <a:picLocks noChangeAspect="1"/>
          </p:cNvPicPr>
          <p:nvPr/>
        </p:nvPicPr>
        <p:blipFill>
          <a:blip r:embed="rId3"/>
          <a:stretch>
            <a:fillRect/>
          </a:stretch>
        </p:blipFill>
        <p:spPr>
          <a:xfrm>
            <a:off x="6410331" y="1405466"/>
            <a:ext cx="5249335" cy="2946401"/>
          </a:xfrm>
          <a:prstGeom prst="rect">
            <a:avLst/>
          </a:prstGeom>
        </p:spPr>
      </p:pic>
    </p:spTree>
    <p:extLst>
      <p:ext uri="{BB962C8B-B14F-4D97-AF65-F5344CB8AC3E}">
        <p14:creationId xmlns:p14="http://schemas.microsoft.com/office/powerpoint/2010/main" val="2134690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6949" y="310119"/>
            <a:ext cx="8911687" cy="1280890"/>
          </a:xfrm>
        </p:spPr>
        <p:txBody>
          <a:bodyPr/>
          <a:lstStyle/>
          <a:p>
            <a:r>
              <a:rPr lang="en-US" sz="2400" b="1" dirty="0"/>
              <a:t>ANALYSING EMPLOYMENT LENGTH</a:t>
            </a:r>
            <a:br>
              <a:rPr lang="en-US" b="1" dirty="0"/>
            </a:br>
            <a:endParaRPr lang="en-US" dirty="0"/>
          </a:p>
        </p:txBody>
      </p:sp>
      <p:sp>
        <p:nvSpPr>
          <p:cNvPr id="5" name="AutoShape 2" descr="data:image/png;base64,iVBORw0KGgoAAAANSUhEUgAAA4EAAAEkCAYAAACR5DS4AAAAOXRFWHRTb2Z0d2FyZQBNYXRwbG90bGliIHZlcnNpb24zLjMuNCwgaHR0cHM6Ly9tYXRwbG90bGliLm9yZy8QVMy6AAAACXBIWXMAAAsTAAALEwEAmpwYAAAqPElEQVR4nO3df7hdZXnn//fHRBF/oCCBYoImamoLjAVJKVbthVJLWq1h+pU2XlVSpZOWof7ojFOh/U617ZVrdHTqSBXmmwIl+ANMUUtqRWGiFp1SMCAKAZFUKESQxGoR7YgG7+8f+4luDvucnISzzz77rPfruta1177Xeta61znhPNx7PevZqSokSZIkSd3wqFEnIEmSJEmaPRaBkiRJktQhFoGSJEmS1CEWgZIkSZLUIRaBkiRJktQhFoGSJEmS1CELR53AsBx88MG1dOnSUachSRqy66677htVtWjUeYwL+0dJ6o7J+sh5WwQuXbqULVu2jDoNSdKQJfnnUecwTuwfJak7JusjHQ4qSZIkSR1iEShJkiRJHWIRKEmSJEkdYhEoSZIkSR1iEShJkiRJHWIRKEmSJEkdYhEoSZIkSR1iEShJkiRJHWIRKEmSJEkdsnDUCcyWn3j9+aNOAYCvn33aqFOQJOlH7B8lqXu8EyhJkiRJHWIRKEmSJEkdYhEoSdIQJLkgyY4kN02Ivy7JrUm2JvnvffGzkmxr207qix+b5Ma27ewkafH9knyoxa9JsnTWLk6SNNYsAiVJGo4LgZX9gSQvAlYBz6mqI4F3tvgRwGrgyNbmnCQLWrNzgbXA8rbsPuZpwLeq6lnAu4C3D/NiJEnzh0WgJElDUFVXAd+cED4deFtVPdD22dHiq4BLquqBqrod2AYcl+Qw4ICqurqqCrgIOLmvzYa2filw4u67hJIkTcUiUJKk2fOTwAvb8M2/T/KzLb4YuKtvv+0ttritT4w/pE1V7QLuA54yxNwlSfNEZ74iQpKkOWAhcCBwPPCzwMYkzwAG3cGrKeLsYdtDJFlLb0gpT3va0/YyZUnSfOOdQEmSZs924CPVcy3wQ+DgFj+8b78lwN0tvmRAnP42SRYCT+Lhw08BqKr1VbWiqlYsWrRoBi9HkjSOLAIlSZo9fwO8GCDJTwKPAb4BbAJWtxk/l9GbAObaqroHuD/J8e15v1OBy9qxNgFr2vorgE+15wYlSZqSw0ElSRqCJBcDJwAHJ9kOvAW4ALigfW3E94E1rXDbmmQjcDOwCzijqh5shzqd3kyj+wOXtwXgfOB9SbbRuwO4ejauS5I0/iwCJUkagqp65SSbXjXJ/uuAdQPiW4CjBsS/B5zySHKUJHWTw0ElSZIkqUMsAiVJkiSpQywCJUmSJKlDLAIlSZIkqUMsAiVJkiSpQywCJUmSJKlDLAIlSZIkqUMsAiVJkiSpQywCJUmSJKlDLAIlSZIkqUMsAiVJkiSpQywCJUmSJKlDLAIlSZIkqUMsAiVJkiSpQ4ZWBCY5PMmnk9ySZGuSN7T4QUmuTHJbez2wr81ZSbYluTXJSX3xY5Pc2LadnSTDyluSJEmS5rNh3gncBfznqvpp4HjgjCRHAGcCm6tqObC5vadtWw0cCawEzkmyoB3rXGAtsLwtK4eYtyRJkiTNW0MrAqvqnqq6vq3fD9wCLAZWARvabhuAk9v6KuCSqnqgqm4HtgHHJTkMOKCqrq6qAi7qayNJkiRJ2guz8kxgkqXAMcA1wKFVdQ/0CkXgkLbbYuCuvmbbW2xxW58YH3SetUm2JNmyc+fOGb0GSZIkSZoPhl4EJnkC8GHgjVX17al2HRCrKeIPD1atr6oVVbVi0aJFe5+sJEmSJM1zQy0CkzyaXgH4gar6SAvf24Z40l53tPh24PC+5kuAu1t8yYC4JEmSJGkvDXN20ADnA7dU1Z/3bdoErGnra4DL+uKrk+yXZBm9CWCubUNG709yfDvmqX1tJEmak5JckGRHkpsGbHtTkkpycF9sr2bIbv3lh1r8mvbohSRJezTMO4HPB14NvDjJDW35FeBtwEuS3Aa8pL2nqrYCG4GbgU8AZ1TVg+1YpwPn0Zss5p+Ay4eYtyRJM+FCBsxmneRwev3fnX2xfZkh+zTgW1X1LOBdwNuHchWSpHln4bAOXFWfY/DzfAAnTtJmHbBuQHwLcNTMZSdJ0nBV1VWT3J17F/AHPHRUy49myAZuT7J7huw7aDNkAyTZPUP25a3NW1v7S4H3JEmbSVuSpEnNyuygkiQJkrwc+FpVfXHCpn2ZIftHbapqF3Af8JRJzuvs2ZKkH7EIlCRpFiR5HPBHwB8P2jwgtqcZsp09W5K0TywCJUmaHc8ElgFfbMM8lwDXJ/kJ9m2G7B+1SbIQeBLwzSHmL0maJywCJUmaBVV1Y1UdUlVLq2opvSLuuVX1dfZthuz+2bZfAXzK5wElSdNhEShJ0hAkuRi4Gnh2ku1JTpts332cIft84CltEpn/BJw5lAuRJM07Q5sdVJKkLquqV+5h+9IJ7/dqhuyq+h5wyiPLUpLURd4JlCRJkqQOsQiUJEmSpA6xCJQkSZKkDrEIlCRJkqQOsQiUJEmSpA6xCJQkSZKkDrEIlCRJkqQOsQiUJEmSpA6xCJQkSZKkDrEIlCRJkqQOsQiUJEmSpA6xCJQkSZKkDrEIlCRJkqQOsQiUJEmSpA6xCJQkSZKkDrEIlCRJkqQOsQiUJEmSpA6xCJQkSZKkDrEIlCRJkqQOsQiUJGkIklyQZEeSm/pi70jy5SRfSvLRJE/u23ZWkm1Jbk1yUl/82CQ3tm1nJ0mL75fkQy1+TZKls3l9kqTxZREoSdJwXAisnBC7Ejiqqp4DfAU4CyDJEcBq4MjW5pwkC1qbc4G1wPK27D7macC3qupZwLuAtw/tSiRJ84pFoCRJQ1BVVwHfnBC7oqp2tbf/CCxp66uAS6rqgaq6HdgGHJfkMOCAqrq6qgq4CDi5r82Gtn4pcOLuu4SSJE1l4agT0EN97u3LRp0CAC948+2jTkGS5rvXAh9q64vpFYW7bW+xH7T1ifHdbe4CqKpdSe4DngJ8Y4g5S5LmAe8ESpI0y5L8EbAL+MDu0IDdaor4VG0GnW9tki1JtuzcuXNv05UkzTMWgZIkzaIka4CXAb/ZhnhC7w7f4X27LQHubvElA+IPaZNkIfAkJgw/3a2q1lfViqpasWjRopm6FEnSmLIIlCRpliRZCbwZeHlV/Vvfpk3A6jbj5zJ6E8BcW1X3APcnOb4973cqcFlfmzVt/RXAp/qKSkmSJuUzgZIkDUGSi4ETgIOTbAfeQm820P2AK9scLv9YVb9bVVuTbARupjdM9IyqerAd6nR6M43uD1zeFoDzgfcl2UbvDuDq2bguSdL4swiUJGkIquqVA8LnT7H/OmDdgPgW4KgB8e8BpzySHCVJ3eRwUEmSJEnqEItASZIkSeoQi0BJkiRJ6hCLQEmSJEnqEItASZIkSeoQi0BJkiRJ6hCLQEmSJEnqEItASZIkSeqQoRWBSS5IsiPJTX2xtyb5WpIb2vIrfdvOSrItya1JTuqLH5vkxrbt7CQZVs6SJEmSNN8N807ghcDKAfF3VdXRbfk4QJIjgNXAka3NOUkWtP3PBdYCy9sy6JiSJEmSpGkYWhFYVVcB35zm7quAS6rqgaq6HdgGHJfkMOCAqrq6qgq4CDh5KAlLkiRJUgeM4pnA30vypTZc9MAWWwzc1bfP9hZb3NYnxiVJkiRJ+2C2i8BzgWcCRwP3AP+jxQc951dTxAdKsjbJliRbdu7c+QhTlSRJkqT5Z1aLwKq6t6oerKofAn8JHNc2bQcO79t1CXB3iy8ZEJ/s+OurakVVrVi0aNHMJi9JkiRJ88CsFoHtGb/d/j2we+bQTcDqJPslWUZvAphrq+oe4P4kx7dZQU8FLpvNnCVJkiRpPlk4rAMnuRg4ATg4yXbgLcAJSY6mN6TzDuB3AKpqa5KNwM3ALuCMqnqwHep0ejON7g9c3hZJkiRJ0j4YWhFYVa8cED5/iv3XAesGxLcAR81gapIkSZLUWaOYHVSSJEmSNCIWgZIkSZLUIRaBkiRJktQhFoGSJA1BkguS7EhyU1/soCRXJrmtvR7Yt+2sJNuS3JrkpL74sUlubNvObrNl02bU/lCLX5Nk6axeoCRpbFkESpI0HBcCKyfEzgQ2V9VyYHN7T5IjgNXAka3NOUkWtDbnAmvpfX3S8r5jngZ8q6qeBbwLePvQrkSSNK9YBEqSNARVdRXwzQnhVcCGtr4BOLkvfklVPVBVtwPbgOPa9+seUFVXV1UBF01os/tYlwIn7r5LKEnSVCwCJUmaPYdW1T0A7fWQFl8M3NW33/YWW9zWJ8Yf0qaqdgH3AU8ZWuaSpHnDIlCSpNEbdAevpohP1ebhB0/WJtmSZMvOnTv3MUVJ0nxhEShJ0uy5tw3xpL3uaPHtwOF9+y0B7m7xJQPiD2mTZCHwJB4+/BSAqlpfVSuqasWiRYtm6FIkSePKIlCSpNmzCVjT1tcAl/XFV7cZP5fRmwDm2jZk9P4kx7fn/U6d0Gb3sV4BfKo9NyhJ0pQWjjoBSZLmoyQXAycAByfZDrwFeBuwMclpwJ3AKQBVtTXJRuBmYBdwRlU92A51Or2ZRvcHLm8LwPnA+5Jso3cHcPUsXJYkaR6wCJQkaQiq6pWTbDpxkv3XAesGxLcARw2If49WREqStDccDipJkiRJHWIRKEmSJEkdYhEoSZIkSR0yrSIwyebpxCRJmo/sByVJ88mUE8MkeSzwOHozmx3Ij7+Y9gDgqUPOTZKkkbIflCTNR3uaHfR3gDfS6+iu48ed37eB9w4vLUmS5gT7QUnSvDNlEVhV7wbeneR1VfUXs5STJElzgv2gJGk+mtb3BFbVXyT5eWBpf5uqumhIeUmSNGfYD0qS5pNpFYFJ3gc8E7gBeLCFC7DzkyTNe/aDkqT5ZFpFILACOKKqapjJSJI0R9kPzgGfe/uyUacAwAvefPuoU5CkR2S63xN4E/ATw0xEkqQ5zH5QkjRvTPdO4MHAzUmuBR7YHayqlw8lK0mS5hb7QUnSvDHdIvCtw0xCkqQ57q2jTkCSpJky3dlB/37YiUiSNFfZD0qS5pPpzg56P71Z0AAeAzwa+G5VHTCsxCRJmivsByVJ88l07wQ+sf99kpOB44aRkCRJc439oCRpPpnu7KAPUVV/A7x4ZlORJGk82A9KksbZdIeD/lrf20fR+74kvytJktQJ9oOSpPlkurOD/mrf+i7gDmDVjGcjSdLcZD8oSZo3pvtM4GuGnYgkSXOV/aAkaT6Z1jOBSZYk+WiSHUnuTfLhJEuGnZwkSXPBTPeDSX4/ydYkNyW5OMljkxyU5Mokt7XXA/v2PyvJtiS3JjmpL35skhvbtrOT5JFeqyRp/pvuxDB/BWwCngosBv62xSRJ6oIZ6weTLAZeD6yoqqOABcBq4Exgc1UtBza39yQ5om0/ElgJnJNkQTvcucBaYHlbVu5LTpKkbpluEbioqv6qqna15UJg0RDzkiRpLpnpfnAhsH+ShcDjgLvpPWO4oW3fAJzc1lcBl1TVA1V1O7ANOC7JYcABVXV1VRVwUV8bSZImNd0i8BtJXpVkQVteBfzLMBOTJGkOmbF+sKq+BrwTuBO4B7ivqq4ADq2qe9o+9wCHtCaLgbv6DrG9xRa39Ynxh0myNsmWJFt27ty5L2lLkuaR6RaBrwV+Hfg6vQ7rFYAPyUuSumLG+sH2rN8qYBm94aWPb0XlpE0GxGqK+MODVeurakVVrVi0yIE8ktR10/2KiD8D1lTVtwCSHETvU8zXDisxSZLmkJnsB38RuL2qdrZjfQT4eeDeJIdV1T1tqOeOtv924PC+9kvoDR/d3tYnxiVJmtJ07wQ+Z3fHB1BV3wSOGU5KkiTNOTPZD94JHJ/kcW02zxOBW+hNPLOm7bMGuKytbwJWJ9kvyTJ6E8Bc24aM3p/k+HacU/vaSJI0qeneCXxUkgMnfAI63baSJI27GesHq+qaJJcC19P74vkvAOuBJwAbk5xGr1A8pe2/NclG4Oa2/xlV9WA73OnAhcD+wOVtkSRpStPtwP4H8A+t0yp6z0WsG1pWkiTNLTPaD1bVW4C3TAg/QO+u4KD91w06X1VtAY7a1zwkSd00rSKwqi5KsgV4Mb0H0X+tqm4eamaSJM0R9oOSpPlk2kNZWmdnhydJ6iT7QUnSfDHdiWH2WpILkuxIclNf7KAkVya5rb0e2LftrCTbktya5KS++LFJbmzbzm4Pv0uSJEmS9sHQikB6D6qvnBA7E9hcVcuBze09SY4AVgNHtjbnJFnQ2pwLrKU3G9ryAceUJEmSJE3T0IrAqroK+OaE8CpgQ1vfAJzcF7+kqh6oqtuBbcBx7XuSDqiqq6uqgIv62kiSJEmS9tIw7wQOcmj7XiPa6yEtvhi4q2+/7S22uK1PjEuSJEmS9sFsF4GTGfScX00RH3yQZG2SLUm27Ny5c8aSkyRJkqT5YraLwHvbEE/a644W3w4c3rffEuDuFl8yID5QVa2vqhVVtWLRokUzmrgkSZIkzQezXQRuAta09TXAZX3x1Un2S7KM3gQw17Yho/cnOb7NCnpqXxtJkiRJ0l6a9vcE7q0kFwMnAAcn2Q68BXgbsDHJacCdwCkAVbU1yUZ637+0Czijqh5shzqd3kyj+wOXt0WSJEmStA+GVgRW1Ssn2XTiJPuvA9YNiG8BjprB1CRJkiSps4ZWBGp+O+SdZ4w6BQB2vOm9o05BkiRJGitzZXZQSZIkSdIssAiUJEmSpA6xCJQkSZKkDrEIlCRJkqQOsQiUJEmSpA6xCJQkSZKkDrEIlCRJkqQOsQiUJGmWJXlykkuTfDnJLUmel+SgJFcmua29Hti3/1lJtiW5NclJffFjk9zYtp2dJKO5IknSOLEIlCRp9r0b+ERV/RTwM8AtwJnA5qpaDmxu70lyBLAaOBJYCZyTZEE7zrnAWmB5W1bO5kVIksaTRaAkSbMoyQHALwDnA1TV96vqX4FVwIa22wbg5La+Crikqh6oqtuBbcBxSQ4DDqiqq6uqgIv62kiSNCmLQEmSZtczgJ3AXyX5QpLzkjweOLSq7gFor4e0/RcDd/W1395ii9v6xLgkSVOyCJQkaXYtBJ4LnFtVxwDfpQ39nMSg5/xqivjDD5CsTbIlyZadO3fubb6SpHnGIlCSpNm1HdheVde095fSKwrvbUM8aa87+vY/vK/9EuDuFl8yIP4wVbW+qlZU1YpFixbN2IVIksaTRaAkSbOoqr4O3JXk2S10InAzsAlY02JrgMva+iZgdZL9kiyjNwHMtW3I6P1Jjm+zgp7a10aSpEktHHUCkiR10OuADyR5DPBV4DX0PpjdmOQ04E7gFICq2ppkI71CcRdwRlU92I5zOnAhsD9weVskSZqSRaAkSbOsqm4AVgzYdOIk+68D1g2IbwGOmtHkJEnznsNBJUmSJKlDLAIlSZIkqUMsAiVJkiSpQywCJUmSJKlDLAIlSZIkqUMsAiVJkiSpQywCJUmSJKlDLAIlSZIkqUMsAiVJkiSpQywCJUmSJKlDLAIlSZIkqUMsAiVJkiSpQywCJUmSJKlDFo46AUmSpPnkkHeeMeoUANjxpveOOgVJc5R3AiVJkiSpQywCJUmSJKlDLAIlSZIkqUN8JlDz3pWvXTLqFAB4yQXbR52CJEmS5J1ASZIkSeoSi0BJkiRJ6hCLQEmSRiDJgiRfSPKx9v6gJFcmua29Hti371lJtiW5NclJffFjk9zYtp2dJKO4FknSeLEIlCRpNN4A3NL3/kxgc1UtBza39yQ5AlgNHAmsBM5JsqC1ORdYCyxvy8rZSV2SNM4sAiVJmmVJlgAvBc7rC68CNrT1DcDJffFLquqBqrod2AYcl+Qw4ICqurqqCrior40kSZOyCJQkafb9T+APgB/2xQ6tqnsA2ushLb4YuKtvv+0ttritT4xLkjQli0BJkmZRkpcBO6rquuk2GRCrKeKDzrk2yZYkW3bu3DnN00qS5iuLQEmSZtfzgZcnuQO4BHhxkvcD97YhnrTXHW3/7cDhfe2XAHe3+JIB8YepqvVVtaKqVixatGgmr0WSNIZGUgQmuaPNZnZDki0tttezokmSNG6q6qyqWlJVS+lN+PKpqnoVsAlY03ZbA1zW1jcBq5Psl2QZvQlgrm1DRu9PcnybFfTUvjaSJE1qlHcCX1RVR1fVivZ+X2ZFkyRpvngb8JIktwEvae+pqq3ARuBm4BPAGVX1YGtzOr3JZbYB/wRcPttJS5LGz8JRJ9BnFXBCW98AfAZ4M32zogG3J9kGHAdcPYIcJUmaMVX1GXr9HVX1L8CJk+y3Dlg3IL4FOGp4GUqS5qNR3Qks4Iok1yVZ22J7Oyvaw/jguyRJkiRNbVR3Ap9fVXcnOQS4MsmXp9h32rOfVdV6YD3AihUrBu4jSZIkSV02kjuBVXV3e90BfJTe8M69nRVNkiRJkrSXZr0ITPL4JE/cvQ78EnATezkr2uxmLUmSJEnzwyiGgx4KfLQ3mzULgQ9W1SeSfB7YmOQ04E7gFOjNipZk96xou3jorGiSJEmSpL0w60VgVX0V+JkB8b2eFU2SJEmStHdG+T2BkiRJkqRZZhEoSZIkSR1iEShJkiRJHWIRKEmSJEkdYhEoSZIkSR1iEShJkiRJHWIRKEmSJEkdYhEoSZIkSR1iEShJkiRJHWIRKEmSJEkdYhEoSZIkSR1iEShJkiRJHbJw1AlIkiRp9l352iWjTgGAl1ywfdQpSJ3jnUBJkiRJ6hCLQEmSZlGSw5N8OsktSbYmeUOLH5TkyiS3tdcD+9qclWRbkluTnNQXPzbJjW3b2UkyimuSJI0Xi0BJkmbXLuA/V9VPA8cDZyQ5AjgT2FxVy4HN7T1t22rgSGAlcE6SBe1Y5wJrgeVtWTmbFyJJGk8WgZIkzaKquqeqrm/r9wO3AIuBVcCGttsG4OS2vgq4pKoeqKrbgW3AcUkOAw6oqqurqoCL+tpIkjQpi0BJkkYkyVLgGOAa4NCqugd6hSJwSNttMXBXX7PtLba4rU+MDzrP2iRbkmzZuXPnjF6DJGn8WARKkjQCSZ4AfBh4Y1V9e6pdB8RqivjDg1Xrq2pFVa1YtGjR3icrSZpXLAIlSZplSR5NrwD8QFV9pIXvbUM8aa87Wnw7cHhf8yXA3S2+ZEBckqQpWQRKkjSL2gye5wO3VNWf923aBKxp62uAy/riq5Psl2QZvQlgrm1DRu9Pcnw75ql9bSRJmpRfFi9J0ux6PvBq4MYkN7TYHwJvAzYmOQ24EzgFoKq2JtkI3ExvZtEzqurB1u504EJgf+DytkiSNCWLQEmSZlFVfY7Bz/MBnDhJm3XAugHxLcBRM5edJKkLHA4qSZIkSR1iEShJkiRJHWIRKEmSJEkdYhEoSZIkSR1iEShJkiRJHWIRKEmSJEkdYhEoSZIkSR1iEShJkiRJHWIRKEmSJEkdYhEoSZIkSR1iEShJkiRJHWIRKEmSJEkdYhEoSZIkSR1iEShJkiRJHWIRKEmSJEkdYhEoSZIkSR1iEShJkiRJHWIRKEmSJEkdsnDUCUjq+eyffXzUKQDwwv/6K6NOQZIkSUM0NkVgkpXAu4EFwHlV9bYRpyRJ0sjZP6oL5sIHpX5IqvlkLIrAJAuA9wIvAbYDn0+yqapuHm1mUvd86i/eMOoUAHjx69496hSkkbN/lCTti7EoAoHjgG1V9VWAJJcAqwA7OUmTuv+T/zzqFHjiSU8fdQqa3+wfpTnED0o1LsalCFwM3NX3fjvwcyPKRZJm1Hvf+95RpwDAGWecMeX2m69/6SxlMrUjnvt3o05hLrF/lLTX5sKHpLDnD0rHpX8cR6mqUeewR0lOAU6qqt9u718NHFdVr5uw31pgbXv7bODWGU7lYOAbM3zMYTDPmTcuuZrnzBqXPGF8ch1Gnk+vqkUzfMyxYP+4T8YlV/OcWeOSJ4xPruY582atjxyXO4HbgcP73i8B7p64U1WtB9YPK4kkW6pqxbCOP1PMc+aNS67mObPGJU8Yn1zHJc8xYv+4l8YlV/OcWeOSJ4xPruY582Yz13H5nsDPA8uTLEvyGGA1sGnEOUmSNGr2j5KkvTYWdwKraleS3wM+SW8K7AuqauuI05IkaaTsHyVJ+2IsikCAqvo4MOoviRnaUJoZZp4zb1xyNc+ZNS55wvjkOi55jg37x702Lrma58walzxhfHI1z5k3a7mOxcQwkiRJkqSZMS7PBEqSJEmSZoBF4DQkWZnk1iTbkpw56nwmk+SCJDuS3DTqXKaS5PAkn05yS5KtSebGN6tOkOSxSa5N8sWW55+MOqepJFmQ5AtJPjbqXKaS5I4kNya5IcmWUeczmSRPTnJpki+3f6vPG3VOEyV5dvs57l6+neSNo85rkCS/3/47uinJxUkeO+qcNDPsI2fOuPSPYB85DOPSP4J95EwbRR/pcNA9SLIA+ArwEnpTcX8eeGVV3TzSxAZI8gvAd4CLquqoUeczmSSHAYdV1fVJnghcB5w8136mSQI8vqq+k+TRwOeAN1TVP444tYGS/CdgBXBAVb1s1PlMJskdwIqqmtPf2ZNkA/DZqjqvzbr4uKr61xGnNan2t+prwM9V1dz4FuAmyWJ6//0cUVX/N8lG4ONVdeFoM9MjZR85s8alfwT7yGEYl/4R7CNn0qj6SO8E7tlxwLaq+mpVfR+4BFg14pwGqqqrgG+OOo89qap7qur6tn4/cAuweLRZPVz1fKe9fXRb5uSnJkmWAC8Fzht1LvNBkgOAXwDOB6iq78/lzq05Efinuda59VkI7J9kIfA4BnyXncaSfeQMGpf+Eewju8w+cihmvY+0CNyzxcBdfe+3M0f/II+jJEuBY4BrRpzKQG34yA3ADuDKqpqTeQL/E/gD4IcjzmM6CrgiyXVJ1o46mUk8A9gJ/FUbPnReksePOqk9WA1cPOokBqmqrwHvBO4E7gHuq6orRpuVZoh95JDM9f4R7COHYBz6R7CPnFGj6iMtAvcsA2Jz8pOucZPkCcCHgTdW1bdHnc8gVfVgVR0NLAGOSzLnhhAleRmwo6quG3Uu0/T8qnou8MvAGW2I1lyzEHgucG5VHQN8F5jLzzo9Bng58NejzmWQJAfSuzu0DHgq8PgkrxptVpoh9pFDMA79I9hHDsE49I9gHzmjRtVHWgTu2Xbg8L73S3AY0yPWnh/4MPCBqvrIqPPZkzbM4TPAytFmMtDzgZe3ZwkuAV6c5P2jTWlyVXV3e90BfJTecLK5Zjuwve9T7UvpdXhz1S8D11fVvaNOZBK/CNxeVTur6gfAR4CfH3FOmhn2kTNs3PpHsI+cKWPSP4J95EwbSR9pEbhnnweWJ1nWPklYDWwacU5jrT1Mfj5wS1X9+ajzmUySRUme3Nb3p/cf6ZdHmtQAVXVWVS2pqqX0/n1+qqrm5F2WJI9vkx3Qho78EjDnZuqrqq8DdyV5dgudCMy5iRn6vJI5OsyluRM4Psnj2n//J9J71knjzz5yBo1L/wj2kTNtXPpHsI8cgpH0kQuHfYJxV1W7kvwe8ElgAXBBVW0dcVoDJbkYOAE4OMl24C1Vdf5osxro+cCrgRvbswQAf1hVHx9dSgMdBmxoM0o9CthYVXN2aukxcSjw0d7fOBYCH6yqT4w2pUm9DvhA+x/brwKvGXE+AyV5HL2ZGX9n1LlMpqquSXIpcD2wC/gCsH60WWkm2EfOuHHpH8E+cqaNU/8I9pEzZlR9pF8RIUmSJEkd4nBQSZIkSeoQi0BJkiRJ6hCLQEmSJEnqEItASZIkSeoQi0BJkiRJ6hCLQI2lJN8Z0nH/YQjHfGObonhG9pvmOd+RZGuSd+xj+xOS3JfkC0luTXJVkpdNo91+Sf53khuS/MY+nvdjfet+obikzrPP2+OxZqLPqyS/2hf7WJITZii/z7S+9EtJvpzkPbu/Y3EP7U5JckuSTz+C865o63+4L8fQ/GURKPWpqocVHe07kB6JNwLT6eimu990/A7w3Kr6L9PZOcmg7wz9bFUdU1XPBl4PvCfJiXs41DHAo6vq6Kr60N6l/DAnAHtVBE5yHZKkAezzHmI78EczlM8gv1lVzwGeAzwAXDaNNqcB/7GqXjQD59/rInAG/i1oDrMI1Fhrn959Jsml7dO1D6R902qSlS32uSRn991hemuSN/Ud46YkS9v6d/qO++kkH6T3pb1/luQNfW3WJXn9hFwen+TvknyxHfM32j5PBT69+5O8JOcm2dI+tfyTFhu033f6jv2KJBe29VPa8b+Y5KoBP5NNwOOBa1oOT0+yuX0CuTnJ09p+Fyb583a+t0/1c66qG4A/BX6vtV2U5MNJPt+W5yc5BHg/cHS7E/jMJH/ctt+UZH3f76b/08mDk9wx4RqWAr8L/H471gsHnbPv97k+yRXARUmOTHJta/elJMunujZJGhf2eUPt874I3JfkJQPOcWJ6I2NuTHJBkv1a/I4kf5Lk+rbtpyb/7fVU1feBPwCeluRn2nFe1ddv/X9JFiT5Y+AFwP9K707n0iSfbee6Pm2kTPpG0LT370nyWxPyfxuwfzv+ByY75+7fQ5I/TXIN8Lwkb0tyc/t5vnNP16cxUlUuLmO3AN9prycA9wFL6H2ocTW9P5qPBe4ClgMBNgIfa23eCryp71g3AUsHHPe7wLL2filwfVt/FPBPwFMm5PT/AH/Z9/5J7fUO4OC++EHtdQHwGeA5k+z3nb71VwAXtvUbgcVt/clT/Xza+t8Ca9r6a4G/aesXAh8DFgxof8Lun1df7Gjglrb+QeAFbf1pffGHtNt9rW39fcCvtvXPACva+sHAHRPbD/g9TXbOtwLXAfu3939B7xNXgMfsjru4uLiM64J93qz0ecALgb9vsY+1+O6f7U+2+EXAG/uu4XVt/T8C502S32dofV5f7G+A3wB+uuX86BY/Bzh1Yjt6d00f29aXA1v6c+877nuA3xrQvv9nNNU5C/j13b874FYgU/38XcZz8U6g5oNrq2p7Vf0QuIFe5/VTwO1VdVv1/nK9fx+PeztAVd0B/EuSY4BfAr5QVf8yYf8bgV9M8vYkL6yq+yY57q8nuR74AnAkcMRe5vV/gAuT/Ad6neqePI9eAQW9QuwFfdv+uqoenOZ507f+i/SGh94AbAIOSPLEAW1elOSaJDcCL6Z3vftqqnNuqqr/29avBv4wyZuBp/fFJWk+sM+b2j73eVX1WYAkL+wLP5vez/Yr7f0G4Bf6tn+kvV5H73cxXbv71BOBY4HPt/7tROAZA/Z/NPCXrT/9a/b+59hvqnM+CHy4rX8b+B5wXpJfA/7tEZxTc4zPz2g+eKBv/UF+/O+6Jtl/Fw8dCv3YSfb77oT35wG/BfwEcMHEnavqK0mOBX4F+G9JrqiqP+3fJ8ky4E3Az1bVt9pwl8nO35//j/apqt9N8nPAS4Ebkhw9oHOeSv9xJ17jVI4BbmnrjwKeN7HAaqOSdq8/lt6niyuq6q4kb+27jv7fwWTXP9FU5/zRdVTVB9swlpcCn0zy21X1qWmeQ5LmOvu84fZ56+g9G7irvc8U+8KPfx8/+l0k+SRwKL27db89sUEbevnv6PWphwAbquqsPZzn94F7gZ+h9/v8XotP9/f7kBSmOOf3dhfKVbUryXH0isTV9B4JefE0jq8x4J1AzVdfBpYleWZ7/8q+bXcAzwVI8lxg2TSP+VFgJfCzwCcnbkzyVODfqur9wDt3nwO4H9h9x+oAep3QfUkOBX657xD9+wHcm+SnkzwK+Pd953lmVV1TVX8MfAM4fA95/wO9P94Avwl8bk8XOuDangP8V+C9LXQF7fnAtv3oAc12d0TfSPIEesN7druD3qeQTIj3m/jzmM45SfIM4KtVdTa9O4bPmeT4kjRf2Of92CPq86rqCuBAesUW9H62S5M8q71/NfD3ezjGSdWbIG1QAfho4L8Bd1XVl4DNwCvSe66eJAclefqAwz4JuKfdAX41P74r+s/AEenNzv0kegXbID9o52a652x995Oq6uP0JvI5eqrr1njxTqDmpar6XpK1wN8l+Qa9TuCotvnDwKltCMTnga8MPsrDjvn99B4o/9dJhpP8O+AdSX4I/AA4vcXXA5cnuaeqXpTkC8BW4Kv0hrkwaD/gTHrPJNxF7xmOJ7T93pHeZCeh94f8i3tI/fXABUn+C7ATeM10rhd4Ycv1ccAO4PVVtbnvmO9N8iV6f0euojeRy49U1b8m+Ut6Q4buoPez3u2dwMYkrwYmu0v3t8ClSVYBr5vOOZvfAF6V5AfA1+lNaCNJ85Z93kPsa5/Xbx1t9s72s30N8NfpzSr6eeB/7cMxP5DkAWA/4H8Dq9rxb07y/wJXtAL4B8AZ9Iq7fucAH05yCvBp2l3NNtJmI/Al4DZ6w24HWQ98Kcn1VfWb0zznE4HL2sie0LsbqXli94Oe0ryW3nf9vKmq9vhdd1Mc41HA9cApVXXbDKUmSdKMss+TtCcOB5WmIckRwDZgs52hJGk+s8+T5j/vBEqSJElSh3gnUJIkSZI6xCJQkiRJkjrEIlCSJEmSOsQiUJIkSZI6xCJQkiRJkjrEIlCSJEmSOuT/B3bdIRT9k8O3AAAAAElFTkSuQmCC"/>
          <p:cNvSpPr>
            <a:spLocks noChangeAspect="1" noChangeArrowheads="1"/>
          </p:cNvSpPr>
          <p:nvPr/>
        </p:nvSpPr>
        <p:spPr bwMode="auto">
          <a:xfrm>
            <a:off x="9103682" y="1438609"/>
            <a:ext cx="2590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285750" indent="-285750">
              <a:buFont typeface="Wingdings" panose="05000000000000000000" pitchFamily="2" charset="2"/>
              <a:buChar char="q"/>
            </a:pPr>
            <a:r>
              <a:rPr lang="en-US" sz="1400" dirty="0">
                <a:solidFill>
                  <a:srgbClr val="000000"/>
                </a:solidFill>
                <a:latin typeface="Comic Sans MS" panose="030F0702030302020204" pitchFamily="66" charset="0"/>
                <a:cs typeface="Times New Roman" panose="02020603050405020304" pitchFamily="18" charset="0"/>
              </a:rPr>
              <a:t>People employed for 10+ years are most likely to default</a:t>
            </a:r>
          </a:p>
          <a:p>
            <a:pPr marL="342900" indent="-342900">
              <a:buFont typeface="Arial" panose="020B0604020202020204" pitchFamily="34" charset="0"/>
              <a:buChar char="•"/>
            </a:pPr>
            <a:endParaRPr lang="en-US" sz="1400" dirty="0">
              <a:solidFill>
                <a:srgbClr val="000000"/>
              </a:solidFill>
              <a:latin typeface="Comic Sans MS" panose="030F0702030302020204" pitchFamily="66" charset="0"/>
              <a:cs typeface="Times New Roman" panose="02020603050405020304" pitchFamily="18" charset="0"/>
            </a:endParaRPr>
          </a:p>
          <a:p>
            <a:endParaRPr lang="en-US" dirty="0"/>
          </a:p>
        </p:txBody>
      </p:sp>
      <p:pic>
        <p:nvPicPr>
          <p:cNvPr id="10" name="Picture 9">
            <a:extLst>
              <a:ext uri="{FF2B5EF4-FFF2-40B4-BE49-F238E27FC236}">
                <a16:creationId xmlns:a16="http://schemas.microsoft.com/office/drawing/2014/main" id="{CAF34FD5-A25B-261B-7FFE-A51F71BDF7AE}"/>
              </a:ext>
            </a:extLst>
          </p:cNvPr>
          <p:cNvPicPr>
            <a:picLocks noChangeAspect="1"/>
          </p:cNvPicPr>
          <p:nvPr/>
        </p:nvPicPr>
        <p:blipFill>
          <a:blip r:embed="rId2"/>
          <a:stretch>
            <a:fillRect/>
          </a:stretch>
        </p:blipFill>
        <p:spPr>
          <a:xfrm>
            <a:off x="1682659" y="768434"/>
            <a:ext cx="7502238" cy="3106080"/>
          </a:xfrm>
          <a:prstGeom prst="rect">
            <a:avLst/>
          </a:prstGeom>
        </p:spPr>
      </p:pic>
      <p:sp>
        <p:nvSpPr>
          <p:cNvPr id="12" name="TextBox 11">
            <a:extLst>
              <a:ext uri="{FF2B5EF4-FFF2-40B4-BE49-F238E27FC236}">
                <a16:creationId xmlns:a16="http://schemas.microsoft.com/office/drawing/2014/main" id="{04336244-07F2-9002-E4B7-5C3B42E44225}"/>
              </a:ext>
            </a:extLst>
          </p:cNvPr>
          <p:cNvSpPr txBox="1"/>
          <p:nvPr/>
        </p:nvSpPr>
        <p:spPr>
          <a:xfrm>
            <a:off x="1926949" y="3978777"/>
            <a:ext cx="6096000" cy="461665"/>
          </a:xfrm>
          <a:prstGeom prst="rect">
            <a:avLst/>
          </a:prstGeom>
          <a:noFill/>
        </p:spPr>
        <p:txBody>
          <a:bodyPr wrap="square">
            <a:spAutoFit/>
          </a:bodyPr>
          <a:lstStyle/>
          <a:p>
            <a:r>
              <a:rPr lang="en-US" sz="2400" b="1" dirty="0">
                <a:solidFill>
                  <a:schemeClr val="tx1">
                    <a:lumMod val="85000"/>
                    <a:lumOff val="15000"/>
                  </a:schemeClr>
                </a:solidFill>
                <a:latin typeface="+mj-lt"/>
                <a:ea typeface="+mj-ea"/>
                <a:cs typeface="+mj-cs"/>
              </a:rPr>
              <a:t>ANALYSING HOME OWNERSHIP</a:t>
            </a:r>
            <a:endParaRPr lang="en-IN" sz="2400" b="1" dirty="0">
              <a:solidFill>
                <a:schemeClr val="tx1">
                  <a:lumMod val="85000"/>
                  <a:lumOff val="15000"/>
                </a:schemeClr>
              </a:solidFill>
              <a:latin typeface="+mj-lt"/>
              <a:ea typeface="+mj-ea"/>
              <a:cs typeface="+mj-cs"/>
            </a:endParaRPr>
          </a:p>
        </p:txBody>
      </p:sp>
      <p:pic>
        <p:nvPicPr>
          <p:cNvPr id="14" name="Picture 13">
            <a:extLst>
              <a:ext uri="{FF2B5EF4-FFF2-40B4-BE49-F238E27FC236}">
                <a16:creationId xmlns:a16="http://schemas.microsoft.com/office/drawing/2014/main" id="{E5DC45B2-84D3-9F5D-0772-7DFECFAF98AC}"/>
              </a:ext>
            </a:extLst>
          </p:cNvPr>
          <p:cNvPicPr>
            <a:picLocks noChangeAspect="1"/>
          </p:cNvPicPr>
          <p:nvPr/>
        </p:nvPicPr>
        <p:blipFill>
          <a:blip r:embed="rId3"/>
          <a:stretch>
            <a:fillRect/>
          </a:stretch>
        </p:blipFill>
        <p:spPr>
          <a:xfrm>
            <a:off x="1682659" y="4417129"/>
            <a:ext cx="7421023" cy="2411081"/>
          </a:xfrm>
          <a:prstGeom prst="rect">
            <a:avLst/>
          </a:prstGeom>
        </p:spPr>
      </p:pic>
      <p:sp>
        <p:nvSpPr>
          <p:cNvPr id="15" name="AutoShape 2" descr="data:image/png;base64,iVBORw0KGgoAAAANSUhEUgAAA4EAAAEkCAYAAACR5DS4AAAAOXRFWHRTb2Z0d2FyZQBNYXRwbG90bGliIHZlcnNpb24zLjMuNCwgaHR0cHM6Ly9tYXRwbG90bGliLm9yZy8QVMy6AAAACXBIWXMAAAsTAAALEwEAmpwYAAAqPElEQVR4nO3df7hdZXnn//fHRBF/oCCBYoImamoLjAVJKVbthVJLWq1h+pU2XlVSpZOWof7ojFOh/U617ZVrdHTqSBXmmwIl+ANMUUtqRWGiFp1SMCAKAZFUKESQxGoR7YgG7+8f+4luDvucnISzzz77rPfruta1177Xeta61znhPNx7PevZqSokSZIkSd3wqFEnIEmSJEmaPRaBkiRJktQhFoGSJEmS1CEWgZIkSZLUIRaBkiRJktQhFoGSJEmS1CELR53AsBx88MG1dOnSUachSRqy66677htVtWjUeYwL+0dJ6o7J+sh5WwQuXbqULVu2jDoNSdKQJfnnUecwTuwfJak7JusjHQ4qSZIkSR1iEShJkiRJHWIRKEmSJEkdYhEoSZIkSR1iEShJkiRJHWIRKEmSJEkdYhEoSZIkSR1iEShJkiRJHWIRKEmSJEkdsnDUCcyWn3j9+aNOAYCvn33aqFOQJOlH7B8lqXu8EyhJkiRJHWIRKEmSJEkdYhEoSdIQJLkgyY4kN02Ivy7JrUm2JvnvffGzkmxr207qix+b5Ma27ewkafH9knyoxa9JsnTWLk6SNNYsAiVJGo4LgZX9gSQvAlYBz6mqI4F3tvgRwGrgyNbmnCQLWrNzgbXA8rbsPuZpwLeq6lnAu4C3D/NiJEnzh0WgJElDUFVXAd+cED4deFtVPdD22dHiq4BLquqBqrod2AYcl+Qw4ICqurqqCrgIOLmvzYa2filw4u67hJIkTcUiUJKk2fOTwAvb8M2/T/KzLb4YuKtvv+0ttritT4w/pE1V7QLuA54yxNwlSfNEZ74iQpKkOWAhcCBwPPCzwMYkzwAG3cGrKeLsYdtDJFlLb0gpT3va0/YyZUnSfOOdQEmSZs924CPVcy3wQ+DgFj+8b78lwN0tvmRAnP42SRYCT+Lhw08BqKr1VbWiqlYsWrRoBi9HkjSOLAIlSZo9fwO8GCDJTwKPAb4BbAJWtxk/l9GbAObaqroHuD/J8e15v1OBy9qxNgFr2vorgE+15wYlSZqSw0ElSRqCJBcDJwAHJ9kOvAW4ALigfW3E94E1rXDbmmQjcDOwCzijqh5shzqd3kyj+wOXtwXgfOB9SbbRuwO4ejauS5I0/iwCJUkagqp65SSbXjXJ/uuAdQPiW4CjBsS/B5zySHKUJHWTw0ElSZIkqUMsAiVJkiSpQywCJUmSJKlDLAIlSZIkqUMsAiVJkiSpQywCJUmSJKlDLAIlSZIkqUMsAiVJkiSpQywCJUmSJKlDLAIlSZIkqUMsAiVJkiSpQywCJUmSJKlDLAIlSZIkqUMsAiVJkiSpQ4ZWBCY5PMmnk9ySZGuSN7T4QUmuTHJbez2wr81ZSbYluTXJSX3xY5Pc2LadnSTDyluSJEmS5rNh3gncBfznqvpp4HjgjCRHAGcCm6tqObC5vadtWw0cCawEzkmyoB3rXGAtsLwtK4eYtyRJkiTNW0MrAqvqnqq6vq3fD9wCLAZWARvabhuAk9v6KuCSqnqgqm4HtgHHJTkMOKCqrq6qAi7qayNJkiRJ2guz8kxgkqXAMcA1wKFVdQ/0CkXgkLbbYuCuvmbbW2xxW58YH3SetUm2JNmyc+fOGb0GSZIkSZoPhl4EJnkC8GHgjVX17al2HRCrKeIPD1atr6oVVbVi0aJFe5+sJEmSJM1zQy0CkzyaXgH4gar6SAvf24Z40l53tPh24PC+5kuAu1t8yYC4JEmSJGkvDXN20ADnA7dU1Z/3bdoErGnra4DL+uKrk+yXZBm9CWCubUNG709yfDvmqX1tJEmak5JckGRHkpsGbHtTkkpycF9sr2bIbv3lh1r8mvbohSRJezTMO4HPB14NvDjJDW35FeBtwEuS3Aa8pL2nqrYCG4GbgU8AZ1TVg+1YpwPn0Zss5p+Ay4eYtyRJM+FCBsxmneRwev3fnX2xfZkh+zTgW1X1LOBdwNuHchWSpHln4bAOXFWfY/DzfAAnTtJmHbBuQHwLcNTMZSdJ0nBV1VWT3J17F/AHPHRUy49myAZuT7J7huw7aDNkAyTZPUP25a3NW1v7S4H3JEmbSVuSpEnNyuygkiQJkrwc+FpVfXHCpn2ZIftHbapqF3Af8JRJzuvs2ZKkH7EIlCRpFiR5HPBHwB8P2jwgtqcZsp09W5K0TywCJUmaHc8ElgFfbMM8lwDXJ/kJ9m2G7B+1SbIQeBLwzSHmL0maJywCJUmaBVV1Y1UdUlVLq2opvSLuuVX1dfZthuz+2bZfAXzK5wElSdNhEShJ0hAkuRi4Gnh2ku1JTpts332cIft84CltEpn/BJw5lAuRJM07Q5sdVJKkLquqV+5h+9IJ7/dqhuyq+h5wyiPLUpLURd4JlCRJkqQOsQiUJEmSpA6xCJQkSZKkDrEIlCRJkqQOsQiUJEmSpA6xCJQkSZKkDrEIlCRJkqQOsQiUJEmSpA6xCJQkSZKkDrEIlCRJkqQOsQiUJEmSpA6xCJQkSZKkDrEIlCRJkqQOsQiUJEmSpA6xCJQkSZKkDrEIlCRJkqQOsQiUJEmSpA6xCJQkSZKkDrEIlCRJkqQOsQiUJGkIklyQZEeSm/pi70jy5SRfSvLRJE/u23ZWkm1Jbk1yUl/82CQ3tm1nJ0mL75fkQy1+TZKls3l9kqTxZREoSdJwXAisnBC7Ejiqqp4DfAU4CyDJEcBq4MjW5pwkC1qbc4G1wPK27D7macC3qupZwLuAtw/tSiRJ84pFoCRJQ1BVVwHfnBC7oqp2tbf/CCxp66uAS6rqgaq6HdgGHJfkMOCAqrq6qgq4CDi5r82Gtn4pcOLuu4SSJE1l4agT0EN97u3LRp0CAC948+2jTkGS5rvXAh9q64vpFYW7bW+xH7T1ifHdbe4CqKpdSe4DngJ8Y4g5S5LmAe8ESpI0y5L8EbAL+MDu0IDdaor4VG0GnW9tki1JtuzcuXNv05UkzTMWgZIkzaIka4CXAb/ZhnhC7w7f4X27LQHubvElA+IPaZNkIfAkJgw/3a2q1lfViqpasWjRopm6FEnSmLIIlCRpliRZCbwZeHlV/Vvfpk3A6jbj5zJ6E8BcW1X3APcnOb4973cqcFlfmzVt/RXAp/qKSkmSJuUzgZIkDUGSi4ETgIOTbAfeQm820P2AK9scLv9YVb9bVVuTbARupjdM9IyqerAd6nR6M43uD1zeFoDzgfcl2UbvDuDq2bguSdL4swiUJGkIquqVA8LnT7H/OmDdgPgW4KgB8e8BpzySHCVJ3eRwUEmSJEnqEItASZIkSeoQi0BJkiRJ6hCLQEmSJEnqEItASZIkSeoQi0BJkiRJ6hCLQEmSJEnqEItASZIkSeqQoRWBSS5IsiPJTX2xtyb5WpIb2vIrfdvOSrItya1JTuqLH5vkxrbt7CQZVs6SJEmSNN8N807ghcDKAfF3VdXRbfk4QJIjgNXAka3NOUkWtP3PBdYCy9sy6JiSJEmSpGkYWhFYVVcB35zm7quAS6rqgaq6HdgGHJfkMOCAqrq6qgq4CDh5KAlLkiRJUgeM4pnA30vypTZc9MAWWwzc1bfP9hZb3NYnxiVJkiRJ+2C2i8BzgWcCRwP3AP+jxQc951dTxAdKsjbJliRbdu7c+QhTlSRJkqT5Z1aLwKq6t6oerKofAn8JHNc2bQcO79t1CXB3iy8ZEJ/s+OurakVVrVi0aNHMJi9JkiRJ88CsFoHtGb/d/j2we+bQTcDqJPslWUZvAphrq+oe4P4kx7dZQU8FLpvNnCVJkiRpPlk4rAMnuRg4ATg4yXbgLcAJSY6mN6TzDuB3AKpqa5KNwM3ALuCMqnqwHep0ejON7g9c3hZJkiRJ0j4YWhFYVa8cED5/iv3XAesGxLcAR81gapIkSZLUWaOYHVSSJEmSNCIWgZIkSZLUIRaBkiRJktQhFoGSJA1BkguS7EhyU1/soCRXJrmtvR7Yt+2sJNuS3JrkpL74sUlubNvObrNl02bU/lCLX5Nk6axeoCRpbFkESpI0HBcCKyfEzgQ2V9VyYHN7T5IjgNXAka3NOUkWtDbnAmvpfX3S8r5jngZ8q6qeBbwLePvQrkSSNK9YBEqSNARVdRXwzQnhVcCGtr4BOLkvfklVPVBVtwPbgOPa9+seUFVXV1UBF01os/tYlwIn7r5LKEnSVCwCJUmaPYdW1T0A7fWQFl8M3NW33/YWW9zWJ8Yf0qaqdgH3AU8ZWuaSpHnDIlCSpNEbdAevpohP1ebhB0/WJtmSZMvOnTv3MUVJ0nxhEShJ0uy5tw3xpL3uaPHtwOF9+y0B7m7xJQPiD2mTZCHwJB4+/BSAqlpfVSuqasWiRYtm6FIkSePKIlCSpNmzCVjT1tcAl/XFV7cZP5fRmwDm2jZk9P4kx7fn/U6d0Gb3sV4BfKo9NyhJ0pQWjjoBSZLmoyQXAycAByfZDrwFeBuwMclpwJ3AKQBVtTXJRuBmYBdwRlU92A51Or2ZRvcHLm8LwPnA+5Jso3cHcPUsXJYkaR6wCJQkaQiq6pWTbDpxkv3XAesGxLcARw2If49WREqStDccDipJkiRJHWIRKEmSJEkdYhEoSZIkSR0yrSIwyebpxCRJmo/sByVJ88mUE8MkeSzwOHozmx3Ij7+Y9gDgqUPOTZKkkbIflCTNR3uaHfR3gDfS6+iu48ed37eB9w4vLUmS5gT7QUnSvDNlEVhV7wbeneR1VfUXs5STJElzgv2gJGk+mtb3BFbVXyT5eWBpf5uqumhIeUmSNGfYD0qS5pNpFYFJ3gc8E7gBeLCFC7DzkyTNe/aDkqT5ZFpFILACOKKqapjJSJI0R9kPzgGfe/uyUacAwAvefPuoU5CkR2S63xN4E/ATw0xEkqQ5zH5QkjRvTPdO4MHAzUmuBR7YHayqlw8lK0mS5hb7QUnSvDHdIvCtw0xCkqQ57q2jTkCSpJky3dlB/37YiUiSNFfZD0qS5pPpzg56P71Z0AAeAzwa+G5VHTCsxCRJmivsByVJ88l07wQ+sf99kpOB44aRkCRJc439oCRpPpnu7KAPUVV/A7x4ZlORJGk82A9KksbZdIeD/lrf20fR+74kvytJktQJ9oOSpPlkurOD/mrf+i7gDmDVjGcjSdLcZD8oSZo3pvtM4GuGnYgkSXOV/aAkaT6Z1jOBSZYk+WiSHUnuTfLhJEuGnZwkSXPBTPeDSX4/ydYkNyW5OMljkxyU5Mokt7XXA/v2PyvJtiS3JjmpL35skhvbtrOT5JFeqyRp/pvuxDB/BWwCngosBv62xSRJ6oIZ6weTLAZeD6yoqqOABcBq4Exgc1UtBza39yQ5om0/ElgJnJNkQTvcucBaYHlbVu5LTpKkbpluEbioqv6qqna15UJg0RDzkiRpLpnpfnAhsH+ShcDjgLvpPWO4oW3fAJzc1lcBl1TVA1V1O7ANOC7JYcABVXV1VRVwUV8bSZImNd0i8BtJXpVkQVteBfzLMBOTJGkOmbF+sKq+BrwTuBO4B7ivqq4ADq2qe9o+9wCHtCaLgbv6DrG9xRa39Ynxh0myNsmWJFt27ty5L2lLkuaR6RaBrwV+Hfg6vQ7rFYAPyUuSumLG+sH2rN8qYBm94aWPb0XlpE0GxGqK+MODVeurakVVrVi0yIE8ktR10/2KiD8D1lTVtwCSHETvU8zXDisxSZLmkJnsB38RuL2qdrZjfQT4eeDeJIdV1T1tqOeOtv924PC+9kvoDR/d3tYnxiVJmtJ07wQ+Z3fHB1BV3wSOGU5KkiTNOTPZD94JHJ/kcW02zxOBW+hNPLOm7bMGuKytbwJWJ9kvyTJ6E8Bc24aM3p/k+HacU/vaSJI0qeneCXxUkgMnfAI63baSJI27GesHq+qaJJcC19P74vkvAOuBJwAbk5xGr1A8pe2/NclG4Oa2/xlV9WA73OnAhcD+wOVtkSRpStPtwP4H8A+t0yp6z0WsG1pWkiTNLTPaD1bVW4C3TAg/QO+u4KD91w06X1VtAY7a1zwkSd00rSKwqi5KsgV4Mb0H0X+tqm4eamaSJM0R9oOSpPlk2kNZWmdnhydJ6iT7QUnSfDHdiWH2WpILkuxIclNf7KAkVya5rb0e2LftrCTbktya5KS++LFJbmzbzm4Pv0uSJEmS9sHQikB6D6qvnBA7E9hcVcuBze09SY4AVgNHtjbnJFnQ2pwLrKU3G9ryAceUJEmSJE3T0IrAqroK+OaE8CpgQ1vfAJzcF7+kqh6oqtuBbcBx7XuSDqiqq6uqgIv62kiSJEmS9tIw7wQOcmj7XiPa6yEtvhi4q2+/7S22uK1PjEuSJEmS9sFsF4GTGfScX00RH3yQZG2SLUm27Ny5c8aSkyRJkqT5YraLwHvbEE/a644W3w4c3rffEuDuFl8yID5QVa2vqhVVtWLRokUzmrgkSZIkzQezXQRuAta09TXAZX3x1Un2S7KM3gQw17Yho/cnOb7NCnpqXxtJkiRJ0l6a9vcE7q0kFwMnAAcn2Q68BXgbsDHJacCdwCkAVbU1yUZ637+0Czijqh5shzqd3kyj+wOXt0WSJEmStA+GVgRW1Ssn2XTiJPuvA9YNiG8BjprB1CRJkiSps4ZWBGp+O+SdZ4w6BQB2vOm9o05BkiRJGitzZXZQSZIkSdIssAiUJEmSpA6xCJQkSZKkDrEIlCRJkqQOsQiUJEmSpA6xCJQkSZKkDrEIlCRJkqQOsQiUJGmWJXlykkuTfDnJLUmel+SgJFcmua29Hti3/1lJtiW5NclJffFjk9zYtp2dJKO5IknSOLEIlCRp9r0b+ERV/RTwM8AtwJnA5qpaDmxu70lyBLAaOBJYCZyTZEE7zrnAWmB5W1bO5kVIksaTRaAkSbMoyQHALwDnA1TV96vqX4FVwIa22wbg5La+Crikqh6oqtuBbcBxSQ4DDqiqq6uqgIv62kiSNCmLQEmSZtczgJ3AXyX5QpLzkjweOLSq7gFor4e0/RcDd/W1395ii9v6xLgkSVOyCJQkaXYtBJ4LnFtVxwDfpQ39nMSg5/xqivjDD5CsTbIlyZadO3fubb6SpHnGIlCSpNm1HdheVde095fSKwrvbUM8aa87+vY/vK/9EuDuFl8yIP4wVbW+qlZU1YpFixbN2IVIksaTRaAkSbOoqr4O3JXk2S10InAzsAlY02JrgMva+iZgdZL9kiyjNwHMtW3I6P1Jjm+zgp7a10aSpEktHHUCkiR10OuADyR5DPBV4DX0PpjdmOQ04E7gFICq2ppkI71CcRdwRlU92I5zOnAhsD9weVskSZqSRaAkSbOsqm4AVgzYdOIk+68D1g2IbwGOmtHkJEnznsNBJUmSJKlDLAIlSZIkqUMsAiVJkiSpQywCJUmSJKlDLAIlSZIkqUMsAiVJkiSpQywCJUmSJKlDLAIlSZIkqUMsAiVJkiSpQywCJUmSJKlDLAIlSZIkqUMsAiVJkiSpQywCJUmSJKlDFo46AUmSpPnkkHeeMeoUANjxpveOOgVJc5R3AiVJkiSpQywCJUmSJKlDLAIlSZIkqUN8JlDz3pWvXTLqFAB4yQXbR52CJEmS5J1ASZIkSeoSi0BJkiRJ6hCLQEmSRiDJgiRfSPKx9v6gJFcmua29Hti371lJtiW5NclJffFjk9zYtp2dJKO4FknSeLEIlCRpNN4A3NL3/kxgc1UtBza39yQ5AlgNHAmsBM5JsqC1ORdYCyxvy8rZSV2SNM4sAiVJmmVJlgAvBc7rC68CNrT1DcDJffFLquqBqrod2AYcl+Qw4ICqurqqCrior40kSZOyCJQkafb9T+APgB/2xQ6tqnsA2ushLb4YuKtvv+0ttritT4xLkjQli0BJkmZRkpcBO6rquuk2GRCrKeKDzrk2yZYkW3bu3DnN00qS5iuLQEmSZtfzgZcnuQO4BHhxkvcD97YhnrTXHW3/7cDhfe2XAHe3+JIB8YepqvVVtaKqVixatGgmr0WSNIZGUgQmuaPNZnZDki0tttezokmSNG6q6qyqWlJVS+lN+PKpqnoVsAlY03ZbA1zW1jcBq5Psl2QZvQlgrm1DRu9PcnybFfTUvjaSJE1qlHcCX1RVR1fVivZ+X2ZFkyRpvngb8JIktwEvae+pqq3ARuBm4BPAGVX1YGtzOr3JZbYB/wRcPttJS5LGz8JRJ9BnFXBCW98AfAZ4M32zogG3J9kGHAdcPYIcJUmaMVX1GXr9HVX1L8CJk+y3Dlg3IL4FOGp4GUqS5qNR3Qks4Iok1yVZ22J7Oyvaw/jguyRJkiRNbVR3Ap9fVXcnOQS4MsmXp9h32rOfVdV6YD3AihUrBu4jSZIkSV02kjuBVXV3e90BfJTe8M69nRVNkiRJkrSXZr0ITPL4JE/cvQ78EnATezkr2uxmLUmSJEnzwyiGgx4KfLQ3mzULgQ9W1SeSfB7YmOQ04E7gFOjNipZk96xou3jorGiSJEmSpL0w60VgVX0V+JkB8b2eFU2SJEmStHdG+T2BkiRJkqRZZhEoSZIkSR1iEShJkiRJHWIRKEmSJEkdYhEoSZIkSR1iEShJkiRJHWIRKEmSJEkdYhEoSZIkSR1iEShJkiRJHWIRKEmSJEkdYhEoSZIkSR1iEShJkiRJHbJw1AlIkiRp9l352iWjTgGAl1ywfdQpSJ3jnUBJkiRJ6hCLQEmSZlGSw5N8OsktSbYmeUOLH5TkyiS3tdcD+9qclWRbkluTnNQXPzbJjW3b2UkyimuSJI0Xi0BJkmbXLuA/V9VPA8cDZyQ5AjgT2FxVy4HN7T1t22rgSGAlcE6SBe1Y5wJrgeVtWTmbFyJJGk8WgZIkzaKquqeqrm/r9wO3AIuBVcCGttsG4OS2vgq4pKoeqKrbgW3AcUkOAw6oqqurqoCL+tpIkjQpi0BJkkYkyVLgGOAa4NCqugd6hSJwSNttMXBXX7PtLba4rU+MDzrP2iRbkmzZuXPnjF6DJGn8WARKkjQCSZ4AfBh4Y1V9e6pdB8RqivjDg1Xrq2pFVa1YtGjR3icrSZpXLAIlSZplSR5NrwD8QFV9pIXvbUM8aa87Wnw7cHhf8yXA3S2+ZEBckqQpWQRKkjSL2gye5wO3VNWf923aBKxp62uAy/riq5Psl2QZvQlgrm1DRu9Pcnw75ql9bSRJmpRfFi9J0ux6PvBq4MYkN7TYHwJvAzYmOQ24EzgFoKq2JtkI3ExvZtEzqurB1u504EJgf+DytkiSNCWLQEmSZlFVfY7Bz/MBnDhJm3XAugHxLcBRM5edJKkLHA4qSZIkSR1iEShJkiRJHWIRKEmSJEkdYhEoSZIkSR1iEShJkiRJHWIRKEmSJEkdYhEoSZIkSR1iEShJkiRJHWIRKEmSJEkdYhEoSZIkSR1iEShJkiRJHWIRKEmSJEkdYhEoSZIkSR1iEShJkiRJHWIRKEmSJEkdYhEoSZIkSR1iEShJkiRJHWIRKEmSJEkdsnDUCUjq+eyffXzUKQDwwv/6K6NOQZIkSUM0NkVgkpXAu4EFwHlV9bYRpyRJ0sjZP6oL5sIHpX5IqvlkLIrAJAuA9wIvAbYDn0+yqapuHm1mUvd86i/eMOoUAHjx69496hSkkbN/lCTti7EoAoHjgG1V9VWAJJcAqwA7OUmTuv+T/zzqFHjiSU8fdQqa3+wfpTnED0o1LsalCFwM3NX3fjvwcyPKRZJm1Hvf+95RpwDAGWecMeX2m69/6SxlMrUjnvt3o05hLrF/lLTX5sKHpLDnD0rHpX8cR6mqUeewR0lOAU6qqt9u718NHFdVr5uw31pgbXv7bODWGU7lYOAbM3zMYTDPmTcuuZrnzBqXPGF8ch1Gnk+vqkUzfMyxYP+4T8YlV/OcWeOSJ4xPruY582atjxyXO4HbgcP73i8B7p64U1WtB9YPK4kkW6pqxbCOP1PMc+aNS67mObPGJU8Yn1zHJc8xYv+4l8YlV/OcWeOSJ4xPruY582Yz13H5nsDPA8uTLEvyGGA1sGnEOUmSNGr2j5KkvTYWdwKraleS3wM+SW8K7AuqauuI05IkaaTsHyVJ+2IsikCAqvo4MOoviRnaUJoZZp4zb1xyNc+ZNS55wvjkOi55jg37x702Lrma58walzxhfHI1z5k3a7mOxcQwkiRJkqSZMS7PBEqSJEmSZoBF4DQkWZnk1iTbkpw56nwmk+SCJDuS3DTqXKaS5PAkn05yS5KtSebGN6tOkOSxSa5N8sWW55+MOqepJFmQ5AtJPjbqXKaS5I4kNya5IcmWUeczmSRPTnJpki+3f6vPG3VOEyV5dvs57l6+neSNo85rkCS/3/47uinJxUkeO+qcNDPsI2fOuPSPYB85DOPSP4J95EwbRR/pcNA9SLIA+ArwEnpTcX8eeGVV3TzSxAZI8gvAd4CLquqoUeczmSSHAYdV1fVJnghcB5w8136mSQI8vqq+k+TRwOeAN1TVP444tYGS/CdgBXBAVb1s1PlMJskdwIqqmtPf2ZNkA/DZqjqvzbr4uKr61xGnNan2t+prwM9V1dz4FuAmyWJ6//0cUVX/N8lG4ONVdeFoM9MjZR85s8alfwT7yGEYl/4R7CNn0qj6SO8E7tlxwLaq+mpVfR+4BFg14pwGqqqrgG+OOo89qap7qur6tn4/cAuweLRZPVz1fKe9fXRb5uSnJkmWAC8Fzht1LvNBkgOAXwDOB6iq78/lzq05Efinuda59VkI7J9kIfA4BnyXncaSfeQMGpf+Eewju8w+cihmvY+0CNyzxcBdfe+3M0f/II+jJEuBY4BrRpzKQG34yA3ADuDKqpqTeQL/E/gD4IcjzmM6CrgiyXVJ1o46mUk8A9gJ/FUbPnReksePOqk9WA1cPOokBqmqrwHvBO4E7gHuq6orRpuVZoh95JDM9f4R7COHYBz6R7CPnFGj6iMtAvcsA2Jz8pOucZPkCcCHgTdW1bdHnc8gVfVgVR0NLAGOSzLnhhAleRmwo6quG3Uu0/T8qnou8MvAGW2I1lyzEHgucG5VHQN8F5jLzzo9Bng58NejzmWQJAfSuzu0DHgq8PgkrxptVpoh9pFDMA79I9hHDsE49I9gHzmjRtVHWgTu2Xbg8L73S3AY0yPWnh/4MPCBqvrIqPPZkzbM4TPAytFmMtDzgZe3ZwkuAV6c5P2jTWlyVXV3e90BfJTecLK5Zjuwve9T7UvpdXhz1S8D11fVvaNOZBK/CNxeVTur6gfAR4CfH3FOmhn2kTNs3PpHsI+cKWPSP4J95EwbSR9pEbhnnweWJ1nWPklYDWwacU5jrT1Mfj5wS1X9+ajzmUySRUme3Nb3p/cf6ZdHmtQAVXVWVS2pqqX0/n1+qqrm5F2WJI9vkx3Qho78EjDnZuqrqq8DdyV5dgudCMy5iRn6vJI5OsyluRM4Psnj2n//J9J71knjzz5yBo1L/wj2kTNtXPpHsI8cgpH0kQuHfYJxV1W7kvwe8ElgAXBBVW0dcVoDJbkYOAE4OMl24C1Vdf5osxro+cCrgRvbswQAf1hVHx9dSgMdBmxoM0o9CthYVXN2aukxcSjw0d7fOBYCH6yqT4w2pUm9DvhA+x/brwKvGXE+AyV5HL2ZGX9n1LlMpqquSXIpcD2wC/gCsH60WWkm2EfOuHHpH8E+cqaNU/8I9pEzZlR9pF8RIUmSJEkd4nBQSZIkSeoQi0BJkiRJ6hCLQEmSJEnqEItASZIkSeoQi0BJkiRJ6hCLQI2lJN8Z0nH/YQjHfGObonhG9pvmOd+RZGuSd+xj+xOS3JfkC0luTXJVkpdNo91+Sf53khuS/MY+nvdjfet+obikzrPP2+OxZqLPqyS/2hf7WJITZii/z7S+9EtJvpzkPbu/Y3EP7U5JckuSTz+C865o63+4L8fQ/GURKPWpqocVHe07kB6JNwLT6eimu990/A7w3Kr6L9PZOcmg7wz9bFUdU1XPBl4PvCfJiXs41DHAo6vq6Kr60N6l/DAnAHtVBE5yHZKkAezzHmI78EczlM8gv1lVzwGeAzwAXDaNNqcB/7GqXjQD59/rInAG/i1oDrMI1Fhrn959Jsml7dO1D6R902qSlS32uSRn991hemuSN/Ud46YkS9v6d/qO++kkH6T3pb1/luQNfW3WJXn9hFwen+TvknyxHfM32j5PBT69+5O8JOcm2dI+tfyTFhu033f6jv2KJBe29VPa8b+Y5KoBP5NNwOOBa1oOT0+yuX0CuTnJ09p+Fyb583a+t0/1c66qG4A/BX6vtV2U5MNJPt+W5yc5BHg/cHS7E/jMJH/ctt+UZH3f76b/08mDk9wx4RqWAr8L/H471gsHnbPv97k+yRXARUmOTHJta/elJMunujZJGhf2eUPt874I3JfkJQPOcWJ6I2NuTHJBkv1a/I4kf5Lk+rbtpyb/7fVU1feBPwCeluRn2nFe1ddv/X9JFiT5Y+AFwP9K707n0iSfbee6Pm2kTPpG0LT370nyWxPyfxuwfzv+ByY75+7fQ5I/TXIN8Lwkb0tyc/t5vnNP16cxUlUuLmO3AN9prycA9wFL6H2ocTW9P5qPBe4ClgMBNgIfa23eCryp71g3AUsHHPe7wLL2filwfVt/FPBPwFMm5PT/AH/Z9/5J7fUO4OC++EHtdQHwGeA5k+z3nb71VwAXtvUbgcVt/clT/Xza+t8Ca9r6a4G/aesXAh8DFgxof8Lun1df7Gjglrb+QeAFbf1pffGHtNt9rW39fcCvtvXPACva+sHAHRPbD/g9TXbOtwLXAfu3939B7xNXgMfsjru4uLiM64J93qz0ecALgb9vsY+1+O6f7U+2+EXAG/uu4XVt/T8C502S32dofV5f7G+A3wB+uuX86BY/Bzh1Yjt6d00f29aXA1v6c+877nuA3xrQvv9nNNU5C/j13b874FYgU/38XcZz8U6g5oNrq2p7Vf0QuIFe5/VTwO1VdVv1/nK9fx+PeztAVd0B/EuSY4BfAr5QVf8yYf8bgV9M8vYkL6yq+yY57q8nuR74AnAkcMRe5vV/gAuT/Ad6neqePI9eAQW9QuwFfdv+uqoenOZ507f+i/SGh94AbAIOSPLEAW1elOSaJDcCL6Z3vftqqnNuqqr/29avBv4wyZuBp/fFJWk+sM+b2j73eVX1WYAkL+wLP5vez/Yr7f0G4Bf6tn+kvV5H73cxXbv71BOBY4HPt/7tROAZA/Z/NPCXrT/9a/b+59hvqnM+CHy4rX8b+B5wXpJfA/7tEZxTc4zPz2g+eKBv/UF+/O+6Jtl/Fw8dCv3YSfb77oT35wG/BfwEcMHEnavqK0mOBX4F+G9JrqiqP+3fJ8ky4E3Az1bVt9pwl8nO35//j/apqt9N8nPAS4Ebkhw9oHOeSv9xJ17jVI4BbmnrjwKeN7HAaqOSdq8/lt6niyuq6q4kb+27jv7fwWTXP9FU5/zRdVTVB9swlpcCn0zy21X1qWmeQ5LmOvu84fZ56+g9G7irvc8U+8KPfx8/+l0k+SRwKL27db89sUEbevnv6PWphwAbquqsPZzn94F7gZ+h9/v8XotP9/f7kBSmOOf3dhfKVbUryXH0isTV9B4JefE0jq8x4J1AzVdfBpYleWZ7/8q+bXcAzwVI8lxg2TSP+VFgJfCzwCcnbkzyVODfqur9wDt3nwO4H9h9x+oAep3QfUkOBX657xD9+wHcm+SnkzwK+Pd953lmVV1TVX8MfAM4fA95/wO9P94Avwl8bk8XOuDangP8V+C9LXQF7fnAtv3oAc12d0TfSPIEesN7druD3qeQTIj3m/jzmM45SfIM4KtVdTa9O4bPmeT4kjRf2Of92CPq86rqCuBAesUW9H62S5M8q71/NfD3ezjGSdWbIG1QAfho4L8Bd1XVl4DNwCvSe66eJAclefqAwz4JuKfdAX41P74r+s/AEenNzv0kegXbID9o52a652x995Oq6uP0JvI5eqrr1njxTqDmpar6XpK1wN8l+Qa9TuCotvnDwKltCMTnga8MPsrDjvn99B4o/9dJhpP8O+AdSX4I/AA4vcXXA5cnuaeqXpTkC8BW4Kv0hrkwaD/gTHrPJNxF7xmOJ7T93pHeZCeh94f8i3tI/fXABUn+C7ATeM10rhd4Ycv1ccAO4PVVtbnvmO9N8iV6f0euojeRy49U1b8m+Ut6Q4buoPez3u2dwMYkrwYmu0v3t8ClSVYBr5vOOZvfAF6V5AfA1+lNaCNJ85Z93kPsa5/Xbx1t9s72s30N8NfpzSr6eeB/7cMxP5DkAWA/4H8Dq9rxb07y/wJXtAL4B8AZ9Iq7fucAH05yCvBp2l3NNtJmI/Al4DZ6w24HWQ98Kcn1VfWb0zznE4HL2sie0LsbqXli94Oe0ryW3nf9vKmq9vhdd1Mc41HA9cApVXXbDKUmSdKMss+TtCcOB5WmIckRwDZgs52hJGk+s8+T5j/vBEqSJElSh3gnUJIkSZI6xCJQkiRJkjrEIlCSJEmSOsQiUJIkSZI6xCJQkiRJkjrEIlCSJEmSOuT/B3bdIRT9k8O3AAAAAElFTkSuQmCC">
            <a:extLst>
              <a:ext uri="{FF2B5EF4-FFF2-40B4-BE49-F238E27FC236}">
                <a16:creationId xmlns:a16="http://schemas.microsoft.com/office/drawing/2014/main" id="{6B9EA4B4-4CC0-1C0B-826A-2916C8AA3C1D}"/>
              </a:ext>
            </a:extLst>
          </p:cNvPr>
          <p:cNvSpPr>
            <a:spLocks noChangeAspect="1" noChangeArrowheads="1"/>
          </p:cNvSpPr>
          <p:nvPr/>
        </p:nvSpPr>
        <p:spPr bwMode="auto">
          <a:xfrm>
            <a:off x="9184897" y="4440442"/>
            <a:ext cx="2590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285750" indent="-285750">
              <a:buFont typeface="Wingdings" panose="05000000000000000000" pitchFamily="2" charset="2"/>
              <a:buChar char="q"/>
            </a:pPr>
            <a:r>
              <a:rPr lang="en-US" sz="1400" dirty="0">
                <a:solidFill>
                  <a:srgbClr val="000000"/>
                </a:solidFill>
                <a:latin typeface="Comic Sans MS" panose="030F0702030302020204" pitchFamily="66" charset="0"/>
                <a:cs typeface="Times New Roman" panose="02020603050405020304" pitchFamily="18" charset="0"/>
              </a:rPr>
              <a:t>People living on rent are more likely to default, followed by mortgage</a:t>
            </a:r>
          </a:p>
          <a:p>
            <a:pPr marL="342900" indent="-342900">
              <a:buFont typeface="Arial" panose="020B0604020202020204" pitchFamily="34" charset="0"/>
              <a:buChar char="•"/>
            </a:pPr>
            <a:endParaRPr lang="en-US" sz="1400" dirty="0">
              <a:solidFill>
                <a:srgbClr val="000000"/>
              </a:solidFill>
              <a:latin typeface="Comic Sans MS" panose="030F0702030302020204" pitchFamily="66"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96110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346283"/>
            <a:ext cx="5141643" cy="1280890"/>
          </a:xfrm>
        </p:spPr>
        <p:txBody>
          <a:bodyPr>
            <a:normAutofit fontScale="90000"/>
          </a:bodyPr>
          <a:lstStyle/>
          <a:p>
            <a:r>
              <a:rPr lang="en-US" sz="2700" b="1" dirty="0"/>
              <a:t>ANALYSING VERIFICATION STATUS</a:t>
            </a:r>
            <a:br>
              <a:rPr lang="en-US" b="1" dirty="0"/>
            </a:br>
            <a:endParaRPr lang="en-US" dirty="0"/>
          </a:p>
        </p:txBody>
      </p:sp>
      <p:sp>
        <p:nvSpPr>
          <p:cNvPr id="5" name="AutoShape 2" descr="data:image/png;base64,iVBORw0KGgoAAAANSUhEUgAAA4EAAAEkCAYAAACR5DS4AAAAOXRFWHRTb2Z0d2FyZQBNYXRwbG90bGliIHZlcnNpb24zLjMuNCwgaHR0cHM6Ly9tYXRwbG90bGliLm9yZy8QVMy6AAAACXBIWXMAAAsTAAALEwEAmpwYAAAqPElEQVR4nO3df7hdZXnn//fHRBF/oCCBYoImamoLjAVJKVbthVJLWq1h+pU2XlVSpZOWof7ojFOh/U617ZVrdHTqSBXmmwIl+ANMUUtqRWGiFp1SMCAKAZFUKESQxGoR7YgG7+8f+4luDvucnISzzz77rPfruta1177Xeta61znhPNx7PevZqSokSZIkSd3wqFEnIEmSJEmaPRaBkiRJktQhFoGSJEmS1CEWgZIkSZLUIRaBkiRJktQhFoGSJEmS1CELR53AsBx88MG1dOnSUachSRqy66677htVtWjUeYwL+0dJ6o7J+sh5WwQuXbqULVu2jDoNSdKQJfnnUecwTuwfJak7JusjHQ4qSZIkSR1iEShJkiRJHWIRKEmSJEkdYhEoSZIkSR1iEShJkiRJHWIRKEmSJEkdYhEoSZIkSR1iEShJkiRJHWIRKEmSJEkdsnDUCcyWn3j9+aNOAYCvn33aqFOQJOlH7B8lqXu8EyhJkiRJHWIRKEmSJEkdYhEoSdIQJLkgyY4kN02Ivy7JrUm2JvnvffGzkmxr207qix+b5Ma27ewkafH9knyoxa9JsnTWLk6SNNYsAiVJGo4LgZX9gSQvAlYBz6mqI4F3tvgRwGrgyNbmnCQLWrNzgbXA8rbsPuZpwLeq6lnAu4C3D/NiJEnzh0WgJElDUFVXAd+cED4deFtVPdD22dHiq4BLquqBqrod2AYcl+Qw4ICqurqqCrgIOLmvzYa2filw4u67hJIkTcUiUJKk2fOTwAvb8M2/T/KzLb4YuKtvv+0ttritT4w/pE1V7QLuA54yxNwlSfNEZ74iQpKkOWAhcCBwPPCzwMYkzwAG3cGrKeLsYdtDJFlLb0gpT3va0/YyZUnSfOOdQEmSZs924CPVcy3wQ+DgFj+8b78lwN0tvmRAnP42SRYCT+Lhw08BqKr1VbWiqlYsWrRoBi9HkjSOLAIlSZo9fwO8GCDJTwKPAb4BbAJWtxk/l9GbAObaqroHuD/J8e15v1OBy9qxNgFr2vorgE+15wYlSZqSw0ElSRqCJBcDJwAHJ9kOvAW4ALigfW3E94E1rXDbmmQjcDOwCzijqh5shzqd3kyj+wOXtwXgfOB9SbbRuwO4ejauS5I0/iwCJUkagqp65SSbXjXJ/uuAdQPiW4CjBsS/B5zySHKUJHWTw0ElSZIkqUMsAiVJkiSpQywCJUmSJKlDLAIlSZIkqUMsAiVJkiSpQywCJUmSJKlDLAIlSZIkqUMsAiVJkiSpQywCJUmSJKlDLAIlSZIkqUMsAiVJkiSpQywCJUmSJKlDLAIlSZIkqUMsAiVJkiSpQ4ZWBCY5PMmnk9ySZGuSN7T4QUmuTHJbez2wr81ZSbYluTXJSX3xY5Pc2LadnSTDyluSJEmS5rNh3gncBfznqvpp4HjgjCRHAGcCm6tqObC5vadtWw0cCawEzkmyoB3rXGAtsLwtK4eYtyRJkiTNW0MrAqvqnqq6vq3fD9wCLAZWARvabhuAk9v6KuCSqnqgqm4HtgHHJTkMOKCqrq6qAi7qayNJkiRJ2guz8kxgkqXAMcA1wKFVdQ/0CkXgkLbbYuCuvmbbW2xxW58YH3SetUm2JNmyc+fOGb0GSZIkSZoPhl4EJnkC8GHgjVX17al2HRCrKeIPD1atr6oVVbVi0aJFe5+sJEmSJM1zQy0CkzyaXgH4gar6SAvf24Z40l53tPh24PC+5kuAu1t8yYC4JEmSJGkvDXN20ADnA7dU1Z/3bdoErGnra4DL+uKrk+yXZBm9CWCubUNG709yfDvmqX1tJEmak5JckGRHkpsGbHtTkkpycF9sr2bIbv3lh1r8mvbohSRJezTMO4HPB14NvDjJDW35FeBtwEuS3Aa8pL2nqrYCG4GbgU8AZ1TVg+1YpwPn0Zss5p+Ay4eYtyRJM+FCBsxmneRwev3fnX2xfZkh+zTgW1X1LOBdwNuHchWSpHln4bAOXFWfY/DzfAAnTtJmHbBuQHwLcNTMZSdJ0nBV1VWT3J17F/AHPHRUy49myAZuT7J7huw7aDNkAyTZPUP25a3NW1v7S4H3JEmbSVuSpEnNyuygkiQJkrwc+FpVfXHCpn2ZIftHbapqF3Af8JRJzuvs2ZKkH7EIlCRpFiR5HPBHwB8P2jwgtqcZsp09W5K0TywCJUmaHc8ElgFfbMM8lwDXJ/kJ9m2G7B+1SbIQeBLwzSHmL0maJywCJUmaBVV1Y1UdUlVLq2opvSLuuVX1dfZthuz+2bZfAXzK5wElSdNhEShJ0hAkuRi4Gnh2ku1JTpts332cIft84CltEpn/BJw5lAuRJM07Q5sdVJKkLquqV+5h+9IJ7/dqhuyq+h5wyiPLUpLURd4JlCRJkqQOsQiUJEmSpA6xCJQkSZKkDrEIlCRJkqQOsQiUJEmSpA6xCJQkSZKkDrEIlCRJkqQOsQiUJEmSpA6xCJQkSZKkDrEIlCRJkqQOsQiUJEmSpA6xCJQkSZKkDrEIlCRJkqQOsQiUJEmSpA6xCJQkSZKkDrEIlCRJkqQOsQiUJEmSpA6xCJQkSZKkDrEIlCRJkqQOsQiUJGkIklyQZEeSm/pi70jy5SRfSvLRJE/u23ZWkm1Jbk1yUl/82CQ3tm1nJ0mL75fkQy1+TZKls3l9kqTxZREoSdJwXAisnBC7Ejiqqp4DfAU4CyDJEcBq4MjW5pwkC1qbc4G1wPK27D7macC3qupZwLuAtw/tSiRJ84pFoCRJQ1BVVwHfnBC7oqp2tbf/CCxp66uAS6rqgaq6HdgGHJfkMOCAqrq6qgq4CDi5r82Gtn4pcOLuu4SSJE1l4agT0EN97u3LRp0CAC948+2jTkGS5rvXAh9q64vpFYW7bW+xH7T1ifHdbe4CqKpdSe4DngJ8Y4g5S5LmAe8ESpI0y5L8EbAL+MDu0IDdaor4VG0GnW9tki1JtuzcuXNv05UkzTMWgZIkzaIka4CXAb/ZhnhC7w7f4X27LQHubvElA+IPaZNkIfAkJgw/3a2q1lfViqpasWjRopm6FEnSmLIIlCRpliRZCbwZeHlV/Vvfpk3A6jbj5zJ6E8BcW1X3APcnOb4973cqcFlfmzVt/RXAp/qKSkmSJuUzgZIkDUGSi4ETgIOTbAfeQm820P2AK9scLv9YVb9bVVuTbARupjdM9IyqerAd6nR6M43uD1zeFoDzgfcl2UbvDuDq2bguSdL4swiUJGkIquqVA8LnT7H/OmDdgPgW4KgB8e8BpzySHCVJ3eRwUEmSJEnqEItASZIkSeoQi0BJkiRJ6hCLQEmSJEnqEItASZIkSeoQi0BJkiRJ6hCLQEmSJEnqEItASZIkSeqQoRWBSS5IsiPJTX2xtyb5WpIb2vIrfdvOSrItya1JTuqLH5vkxrbt7CQZVs6SJEmSNN8N807ghcDKAfF3VdXRbfk4QJIjgNXAka3NOUkWtP3PBdYCy9sy6JiSJEmSpGkYWhFYVVcB35zm7quAS6rqgaq6HdgGHJfkMOCAqrq6qgq4CDh5KAlLkiRJUgeM4pnA30vypTZc9MAWWwzc1bfP9hZb3NYnxiVJkiRJ+2C2i8BzgWcCRwP3AP+jxQc951dTxAdKsjbJliRbdu7c+QhTlSRJkqT5Z1aLwKq6t6oerKofAn8JHNc2bQcO79t1CXB3iy8ZEJ/s+OurakVVrVi0aNHMJi9JkiRJ88CsFoHtGb/d/j2we+bQTcDqJPslWUZvAphrq+oe4P4kx7dZQU8FLpvNnCVJkiRpPlk4rAMnuRg4ATg4yXbgLcAJSY6mN6TzDuB3AKpqa5KNwM3ALuCMqnqwHep0ejON7g9c3hZJkiRJ0j4YWhFYVa8cED5/iv3XAesGxLcAR81gapIkSZLUWaOYHVSSJEmSNCIWgZIkSZLUIRaBkiRJktQhFoGSJA1BkguS7EhyU1/soCRXJrmtvR7Yt+2sJNuS3JrkpL74sUlubNvObrNl02bU/lCLX5Nk6axeoCRpbFkESpI0HBcCKyfEzgQ2V9VyYHN7T5IjgNXAka3NOUkWtDbnAmvpfX3S8r5jngZ8q6qeBbwLePvQrkSSNK9YBEqSNARVdRXwzQnhVcCGtr4BOLkvfklVPVBVtwPbgOPa9+seUFVXV1UBF01os/tYlwIn7r5LKEnSVCwCJUmaPYdW1T0A7fWQFl8M3NW33/YWW9zWJ8Yf0qaqdgH3AU8ZWuaSpHnDIlCSpNEbdAevpohP1ebhB0/WJtmSZMvOnTv3MUVJ0nxhEShJ0uy5tw3xpL3uaPHtwOF9+y0B7m7xJQPiD2mTZCHwJB4+/BSAqlpfVSuqasWiRYtm6FIkSePKIlCSpNmzCVjT1tcAl/XFV7cZP5fRmwDm2jZk9P4kx7fn/U6d0Gb3sV4BfKo9NyhJ0pQWjjoBSZLmoyQXAycAByfZDrwFeBuwMclpwJ3AKQBVtTXJRuBmYBdwRlU92A51Or2ZRvcHLm8LwPnA+5Jso3cHcPUsXJYkaR6wCJQkaQiq6pWTbDpxkv3XAesGxLcARw2If49WREqStDccDipJkiRJHWIRKEmSJEkdYhEoSZIkSR0yrSIwyebpxCRJmo/sByVJ88mUE8MkeSzwOHozmx3Ij7+Y9gDgqUPOTZKkkbIflCTNR3uaHfR3gDfS6+iu48ed37eB9w4vLUmS5gT7QUnSvDNlEVhV7wbeneR1VfUXs5STJElzgv2gJGk+mtb3BFbVXyT5eWBpf5uqumhIeUmSNGfYD0qS5pNpFYFJ3gc8E7gBeLCFC7DzkyTNe/aDkqT5ZFpFILACOKKqapjJSJI0R9kPzgGfe/uyUacAwAvefPuoU5CkR2S63xN4E/ATw0xEkqQ5zH5QkjRvTPdO4MHAzUmuBR7YHayqlw8lK0mS5hb7QUnSvDHdIvCtw0xCkqQ57q2jTkCSpJky3dlB/37YiUiSNFfZD0qS5pPpzg56P71Z0AAeAzwa+G5VHTCsxCRJmivsByVJ88l07wQ+sf99kpOB44aRkCRJc439oCRpPpnu7KAPUVV/A7x4ZlORJGk82A9KksbZdIeD/lrf20fR+74kvytJktQJ9oOSpPlkurOD/mrf+i7gDmDVjGcjSdLcZD8oSZo3pvtM4GuGnYgkSXOV/aAkaT6Z1jOBSZYk+WiSHUnuTfLhJEuGnZwkSXPBTPeDSX4/ydYkNyW5OMljkxyU5Mokt7XXA/v2PyvJtiS3JjmpL35skhvbtrOT5JFeqyRp/pvuxDB/BWwCngosBv62xSRJ6oIZ6weTLAZeD6yoqqOABcBq4Exgc1UtBza39yQ5om0/ElgJnJNkQTvcucBaYHlbVu5LTpKkbpluEbioqv6qqna15UJg0RDzkiRpLpnpfnAhsH+ShcDjgLvpPWO4oW3fAJzc1lcBl1TVA1V1O7ANOC7JYcABVXV1VRVwUV8bSZImNd0i8BtJXpVkQVteBfzLMBOTJGkOmbF+sKq+BrwTuBO4B7ivqq4ADq2qe9o+9wCHtCaLgbv6DrG9xRa39Ynxh0myNsmWJFt27ty5L2lLkuaR6RaBrwV+Hfg6vQ7rFYAPyUuSumLG+sH2rN8qYBm94aWPb0XlpE0GxGqK+MODVeurakVVrVi0yIE8ktR10/2KiD8D1lTVtwCSHETvU8zXDisxSZLmkJnsB38RuL2qdrZjfQT4eeDeJIdV1T1tqOeOtv924PC+9kvoDR/d3tYnxiVJmtJ07wQ+Z3fHB1BV3wSOGU5KkiTNOTPZD94JHJ/kcW02zxOBW+hNPLOm7bMGuKytbwJWJ9kvyTJ6E8Bc24aM3p/k+HacU/vaSJI0qeneCXxUkgMnfAI63baSJI27GesHq+qaJJcC19P74vkvAOuBJwAbk5xGr1A8pe2/NclG4Oa2/xlV9WA73OnAhcD+wOVtkSRpStPtwP4H8A+t0yp6z0WsG1pWkiTNLTPaD1bVW4C3TAg/QO+u4KD91w06X1VtAY7a1zwkSd00rSKwqi5KsgV4Mb0H0X+tqm4eamaSJM0R9oOSpPlk2kNZWmdnhydJ6iT7QUnSfDHdiWH2WpILkuxIclNf7KAkVya5rb0e2LftrCTbktya5KS++LFJbmzbzm4Pv0uSJEmS9sHQikB6D6qvnBA7E9hcVcuBze09SY4AVgNHtjbnJFnQ2pwLrKU3G9ryAceUJEmSJE3T0IrAqroK+OaE8CpgQ1vfAJzcF7+kqh6oqtuBbcBx7XuSDqiqq6uqgIv62kiSJEmS9tIw7wQOcmj7XiPa6yEtvhi4q2+/7S22uK1PjEuSJEmS9sFsF4GTGfScX00RH3yQZG2SLUm27Ny5c8aSkyRJkqT5YraLwHvbEE/a644W3w4c3rffEuDuFl8yID5QVa2vqhVVtWLRokUzmrgkSZIkzQezXQRuAta09TXAZX3x1Un2S7KM3gQw17Yho/cnOb7NCnpqXxtJkiRJ0l6a9vcE7q0kFwMnAAcn2Q68BXgbsDHJacCdwCkAVbU1yUZ637+0Czijqh5shzqd3kyj+wOXt0WSJEmStA+GVgRW1Ssn2XTiJPuvA9YNiG8BjprB1CRJkiSps4ZWBGp+O+SdZ4w6BQB2vOm9o05BkiRJGitzZXZQSZIkSdIssAiUJEmSpA6xCJQkSZKkDrEIlCRJkqQOsQiUJEmSpA6xCJQkSZKkDrEIlCRJkqQOsQiUJGmWJXlykkuTfDnJLUmel+SgJFcmua29Hti3/1lJtiW5NclJffFjk9zYtp2dJKO5IknSOLEIlCRp9r0b+ERV/RTwM8AtwJnA5qpaDmxu70lyBLAaOBJYCZyTZEE7zrnAWmB5W1bO5kVIksaTRaAkSbMoyQHALwDnA1TV96vqX4FVwIa22wbg5La+Crikqh6oqtuBbcBxSQ4DDqiqq6uqgIv62kiSNCmLQEmSZtczgJ3AXyX5QpLzkjweOLSq7gFor4e0/RcDd/W1395ii9v6xLgkSVOyCJQkaXYtBJ4LnFtVxwDfpQ39nMSg5/xqivjDD5CsTbIlyZadO3fubb6SpHnGIlCSpNm1HdheVde095fSKwrvbUM8aa87+vY/vK/9EuDuFl8yIP4wVbW+qlZU1YpFixbN2IVIksaTRaAkSbOoqr4O3JXk2S10InAzsAlY02JrgMva+iZgdZL9kiyjNwHMtW3I6P1Jjm+zgp7a10aSpEktHHUCkiR10OuADyR5DPBV4DX0PpjdmOQ04E7gFICq2ppkI71CcRdwRlU92I5zOnAhsD9weVskSZqSRaAkSbOsqm4AVgzYdOIk+68D1g2IbwGOmtHkJEnznsNBJUmSJKlDLAIlSZIkqUMsAiVJkiSpQywCJUmSJKlDLAIlSZIkqUMsAiVJkiSpQywCJUmSJKlDLAIlSZIkqUMsAiVJkiSpQywCJUmSJKlDLAIlSZIkqUMsAiVJkiSpQywCJUmSJKlDFo46AUmSpPnkkHeeMeoUANjxpveOOgVJc5R3AiVJkiSpQywCJUmSJKlDLAIlSZIkqUN8JlDz3pWvXTLqFAB4yQXbR52CJEmS5J1ASZIkSeoSi0BJkiRJ6hCLQEmSRiDJgiRfSPKx9v6gJFcmua29Hti371lJtiW5NclJffFjk9zYtp2dJKO4FknSeLEIlCRpNN4A3NL3/kxgc1UtBza39yQ5AlgNHAmsBM5JsqC1ORdYCyxvy8rZSV2SNM4sAiVJmmVJlgAvBc7rC68CNrT1DcDJffFLquqBqrod2AYcl+Qw4ICqurqqCrior40kSZOyCJQkafb9T+APgB/2xQ6tqnsA2ushLb4YuKtvv+0ttritT4xLkjQli0BJkmZRkpcBO6rquuk2GRCrKeKDzrk2yZYkW3bu3DnN00qS5iuLQEmSZtfzgZcnuQO4BHhxkvcD97YhnrTXHW3/7cDhfe2XAHe3+JIB8YepqvVVtaKqVixatGgmr0WSNIZGUgQmuaPNZnZDki0tttezokmSNG6q6qyqWlJVS+lN+PKpqnoVsAlY03ZbA1zW1jcBq5Psl2QZvQlgrm1DRu9PcnybFfTUvjaSJE1qlHcCX1RVR1fVivZ+X2ZFkyRpvngb8JIktwEvae+pqq3ARuBm4BPAGVX1YGtzOr3JZbYB/wRcPttJS5LGz8JRJ9BnFXBCW98AfAZ4M32zogG3J9kGHAdcPYIcJUmaMVX1GXr9HVX1L8CJk+y3Dlg3IL4FOGp4GUqS5qNR3Qks4Iok1yVZ22J7Oyvaw/jguyRJkiRNbVR3Ap9fVXcnOQS4MsmXp9h32rOfVdV6YD3AihUrBu4jSZIkSV02kjuBVXV3e90BfJTe8M69nRVNkiRJkrSXZr0ITPL4JE/cvQ78EnATezkr2uxmLUmSJEnzwyiGgx4KfLQ3mzULgQ9W1SeSfB7YmOQ04E7gFOjNipZk96xou3jorGiSJEmSpL0w60VgVX0V+JkB8b2eFU2SJEmStHdG+T2BkiRJkqRZZhEoSZIkSR1iEShJkiRJHWIRKEmSJEkdYhEoSZIkSR1iEShJkiRJHWIRKEmSJEkdYhEoSZIkSR1iEShJkiRJHWIRKEmSJEkdYhEoSZIkSR1iEShJkiRJHbJw1AlIkiRp9l352iWjTgGAl1ywfdQpSJ3jnUBJkiRJ6hCLQEmSZlGSw5N8OsktSbYmeUOLH5TkyiS3tdcD+9qclWRbkluTnNQXPzbJjW3b2UkyimuSJI0Xi0BJkmbXLuA/V9VPA8cDZyQ5AjgT2FxVy4HN7T1t22rgSGAlcE6SBe1Y5wJrgeVtWTmbFyJJGk8WgZIkzaKquqeqrm/r9wO3AIuBVcCGttsG4OS2vgq4pKoeqKrbgW3AcUkOAw6oqqurqoCL+tpIkjQpi0BJkkYkyVLgGOAa4NCqugd6hSJwSNttMXBXX7PtLba4rU+MDzrP2iRbkmzZuXPnjF6DJGn8WARKkjQCSZ4AfBh4Y1V9e6pdB8RqivjDg1Xrq2pFVa1YtGjR3icrSZpXLAIlSZplSR5NrwD8QFV9pIXvbUM8aa87Wnw7cHhf8yXA3S2+ZEBckqQpWQRKkjSL2gye5wO3VNWf923aBKxp62uAy/riq5Psl2QZvQlgrm1DRu9Pcnw75ql9bSRJmpRfFi9J0ux6PvBq4MYkN7TYHwJvAzYmOQ24EzgFoKq2JtkI3ExvZtEzqurB1u504EJgf+DytkiSNCWLQEmSZlFVfY7Bz/MBnDhJm3XAugHxLcBRM5edJKkLHA4qSZIkSR1iEShJkiRJHWIRKEmSJEkdYhEoSZIkSR1iEShJkiRJHWIRKEmSJEkdYhEoSZIkSR1iEShJkiRJHWIRKEmSJEkdYhEoSZIkSR1iEShJkiRJHWIRKEmSJEkdYhEoSZIkSR1iEShJkiRJHWIRKEmSJEkdYhEoSZIkSR1iEShJkiRJHWIRKEmSJEkdsnDUCUjq+eyffXzUKQDwwv/6K6NOQZIkSUM0NkVgkpXAu4EFwHlV9bYRpyRJ0sjZP6oL5sIHpX5IqvlkLIrAJAuA9wIvAbYDn0+yqapuHm1mUvd86i/eMOoUAHjx69496hSkkbN/lCTti7EoAoHjgG1V9VWAJJcAqwA7OUmTuv+T/zzqFHjiSU8fdQqa3+wfpTnED0o1LsalCFwM3NX3fjvwcyPKRZJm1Hvf+95RpwDAGWecMeX2m69/6SxlMrUjnvt3o05hLrF/lLTX5sKHpLDnD0rHpX8cR6mqUeewR0lOAU6qqt9u718NHFdVr5uw31pgbXv7bODWGU7lYOAbM3zMYTDPmTcuuZrnzBqXPGF8ch1Gnk+vqkUzfMyxYP+4T8YlV/OcWeOSJ4xPruY582atjxyXO4HbgcP73i8B7p64U1WtB9YPK4kkW6pqxbCOP1PMc+aNS67mObPGJU8Yn1zHJc8xYv+4l8YlV/OcWeOSJ4xPruY582Yz13H5nsDPA8uTLEvyGGA1sGnEOUmSNGr2j5KkvTYWdwKraleS3wM+SW8K7AuqauuI05IkaaTsHyVJ+2IsikCAqvo4MOoviRnaUJoZZp4zb1xyNc+ZNS55wvjkOi55jg37x702Lrma58walzxhfHI1z5k3a7mOxcQwkiRJkqSZMS7PBEqSJEmSZoBF4DQkWZnk1iTbkpw56nwmk+SCJDuS3DTqXKaS5PAkn05yS5KtSebGN6tOkOSxSa5N8sWW55+MOqepJFmQ5AtJPjbqXKaS5I4kNya5IcmWUeczmSRPTnJpki+3f6vPG3VOEyV5dvs57l6+neSNo85rkCS/3/47uinJxUkeO+qcNDPsI2fOuPSPYB85DOPSP4J95EwbRR/pcNA9SLIA+ArwEnpTcX8eeGVV3TzSxAZI8gvAd4CLquqoUeczmSSHAYdV1fVJnghcB5w8136mSQI8vqq+k+TRwOeAN1TVP444tYGS/CdgBXBAVb1s1PlMJskdwIqqmtPf2ZNkA/DZqjqvzbr4uKr61xGnNan2t+prwM9V1dz4FuAmyWJ6//0cUVX/N8lG4ONVdeFoM9MjZR85s8alfwT7yGEYl/4R7CNn0qj6SO8E7tlxwLaq+mpVfR+4BFg14pwGqqqrgG+OOo89qap7qur6tn4/cAuweLRZPVz1fKe9fXRb5uSnJkmWAC8Fzht1LvNBkgOAXwDOB6iq78/lzq05Efinuda59VkI7J9kIfA4BnyXncaSfeQMGpf+Eewju8w+cihmvY+0CNyzxcBdfe+3M0f/II+jJEuBY4BrRpzKQG34yA3ADuDKqpqTeQL/E/gD4IcjzmM6CrgiyXVJ1o46mUk8A9gJ/FUbPnReksePOqk9WA1cPOokBqmqrwHvBO4E7gHuq6orRpuVZoh95JDM9f4R7COHYBz6R7CPnFGj6iMtAvcsA2Jz8pOucZPkCcCHgTdW1bdHnc8gVfVgVR0NLAGOSzLnhhAleRmwo6quG3Uu0/T8qnou8MvAGW2I1lyzEHgucG5VHQN8F5jLzzo9Bng58NejzmWQJAfSuzu0DHgq8PgkrxptVpoh9pFDMA79I9hHDsE49I9gHzmjRtVHWgTu2Xbg8L73S3AY0yPWnh/4MPCBqvrIqPPZkzbM4TPAytFmMtDzgZe3ZwkuAV6c5P2jTWlyVXV3e90BfJTecLK5Zjuwve9T7UvpdXhz1S8D11fVvaNOZBK/CNxeVTur6gfAR4CfH3FOmhn2kTNs3PpHsI+cKWPSP4J95EwbSR9pEbhnnweWJ1nWPklYDWwacU5jrT1Mfj5wS1X9+ajzmUySRUme3Nb3p/cf6ZdHmtQAVXVWVS2pqqX0/n1+qqrm5F2WJI9vkx3Qho78EjDnZuqrqq8DdyV5dgudCMy5iRn6vJI5OsyluRM4Psnj2n//J9J71knjzz5yBo1L/wj2kTNtXPpHsI8cgpH0kQuHfYJxV1W7kvwe8ElgAXBBVW0dcVoDJbkYOAE4OMl24C1Vdf5osxro+cCrgRvbswQAf1hVHx9dSgMdBmxoM0o9CthYVXN2aukxcSjw0d7fOBYCH6yqT4w2pUm9DvhA+x/brwKvGXE+AyV5HL2ZGX9n1LlMpqquSXIpcD2wC/gCsH60WWkm2EfOuHHpH8E+cqaNU/8I9pEzZlR9pF8RIUmSJEkd4nBQSZIkSeoQi0BJkiRJ6hCLQEmSJEnqEItASZIkSeoQi0BJkiRJ6hCLQI2lJN8Z0nH/YQjHfGObonhG9pvmOd+RZGuSd+xj+xOS3JfkC0luTXJVkpdNo91+Sf53khuS/MY+nvdjfet+obikzrPP2+OxZqLPqyS/2hf7WJITZii/z7S+9EtJvpzkPbu/Y3EP7U5JckuSTz+C865o63+4L8fQ/GURKPWpqocVHe07kB6JNwLT6eimu990/A7w3Kr6L9PZOcmg7wz9bFUdU1XPBl4PvCfJiXs41DHAo6vq6Kr60N6l/DAnAHtVBE5yHZKkAezzHmI78EczlM8gv1lVzwGeAzwAXDaNNqcB/7GqXjQD59/rInAG/i1oDrMI1Fhrn959Jsml7dO1D6R902qSlS32uSRn991hemuSN/Ud46YkS9v6d/qO++kkH6T3pb1/luQNfW3WJXn9hFwen+TvknyxHfM32j5PBT69+5O8JOcm2dI+tfyTFhu033f6jv2KJBe29VPa8b+Y5KoBP5NNwOOBa1oOT0+yuX0CuTnJ09p+Fyb583a+t0/1c66qG4A/BX6vtV2U5MNJPt+W5yc5BHg/cHS7E/jMJH/ctt+UZH3f76b/08mDk9wx4RqWAr8L/H471gsHnbPv97k+yRXARUmOTHJta/elJMunujZJGhf2eUPt874I3JfkJQPOcWJ6I2NuTHJBkv1a/I4kf5Lk+rbtpyb/7fVU1feBPwCeluRn2nFe1ddv/X9JFiT5Y+AFwP9K707n0iSfbee6Pm2kTPpG0LT370nyWxPyfxuwfzv+ByY75+7fQ5I/TXIN8Lwkb0tyc/t5vnNP16cxUlUuLmO3AN9prycA9wFL6H2ocTW9P5qPBe4ClgMBNgIfa23eCryp71g3AUsHHPe7wLL2filwfVt/FPBPwFMm5PT/AH/Z9/5J7fUO4OC++EHtdQHwGeA5k+z3nb71VwAXtvUbgcVt/clT/Xza+t8Ca9r6a4G/aesXAh8DFgxof8Lun1df7Gjglrb+QeAFbf1pffGHtNt9rW39fcCvtvXPACva+sHAHRPbD/g9TXbOtwLXAfu3939B7xNXgMfsjru4uLiM64J93qz0ecALgb9vsY+1+O6f7U+2+EXAG/uu4XVt/T8C502S32dofV5f7G+A3wB+uuX86BY/Bzh1Yjt6d00f29aXA1v6c+877nuA3xrQvv9nNNU5C/j13b874FYgU/38XcZz8U6g5oNrq2p7Vf0QuIFe5/VTwO1VdVv1/nK9fx+PeztAVd0B/EuSY4BfAr5QVf8yYf8bgV9M8vYkL6yq+yY57q8nuR74AnAkcMRe5vV/gAuT/Ad6neqePI9eAQW9QuwFfdv+uqoenOZ507f+i/SGh94AbAIOSPLEAW1elOSaJDcCL6Z3vftqqnNuqqr/29avBv4wyZuBp/fFJWk+sM+b2j73eVX1WYAkL+wLP5vez/Yr7f0G4Bf6tn+kvV5H73cxXbv71BOBY4HPt/7tROAZA/Z/NPCXrT/9a/b+59hvqnM+CHy4rX8b+B5wXpJfA/7tEZxTc4zPz2g+eKBv/UF+/O+6Jtl/Fw8dCv3YSfb77oT35wG/BfwEcMHEnavqK0mOBX4F+G9JrqiqP+3fJ8ky4E3Az1bVt9pwl8nO35//j/apqt9N8nPAS4Ebkhw9oHOeSv9xJ17jVI4BbmnrjwKeN7HAaqOSdq8/lt6niyuq6q4kb+27jv7fwWTXP9FU5/zRdVTVB9swlpcCn0zy21X1qWmeQ5LmOvu84fZ56+g9G7irvc8U+8KPfx8/+l0k+SRwKL27db89sUEbevnv6PWphwAbquqsPZzn94F7gZ+h9/v8XotP9/f7kBSmOOf3dhfKVbUryXH0isTV9B4JefE0jq8x4J1AzVdfBpYleWZ7/8q+bXcAzwVI8lxg2TSP+VFgJfCzwCcnbkzyVODfqur9wDt3nwO4H9h9x+oAep3QfUkOBX657xD9+wHcm+SnkzwK+Pd953lmVV1TVX8MfAM4fA95/wO9P94Avwl8bk8XOuDangP8V+C9LXQF7fnAtv3oAc12d0TfSPIEesN7druD3qeQTIj3m/jzmM45SfIM4KtVdTa9O4bPmeT4kjRf2Of92CPq86rqCuBAesUW9H62S5M8q71/NfD3ezjGSdWbIG1QAfho4L8Bd1XVl4DNwCvSe66eJAclefqAwz4JuKfdAX41P74r+s/AEenNzv0kegXbID9o52a652x995Oq6uP0JvI5eqrr1njxTqDmpar6XpK1wN8l+Qa9TuCotvnDwKltCMTnga8MPsrDjvn99B4o/9dJhpP8O+AdSX4I/AA4vcXXA5cnuaeqXpTkC8BW4Kv0hrkwaD/gTHrPJNxF7xmOJ7T93pHeZCeh94f8i3tI/fXABUn+C7ATeM10rhd4Ycv1ccAO4PVVtbnvmO9N8iV6f0euojeRy49U1b8m+Ut6Q4buoPez3u2dwMYkrwYmu0v3t8ClSVYBr5vOOZvfAF6V5AfA1+lNaCNJ85Z93kPsa5/Xbx1t9s72s30N8NfpzSr6eeB/7cMxP5DkAWA/4H8Dq9rxb07y/wJXtAL4B8AZ9Iq7fucAH05yCvBp2l3NNtJmI/Al4DZ6w24HWQ98Kcn1VfWb0zznE4HL2sie0LsbqXli94Oe0ryW3nf9vKmq9vhdd1Mc41HA9cApVXXbDKUmSdKMss+TtCcOB5WmIckRwDZgs52hJGk+s8+T5j/vBEqSJElSh3gnUJIkSZI6xCJQkiRJkjrEIlCSJEmSOsQiUJIkSZI6xCJQkiRJkjrEIlCSJEmSOuT/B3bdIRT9k8O3AAAAAElFTkSuQmCC"/>
          <p:cNvSpPr>
            <a:spLocks noChangeAspect="1" noChangeArrowheads="1"/>
          </p:cNvSpPr>
          <p:nvPr/>
        </p:nvSpPr>
        <p:spPr bwMode="auto">
          <a:xfrm>
            <a:off x="1672948" y="4135641"/>
            <a:ext cx="383038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285750" indent="-285750">
              <a:buFont typeface="Wingdings" panose="05000000000000000000" pitchFamily="2" charset="2"/>
              <a:buChar char="q"/>
            </a:pPr>
            <a:r>
              <a:rPr lang="en-US" sz="1400" dirty="0">
                <a:solidFill>
                  <a:srgbClr val="000000"/>
                </a:solidFill>
                <a:latin typeface="Comic Sans MS" panose="030F0702030302020204" pitchFamily="66" charset="0"/>
                <a:cs typeface="Times New Roman" panose="02020603050405020304" pitchFamily="18" charset="0"/>
              </a:rPr>
              <a:t>Quite interestingly, most people who defaulted on loan had their income/ source of income verified at the time of loan grant.</a:t>
            </a:r>
          </a:p>
          <a:p>
            <a:pPr marL="342900" indent="-342900">
              <a:buFont typeface="Arial" panose="020B0604020202020204" pitchFamily="34" charset="0"/>
              <a:buChar char="•"/>
            </a:pPr>
            <a:endParaRPr lang="en-US" sz="1400" dirty="0">
              <a:solidFill>
                <a:srgbClr val="000000"/>
              </a:solidFill>
              <a:latin typeface="Comic Sans MS" panose="030F0702030302020204" pitchFamily="66" charset="0"/>
              <a:cs typeface="Times New Roman" panose="02020603050405020304" pitchFamily="18" charset="0"/>
            </a:endParaRPr>
          </a:p>
          <a:p>
            <a:endParaRPr lang="en-US" dirty="0"/>
          </a:p>
        </p:txBody>
      </p:sp>
      <p:sp>
        <p:nvSpPr>
          <p:cNvPr id="12" name="TextBox 11">
            <a:extLst>
              <a:ext uri="{FF2B5EF4-FFF2-40B4-BE49-F238E27FC236}">
                <a16:creationId xmlns:a16="http://schemas.microsoft.com/office/drawing/2014/main" id="{04336244-07F2-9002-E4B7-5C3B42E44225}"/>
              </a:ext>
            </a:extLst>
          </p:cNvPr>
          <p:cNvSpPr txBox="1"/>
          <p:nvPr/>
        </p:nvSpPr>
        <p:spPr>
          <a:xfrm>
            <a:off x="7844236" y="346283"/>
            <a:ext cx="5415215" cy="461665"/>
          </a:xfrm>
          <a:prstGeom prst="rect">
            <a:avLst/>
          </a:prstGeom>
          <a:noFill/>
        </p:spPr>
        <p:txBody>
          <a:bodyPr wrap="square">
            <a:spAutoFit/>
          </a:bodyPr>
          <a:lstStyle/>
          <a:p>
            <a:r>
              <a:rPr lang="en-US" sz="2400" b="1" dirty="0">
                <a:solidFill>
                  <a:schemeClr val="tx1">
                    <a:lumMod val="85000"/>
                    <a:lumOff val="15000"/>
                  </a:schemeClr>
                </a:solidFill>
                <a:latin typeface="+mj-lt"/>
                <a:ea typeface="+mj-ea"/>
                <a:cs typeface="+mj-cs"/>
              </a:rPr>
              <a:t>ANALYSING PURPOSE</a:t>
            </a:r>
            <a:endParaRPr lang="en-IN" sz="2400" b="1" dirty="0">
              <a:solidFill>
                <a:schemeClr val="tx1">
                  <a:lumMod val="85000"/>
                  <a:lumOff val="15000"/>
                </a:schemeClr>
              </a:solidFill>
              <a:latin typeface="+mj-lt"/>
              <a:ea typeface="+mj-ea"/>
              <a:cs typeface="+mj-cs"/>
            </a:endParaRPr>
          </a:p>
        </p:txBody>
      </p:sp>
      <p:sp>
        <p:nvSpPr>
          <p:cNvPr id="15" name="AutoShape 2" descr="data:image/png;base64,iVBORw0KGgoAAAANSUhEUgAAA4EAAAEkCAYAAACR5DS4AAAAOXRFWHRTb2Z0d2FyZQBNYXRwbG90bGliIHZlcnNpb24zLjMuNCwgaHR0cHM6Ly9tYXRwbG90bGliLm9yZy8QVMy6AAAACXBIWXMAAAsTAAALEwEAmpwYAAAqPElEQVR4nO3df7hdZXnn//fHRBF/oCCBYoImamoLjAVJKVbthVJLWq1h+pU2XlVSpZOWof7ojFOh/U617ZVrdHTqSBXmmwIl+ANMUUtqRWGiFp1SMCAKAZFUKESQxGoR7YgG7+8f+4luDvucnISzzz77rPfruta1177Xeta61znhPNx7PevZqSokSZIkSd3wqFEnIEmSJEmaPRaBkiRJktQhFoGSJEmS1CEWgZIkSZLUIRaBkiRJktQhFoGSJEmS1CELR53AsBx88MG1dOnSUachSRqy66677htVtWjUeYwL+0dJ6o7J+sh5WwQuXbqULVu2jDoNSdKQJfnnUecwTuwfJak7JusjHQ4qSZIkSR1iEShJkiRJHWIRKEmSJEkdYhEoSZIkSR1iEShJkiRJHWIRKEmSJEkdYhEoSZIkSR1iEShJkiRJHWIRKEmSJEkdsnDUCcyWn3j9+aNOAYCvn33aqFOQJOlH7B8lqXu8EyhJkiRJHWIRKEmSJEkdYhEoSdIQJLkgyY4kN02Ivy7JrUm2JvnvffGzkmxr207qix+b5Ma27ewkafH9knyoxa9JsnTWLk6SNNYsAiVJGo4LgZX9gSQvAlYBz6mqI4F3tvgRwGrgyNbmnCQLWrNzgbXA8rbsPuZpwLeq6lnAu4C3D/NiJEnzh0WgJElDUFVXAd+cED4deFtVPdD22dHiq4BLquqBqrod2AYcl+Qw4ICqurqqCrgIOLmvzYa2filw4u67hJIkTcUiUJKk2fOTwAvb8M2/T/KzLb4YuKtvv+0ttritT4w/pE1V7QLuA54yxNwlSfNEZ74iQpKkOWAhcCBwPPCzwMYkzwAG3cGrKeLsYdtDJFlLb0gpT3va0/YyZUnSfOOdQEmSZs924CPVcy3wQ+DgFj+8b78lwN0tvmRAnP42SRYCT+Lhw08BqKr1VbWiqlYsWrRoBi9HkjSOLAIlSZo9fwO8GCDJTwKPAb4BbAJWtxk/l9GbAObaqroHuD/J8e15v1OBy9qxNgFr2vorgE+15wYlSZqSw0ElSRqCJBcDJwAHJ9kOvAW4ALigfW3E94E1rXDbmmQjcDOwCzijqh5shzqd3kyj+wOXtwXgfOB9SbbRuwO4ejauS5I0/iwCJUkagqp65SSbXjXJ/uuAdQPiW4CjBsS/B5zySHKUJHWTw0ElSZIkqUMsAiVJkiSpQywCJUmSJKlDLAIlSZIkqUMsAiVJkiSpQywCJUmSJKlDLAIlSZIkqUMsAiVJkiSpQywCJUmSJKlDLAIlSZIkqUMsAiVJkiSpQywCJUmSJKlDLAIlSZIkqUMsAiVJkiSpQ4ZWBCY5PMmnk9ySZGuSN7T4QUmuTHJbez2wr81ZSbYluTXJSX3xY5Pc2LadnSTDyluSJEmS5rNh3gncBfznqvpp4HjgjCRHAGcCm6tqObC5vadtWw0cCawEzkmyoB3rXGAtsLwtK4eYtyRJkiTNW0MrAqvqnqq6vq3fD9wCLAZWARvabhuAk9v6KuCSqnqgqm4HtgHHJTkMOKCqrq6qAi7qayNJkiRJ2guz8kxgkqXAMcA1wKFVdQ/0CkXgkLbbYuCuvmbbW2xxW58YH3SetUm2JNmyc+fOGb0GSZIkSZoPhl4EJnkC8GHgjVX17al2HRCrKeIPD1atr6oVVbVi0aJFe5+sJEmSJM1zQy0CkzyaXgH4gar6SAvf24Z40l53tPh24PC+5kuAu1t8yYC4JEmSJGkvDXN20ADnA7dU1Z/3bdoErGnra4DL+uKrk+yXZBm9CWCubUNG709yfDvmqX1tJEmak5JckGRHkpsGbHtTkkpycF9sr2bIbv3lh1r8mvbohSRJezTMO4HPB14NvDjJDW35FeBtwEuS3Aa8pL2nqrYCG4GbgU8AZ1TVg+1YpwPn0Zss5p+Ay4eYtyRJM+FCBsxmneRwev3fnX2xfZkh+zTgW1X1LOBdwNuHchWSpHln4bAOXFWfY/DzfAAnTtJmHbBuQHwLcNTMZSdJ0nBV1VWT3J17F/AHPHRUy49myAZuT7J7huw7aDNkAyTZPUP25a3NW1v7S4H3JEmbSVuSpEnNyuygkiQJkrwc+FpVfXHCpn2ZIftHbapqF3Af8JRJzuvs2ZKkH7EIlCRpFiR5HPBHwB8P2jwgtqcZsp09W5K0TywCJUmaHc8ElgFfbMM8lwDXJ/kJ9m2G7B+1SbIQeBLwzSHmL0maJywCJUmaBVV1Y1UdUlVLq2opvSLuuVX1dfZthuz+2bZfAXzK5wElSdNhEShJ0hAkuRi4Gnh2ku1JTpts332cIft84CltEpn/BJw5lAuRJM07Q5sdVJKkLquqV+5h+9IJ7/dqhuyq+h5wyiPLUpLURd4JlCRJkqQOsQiUJEmSpA6xCJQkSZKkDrEIlCRJkqQOsQiUJEmSpA6xCJQkSZKkDrEIlCRJkqQOsQiUJEmSpA6xCJQkSZKkDrEIlCRJkqQOsQiUJEmSpA6xCJQkSZKkDrEIlCRJkqQOsQiUJEmSpA6xCJQkSZKkDrEIlCRJkqQOsQiUJEmSpA6xCJQkSZKkDrEIlCRJkqQOsQiUJGkIklyQZEeSm/pi70jy5SRfSvLRJE/u23ZWkm1Jbk1yUl/82CQ3tm1nJ0mL75fkQy1+TZKls3l9kqTxZREoSdJwXAisnBC7Ejiqqp4DfAU4CyDJEcBq4MjW5pwkC1qbc4G1wPK27D7macC3qupZwLuAtw/tSiRJ84pFoCRJQ1BVVwHfnBC7oqp2tbf/CCxp66uAS6rqgaq6HdgGHJfkMOCAqrq6qgq4CDi5r82Gtn4pcOLuu4SSJE1l4agT0EN97u3LRp0CAC948+2jTkGS5rvXAh9q64vpFYW7bW+xH7T1ifHdbe4CqKpdSe4DngJ8Y4g5S5LmAe8ESpI0y5L8EbAL+MDu0IDdaor4VG0GnW9tki1JtuzcuXNv05UkzTMWgZIkzaIka4CXAb/ZhnhC7w7f4X27LQHubvElA+IPaZNkIfAkJgw/3a2q1lfViqpasWjRopm6FEnSmLIIlCRpliRZCbwZeHlV/Vvfpk3A6jbj5zJ6E8BcW1X3APcnOb4973cqcFlfmzVt/RXAp/qKSkmSJuUzgZIkDUGSi4ETgIOTbAfeQm820P2AK9scLv9YVb9bVVuTbARupjdM9IyqerAd6nR6M43uD1zeFoDzgfcl2UbvDuDq2bguSdL4swiUJGkIquqVA8LnT7H/OmDdgPgW4KgB8e8BpzySHCVJ3eRwUEmSJEnqEItASZIkSeoQi0BJkiRJ6hCLQEmSJEnqEItASZIkSeoQi0BJkiRJ6hCLQEmSJEnqEItASZIkSeqQoRWBSS5IsiPJTX2xtyb5WpIb2vIrfdvOSrItya1JTuqLH5vkxrbt7CQZVs6SJEmSNN8N807ghcDKAfF3VdXRbfk4QJIjgNXAka3NOUkWtP3PBdYCy9sy6JiSJEmSpGkYWhFYVVcB35zm7quAS6rqgaq6HdgGHJfkMOCAqrq6qgq4CDh5KAlLkiRJUgeM4pnA30vypTZc9MAWWwzc1bfP9hZb3NYnxiVJkiRJ+2C2i8BzgWcCRwP3AP+jxQc951dTxAdKsjbJliRbdu7c+QhTlSRJkqT5Z1aLwKq6t6oerKofAn8JHNc2bQcO79t1CXB3iy8ZEJ/s+OurakVVrVi0aNHMJi9JkiRJ88CsFoHtGb/d/j2we+bQTcDqJPslWUZvAphrq+oe4P4kx7dZQU8FLpvNnCVJkiRpPlk4rAMnuRg4ATg4yXbgLcAJSY6mN6TzDuB3AKpqa5KNwM3ALuCMqnqwHep0ejON7g9c3hZJkiRJ0j4YWhFYVa8cED5/iv3XAesGxLcAR81gapIkSZLUWaOYHVSSJEmSNCIWgZIkSZLUIRaBkiRJktQhFoGSJA1BkguS7EhyU1/soCRXJrmtvR7Yt+2sJNuS3JrkpL74sUlubNvObrNl02bU/lCLX5Nk6axeoCRpbFkESpI0HBcCKyfEzgQ2V9VyYHN7T5IjgNXAka3NOUkWtDbnAmvpfX3S8r5jngZ8q6qeBbwLePvQrkSSNK9YBEqSNARVdRXwzQnhVcCGtr4BOLkvfklVPVBVtwPbgOPa9+seUFVXV1UBF01os/tYlwIn7r5LKEnSVCwCJUmaPYdW1T0A7fWQFl8M3NW33/YWW9zWJ8Yf0qaqdgH3AU8ZWuaSpHnDIlCSpNEbdAevpohP1ebhB0/WJtmSZMvOnTv3MUVJ0nxhEShJ0uy5tw3xpL3uaPHtwOF9+y0B7m7xJQPiD2mTZCHwJB4+/BSAqlpfVSuqasWiRYtm6FIkSePKIlCSpNmzCVjT1tcAl/XFV7cZP5fRmwDm2jZk9P4kx7fn/U6d0Gb3sV4BfKo9NyhJ0pQWjjoBSZLmoyQXAycAByfZDrwFeBuwMclpwJ3AKQBVtTXJRuBmYBdwRlU92A51Or2ZRvcHLm8LwPnA+5Jso3cHcPUsXJYkaR6wCJQkaQiq6pWTbDpxkv3XAesGxLcARw2If49WREqStDccDipJkiRJHWIRKEmSJEkdYhEoSZIkSR0yrSIwyebpxCRJmo/sByVJ88mUE8MkeSzwOHozmx3Ij7+Y9gDgqUPOTZKkkbIflCTNR3uaHfR3gDfS6+iu48ed37eB9w4vLUmS5gT7QUnSvDNlEVhV7wbeneR1VfUXs5STJElzgv2gJGk+mtb3BFbVXyT5eWBpf5uqumhIeUmSNGfYD0qS5pNpFYFJ3gc8E7gBeLCFC7DzkyTNe/aDkqT5ZFpFILACOKKqapjJSJI0R9kPzgGfe/uyUacAwAvefPuoU5CkR2S63xN4E/ATw0xEkqQ5zH5QkjRvTPdO4MHAzUmuBR7YHayqlw8lK0mS5hb7QUnSvDHdIvCtw0xCkqQ57q2jTkCSpJky3dlB/37YiUiSNFfZD0qS5pPpzg56P71Z0AAeAzwa+G5VHTCsxCRJmivsByVJ88l07wQ+sf99kpOB44aRkCRJc439oCRpPpnu7KAPUVV/A7x4ZlORJGk82A9KksbZdIeD/lrf20fR+74kvytJktQJ9oOSpPlkurOD/mrf+i7gDmDVjGcjSdLcZD8oSZo3pvtM4GuGnYgkSXOV/aAkaT6Z1jOBSZYk+WiSHUnuTfLhJEuGnZwkSXPBTPeDSX4/ydYkNyW5OMljkxyU5Mokt7XXA/v2PyvJtiS3JjmpL35skhvbtrOT5JFeqyRp/pvuxDB/BWwCngosBv62xSRJ6oIZ6weTLAZeD6yoqqOABcBq4Exgc1UtBza39yQ5om0/ElgJnJNkQTvcucBaYHlbVu5LTpKkbpluEbioqv6qqna15UJg0RDzkiRpLpnpfnAhsH+ShcDjgLvpPWO4oW3fAJzc1lcBl1TVA1V1O7ANOC7JYcABVXV1VRVwUV8bSZImNd0i8BtJXpVkQVteBfzLMBOTJGkOmbF+sKq+BrwTuBO4B7ivqq4ADq2qe9o+9wCHtCaLgbv6DrG9xRa39Ynxh0myNsmWJFt27ty5L2lLkuaR6RaBrwV+Hfg6vQ7rFYAPyUuSumLG+sH2rN8qYBm94aWPb0XlpE0GxGqK+MODVeurakVVrVi0yIE8ktR10/2KiD8D1lTVtwCSHETvU8zXDisxSZLmkJnsB38RuL2qdrZjfQT4eeDeJIdV1T1tqOeOtv924PC+9kvoDR/d3tYnxiVJmtJ07wQ+Z3fHB1BV3wSOGU5KkiTNOTPZD94JHJ/kcW02zxOBW+hNPLOm7bMGuKytbwJWJ9kvyTJ6E8Bc24aM3p/k+HacU/vaSJI0qeneCXxUkgMnfAI63baSJI27GesHq+qaJJcC19P74vkvAOuBJwAbk5xGr1A8pe2/NclG4Oa2/xlV9WA73OnAhcD+wOVtkSRpStPtwP4H8A+t0yp6z0WsG1pWkiTNLTPaD1bVW4C3TAg/QO+u4KD91w06X1VtAY7a1zwkSd00rSKwqi5KsgV4Mb0H0X+tqm4eamaSJM0R9oOSpPlk2kNZWmdnhydJ6iT7QUnSfDHdiWH2WpILkuxIclNf7KAkVya5rb0e2LftrCTbktya5KS++LFJbmzbzm4Pv0uSJEmS9sHQikB6D6qvnBA7E9hcVcuBze09SY4AVgNHtjbnJFnQ2pwLrKU3G9ryAceUJEmSJE3T0IrAqroK+OaE8CpgQ1vfAJzcF7+kqh6oqtuBbcBx7XuSDqiqq6uqgIv62kiSJEmS9tIw7wQOcmj7XiPa6yEtvhi4q2+/7S22uK1PjEuSJEmS9sFsF4GTGfScX00RH3yQZG2SLUm27Ny5c8aSkyRJkqT5YraLwHvbEE/a644W3w4c3rffEuDuFl8yID5QVa2vqhVVtWLRokUzmrgkSZIkzQezXQRuAta09TXAZX3x1Un2S7KM3gQw17Yho/cnOb7NCnpqXxtJkiRJ0l6a9vcE7q0kFwMnAAcn2Q68BXgbsDHJacCdwCkAVbU1yUZ637+0Czijqh5shzqd3kyj+wOXt0WSJEmStA+GVgRW1Ssn2XTiJPuvA9YNiG8BjprB1CRJkiSps4ZWBGp+O+SdZ4w6BQB2vOm9o05BkiRJGitzZXZQSZIkSdIssAiUJEmSpA6xCJQkSZKkDrEIlCRJkqQOsQiUJEmSpA6xCJQkSZKkDrEIlCRJkqQOsQiUJGmWJXlykkuTfDnJLUmel+SgJFcmua29Hti3/1lJtiW5NclJffFjk9zYtp2dJKO5IknSOLEIlCRp9r0b+ERV/RTwM8AtwJnA5qpaDmxu70lyBLAaOBJYCZyTZEE7zrnAWmB5W1bO5kVIksaTRaAkSbMoyQHALwDnA1TV96vqX4FVwIa22wbg5La+Crikqh6oqtuBbcBxSQ4DDqiqq6uqgIv62kiSNCmLQEmSZtczgJ3AXyX5QpLzkjweOLSq7gFor4e0/RcDd/W1395ii9v6xLgkSVOyCJQkaXYtBJ4LnFtVxwDfpQ39nMSg5/xqivjDD5CsTbIlyZadO3fubb6SpHnGIlCSpNm1HdheVde095fSKwrvbUM8aa87+vY/vK/9EuDuFl8yIP4wVbW+qlZU1YpFixbN2IVIksaTRaAkSbOoqr4O3JXk2S10InAzsAlY02JrgMva+iZgdZL9kiyjNwHMtW3I6P1Jjm+zgp7a10aSpEktHHUCkiR10OuADyR5DPBV4DX0PpjdmOQ04E7gFICq2ppkI71CcRdwRlU92I5zOnAhsD9weVskSZqSRaAkSbOsqm4AVgzYdOIk+68D1g2IbwGOmtHkJEnznsNBJUmSJKlDLAIlSZIkqUMsAiVJkiSpQywCJUmSJKlDLAIlSZIkqUMsAiVJkiSpQywCJUmSJKlDLAIlSZIkqUMsAiVJkiSpQywCJUmSJKlDLAIlSZIkqUMsAiVJkiSpQywCJUmSJKlDFo46AUmSpPnkkHeeMeoUANjxpveOOgVJc5R3AiVJkiSpQywCJUmSJKlDLAIlSZIkqUN8JlDz3pWvXTLqFAB4yQXbR52CJEmS5J1ASZIkSeoSi0BJkiRJ6hCLQEmSRiDJgiRfSPKx9v6gJFcmua29Hti371lJtiW5NclJffFjk9zYtp2dJKO4FknSeLEIlCRpNN4A3NL3/kxgc1UtBza39yQ5AlgNHAmsBM5JsqC1ORdYCyxvy8rZSV2SNM4sAiVJmmVJlgAvBc7rC68CNrT1DcDJffFLquqBqrod2AYcl+Qw4ICqurqqCrior40kSZOyCJQkafb9T+APgB/2xQ6tqnsA2ushLb4YuKtvv+0ttritT4xLkjQli0BJkmZRkpcBO6rquuk2GRCrKeKDzrk2yZYkW3bu3DnN00qS5iuLQEmSZtfzgZcnuQO4BHhxkvcD97YhnrTXHW3/7cDhfe2XAHe3+JIB8YepqvVVtaKqVixatGgmr0WSNIZGUgQmuaPNZnZDki0tttezokmSNG6q6qyqWlJVS+lN+PKpqnoVsAlY03ZbA1zW1jcBq5Psl2QZvQlgrm1DRu9PcnybFfTUvjaSJE1qlHcCX1RVR1fVivZ+X2ZFkyRpvngb8JIktwEvae+pqq3ARuBm4BPAGVX1YGtzOr3JZbYB/wRcPttJS5LGz8JRJ9BnFXBCW98AfAZ4M32zogG3J9kGHAdcPYIcJUmaMVX1GXr9HVX1L8CJk+y3Dlg3IL4FOGp4GUqS5qNR3Qks4Iok1yVZ22J7Oyvaw/jguyRJkiRNbVR3Ap9fVXcnOQS4MsmXp9h32rOfVdV6YD3AihUrBu4jSZIkSV02kjuBVXV3e90BfJTe8M69nRVNkiRJkrSXZr0ITPL4JE/cvQ78EnATezkr2uxmLUmSJEnzwyiGgx4KfLQ3mzULgQ9W1SeSfB7YmOQ04E7gFOjNipZk96xou3jorGiSJEmSpL0w60VgVX0V+JkB8b2eFU2SJEmStHdG+T2BkiRJkqRZZhEoSZIkSR1iEShJkiRJHWIRKEmSJEkdYhEoSZIkSR1iEShJkiRJHWIRKEmSJEkdYhEoSZIkSR1iEShJkiRJHWIRKEmSJEkdYhEoSZIkSR1iEShJkiRJHbJw1AlIkiRp9l352iWjTgGAl1ywfdQpSJ3jnUBJkiRJ6hCLQEmSZlGSw5N8OsktSbYmeUOLH5TkyiS3tdcD+9qclWRbkluTnNQXPzbJjW3b2UkyimuSJI0Xi0BJkmbXLuA/V9VPA8cDZyQ5AjgT2FxVy4HN7T1t22rgSGAlcE6SBe1Y5wJrgeVtWTmbFyJJGk8WgZIkzaKquqeqrm/r9wO3AIuBVcCGttsG4OS2vgq4pKoeqKrbgW3AcUkOAw6oqqurqoCL+tpIkjQpi0BJkkYkyVLgGOAa4NCqugd6hSJwSNttMXBXX7PtLba4rU+MDzrP2iRbkmzZuXPnjF6DJGn8WARKkjQCSZ4AfBh4Y1V9e6pdB8RqivjDg1Xrq2pFVa1YtGjR3icrSZpXLAIlSZplSR5NrwD8QFV9pIXvbUM8aa87Wnw7cHhf8yXA3S2+ZEBckqQpWQRKkjSL2gye5wO3VNWf923aBKxp62uAy/riq5Psl2QZvQlgrm1DRu9Pcnw75ql9bSRJmpRfFi9J0ux6PvBq4MYkN7TYHwJvAzYmOQ24EzgFoKq2JtkI3ExvZtEzqurB1u504EJgf+DytkiSNCWLQEmSZlFVfY7Bz/MBnDhJm3XAugHxLcBRM5edJKkLHA4qSZIkSR1iEShJkiRJHWIRKEmSJEkdYhEoSZIkSR1iEShJkiRJHWIRKEmSJEkdYhEoSZIkSR1iEShJkiRJHWIRKEmSJEkdYhEoSZIkSR1iEShJkiRJHWIRKEmSJEkdYhEoSZIkSR1iEShJkiRJHWIRKEmSJEkdYhEoSZIkSR1iEShJkiRJHWIRKEmSJEkdsnDUCUjq+eyffXzUKQDwwv/6K6NOQZIkSUM0NkVgkpXAu4EFwHlV9bYRpyRJ0sjZP6oL5sIHpX5IqvlkLIrAJAuA9wIvAbYDn0+yqapuHm1mUvd86i/eMOoUAHjx69496hSkkbN/lCTti7EoAoHjgG1V9VWAJJcAqwA7OUmTuv+T/zzqFHjiSU8fdQqa3+wfpTnED0o1LsalCFwM3NX3fjvwcyPKRZJm1Hvf+95RpwDAGWecMeX2m69/6SxlMrUjnvt3o05hLrF/lLTX5sKHpLDnD0rHpX8cR6mqUeewR0lOAU6qqt9u718NHFdVr5uw31pgbXv7bODWGU7lYOAbM3zMYTDPmTcuuZrnzBqXPGF8ch1Gnk+vqkUzfMyxYP+4T8YlV/OcWeOSJ4xPruY582atjxyXO4HbgcP73i8B7p64U1WtB9YPK4kkW6pqxbCOP1PMc+aNS67mObPGJU8Yn1zHJc8xYv+4l8YlV/OcWeOSJ4xPruY582Yz13H5nsDPA8uTLEvyGGA1sGnEOUmSNGr2j5KkvTYWdwKraleS3wM+SW8K7AuqauuI05IkaaTsHyVJ+2IsikCAqvo4MOoviRnaUJoZZp4zb1xyNc+ZNS55wvjkOi55jg37x702Lrma58walzxhfHI1z5k3a7mOxcQwkiRJkqSZMS7PBEqSJEmSZoBF4DQkWZnk1iTbkpw56nwmk+SCJDuS3DTqXKaS5PAkn05yS5KtSebGN6tOkOSxSa5N8sWW55+MOqepJFmQ5AtJPjbqXKaS5I4kNya5IcmWUeczmSRPTnJpki+3f6vPG3VOEyV5dvs57l6+neSNo85rkCS/3/47uinJxUkeO+qcNDPsI2fOuPSPYB85DOPSP4J95EwbRR/pcNA9SLIA+ArwEnpTcX8eeGVV3TzSxAZI8gvAd4CLquqoUeczmSSHAYdV1fVJnghcB5w8136mSQI8vqq+k+TRwOeAN1TVP444tYGS/CdgBXBAVb1s1PlMJskdwIqqmtPf2ZNkA/DZqjqvzbr4uKr61xGnNan2t+prwM9V1dz4FuAmyWJ6//0cUVX/N8lG4ONVdeFoM9MjZR85s8alfwT7yGEYl/4R7CNn0qj6SO8E7tlxwLaq+mpVfR+4BFg14pwGqqqrgG+OOo89qap7qur6tn4/cAuweLRZPVz1fKe9fXRb5uSnJkmWAC8Fzht1LvNBkgOAXwDOB6iq78/lzq05Efinuda59VkI7J9kIfA4BnyXncaSfeQMGpf+Eewju8w+cihmvY+0CNyzxcBdfe+3M0f/II+jJEuBY4BrRpzKQG34yA3ADuDKqpqTeQL/E/gD4IcjzmM6CrgiyXVJ1o46mUk8A9gJ/FUbPnReksePOqk9WA1cPOokBqmqrwHvBO4E7gHuq6orRpuVZoh95JDM9f4R7COHYBz6R7CPnFGj6iMtAvcsA2Jz8pOucZPkCcCHgTdW1bdHnc8gVfVgVR0NLAGOSzLnhhAleRmwo6quG3Uu0/T8qnou8MvAGW2I1lyzEHgucG5VHQN8F5jLzzo9Bng58NejzmWQJAfSuzu0DHgq8PgkrxptVpoh9pFDMA79I9hHDsE49I9gHzmjRtVHWgTu2Xbg8L73S3AY0yPWnh/4MPCBqvrIqPPZkzbM4TPAytFmMtDzgZe3ZwkuAV6c5P2jTWlyVXV3e90BfJTecLK5Zjuwve9T7UvpdXhz1S8D11fVvaNOZBK/CNxeVTur6gfAR4CfH3FOmhn2kTNs3PpHsI+cKWPSP4J95EwbSR9pEbhnnweWJ1nWPklYDWwacU5jrT1Mfj5wS1X9+ajzmUySRUme3Nb3p/cf6ZdHmtQAVXVWVS2pqqX0/n1+qqrm5F2WJI9vkx3Qho78EjDnZuqrqq8DdyV5dgudCMy5iRn6vJI5OsyluRM4Psnj2n//J9J71knjzz5yBo1L/wj2kTNtXPpHsI8cgpH0kQuHfYJxV1W7kvwe8ElgAXBBVW0dcVoDJbkYOAE4OMl24C1Vdf5osxro+cCrgRvbswQAf1hVHx9dSgMdBmxoM0o9CthYVXN2aukxcSjw0d7fOBYCH6yqT4w2pUm9DvhA+x/brwKvGXE+AyV5HL2ZGX9n1LlMpqquSXIpcD2wC/gCsH60WWkm2EfOuHHpH8E+cqaNU/8I9pEzZlR9pF8RIUmSJEkd4nBQSZIkSeoQi0BJkiRJ6hCLQEmSJEnqEItASZIkSeoQi0BJkiRJ6hCLQI2lJN8Z0nH/YQjHfGObonhG9pvmOd+RZGuSd+xj+xOS3JfkC0luTXJVkpdNo91+Sf53khuS/MY+nvdjfet+obikzrPP2+OxZqLPqyS/2hf7WJITZii/z7S+9EtJvpzkPbu/Y3EP7U5JckuSTz+C865o63+4L8fQ/GURKPWpqocVHe07kB6JNwLT6eimu990/A7w3Kr6L9PZOcmg7wz9bFUdU1XPBl4PvCfJiXs41DHAo6vq6Kr60N6l/DAnAHtVBE5yHZKkAezzHmI78EczlM8gv1lVzwGeAzwAXDaNNqcB/7GqXjQD59/rInAG/i1oDrMI1Fhrn959Jsml7dO1D6R902qSlS32uSRn991hemuSN/Ud46YkS9v6d/qO++kkH6T3pb1/luQNfW3WJXn9hFwen+TvknyxHfM32j5PBT69+5O8JOcm2dI+tfyTFhu033f6jv2KJBe29VPa8b+Y5KoBP5NNwOOBa1oOT0+yuX0CuTnJ09p+Fyb583a+t0/1c66qG4A/BX6vtV2U5MNJPt+W5yc5BHg/cHS7E/jMJH/ctt+UZH3f76b/08mDk9wx4RqWAr8L/H471gsHnbPv97k+yRXARUmOTHJta/elJMunujZJGhf2eUPt874I3JfkJQPOcWJ6I2NuTHJBkv1a/I4kf5Lk+rbtpyb/7fVU1feBPwCeluRn2nFe1ddv/X9JFiT5Y+AFwP9K707n0iSfbee6Pm2kTPpG0LT370nyWxPyfxuwfzv+ByY75+7fQ5I/TXIN8Lwkb0tyc/t5vnNP16cxUlUuLmO3AN9prycA9wFL6H2ocTW9P5qPBe4ClgMBNgIfa23eCryp71g3AUsHHPe7wLL2filwfVt/FPBPwFMm5PT/AH/Z9/5J7fUO4OC++EHtdQHwGeA5k+z3nb71VwAXtvUbgcVt/clT/Xza+t8Ca9r6a4G/aesXAh8DFgxof8Lun1df7Gjglrb+QeAFbf1pffGHtNt9rW39fcCvtvXPACva+sHAHRPbD/g9TXbOtwLXAfu3939B7xNXgMfsjru4uLiM64J93qz0ecALgb9vsY+1+O6f7U+2+EXAG/uu4XVt/T8C502S32dofV5f7G+A3wB+uuX86BY/Bzh1Yjt6d00f29aXA1v6c+877nuA3xrQvv9nNNU5C/j13b874FYgU/38XcZz8U6g5oNrq2p7Vf0QuIFe5/VTwO1VdVv1/nK9fx+PeztAVd0B/EuSY4BfAr5QVf8yYf8bgV9M8vYkL6yq+yY57q8nuR74AnAkcMRe5vV/gAuT/Ad6neqePI9eAQW9QuwFfdv+uqoenOZ507f+i/SGh94AbAIOSPLEAW1elOSaJDcCL6Z3vftqqnNuqqr/29avBv4wyZuBp/fFJWk+sM+b2j73eVX1WYAkL+wLP5vez/Yr7f0G4Bf6tn+kvV5H73cxXbv71BOBY4HPt/7tROAZA/Z/NPCXrT/9a/b+59hvqnM+CHy4rX8b+B5wXpJfA/7tEZxTc4zPz2g+eKBv/UF+/O+6Jtl/Fw8dCv3YSfb77oT35wG/BfwEcMHEnavqK0mOBX4F+G9JrqiqP+3fJ8ky4E3Az1bVt9pwl8nO35//j/apqt9N8nPAS4Ebkhw9oHOeSv9xJ17jVI4BbmnrjwKeN7HAaqOSdq8/lt6niyuq6q4kb+27jv7fwWTXP9FU5/zRdVTVB9swlpcCn0zy21X1qWmeQ5LmOvu84fZ56+g9G7irvc8U+8KPfx8/+l0k+SRwKL27db89sUEbevnv6PWphwAbquqsPZzn94F7gZ+h9/v8XotP9/f7kBSmOOf3dhfKVbUryXH0isTV9B4JefE0jq8x4J1AzVdfBpYleWZ7/8q+bXcAzwVI8lxg2TSP+VFgJfCzwCcnbkzyVODfqur9wDt3nwO4H9h9x+oAep3QfUkOBX657xD9+wHcm+SnkzwK+Pd953lmVV1TVX8MfAM4fA95/wO9P94Avwl8bk8XOuDangP8V+C9LXQF7fnAtv3oAc12d0TfSPIEesN7druD3qeQTIj3m/jzmM45SfIM4KtVdTa9O4bPmeT4kjRf2Of92CPq86rqCuBAesUW9H62S5M8q71/NfD3ezjGSdWbIG1QAfho4L8Bd1XVl4DNwCvSe66eJAclefqAwz4JuKfdAX41P74r+s/AEenNzv0kegXbID9o52a652x995Oq6uP0JvI5eqrr1njxTqDmpar6XpK1wN8l+Qa9TuCotvnDwKltCMTnga8MPsrDjvn99B4o/9dJhpP8O+AdSX4I/AA4vcXXA5cnuaeqXpTkC8BW4Kv0hrkwaD/gTHrPJNxF7xmOJ7T93pHeZCeh94f8i3tI/fXABUn+C7ATeM10rhd4Ycv1ccAO4PVVtbnvmO9N8iV6f0euojeRy49U1b8m+Ut6Q4buoPez3u2dwMYkrwYmu0v3t8ClSVYBr5vOOZvfAF6V5AfA1+lNaCNJ85Z93kPsa5/Xbx1t9s72s30N8NfpzSr6eeB/7cMxP5DkAWA/4H8Dq9rxb07y/wJXtAL4B8AZ9Iq7fucAH05yCvBp2l3NNtJmI/Al4DZ6w24HWQ98Kcn1VfWb0zznE4HL2sie0LsbqXli94Oe0ryW3nf9vKmq9vhdd1Mc41HA9cApVXXbDKUmSdKMss+TtCcOB5WmIckRwDZgs52hJGk+s8+T5j/vBEqSJElSh3gnUJIkSZI6xCJQkiRJkjrEIlCSJEmSOsQiUJIkSZI6xCJQkiRJkjrEIlCSJEmSOuT/B3bdIRT9k8O3AAAAAElFTkSuQmCC">
            <a:extLst>
              <a:ext uri="{FF2B5EF4-FFF2-40B4-BE49-F238E27FC236}">
                <a16:creationId xmlns:a16="http://schemas.microsoft.com/office/drawing/2014/main" id="{6B9EA4B4-4CC0-1C0B-826A-2916C8AA3C1D}"/>
              </a:ext>
            </a:extLst>
          </p:cNvPr>
          <p:cNvSpPr>
            <a:spLocks noChangeAspect="1" noChangeArrowheads="1"/>
          </p:cNvSpPr>
          <p:nvPr/>
        </p:nvSpPr>
        <p:spPr bwMode="auto">
          <a:xfrm>
            <a:off x="7762497" y="5796313"/>
            <a:ext cx="332037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285750" indent="-285750">
              <a:buFont typeface="Wingdings" panose="05000000000000000000" pitchFamily="2" charset="2"/>
              <a:buChar char="q"/>
            </a:pPr>
            <a:r>
              <a:rPr lang="en-US" sz="1400" dirty="0">
                <a:solidFill>
                  <a:srgbClr val="000000"/>
                </a:solidFill>
                <a:latin typeface="Comic Sans MS" panose="030F0702030302020204" pitchFamily="66" charset="0"/>
                <a:cs typeface="Times New Roman" panose="02020603050405020304" pitchFamily="18" charset="0"/>
              </a:rPr>
              <a:t>Most people who defaulted took the loan for the purpose of Debt consolidation.</a:t>
            </a:r>
          </a:p>
          <a:p>
            <a:endParaRPr lang="en-US" dirty="0"/>
          </a:p>
        </p:txBody>
      </p:sp>
      <p:pic>
        <p:nvPicPr>
          <p:cNvPr id="4" name="Picture 3">
            <a:extLst>
              <a:ext uri="{FF2B5EF4-FFF2-40B4-BE49-F238E27FC236}">
                <a16:creationId xmlns:a16="http://schemas.microsoft.com/office/drawing/2014/main" id="{D077A031-958D-D2D4-A1E6-2ECE57633D31}"/>
              </a:ext>
            </a:extLst>
          </p:cNvPr>
          <p:cNvPicPr>
            <a:picLocks noChangeAspect="1"/>
          </p:cNvPicPr>
          <p:nvPr/>
        </p:nvPicPr>
        <p:blipFill>
          <a:blip r:embed="rId2"/>
          <a:stretch>
            <a:fillRect/>
          </a:stretch>
        </p:blipFill>
        <p:spPr>
          <a:xfrm>
            <a:off x="1672948" y="1162915"/>
            <a:ext cx="3830384" cy="2485494"/>
          </a:xfrm>
          <a:prstGeom prst="rect">
            <a:avLst/>
          </a:prstGeom>
        </p:spPr>
      </p:pic>
      <p:pic>
        <p:nvPicPr>
          <p:cNvPr id="7" name="Picture 6">
            <a:extLst>
              <a:ext uri="{FF2B5EF4-FFF2-40B4-BE49-F238E27FC236}">
                <a16:creationId xmlns:a16="http://schemas.microsoft.com/office/drawing/2014/main" id="{B3A8D429-B069-AFC6-CC1A-68AB1A994F60}"/>
              </a:ext>
            </a:extLst>
          </p:cNvPr>
          <p:cNvPicPr>
            <a:picLocks noChangeAspect="1"/>
          </p:cNvPicPr>
          <p:nvPr/>
        </p:nvPicPr>
        <p:blipFill>
          <a:blip r:embed="rId3"/>
          <a:stretch>
            <a:fillRect/>
          </a:stretch>
        </p:blipFill>
        <p:spPr>
          <a:xfrm>
            <a:off x="6688671" y="1132107"/>
            <a:ext cx="5141642" cy="4340047"/>
          </a:xfrm>
          <a:prstGeom prst="rect">
            <a:avLst/>
          </a:prstGeom>
        </p:spPr>
      </p:pic>
    </p:spTree>
    <p:extLst>
      <p:ext uri="{BB962C8B-B14F-4D97-AF65-F5344CB8AC3E}">
        <p14:creationId xmlns:p14="http://schemas.microsoft.com/office/powerpoint/2010/main" val="1328716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6949" y="310119"/>
            <a:ext cx="8911687" cy="1280890"/>
          </a:xfrm>
        </p:spPr>
        <p:txBody>
          <a:bodyPr/>
          <a:lstStyle/>
          <a:p>
            <a:r>
              <a:rPr lang="en-US" sz="2400" b="1" dirty="0"/>
              <a:t>ANALYSING LOAN ISSUE MONTH-YEAR</a:t>
            </a:r>
            <a:br>
              <a:rPr lang="en-US" b="1" dirty="0"/>
            </a:br>
            <a:endParaRPr lang="en-US" dirty="0"/>
          </a:p>
        </p:txBody>
      </p:sp>
      <p:sp>
        <p:nvSpPr>
          <p:cNvPr id="5" name="AutoShape 2" descr="data:image/png;base64,iVBORw0KGgoAAAANSUhEUgAAA4EAAAEkCAYAAACR5DS4AAAAOXRFWHRTb2Z0d2FyZQBNYXRwbG90bGliIHZlcnNpb24zLjMuNCwgaHR0cHM6Ly9tYXRwbG90bGliLm9yZy8QVMy6AAAACXBIWXMAAAsTAAALEwEAmpwYAAAqPElEQVR4nO3df7hdZXnn//fHRBF/oCCBYoImamoLjAVJKVbthVJLWq1h+pU2XlVSpZOWof7ojFOh/U617ZVrdHTqSBXmmwIl+ANMUUtqRWGiFp1SMCAKAZFUKESQxGoR7YgG7+8f+4luDvucnISzzz77rPfruta1177Xeta61znhPNx7PevZqSokSZIkSd3wqFEnIEmSJEmaPRaBkiRJktQhFoGSJEmS1CEWgZIkSZLUIRaBkiRJktQhFoGSJEmS1CELR53AsBx88MG1dOnSUachSRqy66677htVtWjUeYwL+0dJ6o7J+sh5WwQuXbqULVu2jDoNSdKQJfnnUecwTuwfJak7JusjHQ4qSZIkSR1iEShJkiRJHWIRKEmSJEkdYhEoSZIkSR1iEShJkiRJHWIRKEmSJEkdYhEoSZIkSR1iEShJkiRJHWIRKEmSJEkdsnDUCcyWn3j9+aNOAYCvn33aqFOQJOlH7B8lqXu8EyhJkiRJHWIRKEmSJEkdYhEoSdIQJLkgyY4kN02Ivy7JrUm2JvnvffGzkmxr207qix+b5Ma27ewkafH9knyoxa9JsnTWLk6SNNYsAiVJGo4LgZX9gSQvAlYBz6mqI4F3tvgRwGrgyNbmnCQLWrNzgbXA8rbsPuZpwLeq6lnAu4C3D/NiJEnzh0WgJElDUFVXAd+cED4deFtVPdD22dHiq4BLquqBqrod2AYcl+Qw4ICqurqqCrgIOLmvzYa2filw4u67hJIkTcUiUJKk2fOTwAvb8M2/T/KzLb4YuKtvv+0ttritT4w/pE1V7QLuA54yxNwlSfNEZ74iQpKkOWAhcCBwPPCzwMYkzwAG3cGrKeLsYdtDJFlLb0gpT3va0/YyZUnSfOOdQEmSZs924CPVcy3wQ+DgFj+8b78lwN0tvmRAnP42SRYCT+Lhw08BqKr1VbWiqlYsWrRoBi9HkjSOLAIlSZo9fwO8GCDJTwKPAb4BbAJWtxk/l9GbAObaqroHuD/J8e15v1OBy9qxNgFr2vorgE+15wYlSZqSw0ElSRqCJBcDJwAHJ9kOvAW4ALigfW3E94E1rXDbmmQjcDOwCzijqh5shzqd3kyj+wOXtwXgfOB9SbbRuwO4ejauS5I0/iwCJUkagqp65SSbXjXJ/uuAdQPiW4CjBsS/B5zySHKUJHWTw0ElSZIkqUMsAiVJkiSpQywCJUmSJKlDLAIlSZIkqUMsAiVJkiSpQywCJUmSJKlDLAIlSZIkqUMsAiVJkiSpQywCJUmSJKlDLAIlSZIkqUMsAiVJkiSpQywCJUmSJKlDLAIlSZIkqUMsAiVJkiSpQ4ZWBCY5PMmnk9ySZGuSN7T4QUmuTHJbez2wr81ZSbYluTXJSX3xY5Pc2LadnSTDyluSJEmS5rNh3gncBfznqvpp4HjgjCRHAGcCm6tqObC5vadtWw0cCawEzkmyoB3rXGAtsLwtK4eYtyRJkiTNW0MrAqvqnqq6vq3fD9wCLAZWARvabhuAk9v6KuCSqnqgqm4HtgHHJTkMOKCqrq6qAi7qayNJkiRJ2guz8kxgkqXAMcA1wKFVdQ/0CkXgkLbbYuCuvmbbW2xxW58YH3SetUm2JNmyc+fOGb0GSZIkSZoPhl4EJnkC8GHgjVX17al2HRCrKeIPD1atr6oVVbVi0aJFe5+sJEmSJM1zQy0CkzyaXgH4gar6SAvf24Z40l53tPh24PC+5kuAu1t8yYC4JEmSJGkvDXN20ADnA7dU1Z/3bdoErGnra4DL+uKrk+yXZBm9CWCubUNG709yfDvmqX1tJEmak5JckGRHkpsGbHtTkkpycF9sr2bIbv3lh1r8mvbohSRJezTMO4HPB14NvDjJDW35FeBtwEuS3Aa8pL2nqrYCG4GbgU8AZ1TVg+1YpwPn0Zss5p+Ay4eYtyRJM+FCBsxmneRwev3fnX2xfZkh+zTgW1X1LOBdwNuHchWSpHln4bAOXFWfY/DzfAAnTtJmHbBuQHwLcNTMZSdJ0nBV1VWT3J17F/AHPHRUy49myAZuT7J7huw7aDNkAyTZPUP25a3NW1v7S4H3JEmbSVuSpEnNyuygkiQJkrwc+FpVfXHCpn2ZIftHbapqF3Af8JRJzuvs2ZKkH7EIlCRpFiR5HPBHwB8P2jwgtqcZsp09W5K0TywCJUmaHc8ElgFfbMM8lwDXJ/kJ9m2G7B+1SbIQeBLwzSHmL0maJywCJUmaBVV1Y1UdUlVLq2opvSLuuVX1dfZthuz+2bZfAXzK5wElSdNhEShJ0hAkuRi4Gnh2ku1JTpts332cIft84CltEpn/BJw5lAuRJM07Q5sdVJKkLquqV+5h+9IJ7/dqhuyq+h5wyiPLUpLURd4JlCRJkqQOsQiUJEmSpA6xCJQkSZKkDrEIlCRJkqQOsQiUJEmSpA6xCJQkSZKkDrEIlCRJkqQOsQiUJEmSpA6xCJQkSZKkDrEIlCRJkqQOsQiUJEmSpA6xCJQkSZKkDrEIlCRJkqQOsQiUJEmSpA6xCJQkSZKkDrEIlCRJkqQOsQiUJEmSpA6xCJQkSZKkDrEIlCRJkqQOsQiUJGkIklyQZEeSm/pi70jy5SRfSvLRJE/u23ZWkm1Jbk1yUl/82CQ3tm1nJ0mL75fkQy1+TZKls3l9kqTxZREoSdJwXAisnBC7Ejiqqp4DfAU4CyDJEcBq4MjW5pwkC1qbc4G1wPK27D7macC3qupZwLuAtw/tSiRJ84pFoCRJQ1BVVwHfnBC7oqp2tbf/CCxp66uAS6rqgaq6HdgGHJfkMOCAqrq6qgq4CDi5r82Gtn4pcOLuu4SSJE1l4agT0EN97u3LRp0CAC948+2jTkGS5rvXAh9q64vpFYW7bW+xH7T1ifHdbe4CqKpdSe4DngJ8Y4g5S5LmAe8ESpI0y5L8EbAL+MDu0IDdaor4VG0GnW9tki1JtuzcuXNv05UkzTMWgZIkzaIka4CXAb/ZhnhC7w7f4X27LQHubvElA+IPaZNkIfAkJgw/3a2q1lfViqpasWjRopm6FEnSmLIIlCRpliRZCbwZeHlV/Vvfpk3A6jbj5zJ6E8BcW1X3APcnOb4973cqcFlfmzVt/RXAp/qKSkmSJuUzgZIkDUGSi4ETgIOTbAfeQm820P2AK9scLv9YVb9bVVuTbARupjdM9IyqerAd6nR6M43uD1zeFoDzgfcl2UbvDuDq2bguSdL4swiUJGkIquqVA8LnT7H/OmDdgPgW4KgB8e8BpzySHCVJ3eRwUEmSJEnqEItASZIkSeoQi0BJkiRJ6hCLQEmSJEnqEItASZIkSeoQi0BJkiRJ6hCLQEmSJEnqEItASZIkSeqQoRWBSS5IsiPJTX2xtyb5WpIb2vIrfdvOSrItya1JTuqLH5vkxrbt7CQZVs6SJEmSNN8N807ghcDKAfF3VdXRbfk4QJIjgNXAka3NOUkWtP3PBdYCy9sy6JiSJEmSpGkYWhFYVVcB35zm7quAS6rqgaq6HdgGHJfkMOCAqrq6qgq4CDh5KAlLkiRJUgeM4pnA30vypTZc9MAWWwzc1bfP9hZb3NYnxiVJkiRJ+2C2i8BzgWcCRwP3AP+jxQc951dTxAdKsjbJliRbdu7c+QhTlSRJkqT5Z1aLwKq6t6oerKofAn8JHNc2bQcO79t1CXB3iy8ZEJ/s+OurakVVrVi0aNHMJi9JkiRJ88CsFoHtGb/d/j2we+bQTcDqJPslWUZvAphrq+oe4P4kx7dZQU8FLpvNnCVJkiRpPlk4rAMnuRg4ATg4yXbgLcAJSY6mN6TzDuB3AKpqa5KNwM3ALuCMqnqwHep0ejON7g9c3hZJkiRJ0j4YWhFYVa8cED5/iv3XAesGxLcAR81gapIkSZLUWaOYHVSSJEmSNCIWgZIkSZLUIRaBkiRJktQhFoGSJA1BkguS7EhyU1/soCRXJrmtvR7Yt+2sJNuS3JrkpL74sUlubNvObrNl02bU/lCLX5Nk6axeoCRpbFkESpI0HBcCKyfEzgQ2V9VyYHN7T5IjgNXAka3NOUkWtDbnAmvpfX3S8r5jngZ8q6qeBbwLePvQrkSSNK9YBEqSNARVdRXwzQnhVcCGtr4BOLkvfklVPVBVtwPbgOPa9+seUFVXV1UBF01os/tYlwIn7r5LKEnSVCwCJUmaPYdW1T0A7fWQFl8M3NW33/YWW9zWJ8Yf0qaqdgH3AU8ZWuaSpHnDIlCSpNEbdAevpohP1ebhB0/WJtmSZMvOnTv3MUVJ0nxhEShJ0uy5tw3xpL3uaPHtwOF9+y0B7m7xJQPiD2mTZCHwJB4+/BSAqlpfVSuqasWiRYtm6FIkSePKIlCSpNmzCVjT1tcAl/XFV7cZP5fRmwDm2jZk9P4kx7fn/U6d0Gb3sV4BfKo9NyhJ0pQWjjoBSZLmoyQXAycAByfZDrwFeBuwMclpwJ3AKQBVtTXJRuBmYBdwRlU92A51Or2ZRvcHLm8LwPnA+5Jso3cHcPUsXJYkaR6wCJQkaQiq6pWTbDpxkv3XAesGxLcARw2If49WREqStDccDipJkiRJHWIRKEmSJEkdYhEoSZIkSR0yrSIwyebpxCRJmo/sByVJ88mUE8MkeSzwOHozmx3Ij7+Y9gDgqUPOTZKkkbIflCTNR3uaHfR3gDfS6+iu48ed37eB9w4vLUmS5gT7QUnSvDNlEVhV7wbeneR1VfUXs5STJElzgv2gJGk+mtb3BFbVXyT5eWBpf5uqumhIeUmSNGfYD0qS5pNpFYFJ3gc8E7gBeLCFC7DzkyTNe/aDkqT5ZFpFILACOKKqapjJSJI0R9kPzgGfe/uyUacAwAvefPuoU5CkR2S63xN4E/ATw0xEkqQ5zH5QkjRvTPdO4MHAzUmuBR7YHayqlw8lK0mS5hb7QUnSvDHdIvCtw0xCkqQ57q2jTkCSpJky3dlB/37YiUiSNFfZD0qS5pPpzg56P71Z0AAeAzwa+G5VHTCsxCRJmivsByVJ88l07wQ+sf99kpOB44aRkCRJc439oCRpPpnu7KAPUVV/A7x4ZlORJGk82A9KksbZdIeD/lrf20fR+74kvytJktQJ9oOSpPlkurOD/mrf+i7gDmDVjGcjSdLcZD8oSZo3pvtM4GuGnYgkSXOV/aAkaT6Z1jOBSZYk+WiSHUnuTfLhJEuGnZwkSXPBTPeDSX4/ydYkNyW5OMljkxyU5Mokt7XXA/v2PyvJtiS3JjmpL35skhvbtrOT5JFeqyRp/pvuxDB/BWwCngosBv62xSRJ6oIZ6weTLAZeD6yoqqOABcBq4Exgc1UtBza39yQ5om0/ElgJnJNkQTvcucBaYHlbVu5LTpKkbpluEbioqv6qqna15UJg0RDzkiRpLpnpfnAhsH+ShcDjgLvpPWO4oW3fAJzc1lcBl1TVA1V1O7ANOC7JYcABVXV1VRVwUV8bSZImNd0i8BtJXpVkQVteBfzLMBOTJGkOmbF+sKq+BrwTuBO4B7ivqq4ADq2qe9o+9wCHtCaLgbv6DrG9xRa39Ynxh0myNsmWJFt27ty5L2lLkuaR6RaBrwV+Hfg6vQ7rFYAPyUuSumLG+sH2rN8qYBm94aWPb0XlpE0GxGqK+MODVeurakVVrVi0yIE8ktR10/2KiD8D1lTVtwCSHETvU8zXDisxSZLmkJnsB38RuL2qdrZjfQT4eeDeJIdV1T1tqOeOtv924PC+9kvoDR/d3tYnxiVJmtJ07wQ+Z3fHB1BV3wSOGU5KkiTNOTPZD94JHJ/kcW02zxOBW+hNPLOm7bMGuKytbwJWJ9kvyTJ6E8Bc24aM3p/k+HacU/vaSJI0qeneCXxUkgMnfAI63baSJI27GesHq+qaJJcC19P74vkvAOuBJwAbk5xGr1A8pe2/NclG4Oa2/xlV9WA73OnAhcD+wOVtkSRpStPtwP4H8A+t0yp6z0WsG1pWkiTNLTPaD1bVW4C3TAg/QO+u4KD91w06X1VtAY7a1zwkSd00rSKwqi5KsgV4Mb0H0X+tqm4eamaSJM0R9oOSpPlk2kNZWmdnhydJ6iT7QUnSfDHdiWH2WpILkuxIclNf7KAkVya5rb0e2LftrCTbktya5KS++LFJbmzbzm4Pv0uSJEmS9sHQikB6D6qvnBA7E9hcVcuBze09SY4AVgNHtjbnJFnQ2pwLrKU3G9ryAceUJEmSJE3T0IrAqroK+OaE8CpgQ1vfAJzcF7+kqh6oqtuBbcBx7XuSDqiqq6uqgIv62kiSJEmS9tIw7wQOcmj7XiPa6yEtvhi4q2+/7S22uK1PjEuSJEmS9sFsF4GTGfScX00RH3yQZG2SLUm27Ny5c8aSkyRJkqT5YraLwHvbEE/a644W3w4c3rffEuDuFl8yID5QVa2vqhVVtWLRokUzmrgkSZIkzQezXQRuAta09TXAZX3x1Un2S7KM3gQw17Yho/cnOb7NCnpqXxtJkiRJ0l6a9vcE7q0kFwMnAAcn2Q68BXgbsDHJacCdwCkAVbU1yUZ637+0Czijqh5shzqd3kyj+wOXt0WSJEmStA+GVgRW1Ssn2XTiJPuvA9YNiG8BjprB1CRJkiSps4ZWBGp+O+SdZ4w6BQB2vOm9o05BkiRJGitzZXZQSZIkSdIssAiUJEmSpA6xCJQkSZKkDrEIlCRJkqQOsQiUJEmSpA6xCJQkSZKkDrEIlCRJkqQOsQiUJGmWJXlykkuTfDnJLUmel+SgJFcmua29Hti3/1lJtiW5NclJffFjk9zYtp2dJKO5IknSOLEIlCRp9r0b+ERV/RTwM8AtwJnA5qpaDmxu70lyBLAaOBJYCZyTZEE7zrnAWmB5W1bO5kVIksaTRaAkSbMoyQHALwDnA1TV96vqX4FVwIa22wbg5La+Crikqh6oqtuBbcBxSQ4DDqiqq6uqgIv62kiSNCmLQEmSZtczgJ3AXyX5QpLzkjweOLSq7gFor4e0/RcDd/W1395ii9v6xLgkSVOyCJQkaXYtBJ4LnFtVxwDfpQ39nMSg5/xqivjDD5CsTbIlyZadO3fubb6SpHnGIlCSpNm1HdheVde095fSKwrvbUM8aa87+vY/vK/9EuDuFl8yIP4wVbW+qlZU1YpFixbN2IVIksaTRaAkSbOoqr4O3JXk2S10InAzsAlY02JrgMva+iZgdZL9kiyjNwHMtW3I6P1Jjm+zgp7a10aSpEktHHUCkiR10OuADyR5DPBV4DX0PpjdmOQ04E7gFICq2ppkI71CcRdwRlU92I5zOnAhsD9weVskSZqSRaAkSbOsqm4AVgzYdOIk+68D1g2IbwGOmtHkJEnznsNBJUmSJKlDLAIlSZIkqUMsAiVJkiSpQywCJUmSJKlDLAIlSZIkqUMsAiVJkiSpQywCJUmSJKlDLAIlSZIkqUMsAiVJkiSpQywCJUmSJKlDLAIlSZIkqUMsAiVJkiSpQywCJUmSJKlDFo46AUmSpPnkkHeeMeoUANjxpveOOgVJc5R3AiVJkiSpQywCJUmSJKlDLAIlSZIkqUN8JlDz3pWvXTLqFAB4yQXbR52CJEmS5J1ASZIkSeoSi0BJkiRJ6hCLQEmSRiDJgiRfSPKx9v6gJFcmua29Hti371lJtiW5NclJffFjk9zYtp2dJKO4FknSeLEIlCRpNN4A3NL3/kxgc1UtBza39yQ5AlgNHAmsBM5JsqC1ORdYCyxvy8rZSV2SNM4sAiVJmmVJlgAvBc7rC68CNrT1DcDJffFLquqBqrod2AYcl+Qw4ICqurqqCrior40kSZOyCJQkafb9T+APgB/2xQ6tqnsA2ushLb4YuKtvv+0ttritT4xLkjQli0BJkmZRkpcBO6rquuk2GRCrKeKDzrk2yZYkW3bu3DnN00qS5iuLQEmSZtfzgZcnuQO4BHhxkvcD97YhnrTXHW3/7cDhfe2XAHe3+JIB8YepqvVVtaKqVixatGgmr0WSNIZGUgQmuaPNZnZDki0tttezokmSNG6q6qyqWlJVS+lN+PKpqnoVsAlY03ZbA1zW1jcBq5Psl2QZvQlgrm1DRu9PcnybFfTUvjaSJE1qlHcCX1RVR1fVivZ+X2ZFkyRpvngb8JIktwEvae+pqq3ARuBm4BPAGVX1YGtzOr3JZbYB/wRcPttJS5LGz8JRJ9BnFXBCW98AfAZ4M32zogG3J9kGHAdcPYIcJUmaMVX1GXr9HVX1L8CJk+y3Dlg3IL4FOGp4GUqS5qNR3Qks4Iok1yVZ22J7Oyvaw/jguyRJkiRNbVR3Ap9fVXcnOQS4MsmXp9h32rOfVdV6YD3AihUrBu4jSZIkSV02kjuBVXV3e90BfJTe8M69nRVNkiRJkrSXZr0ITPL4JE/cvQ78EnATezkr2uxmLUmSJEnzwyiGgx4KfLQ3mzULgQ9W1SeSfB7YmOQ04E7gFOjNipZk96xou3jorGiSJEmSpL0w60VgVX0V+JkB8b2eFU2SJEmStHdG+T2BkiRJkqRZZhEoSZIkSR1iEShJkiRJHWIRKEmSJEkdYhEoSZIkSR1iEShJkiRJHWIRKEmSJEkdYhEoSZIkSR1iEShJkiRJHWIRKEmSJEkdYhEoSZIkSR1iEShJkiRJHbJw1AlIkiRp9l352iWjTgGAl1ywfdQpSJ3jnUBJkiRJ6hCLQEmSZlGSw5N8OsktSbYmeUOLH5TkyiS3tdcD+9qclWRbkluTnNQXPzbJjW3b2UkyimuSJI0Xi0BJkmbXLuA/V9VPA8cDZyQ5AjgT2FxVy4HN7T1t22rgSGAlcE6SBe1Y5wJrgeVtWTmbFyJJGk8WgZIkzaKquqeqrm/r9wO3AIuBVcCGttsG4OS2vgq4pKoeqKrbgW3AcUkOAw6oqqurqoCL+tpIkjQpi0BJkkYkyVLgGOAa4NCqugd6hSJwSNttMXBXX7PtLba4rU+MDzrP2iRbkmzZuXPnjF6DJGn8WARKkjQCSZ4AfBh4Y1V9e6pdB8RqivjDg1Xrq2pFVa1YtGjR3icrSZpXLAIlSZplSR5NrwD8QFV9pIXvbUM8aa87Wnw7cHhf8yXA3S2+ZEBckqQpWQRKkjSL2gye5wO3VNWf923aBKxp62uAy/riq5Psl2QZvQlgrm1DRu9Pcnw75ql9bSRJmpRfFi9J0ux6PvBq4MYkN7TYHwJvAzYmOQ24EzgFoKq2JtkI3ExvZtEzqurB1u504EJgf+DytkiSNCWLQEmSZlFVfY7Bz/MBnDhJm3XAugHxLcBRM5edJKkLHA4qSZIkSR1iEShJkiRJHWIRKEmSJEkdYhEoSZIkSR1iEShJkiRJHWIRKEmSJEkdYhEoSZIkSR1iEShJkiRJHWIRKEmSJEkdYhEoSZIkSR1iEShJkiRJHWIRKEmSJEkdYhEoSZIkSR1iEShJkiRJHWIRKEmSJEkdYhEoSZIkSR1iEShJkiRJHWIRKEmSJEkdsnDUCUjq+eyffXzUKQDwwv/6K6NOQZIkSUM0NkVgkpXAu4EFwHlV9bYRpyRJ0sjZP6oL5sIHpX5IqvlkLIrAJAuA9wIvAbYDn0+yqapuHm1mUvd86i/eMOoUAHjx69496hSkkbN/lCTti7EoAoHjgG1V9VWAJJcAqwA7OUmTuv+T/zzqFHjiSU8fdQqa3+wfpTnED0o1LsalCFwM3NX3fjvwcyPKRZJm1Hvf+95RpwDAGWecMeX2m69/6SxlMrUjnvt3o05hLrF/lLTX5sKHpLDnD0rHpX8cR6mqUeewR0lOAU6qqt9u718NHFdVr5uw31pgbXv7bODWGU7lYOAbM3zMYTDPmTcuuZrnzBqXPGF8ch1Gnk+vqkUzfMyxYP+4T8YlV/OcWeOSJ4xPruY582atjxyXO4HbgcP73i8B7p64U1WtB9YPK4kkW6pqxbCOP1PMc+aNS67mObPGJU8Yn1zHJc8xYv+4l8YlV/OcWeOSJ4xPruY582Yz13H5nsDPA8uTLEvyGGA1sGnEOUmSNGr2j5KkvTYWdwKraleS3wM+SW8K7AuqauuI05IkaaTsHyVJ+2IsikCAqvo4MOoviRnaUJoZZp4zb1xyNc+ZNS55wvjkOi55jg37x702Lrma58walzxhfHI1z5k3a7mOxcQwkiRJkqSZMS7PBEqSJEmSZoBF4DQkWZnk1iTbkpw56nwmk+SCJDuS3DTqXKaS5PAkn05yS5KtSebGN6tOkOSxSa5N8sWW55+MOqepJFmQ5AtJPjbqXKaS5I4kNya5IcmWUeczmSRPTnJpki+3f6vPG3VOEyV5dvs57l6+neSNo85rkCS/3/47uinJxUkeO+qcNDPsI2fOuPSPYB85DOPSP4J95EwbRR/pcNA9SLIA+ArwEnpTcX8eeGVV3TzSxAZI8gvAd4CLquqoUeczmSSHAYdV1fVJnghcB5w8136mSQI8vqq+k+TRwOeAN1TVP444tYGS/CdgBXBAVb1s1PlMJskdwIqqmtPf2ZNkA/DZqjqvzbr4uKr61xGnNan2t+prwM9V1dz4FuAmyWJ6//0cUVX/N8lG4ONVdeFoM9MjZR85s8alfwT7yGEYl/4R7CNn0qj6SO8E7tlxwLaq+mpVfR+4BFg14pwGqqqrgG+OOo89qap7qur6tn4/cAuweLRZPVz1fKe9fXRb5uSnJkmWAC8Fzht1LvNBkgOAXwDOB6iq78/lzq05Efinuda59VkI7J9kIfA4BnyXncaSfeQMGpf+Eewju8w+cihmvY+0CNyzxcBdfe+3M0f/II+jJEuBY4BrRpzKQG34yA3ADuDKqpqTeQL/E/gD4IcjzmM6CrgiyXVJ1o46mUk8A9gJ/FUbPnReksePOqk9WA1cPOokBqmqrwHvBO4E7gHuq6orRpuVZoh95JDM9f4R7COHYBz6R7CPnFGj6iMtAvcsA2Jz8pOucZPkCcCHgTdW1bdHnc8gVfVgVR0NLAGOSzLnhhAleRmwo6quG3Uu0/T8qnou8MvAGW2I1lyzEHgucG5VHQN8F5jLzzo9Bng58NejzmWQJAfSuzu0DHgq8PgkrxptVpoh9pFDMA79I9hHDsE49I9gHzmjRtVHWgTu2Xbg8L73S3AY0yPWnh/4MPCBqvrIqPPZkzbM4TPAytFmMtDzgZe3ZwkuAV6c5P2jTWlyVXV3e90BfJTecLK5Zjuwve9T7UvpdXhz1S8D11fVvaNOZBK/CNxeVTur6gfAR4CfH3FOmhn2kTNs3PpHsI+cKWPSP4J95EwbSR9pEbhnnweWJ1nWPklYDWwacU5jrT1Mfj5wS1X9+ajzmUySRUme3Nb3p/cf6ZdHmtQAVXVWVS2pqqX0/n1+qqrm5F2WJI9vkx3Qho78EjDnZuqrqq8DdyV5dgudCMy5iRn6vJI5OsyluRM4Psnj2n//J9J71knjzz5yBo1L/wj2kTNtXPpHsI8cgpH0kQuHfYJxV1W7kvwe8ElgAXBBVW0dcVoDJbkYOAE4OMl24C1Vdf5osxro+cCrgRvbswQAf1hVHx9dSgMdBmxoM0o9CthYVXN2aukxcSjw0d7fOBYCH6yqT4w2pUm9DvhA+x/brwKvGXE+AyV5HL2ZGX9n1LlMpqquSXIpcD2wC/gCsH60WWkm2EfOuHHpH8E+cqaNU/8I9pEzZlR9pF8RIUmSJEkd4nBQSZIkSeoQi0BJkiRJ6hCLQEmSJEnqEItASZIkSeoQi0BJkiRJ6hCLQI2lJN8Z0nH/YQjHfGObonhG9pvmOd+RZGuSd+xj+xOS3JfkC0luTXJVkpdNo91+Sf53khuS/MY+nvdjfet+obikzrPP2+OxZqLPqyS/2hf7WJITZii/z7S+9EtJvpzkPbu/Y3EP7U5JckuSTz+C865o63+4L8fQ/GURKPWpqocVHe07kB6JNwLT6eimu990/A7w3Kr6L9PZOcmg7wz9bFUdU1XPBl4PvCfJiXs41DHAo6vq6Kr60N6l/DAnAHtVBE5yHZKkAezzHmI78EczlM8gv1lVzwGeAzwAXDaNNqcB/7GqXjQD59/rInAG/i1oDrMI1Fhrn959Jsml7dO1D6R902qSlS32uSRn991hemuSN/Ud46YkS9v6d/qO++kkH6T3pb1/luQNfW3WJXn9hFwen+TvknyxHfM32j5PBT69+5O8JOcm2dI+tfyTFhu033f6jv2KJBe29VPa8b+Y5KoBP5NNwOOBa1oOT0+yuX0CuTnJ09p+Fyb583a+t0/1c66qG4A/BX6vtV2U5MNJPt+W5yc5BHg/cHS7E/jMJH/ctt+UZH3f76b/08mDk9wx4RqWAr8L/H471gsHnbPv97k+yRXARUmOTHJta/elJMunujZJGhf2eUPt874I3JfkJQPOcWJ6I2NuTHJBkv1a/I4kf5Lk+rbtpyb/7fVU1feBPwCeluRn2nFe1ddv/X9JFiT5Y+AFwP9K707n0iSfbee6Pm2kTPpG0LT370nyWxPyfxuwfzv+ByY75+7fQ5I/TXIN8Lwkb0tyc/t5vnNP16cxUlUuLmO3AN9prycA9wFL6H2ocTW9P5qPBe4ClgMBNgIfa23eCryp71g3AUsHHPe7wLL2filwfVt/FPBPwFMm5PT/AH/Z9/5J7fUO4OC++EHtdQHwGeA5k+z3nb71VwAXtvUbgcVt/clT/Xza+t8Ca9r6a4G/aesXAh8DFgxof8Lun1df7Gjglrb+QeAFbf1pffGHtNt9rW39fcCvtvXPACva+sHAHRPbD/g9TXbOtwLXAfu3939B7xNXgMfsjru4uLiM64J93qz0ecALgb9vsY+1+O6f7U+2+EXAG/uu4XVt/T8C502S32dofV5f7G+A3wB+uuX86BY/Bzh1Yjt6d00f29aXA1v6c+877nuA3xrQvv9nNNU5C/j13b874FYgU/38XcZz8U6g5oNrq2p7Vf0QuIFe5/VTwO1VdVv1/nK9fx+PeztAVd0B/EuSY4BfAr5QVf8yYf8bgV9M8vYkL6yq+yY57q8nuR74AnAkcMRe5vV/gAuT/Ad6neqePI9eAQW9QuwFfdv+uqoenOZ507f+i/SGh94AbAIOSPLEAW1elOSaJDcCL6Z3vftqqnNuqqr/29avBv4wyZuBp/fFJWk+sM+b2j73eVX1WYAkL+wLP5vez/Yr7f0G4Bf6tn+kvV5H73cxXbv71BOBY4HPt/7tROAZA/Z/NPCXrT/9a/b+59hvqnM+CHy4rX8b+B5wXpJfA/7tEZxTc4zPz2g+eKBv/UF+/O+6Jtl/Fw8dCv3YSfb77oT35wG/BfwEcMHEnavqK0mOBX4F+G9JrqiqP+3fJ8ky4E3Az1bVt9pwl8nO35//j/apqt9N8nPAS4Ebkhw9oHOeSv9xJ17jVI4BbmnrjwKeN7HAaqOSdq8/lt6niyuq6q4kb+27jv7fwWTXP9FU5/zRdVTVB9swlpcCn0zy21X1qWmeQ5LmOvu84fZ56+g9G7irvc8U+8KPfx8/+l0k+SRwKL27db89sUEbevnv6PWphwAbquqsPZzn94F7gZ+h9/v8XotP9/f7kBSmOOf3dhfKVbUryXH0isTV9B4JefE0jq8x4J1AzVdfBpYleWZ7/8q+bXcAzwVI8lxg2TSP+VFgJfCzwCcnbkzyVODfqur9wDt3nwO4H9h9x+oAep3QfUkOBX657xD9+wHcm+SnkzwK+Pd953lmVV1TVX8MfAM4fA95/wO9P94Avwl8bk8XOuDangP8V+C9LXQF7fnAtv3oAc12d0TfSPIEesN7druD3qeQTIj3m/jzmM45SfIM4KtVdTa9O4bPmeT4kjRf2Of92CPq86rqCuBAesUW9H62S5M8q71/NfD3ezjGSdWbIG1QAfho4L8Bd1XVl4DNwCvSe66eJAclefqAwz4JuKfdAX41P74r+s/AEenNzv0kegXbID9o52a652x995Oq6uP0JvI5eqrr1njxTqDmpar6XpK1wN8l+Qa9TuCotvnDwKltCMTnga8MPsrDjvn99B4o/9dJhpP8O+AdSX4I/AA4vcXXA5cnuaeqXpTkC8BW4Kv0hrkwaD/gTHrPJNxF7xmOJ7T93pHeZCeh94f8i3tI/fXABUn+C7ATeM10rhd4Ycv1ccAO4PVVtbnvmO9N8iV6f0euojeRy49U1b8m+Ut6Q4buoPez3u2dwMYkrwYmu0v3t8ClSVYBr5vOOZvfAF6V5AfA1+lNaCNJ85Z93kPsa5/Xbx1t9s72s30N8NfpzSr6eeB/7cMxP5DkAWA/4H8Dq9rxb07y/wJXtAL4B8AZ9Iq7fucAH05yCvBp2l3NNtJmI/Al4DZ6w24HWQ98Kcn1VfWb0zznE4HL2sie0LsbqXli94Oe0ryW3nf9vKmq9vhdd1Mc41HA9cApVXXbDKUmSdKMss+TtCcOB5WmIckRwDZgs52hJGk+s8+T5j/vBEqSJElSh3gnUJIkSZI6xCJQkiRJkjrEIlCSJEmSOsQiUJIkSZI6xCJQkiRJkjrEIlCSJEmSOuT/B3bdIRT9k8O3AAAAAElFTkSuQmCC"/>
          <p:cNvSpPr>
            <a:spLocks noChangeAspect="1" noChangeArrowheads="1"/>
          </p:cNvSpPr>
          <p:nvPr/>
        </p:nvSpPr>
        <p:spPr bwMode="auto">
          <a:xfrm>
            <a:off x="9103682" y="1438609"/>
            <a:ext cx="2590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285750" indent="-285750">
              <a:buFont typeface="Wingdings" panose="05000000000000000000" pitchFamily="2" charset="2"/>
              <a:buChar char="q"/>
            </a:pPr>
            <a:r>
              <a:rPr lang="en-US" sz="1400" dirty="0">
                <a:solidFill>
                  <a:srgbClr val="000000"/>
                </a:solidFill>
                <a:latin typeface="Comic Sans MS" panose="030F0702030302020204" pitchFamily="66" charset="0"/>
                <a:cs typeface="Times New Roman" panose="02020603050405020304" pitchFamily="18" charset="0"/>
              </a:rPr>
              <a:t>Maximum loans have been taken in the December 2011</a:t>
            </a:r>
          </a:p>
          <a:p>
            <a:pPr marL="285750" indent="-285750">
              <a:buFont typeface="Wingdings" panose="05000000000000000000" pitchFamily="2" charset="2"/>
              <a:buChar char="q"/>
            </a:pPr>
            <a:endParaRPr lang="en-US" sz="1400" dirty="0">
              <a:solidFill>
                <a:srgbClr val="000000"/>
              </a:solidFill>
              <a:latin typeface="Comic Sans MS" panose="030F0702030302020204" pitchFamily="66" charset="0"/>
              <a:cs typeface="Times New Roman" panose="02020603050405020304" pitchFamily="18" charset="0"/>
            </a:endParaRPr>
          </a:p>
          <a:p>
            <a:pPr marL="285750" indent="-285750">
              <a:buFont typeface="Wingdings" panose="05000000000000000000" pitchFamily="2" charset="2"/>
              <a:buChar char="q"/>
            </a:pPr>
            <a:r>
              <a:rPr lang="en-US" sz="1400" dirty="0">
                <a:solidFill>
                  <a:srgbClr val="000000"/>
                </a:solidFill>
                <a:latin typeface="Comic Sans MS" panose="030F0702030302020204" pitchFamily="66" charset="0"/>
                <a:cs typeface="Times New Roman" panose="02020603050405020304" pitchFamily="18" charset="0"/>
              </a:rPr>
              <a:t>Most loan defaults have also taken place in December 2011</a:t>
            </a:r>
          </a:p>
          <a:p>
            <a:pPr marL="285750" indent="-285750">
              <a:buFont typeface="Wingdings" panose="05000000000000000000" pitchFamily="2" charset="2"/>
              <a:buChar char="q"/>
            </a:pPr>
            <a:endParaRPr lang="en-US" sz="1400" dirty="0">
              <a:solidFill>
                <a:srgbClr val="000000"/>
              </a:solidFill>
              <a:latin typeface="Comic Sans MS" panose="030F0702030302020204" pitchFamily="66" charset="0"/>
              <a:cs typeface="Times New Roman" panose="02020603050405020304" pitchFamily="18" charset="0"/>
            </a:endParaRPr>
          </a:p>
          <a:p>
            <a:pPr marL="285750" indent="-285750">
              <a:buFont typeface="Wingdings" panose="05000000000000000000" pitchFamily="2" charset="2"/>
              <a:buChar char="q"/>
            </a:pPr>
            <a:endParaRPr lang="en-US" sz="1400" dirty="0">
              <a:solidFill>
                <a:srgbClr val="000000"/>
              </a:solidFill>
              <a:latin typeface="Comic Sans MS" panose="030F0702030302020204" pitchFamily="66" charset="0"/>
              <a:cs typeface="Times New Roman" panose="02020603050405020304" pitchFamily="18" charset="0"/>
            </a:endParaRPr>
          </a:p>
          <a:p>
            <a:pPr marL="342900" indent="-342900">
              <a:buFont typeface="Arial" panose="020B0604020202020204" pitchFamily="34" charset="0"/>
              <a:buChar char="•"/>
            </a:pPr>
            <a:endParaRPr lang="en-US" sz="1400" dirty="0">
              <a:solidFill>
                <a:srgbClr val="000000"/>
              </a:solidFill>
              <a:latin typeface="Comic Sans MS" panose="030F0702030302020204" pitchFamily="66" charset="0"/>
              <a:cs typeface="Times New Roman" panose="02020603050405020304" pitchFamily="18" charset="0"/>
            </a:endParaRPr>
          </a:p>
          <a:p>
            <a:endParaRPr lang="en-US" dirty="0"/>
          </a:p>
        </p:txBody>
      </p:sp>
      <p:sp>
        <p:nvSpPr>
          <p:cNvPr id="15" name="AutoShape 2" descr="data:image/png;base64,iVBORw0KGgoAAAANSUhEUgAAA4EAAAEkCAYAAACR5DS4AAAAOXRFWHRTb2Z0d2FyZQBNYXRwbG90bGliIHZlcnNpb24zLjMuNCwgaHR0cHM6Ly9tYXRwbG90bGliLm9yZy8QVMy6AAAACXBIWXMAAAsTAAALEwEAmpwYAAAqPElEQVR4nO3df7hdZXnn//fHRBF/oCCBYoImamoLjAVJKVbthVJLWq1h+pU2XlVSpZOWof7ojFOh/U617ZVrdHTqSBXmmwIl+ANMUUtqRWGiFp1SMCAKAZFUKESQxGoR7YgG7+8f+4luDvucnISzzz77rPfruta1177Xeta61znhPNx7PevZqSokSZIkSd3wqFEnIEmSJEmaPRaBkiRJktQhFoGSJEmS1CEWgZIkSZLUIRaBkiRJktQhFoGSJEmS1CELR53AsBx88MG1dOnSUachSRqy66677htVtWjUeYwL+0dJ6o7J+sh5WwQuXbqULVu2jDoNSdKQJfnnUecwTuwfJak7JusjHQ4qSZIkSR1iEShJkiRJHWIRKEmSJEkdYhEoSZIkSR1iEShJkiRJHWIRKEmSJEkdYhEoSZIkSR1iEShJkiRJHWIRKEmSJEkdsnDUCcyWn3j9+aNOAYCvn33aqFOQJOlH7B8lqXu8EyhJkiRJHWIRKEmSJEkdYhEoSdIQJLkgyY4kN02Ivy7JrUm2JvnvffGzkmxr207qix+b5Ma27ewkafH9knyoxa9JsnTWLk6SNNYsAiVJGo4LgZX9gSQvAlYBz6mqI4F3tvgRwGrgyNbmnCQLWrNzgbXA8rbsPuZpwLeq6lnAu4C3D/NiJEnzh0WgJElDUFVXAd+cED4deFtVPdD22dHiq4BLquqBqrod2AYcl+Qw4ICqurqqCrgIOLmvzYa2filw4u67hJIkTcUiUJKk2fOTwAvb8M2/T/KzLb4YuKtvv+0ttritT4w/pE1V7QLuA54yxNwlSfNEZ74iQpKkOWAhcCBwPPCzwMYkzwAG3cGrKeLsYdtDJFlLb0gpT3va0/YyZUnSfOOdQEmSZs924CPVcy3wQ+DgFj+8b78lwN0tvmRAnP42SRYCT+Lhw08BqKr1VbWiqlYsWrRoBi9HkjSOLAIlSZo9fwO8GCDJTwKPAb4BbAJWtxk/l9GbAObaqroHuD/J8e15v1OBy9qxNgFr2vorgE+15wYlSZqSw0ElSRqCJBcDJwAHJ9kOvAW4ALigfW3E94E1rXDbmmQjcDOwCzijqh5shzqd3kyj+wOXtwXgfOB9SbbRuwO4ejauS5I0/iwCJUkagqp65SSbXjXJ/uuAdQPiW4CjBsS/B5zySHKUJHWTw0ElSZIkqUMsAiVJkiSpQywCJUmSJKlDLAIlSZIkqUMsAiVJkiSpQywCJUmSJKlDLAIlSZIkqUMsAiVJkiSpQywCJUmSJKlDLAIlSZIkqUMsAiVJkiSpQywCJUmSJKlDLAIlSZIkqUMsAiVJkiSpQ4ZWBCY5PMmnk9ySZGuSN7T4QUmuTHJbez2wr81ZSbYluTXJSX3xY5Pc2LadnSTDyluSJEmS5rNh3gncBfznqvpp4HjgjCRHAGcCm6tqObC5vadtWw0cCawEzkmyoB3rXGAtsLwtK4eYtyRJkiTNW0MrAqvqnqq6vq3fD9wCLAZWARvabhuAk9v6KuCSqnqgqm4HtgHHJTkMOKCqrq6qAi7qayNJkiRJ2guz8kxgkqXAMcA1wKFVdQ/0CkXgkLbbYuCuvmbbW2xxW58YH3SetUm2JNmyc+fOGb0GSZIkSZoPhl4EJnkC8GHgjVX17al2HRCrKeIPD1atr6oVVbVi0aJFe5+sJEmSJM1zQy0CkzyaXgH4gar6SAvf24Z40l53tPh24PC+5kuAu1t8yYC4JEmSJGkvDXN20ADnA7dU1Z/3bdoErGnra4DL+uKrk+yXZBm9CWCubUNG709yfDvmqX1tJEmak5JckGRHkpsGbHtTkkpycF9sr2bIbv3lh1r8mvbohSRJezTMO4HPB14NvDjJDW35FeBtwEuS3Aa8pL2nqrYCG4GbgU8AZ1TVg+1YpwPn0Zss5p+Ay4eYtyRJM+FCBsxmneRwev3fnX2xfZkh+zTgW1X1LOBdwNuHchWSpHln4bAOXFWfY/DzfAAnTtJmHbBuQHwLcNTMZSdJ0nBV1VWT3J17F/AHPHRUy49myAZuT7J7huw7aDNkAyTZPUP25a3NW1v7S4H3JEmbSVuSpEnNyuygkiQJkrwc+FpVfXHCpn2ZIftHbapqF3Af8JRJzuvs2ZKkH7EIlCRpFiR5HPBHwB8P2jwgtqcZsp09W5K0TywCJUmaHc8ElgFfbMM8lwDXJ/kJ9m2G7B+1SbIQeBLwzSHmL0maJywCJUmaBVV1Y1UdUlVLq2opvSLuuVX1dfZthuz+2bZfAXzK5wElSdNhEShJ0hAkuRi4Gnh2ku1JTpts332cIft84CltEpn/BJw5lAuRJM07Q5sdVJKkLquqV+5h+9IJ7/dqhuyq+h5wyiPLUpLURd4JlCRJkqQOsQiUJEmSpA6xCJQkSZKkDrEIlCRJkqQOsQiUJEmSpA6xCJQkSZKkDrEIlCRJkqQOsQiUJEmSpA6xCJQkSZKkDrEIlCRJkqQOsQiUJEmSpA6xCJQkSZKkDrEIlCRJkqQOsQiUJEmSpA6xCJQkSZKkDrEIlCRJkqQOsQiUJEmSpA6xCJQkSZKkDrEIlCRJkqQOsQiUJGkIklyQZEeSm/pi70jy5SRfSvLRJE/u23ZWkm1Jbk1yUl/82CQ3tm1nJ0mL75fkQy1+TZKls3l9kqTxZREoSdJwXAisnBC7Ejiqqp4DfAU4CyDJEcBq4MjW5pwkC1qbc4G1wPK27D7macC3qupZwLuAtw/tSiRJ84pFoCRJQ1BVVwHfnBC7oqp2tbf/CCxp66uAS6rqgaq6HdgGHJfkMOCAqrq6qgq4CDi5r82Gtn4pcOLuu4SSJE1l4agT0EN97u3LRp0CAC948+2jTkGS5rvXAh9q64vpFYW7bW+xH7T1ifHdbe4CqKpdSe4DngJ8Y4g5S5LmAe8ESpI0y5L8EbAL+MDu0IDdaor4VG0GnW9tki1JtuzcuXNv05UkzTMWgZIkzaIka4CXAb/ZhnhC7w7f4X27LQHubvElA+IPaZNkIfAkJgw/3a2q1lfViqpasWjRopm6FEnSmLIIlCRpliRZCbwZeHlV/Vvfpk3A6jbj5zJ6E8BcW1X3APcnOb4973cqcFlfmzVt/RXAp/qKSkmSJuUzgZIkDUGSi4ETgIOTbAfeQm820P2AK9scLv9YVb9bVVuTbARupjdM9IyqerAd6nR6M43uD1zeFoDzgfcl2UbvDuDq2bguSdL4swiUJGkIquqVA8LnT7H/OmDdgPgW4KgB8e8BpzySHCVJ3eRwUEmSJEnqEItASZIkSeoQi0BJkiRJ6hCLQEmSJEnqEItASZIkSeoQi0BJkiRJ6hCLQEmSJEnqEItASZIkSeqQoRWBSS5IsiPJTX2xtyb5WpIb2vIrfdvOSrItya1JTuqLH5vkxrbt7CQZVs6SJEmSNN8N807ghcDKAfF3VdXRbfk4QJIjgNXAka3NOUkWtP3PBdYCy9sy6JiSJEmSpGkYWhFYVVcB35zm7quAS6rqgaq6HdgGHJfkMOCAqrq6qgq4CDh5KAlLkiRJUgeM4pnA30vypTZc9MAWWwzc1bfP9hZb3NYnxiVJkiRJ+2C2i8BzgWcCRwP3AP+jxQc951dTxAdKsjbJliRbdu7c+QhTlSRJkqT5Z1aLwKq6t6oerKofAn8JHNc2bQcO79t1CXB3iy8ZEJ/s+OurakVVrVi0aNHMJi9JkiRJ88CsFoHtGb/d/j2we+bQTcDqJPslWUZvAphrq+oe4P4kx7dZQU8FLpvNnCVJkiRpPlk4rAMnuRg4ATg4yXbgLcAJSY6mN6TzDuB3AKpqa5KNwM3ALuCMqnqwHep0ejON7g9c3hZJkiRJ0j4YWhFYVa8cED5/iv3XAesGxLcAR81gapIkSZLUWaOYHVSSJEmSNCIWgZIkSZLUIRaBkiRJktQhFoGSJA1BkguS7EhyU1/soCRXJrmtvR7Yt+2sJNuS3JrkpL74sUlubNvObrNl02bU/lCLX5Nk6axeoCRpbFkESpI0HBcCKyfEzgQ2V9VyYHN7T5IjgNXAka3NOUkWtDbnAmvpfX3S8r5jngZ8q6qeBbwLePvQrkSSNK9YBEqSNARVdRXwzQnhVcCGtr4BOLkvfklVPVBVtwPbgOPa9+seUFVXV1UBF01os/tYlwIn7r5LKEnSVCwCJUmaPYdW1T0A7fWQFl8M3NW33/YWW9zWJ8Yf0qaqdgH3AU8ZWuaSpHnDIlCSpNEbdAevpohP1ebhB0/WJtmSZMvOnTv3MUVJ0nxhEShJ0uy5tw3xpL3uaPHtwOF9+y0B7m7xJQPiD2mTZCHwJB4+/BSAqlpfVSuqasWiRYtm6FIkSePKIlCSpNmzCVjT1tcAl/XFV7cZP5fRmwDm2jZk9P4kx7fn/U6d0Gb3sV4BfKo9NyhJ0pQWjjoBSZLmoyQXAycAByfZDrwFeBuwMclpwJ3AKQBVtTXJRuBmYBdwRlU92A51Or2ZRvcHLm8LwPnA+5Jso3cHcPUsXJYkaR6wCJQkaQiq6pWTbDpxkv3XAesGxLcARw2If49WREqStDccDipJkiRJHWIRKEmSJEkdYhEoSZIkSR0yrSIwyebpxCRJmo/sByVJ88mUE8MkeSzwOHozmx3Ij7+Y9gDgqUPOTZKkkbIflCTNR3uaHfR3gDfS6+iu48ed37eB9w4vLUmS5gT7QUnSvDNlEVhV7wbeneR1VfUXs5STJElzgv2gJGk+mtb3BFbVXyT5eWBpf5uqumhIeUmSNGfYD0qS5pNpFYFJ3gc8E7gBeLCFC7DzkyTNe/aDkqT5ZFpFILACOKKqapjJSJI0R9kPzgGfe/uyUacAwAvefPuoU5CkR2S63xN4E/ATw0xEkqQ5zH5QkjRvTPdO4MHAzUmuBR7YHayqlw8lK0mS5hb7QUnSvDHdIvCtw0xCkqQ57q2jTkCSpJky3dlB/37YiUiSNFfZD0qS5pPpzg56P71Z0AAeAzwa+G5VHTCsxCRJmivsByVJ88l07wQ+sf99kpOB44aRkCRJc439oCRpPpnu7KAPUVV/A7x4ZlORJGk82A9KksbZdIeD/lrf20fR+74kvytJktQJ9oOSpPlkurOD/mrf+i7gDmDVjGcjSdLcZD8oSZo3pvtM4GuGnYgkSXOV/aAkaT6Z1jOBSZYk+WiSHUnuTfLhJEuGnZwkSXPBTPeDSX4/ydYkNyW5OMljkxyU5Mokt7XXA/v2PyvJtiS3JjmpL35skhvbtrOT5JFeqyRp/pvuxDB/BWwCngosBv62xSRJ6oIZ6weTLAZeD6yoqqOABcBq4Exgc1UtBza39yQ5om0/ElgJnJNkQTvcucBaYHlbVu5LTpKkbpluEbioqv6qqna15UJg0RDzkiRpLpnpfnAhsH+ShcDjgLvpPWO4oW3fAJzc1lcBl1TVA1V1O7ANOC7JYcABVXV1VRVwUV8bSZImNd0i8BtJXpVkQVteBfzLMBOTJGkOmbF+sKq+BrwTuBO4B7ivqq4ADq2qe9o+9wCHtCaLgbv6DrG9xRa39Ynxh0myNsmWJFt27ty5L2lLkuaR6RaBrwV+Hfg6vQ7rFYAPyUuSumLG+sH2rN8qYBm94aWPb0XlpE0GxGqK+MODVeurakVVrVi0yIE8ktR10/2KiD8D1lTVtwCSHETvU8zXDisxSZLmkJnsB38RuL2qdrZjfQT4eeDeJIdV1T1tqOeOtv924PC+9kvoDR/d3tYnxiVJmtJ07wQ+Z3fHB1BV3wSOGU5KkiTNOTPZD94JHJ/kcW02zxOBW+hNPLOm7bMGuKytbwJWJ9kvyTJ6E8Bc24aM3p/k+HacU/vaSJI0qeneCXxUkgMnfAI63baSJI27GesHq+qaJJcC19P74vkvAOuBJwAbk5xGr1A8pe2/NclG4Oa2/xlV9WA73OnAhcD+wOVtkSRpStPtwP4H8A+t0yp6z0WsG1pWkiTNLTPaD1bVW4C3TAg/QO+u4KD91w06X1VtAY7a1zwkSd00rSKwqi5KsgV4Mb0H0X+tqm4eamaSJM0R9oOSpPlk2kNZWmdnhydJ6iT7QUnSfDHdiWH2WpILkuxIclNf7KAkVya5rb0e2LftrCTbktya5KS++LFJbmzbzm4Pv0uSJEmS9sHQikB6D6qvnBA7E9hcVcuBze09SY4AVgNHtjbnJFnQ2pwLrKU3G9ryAceUJEmSJE3T0IrAqroK+OaE8CpgQ1vfAJzcF7+kqh6oqtuBbcBx7XuSDqiqq6uqgIv62kiSJEmS9tIw7wQOcmj7XiPa6yEtvhi4q2+/7S22uK1PjEuSJEmS9sFsF4GTGfScX00RH3yQZG2SLUm27Ny5c8aSkyRJkqT5YraLwHvbEE/a644W3w4c3rffEuDuFl8yID5QVa2vqhVVtWLRokUzmrgkSZIkzQezXQRuAta09TXAZX3x1Un2S7KM3gQw17Yho/cnOb7NCnpqXxtJkiRJ0l6a9vcE7q0kFwMnAAcn2Q68BXgbsDHJacCdwCkAVbU1yUZ637+0Czijqh5shzqd3kyj+wOXt0WSJEmStA+GVgRW1Ssn2XTiJPuvA9YNiG8BjprB1CRJkiSps4ZWBGp+O+SdZ4w6BQB2vOm9o05BkiRJGitzZXZQSZIkSdIssAiUJEmSpA6xCJQkSZKkDrEIlCRJkqQOsQiUJEmSpA6xCJQkSZKkDrEIlCRJkqQOsQiUJGmWJXlykkuTfDnJLUmel+SgJFcmua29Hti3/1lJtiW5NclJffFjk9zYtp2dJKO5IknSOLEIlCRp9r0b+ERV/RTwM8AtwJnA5qpaDmxu70lyBLAaOBJYCZyTZEE7zrnAWmB5W1bO5kVIksaTRaAkSbMoyQHALwDnA1TV96vqX4FVwIa22wbg5La+Crikqh6oqtuBbcBxSQ4DDqiqq6uqgIv62kiSNCmLQEmSZtczgJ3AXyX5QpLzkjweOLSq7gFor4e0/RcDd/W1395ii9v6xLgkSVOyCJQkaXYtBJ4LnFtVxwDfpQ39nMSg5/xqivjDD5CsTbIlyZadO3fubb6SpHnGIlCSpNm1HdheVde095fSKwrvbUM8aa87+vY/vK/9EuDuFl8yIP4wVbW+qlZU1YpFixbN2IVIksaTRaAkSbOoqr4O3JXk2S10InAzsAlY02JrgMva+iZgdZL9kiyjNwHMtW3I6P1Jjm+zgp7a10aSpEktHHUCkiR10OuADyR5DPBV4DX0PpjdmOQ04E7gFICq2ppkI71CcRdwRlU92I5zOnAhsD9weVskSZqSRaAkSbOsqm4AVgzYdOIk+68D1g2IbwGOmtHkJEnznsNBJUmSJKlDLAIlSZIkqUMsAiVJkiSpQywCJUmSJKlDLAIlSZIkqUMsAiVJkiSpQywCJUmSJKlDLAIlSZIkqUMsAiVJkiSpQywCJUmSJKlDLAIlSZIkqUMsAiVJkiSpQywCJUmSJKlDFo46AUmSpPnkkHeeMeoUANjxpveOOgVJc5R3AiVJkiSpQywCJUmSJKlDLAIlSZIkqUN8JlDz3pWvXTLqFAB4yQXbR52CJEmS5J1ASZIkSeoSi0BJkiRJ6hCLQEmSRiDJgiRfSPKx9v6gJFcmua29Hti371lJtiW5NclJffFjk9zYtp2dJKO4FknSeLEIlCRpNN4A3NL3/kxgc1UtBza39yQ5AlgNHAmsBM5JsqC1ORdYCyxvy8rZSV2SNM4sAiVJmmVJlgAvBc7rC68CNrT1DcDJffFLquqBqrod2AYcl+Qw4ICqurqqCrior40kSZOyCJQkafb9T+APgB/2xQ6tqnsA2ushLb4YuKtvv+0ttritT4xLkjQli0BJkmZRkpcBO6rquuk2GRCrKeKDzrk2yZYkW3bu3DnN00qS5iuLQEmSZtfzgZcnuQO4BHhxkvcD97YhnrTXHW3/7cDhfe2XAHe3+JIB8YepqvVVtaKqVixatGgmr0WSNIZGUgQmuaPNZnZDki0tttezokmSNG6q6qyqWlJVS+lN+PKpqnoVsAlY03ZbA1zW1jcBq5Psl2QZvQlgrm1DRu9PcnybFfTUvjaSJE1qlHcCX1RVR1fVivZ+X2ZFkyRpvngb8JIktwEvae+pqq3ARuBm4BPAGVX1YGtzOr3JZbYB/wRcPttJS5LGz8JRJ9BnFXBCW98AfAZ4M32zogG3J9kGHAdcPYIcJUmaMVX1GXr9HVX1L8CJk+y3Dlg3IL4FOGp4GUqS5qNR3Qks4Iok1yVZ22J7Oyvaw/jguyRJkiRNbVR3Ap9fVXcnOQS4MsmXp9h32rOfVdV6YD3AihUrBu4jSZIkSV02kjuBVXV3e90BfJTe8M69nRVNkiRJkrSXZr0ITPL4JE/cvQ78EnATezkr2uxmLUmSJEnzwyiGgx4KfLQ3mzULgQ9W1SeSfB7YmOQ04E7gFOjNipZk96xou3jorGiSJEmSpL0w60VgVX0V+JkB8b2eFU2SJEmStHdG+T2BkiRJkqRZZhEoSZIkSR1iEShJkiRJHWIRKEmSJEkdYhEoSZIkSR1iEShJkiRJHWIRKEmSJEkdYhEoSZIkSR1iEShJkiRJHWIRKEmSJEkdYhEoSZIkSR1iEShJkiRJHbJw1AlIkiRp9l352iWjTgGAl1ywfdQpSJ3jnUBJkiRJ6hCLQEmSZlGSw5N8OsktSbYmeUOLH5TkyiS3tdcD+9qclWRbkluTnNQXPzbJjW3b2UkyimuSJI0Xi0BJkmbXLuA/V9VPA8cDZyQ5AjgT2FxVy4HN7T1t22rgSGAlcE6SBe1Y5wJrgeVtWTmbFyJJGk8WgZIkzaKquqeqrm/r9wO3AIuBVcCGttsG4OS2vgq4pKoeqKrbgW3AcUkOAw6oqqurqoCL+tpIkjQpi0BJkkYkyVLgGOAa4NCqugd6hSJwSNttMXBXX7PtLba4rU+MDzrP2iRbkmzZuXPnjF6DJGn8WARKkjQCSZ4AfBh4Y1V9e6pdB8RqivjDg1Xrq2pFVa1YtGjR3icrSZpXLAIlSZplSR5NrwD8QFV9pIXvbUM8aa87Wnw7cHhf8yXA3S2+ZEBckqQpWQRKkjSL2gye5wO3VNWf923aBKxp62uAy/riq5Psl2QZvQlgrm1DRu9Pcnw75ql9bSRJmpRfFi9J0ux6PvBq4MYkN7TYHwJvAzYmOQ24EzgFoKq2JtkI3ExvZtEzqurB1u504EJgf+DytkiSNCWLQEmSZlFVfY7Bz/MBnDhJm3XAugHxLcBRM5edJKkLHA4qSZIkSR1iEShJkiRJHWIRKEmSJEkdYhEoSZIkSR1iEShJkiRJHWIRKEmSJEkdYhEoSZIkSR1iEShJkiRJHWIRKEmSJEkdYhEoSZIkSR1iEShJkiRJHWIRKEmSJEkdYhEoSZIkSR1iEShJkiRJHWIRKEmSJEkdYhEoSZIkSR1iEShJkiRJHWIRKEmSJEkdsnDUCUjq+eyffXzUKQDwwv/6K6NOQZIkSUM0NkVgkpXAu4EFwHlV9bYRpyRJ0sjZP6oL5sIHpX5IqvlkLIrAJAuA9wIvAbYDn0+yqapuHm1mUvd86i/eMOoUAHjx69496hSkkbN/lCTti7EoAoHjgG1V9VWAJJcAqwA7OUmTuv+T/zzqFHjiSU8fdQqa3+wfpTnED0o1LsalCFwM3NX3fjvwcyPKRZJm1Hvf+95RpwDAGWecMeX2m69/6SxlMrUjnvt3o05hLrF/lLTX5sKHpLDnD0rHpX8cR6mqUeewR0lOAU6qqt9u718NHFdVr5uw31pgbXv7bODWGU7lYOAbM3zMYTDPmTcuuZrnzBqXPGF8ch1Gnk+vqkUzfMyxYP+4T8YlV/OcWeOSJ4xPruY582atjxyXO4HbgcP73i8B7p64U1WtB9YPK4kkW6pqxbCOP1PMc+aNS67mObPGJU8Yn1zHJc8xYv+4l8YlV/OcWeOSJ4xPruY582Yz13H5nsDPA8uTLEvyGGA1sGnEOUmSNGr2j5KkvTYWdwKraleS3wM+SW8K7AuqauuI05IkaaTsHyVJ+2IsikCAqvo4MOoviRnaUJoZZp4zb1xyNc+ZNS55wvjkOi55jg37x702Lrma58walzxhfHI1z5k3a7mOxcQwkiRJkqSZMS7PBEqSJEmSZoBF4DQkWZnk1iTbkpw56nwmk+SCJDuS3DTqXKaS5PAkn05yS5KtSebGN6tOkOSxSa5N8sWW55+MOqepJFmQ5AtJPjbqXKaS5I4kNya5IcmWUeczmSRPTnJpki+3f6vPG3VOEyV5dvs57l6+neSNo85rkCS/3/47uinJxUkeO+qcNDPsI2fOuPSPYB85DOPSP4J95EwbRR/pcNA9SLIA+ArwEnpTcX8eeGVV3TzSxAZI8gvAd4CLquqoUeczmSSHAYdV1fVJnghcB5w8136mSQI8vqq+k+TRwOeAN1TVP444tYGS/CdgBXBAVb1s1PlMJskdwIqqmtPf2ZNkA/DZqjqvzbr4uKr61xGnNan2t+prwM9V1dz4FuAmyWJ6//0cUVX/N8lG4ONVdeFoM9MjZR85s8alfwT7yGEYl/4R7CNn0qj6SO8E7tlxwLaq+mpVfR+4BFg14pwGqqqrgG+OOo89qap7qur6tn4/cAuweLRZPVz1fKe9fXRb5uSnJkmWAC8Fzht1LvNBkgOAXwDOB6iq78/lzq05Efinuda59VkI7J9kIfA4BnyXncaSfeQMGpf+Eewju8w+cihmvY+0CNyzxcBdfe+3M0f/II+jJEuBY4BrRpzKQG34yA3ADuDKqpqTeQL/E/gD4IcjzmM6CrgiyXVJ1o46mUk8A9gJ/FUbPnReksePOqk9WA1cPOokBqmqrwHvBO4E7gHuq6orRpuVZoh95JDM9f4R7COHYBz6R7CPnFGj6iMtAvcsA2Jz8pOucZPkCcCHgTdW1bdHnc8gVfVgVR0NLAGOSzLnhhAleRmwo6quG3Uu0/T8qnou8MvAGW2I1lyzEHgucG5VHQN8F5jLzzo9Bng58NejzmWQJAfSuzu0DHgq8PgkrxptVpoh9pFDMA79I9hHDsE49I9gHzmjRtVHWgTu2Xbg8L73S3AY0yPWnh/4MPCBqvrIqPPZkzbM4TPAytFmMtDzgZe3ZwkuAV6c5P2jTWlyVXV3e90BfJTecLK5Zjuwve9T7UvpdXhz1S8D11fVvaNOZBK/CNxeVTur6gfAR4CfH3FOmhn2kTNs3PpHsI+cKWPSP4J95EwbSR9pEbhnnweWJ1nWPklYDWwacU5jrT1Mfj5wS1X9+ajzmUySRUme3Nb3p/cf6ZdHmtQAVXVWVS2pqqX0/n1+qqrm5F2WJI9vkx3Qho78EjDnZuqrqq8DdyV5dgudCMy5iRn6vJI5OsyluRM4Psnj2n//J9J71knjzz5yBo1L/wj2kTNtXPpHsI8cgpH0kQuHfYJxV1W7kvwe8ElgAXBBVW0dcVoDJbkYOAE4OMl24C1Vdf5osxro+cCrgRvbswQAf1hVHx9dSgMdBmxoM0o9CthYVXN2aukxcSjw0d7fOBYCH6yqT4w2pUm9DvhA+x/brwKvGXE+AyV5HL2ZGX9n1LlMpqquSXIpcD2wC/gCsH60WWkm2EfOuHHpH8E+cqaNU/8I9pEzZlR9pF8RIUmSJEkd4nBQSZIkSeoQi0BJkiRJ6hCLQEmSJEnqEItASZIkSeoQi0BJkiRJ6hCLQI2lJN8Z0nH/YQjHfGObonhG9pvmOd+RZGuSd+xj+xOS3JfkC0luTXJVkpdNo91+Sf53khuS/MY+nvdjfet+obikzrPP2+OxZqLPqyS/2hf7WJITZii/z7S+9EtJvpzkPbu/Y3EP7U5JckuSTz+C865o63+4L8fQ/GURKPWpqocVHe07kB6JNwLT6eimu990/A7w3Kr6L9PZOcmg7wz9bFUdU1XPBl4PvCfJiXs41DHAo6vq6Kr60N6l/DAnAHtVBE5yHZKkAezzHmI78EczlM8gv1lVzwGeAzwAXDaNNqcB/7GqXjQD59/rInAG/i1oDrMI1Fhrn959Jsml7dO1D6R902qSlS32uSRn991hemuSN/Ud46YkS9v6d/qO++kkH6T3pb1/luQNfW3WJXn9hFwen+TvknyxHfM32j5PBT69+5O8JOcm2dI+tfyTFhu033f6jv2KJBe29VPa8b+Y5KoBP5NNwOOBa1oOT0+yuX0CuTnJ09p+Fyb583a+t0/1c66qG4A/BX6vtV2U5MNJPt+W5yc5BHg/cHS7E/jMJH/ctt+UZH3f76b/08mDk9wx4RqWAr8L/H471gsHnbPv97k+yRXARUmOTHJta/elJMunujZJGhf2eUPt874I3JfkJQPOcWJ6I2NuTHJBkv1a/I4kf5Lk+rbtpyb/7fVU1feBPwCeluRn2nFe1ddv/X9JFiT5Y+AFwP9K707n0iSfbee6Pm2kTPpG0LT370nyWxPyfxuwfzv+ByY75+7fQ5I/TXIN8Lwkb0tyc/t5vnNP16cxUlUuLmO3AN9prycA9wFL6H2ocTW9P5qPBe4ClgMBNgIfa23eCryp71g3AUsHHPe7wLL2filwfVt/FPBPwFMm5PT/AH/Z9/5J7fUO4OC++EHtdQHwGeA5k+z3nb71VwAXtvUbgcVt/clT/Xza+t8Ca9r6a4G/aesXAh8DFgxof8Lun1df7Gjglrb+QeAFbf1pffGHtNt9rW39fcCvtvXPACva+sHAHRPbD/g9TXbOtwLXAfu3939B7xNXgMfsjru4uLiM64J93qz0ecALgb9vsY+1+O6f7U+2+EXAG/uu4XVt/T8C502S32dofV5f7G+A3wB+uuX86BY/Bzh1Yjt6d00f29aXA1v6c+877nuA3xrQvv9nNNU5C/j13b874FYgU/38XcZz8U6g5oNrq2p7Vf0QuIFe5/VTwO1VdVv1/nK9fx+PeztAVd0B/EuSY4BfAr5QVf8yYf8bgV9M8vYkL6yq+yY57q8nuR74AnAkcMRe5vV/gAuT/Ad6neqePI9eAQW9QuwFfdv+uqoenOZ507f+i/SGh94AbAIOSPLEAW1elOSaJDcCL6Z3vftqqnNuqqr/29avBv4wyZuBp/fFJWk+sM+b2j73eVX1WYAkL+wLP5vez/Yr7f0G4Bf6tn+kvV5H73cxXbv71BOBY4HPt/7tROAZA/Z/NPCXrT/9a/b+59hvqnM+CHy4rX8b+B5wXpJfA/7tEZxTc4zPz2g+eKBv/UF+/O+6Jtl/Fw8dCv3YSfb77oT35wG/BfwEcMHEnavqK0mOBX4F+G9JrqiqP+3fJ8ky4E3Az1bVt9pwl8nO35//j/apqt9N8nPAS4Ebkhw9oHOeSv9xJ17jVI4BbmnrjwKeN7HAaqOSdq8/lt6niyuq6q4kb+27jv7fwWTXP9FU5/zRdVTVB9swlpcCn0zy21X1qWmeQ5LmOvu84fZ56+g9G7irvc8U+8KPfx8/+l0k+SRwKL27db89sUEbevnv6PWphwAbquqsPZzn94F7gZ+h9/v8XotP9/f7kBSmOOf3dhfKVbUryXH0isTV9B4JefE0jq8x4J1AzVdfBpYleWZ7/8q+bXcAzwVI8lxg2TSP+VFgJfCzwCcnbkzyVODfqur9wDt3nwO4H9h9x+oAep3QfUkOBX657xD9+wHcm+SnkzwK+Pd953lmVV1TVX8MfAM4fA95/wO9P94Avwl8bk8XOuDangP8V+C9LXQF7fnAtv3oAc12d0TfSPIEesN7druD3qeQTIj3m/jzmM45SfIM4KtVdTa9O4bPmeT4kjRf2Of92CPq86rqCuBAesUW9H62S5M8q71/NfD3ezjGSdWbIG1QAfho4L8Bd1XVl4DNwCvSe66eJAclefqAwz4JuKfdAX41P74r+s/AEenNzv0kegXbID9o52a652x995Oq6uP0JvI5eqrr1njxTqDmpar6XpK1wN8l+Qa9TuCotvnDwKltCMTnga8MPsrDjvn99B4o/9dJhpP8O+AdSX4I/AA4vcXXA5cnuaeqXpTkC8BW4Kv0hrkwaD/gTHrPJNxF7xmOJ7T93pHeZCeh94f8i3tI/fXABUn+C7ATeM10rhd4Ycv1ccAO4PVVtbnvmO9N8iV6f0euojeRy49U1b8m+Ut6Q4buoPez3u2dwMYkrwYmu0v3t8ClSVYBr5vOOZvfAF6V5AfA1+lNaCNJ85Z93kPsa5/Xbx1t9s72s30N8NfpzSr6eeB/7cMxP5DkAWA/4H8Dq9rxb07y/wJXtAL4B8AZ9Iq7fucAH05yCvBp2l3NNtJmI/Al4DZ6w24HWQ98Kcn1VfWb0zznE4HL2sie0LsbqXli94Oe0ryW3nf9vKmq9vhdd1Mc41HA9cApVXXbDKUmSdKMss+TtCcOB5WmIckRwDZgs52hJGk+s8+T5j/vBEqSJElSh3gnUJIkSZI6xCJQkiRJkjrEIlCSJEmSOsQiUJIkSZI6xCJQkiRJkjrEIlCSJEmSOuT/B3bdIRT9k8O3AAAAAElFTkSuQmCC">
            <a:extLst>
              <a:ext uri="{FF2B5EF4-FFF2-40B4-BE49-F238E27FC236}">
                <a16:creationId xmlns:a16="http://schemas.microsoft.com/office/drawing/2014/main" id="{6B9EA4B4-4CC0-1C0B-826A-2916C8AA3C1D}"/>
              </a:ext>
            </a:extLst>
          </p:cNvPr>
          <p:cNvSpPr>
            <a:spLocks noChangeAspect="1" noChangeArrowheads="1"/>
          </p:cNvSpPr>
          <p:nvPr/>
        </p:nvSpPr>
        <p:spPr bwMode="auto">
          <a:xfrm>
            <a:off x="9184897" y="4440442"/>
            <a:ext cx="2590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342900" indent="-342900">
              <a:buFont typeface="Arial" panose="020B0604020202020204" pitchFamily="34" charset="0"/>
              <a:buChar char="•"/>
            </a:pPr>
            <a:endParaRPr lang="en-US" sz="1400" dirty="0">
              <a:solidFill>
                <a:srgbClr val="000000"/>
              </a:solidFill>
              <a:latin typeface="Comic Sans MS" panose="030F0702030302020204" pitchFamily="66"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43C3DC06-248C-D5FC-6844-0CE18CCFB70E}"/>
              </a:ext>
            </a:extLst>
          </p:cNvPr>
          <p:cNvPicPr>
            <a:picLocks noChangeAspect="1"/>
          </p:cNvPicPr>
          <p:nvPr/>
        </p:nvPicPr>
        <p:blipFill>
          <a:blip r:embed="rId2"/>
          <a:stretch>
            <a:fillRect/>
          </a:stretch>
        </p:blipFill>
        <p:spPr>
          <a:xfrm>
            <a:off x="1854200" y="740176"/>
            <a:ext cx="6790267" cy="5851565"/>
          </a:xfrm>
          <a:prstGeom prst="rect">
            <a:avLst/>
          </a:prstGeom>
        </p:spPr>
      </p:pic>
    </p:spTree>
    <p:extLst>
      <p:ext uri="{BB962C8B-B14F-4D97-AF65-F5344CB8AC3E}">
        <p14:creationId xmlns:p14="http://schemas.microsoft.com/office/powerpoint/2010/main" val="2274897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123" y="611511"/>
            <a:ext cx="8911687" cy="1280890"/>
          </a:xfrm>
        </p:spPr>
        <p:txBody>
          <a:bodyPr/>
          <a:lstStyle/>
          <a:p>
            <a:r>
              <a:rPr lang="en-US" sz="2400" b="1" dirty="0"/>
              <a:t>ANALYSING LOAN ISSUE MONTH-YEAR WITH INTEREST RATES</a:t>
            </a:r>
          </a:p>
        </p:txBody>
      </p:sp>
      <p:sp>
        <p:nvSpPr>
          <p:cNvPr id="6" name="AutoShape 4" descr="data:image/png;base64,iVBORw0KGgoAAAANSUhEUgAABIoAAAGeCAYAAAD7burfAAAAOXRFWHRTb2Z0d2FyZQBNYXRwbG90bGliIHZlcnNpb24zLjMuNCwgaHR0cHM6Ly9tYXRwbG90bGliLm9yZy8QVMy6AAAACXBIWXMAAAsTAAALEwEAmpwYAAA2TElEQVR4nO3debheZXkv/u9NEuZRDAhETeSgEgxGiEBRkeEcodUiHPUIRQWroBYHOthi258zPfRoWxyqFkSGiiLSUtDWigIBFRCCRsMoYIJEEBAFmYfw/P7YC9yEHbJDsve7zP58rmtf73qfd6133e++Idn57mc9q1prAQAAAIA1Bl0AAAAAAP0gKAIAAAAgiaAIAAAAgI6gCAAAAIAkgiIAAAAAOoIiAAAAAJIkkwddwPI8/elPb9OnTx90GQAAAACrjcsuu+yXrbWpS4/3PiiaPn165s2bN+gyAAAAAFYbVXXDSOMuPQMAAAAgiaAIAAAAgI6gCAAAAIAkvwNrFAEAAAC/ux566KEsXrw4999//6BLmZDWXnvtTJs2LVOmTBnV/oIiAAAAYMwsXrw4G2ywQaZPn56qGnQ5E0prLbfffnsWL16cGTNmjOoYl54BAAAAY+b+++/PpptuKiQagKrKpptuukKzuQRFAAAAwJgSEg3Oin7vBUUAAAAAJBEUAQAAAL9D1l9//UGXkCT5u7/7u1W6X18IigAAAABWkKAIAAAAoIfmz5+fXXbZJdtvv33233///PrXv06SHHfccXnxi1+cF77whXnNa16Te++9N0lyyCGH5N3vfnd23XXXPOc5z8npp5++zPe++eabs9tuu2X27Nl5wQtekO985zs58sgjc99992X27Nk56KCDkiT77bdfdtxxx2y33XY59thjk+QJ+y1atCgveMELHnvvj3/84/ngBz+YJPnkJz+ZmTNnZvvtt88BBxwwFt+mUanW2sBOPhpz5sxp8+bNG3QZAAAAwFNw1VVXZdttt11l77f++uvn7rvvftzY9ttvn0996lN5+ctfnve///35zW9+k2OOOSa33357Nt100yTJ3/7t32bzzTfPu971rhxyyCG555578pWvfCVXX3119t1331x33XUjnu8f/uEfcv/99+dv/uZvsmTJktx7773ZYIMNnlDHr371qzztaU/Lfffdlxe/+MU5//zzs+mmmz5uv0WLFuVVr3pVLr/88iRDQdHdd9+dD37wg9lyyy2zcOHCrLXWWrnjjjuy8cYbr7Lv2Ug9qKrLWmtzlt7XjCIAAADgd9add96ZO+64Iy9/+cuTJAcffHAuuOCCJMnll1+el73sZZk1a1ZOOeWUXHHFFY8dt99++2WNNdbIzJkzc8sttyzz/V/84hfnhBNOyAc/+MEsWLAgG2ywwYj7ffKTn8wLX/jC7LLLLrnxxhtz7bXXrtDn2H777XPQQQfli1/8YiZPnrxCx65KgiIAAABgtXTIIYfk05/+dBYsWJAPfOADuf/++x97ba211nps+8muttptt91ywQUXZKuttsob3/jGnHzyyU/YZ+7cufn2t7+diy66KD/60Y/yohe96HHnetTkyZPzyCOPPPZ8+D7/+Z//mcMPPzyXXXZZdtxxxzz88MMr/HlXhcFFVNADC49Zc8zPMeOIB8f8HAAAABPVRhttlE022STf+c538rKXvSz/+q//+tjsorvuuitbbLFFHnrooZxyyinZaqutVvj9b7jhhmy11VY59NBDc8899+QHP/hB3vSmN2XKlCl56KGHMmXKlNx5553ZZJNNsu666+bqq6/OxRdf/Njxw/fbfPPNc+utt+b222/P+uuvn69//evZZ5998sgjj+TGG2/MHnvskZe+9KX50pe+lLvvvnuVXn42WoIiAAAA4HfGvffem2nTpj32/M/+7M9y0kkn5e1vf3vuvffePOc5z8kJJ5yQJPnIRz6SnXfeOc9+9rMza9as3HXXXSt8vrlz5+ZjH/tYpkyZkvXXX/+xGUWHHXZYtt9+++ywww75whe+kM997nPZfvvt87znPS+77LLLY8cP3++UU07J+9///uy8886ZMWNGnv/85ydJlixZkje84Q25884701rLn/7pnw4kJEosZs0EZ0YRAADA2FrVi1mz4lbpYtZV9byqmj/s6zdVdURVPa2qvlVV13aPmww75n1VdV1VXVNVew8b37GqFnSvfbKqaiU/KwAAAACryHIvPWutXZNkdpJU1aQkP09yRpIjk5zTWju6qo7snv9VVc1MckCS7ZJsmeTbVfXc1tqSJJ9NcliSi5P8V5J9knxjVX8oAAAAgBWxYMGCvPGNb3zc2FprrZXvf//7A6poMFZ0jaK9klzfWruhql6dZPdu/KQkc5P8VZJXJzm1tfZAkoVVdV2SnapqUZINW2sXJUlVnZxkvwiKAAAAgAGbNWtW5s+fP+gyBm65l54t5YAkX+62N2+t3Zwk3eNm3fhWSW4cdszibmyrbnvp8SeoqsOqal5VzbvttttWsEQAAAAAnopRB0VVtWaSfZN8dXm7jjDWnmT8iYOtHdtam9NamzN16tTRlggAAADASliRGUW/n+QHrbVbuue3VNUWSdI93tqNL07yzGHHTUtyUzc+bYRxAAAAAHpgRYKiA/Pby86S5KwkB3fbByc5c9j4AVW1VlXNSLJNkku6y9PuqqpdurudvWnYMQAAAABj4he/+EUOOOCAbL311pk5c2b+4A/+ID/5yU8yd+7cvOpVrxpobYccckhOP/30J4y31vLRj34022yzTZ773Odmjz32yBVXXPHY61/96lez7bbbZo899kiSHHjggdl+++3zT//0TytVz6gWs66qdZP8ryRvGzZ8dJLTquotSX6W5HXdB7miqk5LcmWSh5Mc3t3xLEnekeTEJOtkaBFrC1kDAADABLLGX3xtlb7fIx//wyd9vbWW/fffPwcffHBOPfXUJMn8+fNzyy23POlxo/Hwww9n8uQVvU/Y6PzzP/9zLrzwwvzoRz/Kuuuum7PPPjv77rtvrrjiiqy99to5/vjj85nPfCZ77LFHfvGLX+TCCy/MDTfcsNLnHdWnaa3dm2TTpcZuz9Bd0Eba/6gkR40wPi/JC1a8TAAAAIAVd95552XKlCl5+9vf/tjY7NmzkyRz587N3Xffnde+9rW5/PLLs+OOO+aLX/xiqiof/vCH87WvfS333Xdfdt111/zLv/xLqiq77757dt1113zve9/Lvvvum9122y1vectbst566+WlL31pvvGNb+Tyyy/PkiVLcuSRR2bu3Ll54IEHcvjhh+dtb3tbWmt517velXPPPTczZsxIayMu35y///u/z9y5c7PuuusmSV7xildk1113zSmnnJKf//zn+e53v5uFCxdm3333zTe/+c3ceuutmT17dj71qU/lZS972VP+fq3oXc8AAAAAfmc8GgAtyw9/+MMcc8wxufLKK/PTn/403/ve95Ik73znO3PppZfm8ssvz3333Zevf/3rjx1zxx135Pzzz8+f//mf581vfnM+97nP5aKLLsqkSZMe2+f444/PRhttlEsvvTSXXnppjjvuuCxcuDBnnHFGrrnmmixYsCDHHXdcLrzwwifU9Jvf/Cb33HNPtt5668eNz5kzJ1dccUXe//73Z86cOTnllFPysY99LGeddVa23nrrzJ8/f6VCokRQBAAAAExgO+20U6ZNm5Y11lgjs2fPzqJFi5IMzUTaeeedM2vWrJx77rmPWx/o9a9/fZKhwOiuu+7KrrvumiT5oz/6o8f2Ofvss3PyySdn9uzZ2XnnnXP77bfn2muvzQUXXJADDzwwkyZNypZbbpk999xz1LW21jK07PPYERQBAAAAq63tttsul1122TJfX2uttR7bnjRpUh5++OHcf//9+ZM/+ZOcfvrpWbBgQQ499NDcf//9j+233nrrJckyLxt79LVPfepTmT9/fubPn5+FCxfmFa94RZIsN+zZcMMNs9566+WnP/3p48Z/8IMfZObMmU967MoSFAEAAACrrT333DMPPPBAjjvuuMfGLr300px//vnLPObRUOjpT3967r777hHvSpYkm2yySTbYYINcfPHFSfLYYtlJsvfee+ezn/1sHnrooSTJT37yk9xzzz3Zbbfdcuqpp2bJkiW5+eabc95554343u9973vz7ne/O/fdd1+S5Nvf/na++93vPm7W0lgYm6W5AQAAAHqgqnLGGWfkiCOOyNFHH521114706dPzzHHHJOf//znIx6z8cYb59BDD82sWbMyffr0vPjFL17m+x9//PE59NBDs95662X33XfPRhttlCR561vfmkWLFmWHHXZIay1Tp07Nf/zHf2T//ffPueeem1mzZuW5z31uXv7yl4/4vu9617vy61//OrNmzcqkSZPyjGc8I2eeeWbWWWedlf+mPIl6smlSfTBnzpw2b968QZfBamrhMWuO+TlmHPHgmJ8DAACgr6666qpsu+22gy5jzNx9991Zf/31kyRHH310br755nziE58YcFWPN1IPquqy1tqcpfc1owgAAADgKfrP//zP/N//+3/z8MMP59nPfnZOPPHEQZe0UgRFAAAAAE/R61//+sfugrY6sJg1AAAAAEkERQAAAAB0BEUAAAAAJBEUAQAAANARFAEAAACrtUmTJmX27NmPfS1atGiZ+5544ol55zvfmST54Ac/mI9//OOjPs8hhxySGTNmZPbs2dlhhx1y0UUXPen+u+666zLf5/TTTx/1eVcldz0DAAAAxs3CY9Zcpe8344gHl7vPOuusk/nz56/S8y7Lxz72sbz2ta/N2Wefnbe97W358Y9/vMx9L7zwwnGpaUWYUQQAAABMONOnT88vf/nLJMm8efOy++67L3Pf66+/PjvssMNjz6+99trsuOOOT/r+u+22W6677rrcfffd2WuvvbLDDjtk1qxZOfPMMx/bZ/3110+StNbyzne+MzNnzswrX/nK3HrrrSvxyVaOGUUAAADAau2+++7L7NmzkyQzZszIGWecsULHb7311tloo40yf/78zJ49OyeccEIOOeSQJz3ma1/7WmbNmpW11147Z5xxRjbccMP88pe/zC677JJ99903VfXYvmeccUauueaaLFiwILfccktmzpyZP/7jP17Rj7lKCIoAAACA1dqquPTsrW99a0444YT84z/+Y77yla/kkksuGXG/9773vfnoRz+aqVOn5vjjj09rLX/913+dCy64IGussUZ+/vOf55ZbbskznvGMx4654IILcuCBB2bSpEnZcssts+eee65UrStDUAQAAABMOJMnT84jjzySJLn//vuXu/9rXvOafOhDH8qee+6ZHXfcMZtuuumI+z26RtGjTjzxxNx222257LLLMmXKlEyfPn3E8w2fYTRI1igCAAAAJpzp06fnsssuS5L827/923L3X3vttbP33nvnHe94R9785jeP+jx33nlnNttss0yZMiXnnXdebrjhhifss9tuu+XUU0/NkiVLcvPNN+e8884b/QdZxQRFAAAAwITzgQ98IO95z3vyspe9LJMmTRrVMQcddFCqKq94xStGfZ6DDjoo8+bNy5w5c3LKKafk+c9//hP22X///bPNNttk1qxZecc73pGXv/zlo37/Va1aawM7+WjMmTOnzZs3b9BlsJpa1bdlHMlobtUIAACwurrqqquy7bbbDrqMVeLjH/947rzzznzkIx8ZdCkrZKQeVNVlrbU5S+9rjSIAAACA5dh///1z/fXX59xzzx10KWNKUAQAAACwHGecccagSxgX1igCAAAAIImgCAAAABhjfV8feXW2ot97QREAAAAwZtZee+3cfvvtwqIBaK3l9ttvz9prrz3qY6xRBAAAAIyZadOmZfHixbntttsGXcqEtPbaa2fatGmj3l9QBAAAAIyZKVOmZMaMGYMug1Fy6RkAAAAASQRFAAAAAHQERQAAAAAkERQBAAAA0BEUAQAAAJBEUAQAAABAZ1RBUVVtXFWnV9XVVXVVVf1eVT2tqr5VVdd2j5sM2/99VXVdVV1TVXsPG9+xqhZ0r32yqmosPhQAAAAAK260M4o+keS/W2vPT/LCJFclOTLJOa21bZKc0z1PVc1MckCS7ZLsk+QzVTWpe5/PJjksyTbd1z6r6HMAAAAAsJKWGxRV1YZJdktyfJK01h5srd2R5NVJTup2OynJft32q5Oc2lp7oLW2MMl1SXaqqi2SbNhau6i11pKcPOwYAAAAAAZsNDOKnpPktiQnVNUPq+rzVbVeks1bazcnSfe4Wbf/VkluHHb84m5sq2576XEAAAAAemA0QdHkJDsk+Wxr7UVJ7kl3mdkyjLTuUHuS8Se+QdVhVTWvqubddtttoygRAAAAgJU1mqBocZLFrbXvd89Pz1BwdEt3OVm6x1uH7f/MYcdPS3JTNz5thPEnaK0d21qb01qbM3Xq1NF+FgAAAABWwnKDotbaL5LcWFXP64b2SnJlkrOSHNyNHZzkzG77rCQHVNVaVTUjQ4tWX9JdnnZXVe3S3e3sTcOOAQAAAGDAJo9yv3clOaWq1kzy0yRvzlDIdFpVvSXJz5K8Lklaa1dU1WkZCpMeTnJ4a21J9z7vSHJiknWSfKP7AgAAAKAHRhUUtdbmJ5kzwkt7LWP/o5IcNcL4vCQvWIH6AAAAABgno1mjCAAAAIAJQFAEAAAAQBJBEQAAAAAdQREAAAAASQRFAAAAAHQERQAAAAAkERQBAAAA0BEUAQAAAJBEUAQAAABAR1AEAAAAQBJBEQAAAAAdQREAAAAASQRFAAAAAHQERQAAAAAkERQBAAAA0BEUAQAAAJBEUAQAAABAR1AEAAAAQBJBEQAAAAAdQREAAAAASQRFAAAAAHQERQAAAAAkERQBAAAA0BEUAQAAAJBEUAQAAABAR1AEAAAAQBJBEQAAAAAdQREAAAAASQRFAAAAAHQERQAAAAAkERQBAAAA0BEUAQAAAJBEUAQAAABAR1AEAAAAQJJRBkVVtaiqFlTV/Kqa1409raq+VVXXdo+bDNv/fVV1XVVdU1V7DxvfsXuf66rqk1VVq/4jAQAAAPBUrMiMoj1aa7Nba3O650cmOae1tk2Sc7rnqaqZSQ5Isl2SfZJ8pqomdcd8NslhSbbpvvZZ+Y8AAAAAwKqwMpeevTrJSd32SUn2GzZ+amvtgdbawiTXJdmpqrZIsmFr7aLWWkty8rBjAAAAABiw0QZFLcnZVXVZVR3WjW3eWrs5SbrHzbrxrZLcOOzYxd3YVt320uMAAAAA9MDkUe73ktbaTVW1WZJvVdXVT7LvSOsOtScZf+IbDIVRhyXJs571rFGWCAAAAMDKGNWMotbaTd3jrUnOSLJTklu6y8nSPd7a7b44yTOHHT4tyU3d+LQRxkc637GttTmttTlTp04d/acBAAAA4ClbblBUVetV1QaPbid5RZLLk5yV5OBut4OTnNltn5XkgKpaq6pmZGjR6ku6y9PuqqpdurudvWnYMQAAAAAM2GguPds8yRndnewnJ/lSa+2/q+rSJKdV1VuS/CzJ65KktXZFVZ2W5MokDyc5vLW2pHuvdyQ5Mck6Sb7RfQEAAADQA8sNilprP03ywhHGb0+y1zKOOSrJUSOMz0vyghUvEwAAAICxNtq7ngEAAACwmhMUAQAAAJBEUAQAAABAR1AEAAAAQBJBEQAAAAAdQREAAAAASQRFAAAAAHQERQAAAAAkERQBAAAA0BEUAQAAAJBEUAQAAABAR1AEAAAAQBJBEQAAAAAdQREAAAAASQRFAAAAAHQERQAAAAAkERQBAAAA0BEUAQAAAJBEUAQAAABAR1AEAAAAQBJBEQAAAAAdQREAAAAASQRFAAAAAHQERQAAAAAkERQBAAAA0BEUAQAAAJBEUAQAAABAR1AEAAAAQBJBEQAAAAAdQREAAAAASQRFAAAAAHQERQAAAAAkERQBAAAA0BEUAQAAAJBEUAQAAABAZ9RBUVVNqqofVtXXu+dPq6pvVdW13eMmw/Z9X1VdV1XXVNXew8Z3rKoF3WufrKpatR8HAAAAgKdqRWYUvSfJVcOeH5nknNbaNknO6Z6nqmYmOSDJdkn2SfKZqprUHfPZJIcl2ab72melqgcAAABglRlVUFRV05K8Msnnhw2/OslJ3fZJSfYbNn5qa+2B1trCJNcl2amqtkiyYWvtotZaS3LysGMAAAAAGLDRzig6JslfJnlk2NjmrbWbk6R73Kwb3yrJjcP2W9yNbdVtLz0OAAAAQA8sNyiqqlclubW1dtko33OkdYfak4yPdM7DqmpeVc277bbbRnlaAAAAAFbGaGYUvSTJvlW1KMmpSfasqi8muaW7nCzd463d/ouTPHPY8dOS3NSNTxth/Alaa8e21ua01uZMnTp1BT4OAAAAAE/VcoOi1tr7WmvTWmvTM7RI9bmttTckOSvJwd1uByc5s9s+K8kBVbVWVc3I0KLVl3SXp91VVbt0dzt707BjAAAAABiwyStx7NFJTquqtyT5WZLXJUlr7YqqOi3JlUkeTnJ4a21Jd8w7kpyYZJ0k3+i+AAAAAOiBFQqKWmtzk8zttm9Pstcy9jsqyVEjjM9L8oIVLRIAAACAsbcyM4oAAAAAJoyFx6w55ueYccSDY36OJzOaxawBAAAAmAAERQAAAAAkERQBAAAA0BEUAQAAAJBEUAQAAABAR1AEAAAAQJJk8qALABhuPG43mQz+lpMAAAB9ZEYRAAAAAEkERQAAAAB0BEUAAAAAJBEUAQAAANARFAEAAACQRFAEAAAAQEdQBAAAAEASQREAAAAAHUERAAAAAEkERQAAAAB0Jg+6AAD6b+Exa475OWYc8eCYnwMAAHhyZhQBAAAAkERQBAAAAEBHUAQAAABAEkERAAAAAB1BEQAAAABJBEUAAAAAdARFAAAAACQRFAEAAADQERQBAAAAkERQBAAAAEBHUAQAAABAEkERAAAAAB1BEQAAAABJBEUAAAAAdARFAAAAACQZRVBUVWtX1SVV9aOquqKqPtSNP62qvlVV13aPmww75n1VdV1VXVNVew8b37GqFnSvfbKqamw+FgAAAAArajQzih5Ismdr7YVJZifZp6p2SXJkknNaa9skOad7nqqameSAJNsl2SfJZ6pqUvden01yWJJtuq99Vt1HAQAAAGBlLDcoakPu7p5O6b5aklcnOakbPynJft32q5Oc2lp7oLW2MMl1SXaqqi2SbNhau6i11pKcPOwYAAAAAAZsVGsUVdWkqpqf5NYk32qtfT/J5q21m5Oke9ys232rJDcOO3xxN7ZVt730OAAAAAA9MKqgqLW2pLU2O8m0DM0OesGT7D7SukPtScaf+AZVh1XVvKqad9ttt42mRAAAAABW0grd9ay1dkeSuRlaW+iW7nKydI+3drstTvLMYYdNS3JTNz5thPGRznNsa21Oa23O1KlTV6REAAAAAJ6i0dz1bGpVbdxtr5Pkfya5OslZSQ7udjs4yZnd9llJDqiqtapqRoYWrb6kuzztrqrapbvb2ZuGHQMAAADAgE0exT5bJDmpu3PZGklOa619vaouSnJaVb0lyc+SvC5JWmtXVNVpSa5M8nCSw1trS7r3ekeSE5Osk+Qb3RcAAAAAPbDcoKi19uMkLxph/PYkey3jmKOSHDXC+LwkT7a+EQAAAAADMpoZRQBAzyw8Zs1xOc+MIx4cl/MAANAPK7SYNQAAAACrL0ERAAAAAEkERQAAAAB0BEUAAAAAJBEUAQAAANBx1zMAgFVkPO5G5050AMBYEhSNE7cxBgAAAPrOpWcAAAAAJBEUAQAAANARFAEAAACQRFAEAAAAQEdQBAAAAEASQREAAAAAHUERAAAAAEkERQAAAAB0BEUAAAAAJBEUAQAAANARFAEAAACQRFAEAAAAQEdQBAAAAEASQREAAAAAHUERAAAAAEkERQAAAAB0BEUAAAAAJBEUAQAAANARFAEAAACQRFAEAAAAQEdQBAAAAEASQREAAAAAHUERAAAAAEkERQAAAAB0BEUAAAAAJBEUAQAAANARFAEAAACQZBRBUVU9s6rOq6qrquqKqnpPN/60qvpWVV3bPW4y7Jj3VdV1VXVNVe09bHzHqlrQvfbJqqqx+VgAAAAArKjRzCh6OMmft9a2TbJLksOramaSI5Oc01rbJsk53fN0rx2QZLsk+yT5TFVN6t7rs0kOS7JN97XPKvwsAAAAAKyE5QZFrbWbW2s/6LbvSnJVkq2SvDrJSd1uJyXZr9t+dZJTW2sPtNYWJrkuyU5VtUWSDVtrF7XWWpKThx0DAAAAwICt0BpFVTU9yYuSfD/J5q21m5OhMCnJZt1uWyW5cdhhi7uxrbrtpcdHOs9hVTWvqubddtttK1IiAAAAAE/RqIOiqlo/yb8lOaK19psn23WEsfYk408cbO3Y1tqc1tqcqVOnjrZEAAAAAFbCqIKiqpqSoZDolNbav3fDt3SXk6V7vLUbX5zkmcMOn5bkpm582gjjAAAAAPTAaO56VkmOT3JVa+0fh710VpKDu+2Dk5w5bPyAqlqrqmZkaNHqS7rL0+6qql2693zTsGMAAAAAGLDJo9jnJUnemGRBVc3vxv46ydFJTquqtyT5WZLXJUlr7YqqOi3JlRm6Y9rhrbUl3XHvSHJiknWSfKP7AgAAAKAHlhsUtda+m5HXF0qSvZZxzFFJjhphfF6SF6xIgQAAAACMj9HMKAIAgN9JC49Zc1zOM+OIB8flPAAw1kZ91zMAAAAAVm+CIgAAAACSCIoAAAAA6AiKAAAAAEgiKAIAAACgIygCAAAAIImgCAAAAICOoAgAAACAJIIiAAAAADqCIgAAAACSCIoAAAAA6AiKAAAAAEgiKAIAAACgIygCAAAAIImgCAAAAICOoAgAAACAJIIiAAAAADqTB10AAAAwsSw8Zs0xP8eMIx4c83MArI7MKAIAAAAgiaAIAAAAgI6gCAAAAIAkgiIAAAAAOhazprfW+Iuvjfk5rp825qcAAACA3xlmFAEAAACQRFAEAAAAQEdQBAAAAEASQREAAAAAHYtZAwAATHALj1lzzM8x44gHx/wcwMozowgAAACAJIIiAAAAADqCIgAAAACSCIoAAAAA6AiKAAAAAEgyiqCoqr5QVbdW1eXDxp5WVd+qqmu7x02Gvfa+qrquqq6pqr2Hje9YVQu61z5ZVbXqPw4AAAAAT9XkUexzYpJPJzl52NiRSc5prR1dVUd2z/+qqmYmOSDJdkm2TPLtqnpua21Jks8mOSzJxUn+K8k+Sb6xqj4IAAAArE4WHrPmmJ9jxhEPjvk5+N2y3BlFrbULkvxqqeFXJzmp2z4pyX7Dxk9trT3QWluY5LokO1XVFkk2bK1d1FprGQqd9gsAAAAAvfFU1yjavLV2c5J0j5t141sluXHYfou7sa267aXHAQAAAOiJVb2Y9UjrDrUnGR/5TaoOq6p5VTXvtttuW2XFAQAAALBsTzUouqW7nCzd463d+OIkzxy237QkN3Xj00YYH1Fr7djW2pzW2pypU6c+xRIBAAAAWBFPNSg6K8nB3fbBSc4cNn5AVa1VVTOSbJPkku7ytLuqapfubmdvGnYMAAAAAD2w3LueVdWXk+ye5OlVtTjJB5IcneS0qnpLkp8leV2StNauqKrTklyZ5OEkh3d3PEuSd2ToDmrrZOhuZ+54BgAAANAjyw2KWmsHLuOlvZax/1FJjhphfF6SF6xQdQAAAACMm1W9mDUAAAAAv6MERQAAAAAkERQBAAAA0BEUAQAAAJBEUAQAAABAR1AEAAAAQBJBEQAAAAAdQREAAAAASQRFAAAAAHQERQAAAAAkSSYPugAAAACAlbXGX3xtzM9x/bQxP8XAmVEEAAAAQBJBEQAAAAAdQREAAAAASaxRBKwA1/z2z3j0JNEXAACYKMwoAgAAACCJoAgAAACAjqAIAAAAgCTWKEpi3RUAVi1/r/SP9bwAAEbHjCIAAAAAkgiKAAAAAOgIigAAAABIIigCAAAAoCMoAgAAACCJoAgAAACAzuRBFwAAwMS0xl98bczPcf20MT8FAKxWzCgCAAAAIIkZRQAAQGc8ZnklZnoB9JkZRQAAAAAkMaMIAACg16znBYwnM4oAAAAASGJGEQAAAKwQ63mxOjOjCAAAAIAkgiIAAAAAOuMeFFXVPlV1TVVdV1VHjvf5AQAAABjZuAZFVTUpyT8n+f0kM5McWFUzx7MGAAAAAEY23jOKdkpyXWvtp621B5OcmuTV41wDAAAAACMY76BoqyQ3Dnu+uBsDAAAAYMCqtTZ+J6t6XZK9W2tv7Z6/MclOrbV3LbXfYUkO654+L8k141bk2Hl6kl8OugieQF/6R0/6SV/6R0/6SV/6R0/6SV/6R0/6SV/6Z3XqybNba1OXHpw8zkUsTvLMYc+nJblp6Z1aa8cmOXa8ihoPVTWvtTZn0HXwePrSP3rST/rSP3rST/rSP3rST/rSP3rST/rSPxOhJ+N96dmlSbapqhlVtWaSA5KcNc41AAAAADCCcZ1R1Fp7uKremeSbSSYl+UJr7YrxrAEAAACAkY33pWdprf1Xkv8a7/P2wGp1Kd1qRF/6R0/6SV/6R0/6SV/6R0/6SV/6R0/6SV/6Z7XvybguZg0AAABAf433GkUAAAAA9JSgCAAAAGApNeSZy99z9SIoGgNVNamqvjjoOnhyVbVJVW0/6DomuqrauqrW6rZ3r6p3V9XGAy5rwtOX/tGTftKX/tGTftKX/tGTftKXfmlDa/X8x6DrGG+CojHQWluSZGpVrTnoWni8qppbVRtW1dOS/CjJCVX1j4Oua4L7tyRLqup/JDk+yYwkXxpsSURf+khP+klf+kdP+klf+kdP+klf+ufiqnrxoIsYT+N+17MJZFGS71XVWUnueXSwtSaUGKyNWmu/qaq3JjmhtfaBqvrxoIua4B5prT1cVfsnOaa19qmq+uGgi0JfekhP+klf+kdP+klf+kdP+klf+mePJG+rqhsy9G/7ytBko9X26hRB0di5qftaI8kGA66F35pcVVsk+T9J/mbQxZAkeaiqDkxycJI/7MamDLAehuhL/+hJP+lL/+hJP+lL/+hJP+lL//z+oAsYb4KiMdJa+9Cga2BEH0ryzSTfba1dWlXPSXLtgGua6N6c5O1JjmqtLayqGUms8TV4+tI/etJP+tI/etJP+tI/etJP+tIzrbUbkqSqNkuy9oDLGRc1tDYTq1pVTU3yl0m2y7D/mFprew6sqAmuqiYleXdr7Z8GXQtDup6c1Fp7w6Br4bf0pX/0pJ/0pX/0pJ/0pX/0pJ/0pZ+qat8k/5BkyyS3Jnl2kqtaa9sNtLAxZDHrsXNKkqsztPjYhzK0ZtGlgyxoousWGd930HXwWxZ+7yd96R896Sd96R896Sd96R896Sd96a2PJNklyU9aazOS7JXke4MtaWy59GzsbNpaO76q3tNaOz/J+VV1/qCLIhdW1aeTfCWPX2T8B4MracJbFAu/99Gi6EvfLIqe9NGi6EvfLIqe9NGi6EvfLIqe9NGi6EvfPNRau72q1qiqNVpr51XV3w+6qLEkKBo7D3WPN1fVKzO0sPW0AdbDkF27xw8PG2tJXBI4OBZ+7yd96R896Sd96R896Sd96R896Sd96Z87qmr9JN9JckpV3Zrk4QHXNKasUTRGqupVGfoP6ZlJPpVkwyQfaq2dNdDCAAAAgFGpqvWS3Jeh8O6gJBslOaW1dvtACxtDgiImnG6G19KLjH942Ucwliz83k/60j960k/60j960k/60j960k/60k9V9ewk27TWvl1V6yaZ1Fq7a9B1jRWLWY+RqnpuVZ1TVZd3z7evqr8ddF0TXVV9Lsnrk7wrSSV5XYZWrWdwLPzeT/rSP3rST/rSP3rST/rSP3rST/rSM1V1aJLTk/xLN7RVkv8YWEHjQFA0do5L8r50axW11n6c5ICBVkSS7Npae1OSX7fWPpTk9zJ0eSCDs2lr7fgMLRJ3fmvtjzN0VwEGS1/6R0/6SV/6R0/6SV/6R0/6SV/65/AkL0nymyRprV2bZLOBVjTGLGY9dtZtrV1SVcPHVusFr35H3Nc93ltVWya5PUNpPYNj4fd+0pf+0ZN+0pf+0ZN+0pf+0ZN+0pf+eaC19uCj/7avqskZuiHSaktQNHZ+WVVbp/sPqKpem+TmwZZEkq9X1cZJPpbkBxnqz+cHWhEfraqNkvx5frvw+58OtiSiL32kJ/2kL/2jJ/2kL/2jJ/2kL/1zflX9dZJ1qup/JfmTJF8bcE1jymLWY6SqnpPk2Azdjv3XSRYmOai1dsNAC+MxVbVWkrVba3cOuhYAAAD6p6rWSPKWJK/I0Dq330zy+bYahynWKBo7N7TW/meSqUme31p7qZBo8Kpq3ar6/6rquNbaA0k2q6pXDbquiczC7/2kL/2jJ/2kL/2jJ/2kL/2jJ/2kL730B0mOb629rrX22tbacatzSJQIisbSdVX1sSTPWp1vm/c76IQkD2RoEeskWZzko4Mrh1j4va/0pX/0pJ/0pX/0pJ/0pX/0pJ/0pX8OSHJtVf2/qtp20MWMB0HR2Nk+yU+SHF9VF1fVYVW14aCLIlu31v5ffvsH730Zmj7I4KzbWrtkqTELvw+evvSPnvSTvvSPnvSTvvSPnvSTvvRMa+0NSV6U5PokJ1TVRd2/7zcYcGljRlA0Rlprd3VT0nZN8pdJPpChletPqqr/MeDyJrIHq2qd/HaR8a0zNMOIwbHwez/pS//oST/pS//oST/pS//oST/pSw+11n6T5N+SnJpkiyT7J/lBVb1roIWNEYtZj5GqmpTklUnenGR6kn9NckqSlyX5u9bacwdX3cRVVa9I8jdJZiY5O8lLkhzSWps7yLomMgu/95O+9I+e9JO+9I+e9JO+9I+e9JO+9E9V/WGSP06ydYb+XX9Sa+3Wqlo3yVWttWcPtMAxICgaI1X10yTnZWjRqwuXeu2TrbV3D6YyqmrTJLtk6JKzi1trvxxwSRNaVU1qrS2pqvWSrGFNr37Ql/7Rk37Sl/7Rk37Sl/7Rk37Sl/6pqpMzdJezC0Z4ba/W2jkDKGtMCYrGSFWt31q7e9B18HhVdXqSLyT579baI4Ouh6SqFiY5PckXWmtXDboehuhL/+hJP+lL/+hJP+lL/+hJP+kLfWCNojEiJOqtzyU5KEOr1h9dVc8fdEFY+L2n9KV/9KSf9KV/9KSf9KV/9KSf9IWBM6OICamqNkpyYIbWK7oxQ7eh/GJr7aGBFjbBVdVuSb6cZOMM/SblI6216wZaFPrSQ3rST/rSP3rST/rSP3rST/rCoJhRxITTrVF0SJK3Jvlhkk8k2SHJtwZY1oRVVZOqat+qOiNDvfiHJM9J8rUk/zXQ4iYwfekfPeknfekfPeknfekfPeknfaEPJg+6gImkqt7cWjth0HVMZFX170men6HV6v+wtfborSa/UlXzBlfZhHZthhZ+/9hSC7+f3v0WhcHQl/7Rk37Sl/7Rk37Sl/7Rk37Sl98BVfWN1trvD7qOseLSs3FUVT9rrT1r0HVMZFW1Z2vt3EHXwW9Z+L2f9KV/9KSf9KV/9KSf9KV/9KSf9KU/qmqHZb2U5OuttS3Gs57xJChaxarqx8t6KclzW2trjWc9AAAAwIqpqiVJzs/Qv+WXtktrbZ1xLmncuPRs1ds8yd5Jfr3UeCW58Im7AwAAAD1zVZK3tdauXfqFqrpxAPWMG0HRqvf1JOu31uYv/UJVzR33agAAAIAV9cEs+wZg7xrHOsadS8+YkKpqk9ba0rO+GGdV9fwkWyX5/vBrsatqn9bafw+usomtqnZK0lprl1bVzCT7JLm6teZOGz1RVSe31t406Dr4rap6aZKdklzeWjt70PVMRFW1c5KrWmu/qap1khyZobuaXpnk71prdw60wAmqqt6d5IzW2mr92/ffJVW1ZpIDktzUWvt2Vf1Rkl0zNHvi2NbaQwMtcAKrqq2T7J/kmUkeztDC1l/25xfjTVDEhFRVP2itLWtxMsZB94Pj4Rn6oWR2kve01s7sXtOfAamqDyT5/QzNOP1Wkp2TzE3yP5N8s7V21OCqm5iq6qylh5LskeTcJGmt7TvuRZGquqS1tlO3fWiG/jw7I8krknyttXb0IOubiKrqiiQvbK09XFXHJrk3yelJ9urG//dAC5ygqurOJPckuT7Jl5N8tbV222Crmtiq6pQM/T2/bpI7kqyf5N8z9P9KtdYOHlx1E1f3s/EfZmhNnD9IMj9Dy5nsn+RPWmtzB1YcE46giAmpqn7YWnvRoOuYyKpqQZLfa63dXVXTM/TD/L+21j6hP4PT9WV2krWS/CLJtGG/nf9+a237QdY3EVXVDzI0I+LzSVqGgqIvZ+i3wWmtnT+46iau4X9OVdWlSf6gtXZbVa2X5OLW2qzBVjjxVNVVrbVtu+3H/cKhqua31mYPrLgJrKp+mGTHDP3C4fVJ9k1yWYb+HPv31tpdAyxvQqqqH7fWtq+qyUl+nmTL1tqSqqokP/J3/WA8+jNY14t1k/xXa233qnpWkjP9bMx4skYRE0ZVPXqZRiXZZNjztNZOHkxVE9qkRy83a60tqqrdk5xeVc/OyHcWYHw83FpbkuTeqrq+tfabJGmt3VdVjwy4tolqTpL3JPmbJO9trc2vqvsERAO3RlVtkqG1C+rRGRKttXuq6uHBljZhXV5Vb26tnZDkR1U1p7U2r6qem8SlNIPTWmuPJDk7ydlVNSVDM1cPTPLxJFMHWdwEtUZ3+dl6GZpVtFGSX2Xol0RTBlkYmZxkSYZ6sUGStNZ+1v1/A+NGUMREMmPY9lpJpmcokDCtbjB+UVWzH134vZtZ9KokX0jiN/GD82BVrdtauzdDvwFOklTVRkkERQPQ/QPrn6rqq93jLfH3dx9slKFZEZWkVdUzWmu/qKr1I+welLcm+URV/W2SXya5qLsrzY3dawzG4/5/6Na/OSvJWd1sVcbf8UmuTjIpQ7+E+GpV/TTJLklOHWRhE9znk1xaVRcn2S3J3ydJVU3NUJDHAHSzu7Zprf1o2Nizkixprf18cJWNLZeeMSFZA2fwqmpahmav/GKE117SWvveAMqa8KpqrdbaAyOMPz3JFq21BQMoi2Gq6pVJXtJa++tB18ITdT9Qbt5aWzjoWiaqqtogyXMyFKgubq3dMuCSJrSqem5r7SeDroPHq6otk6S1dlNVbZyhSwN/1lq7ZKCFTXBVtV2SbTN0Y4SrB10PSTeb6+ok27fW7unGzk7y1621eQMtbgwJipiQrIEDAADA8lTVx5Nc2Vr7wkRZM2qNQRcAA/LGQRcAAABA730+yZu77TclOWGAtYwLaxwwIbXWLh90DQAAAPRba+3qqkp3c4QDk7x00DWNNTOKmBCqaqOqOrqqrq6q27uvq7qxjQddHwAAAL11fIZmFv24tfbrQRcz1gRFTBSnJfl1kt1ba5u21jZNskc39tWBVgYAAECfnZbkhRkKjFZ7FrNmQqiqa1prz1vR1wAAAGAiMaOIieKGqvrLqtr80YGq2ryq/irJjQOsCwAAAHpDUMRE8fokmyY5v6p+VVW/SjI3ydOS/J9BFgYAAAB94dIzAAAAAJKYUQSpqjcPugYAAADoAzOKmPCq6mettWcNug4AAAAYtMmDLgDGQ1X9eFkvJdl8Ga8BAADAhCIoYqLYPMneSX691HgluXD8ywEAAID+ERQxUXw9yfqttflLv1BVc8e9GgAAAOghaxQBAAAAkMRdzwAAAADoCIoAAAAASCIoAgAAAKAjKAIAAAAgiaAIAFhNVdWSqpo/7OvIMTzXoqp6+ip+z+lV9UfDnh9SVZ9elecAAFja5EEXAAAwRu5rrc0edBErYXqSP0rypQHXAQBMIGYUAQATSjf75++q6qKqmldVO1TVN6vq+qp6e7fP7lV1QVWdUVVXVtXnqmpUPzdV1Ruq6pJuFtO/VNWkbvzuqjqqqn5UVRdX1ebd+Nbd80ur6sNVdXf3VkcneVn3Pn/ajW1ZVf9dVddW1f9bxd8aAABBEQCw2lpnqUvPXj/stRtba7+X5DtJTkzy2iS7JPnwsH12SvLnSWYl2TrJ/17eCatq2ySvT/KSbjbTkiQHdS+vl+Ti1toLk1yQ5NBu/BNJPtFae3GSm4a93ZFJvtNam91a+6dubHb3/rOSvL6qnrnc7wIAwApw6RkAsLp6skvPzuoeFyRZv7V2V5K7qur+qtq4e+2S1tpPk6SqvpzkpUlOX84590qyY5JLqypJ1klya/fag0m+3m1fluR/ddu/l2S/bvtLST7+JO9/Tmvtzq6mK5M8O8mNy6kJAGDUBEUAwET0QPf4yLDtR58/+vNRW+qYpZ+PpJKc1Fp73wivPdRae/Q9luSp/Rw2vNan+h4AAMvk0jMAgJHtVFUzurWJXp/ku6M45pwkr62qzZKkqp5WVc9ezjEXJ3lNt33AsPG7kmywgjUDAKwUQREAsLpaeo2io1fw+IsytKD05UkWJjljeQe01q5M8rdJzq6qHyf5VpItlnPYEUn+rKou6fa9sxv/cZKHu8Wv/3RZBwMArEr12xnQAAAkQ3c9S/IXrbVXjcO51s3Qekqtqg5IcmBr7dVjfV4AgJG4rh0AYLB2TPLpGlr9+o4kfzzYcgCAicyMIgCAUaqq7ydZa6nhN7bWFgyiHgCAVU1QBAAAAEASi1kDAAAA0BEUAQAAAJBEUAQAAABAR1AEAAAAQBJBEQAAAACd/x8Pk21pFpQFfQAAAABJRU5ErkJggg=="/>
          <p:cNvSpPr>
            <a:spLocks noChangeAspect="1" noChangeArrowheads="1"/>
          </p:cNvSpPr>
          <p:nvPr/>
        </p:nvSpPr>
        <p:spPr bwMode="auto">
          <a:xfrm>
            <a:off x="3779309" y="554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8779933" y="1725289"/>
            <a:ext cx="3074410" cy="3539430"/>
          </a:xfrm>
          <a:prstGeom prst="rect">
            <a:avLst/>
          </a:prstGeom>
        </p:spPr>
        <p:txBody>
          <a:bodyPr wrap="square">
            <a:spAutoFit/>
          </a:bodyPr>
          <a:lstStyle/>
          <a:p>
            <a:pPr marL="285750" indent="-285750">
              <a:buFont typeface="Wingdings" panose="05000000000000000000" pitchFamily="2" charset="2"/>
              <a:buChar char="q"/>
            </a:pPr>
            <a:r>
              <a:rPr lang="en-US" sz="1400" dirty="0">
                <a:solidFill>
                  <a:srgbClr val="000000"/>
                </a:solidFill>
                <a:latin typeface="Comic Sans MS" panose="030F0702030302020204" pitchFamily="66" charset="0"/>
                <a:cs typeface="Times New Roman" panose="02020603050405020304" pitchFamily="18" charset="0"/>
              </a:rPr>
              <a:t>Average Interest rates were the highest for the months of Nov 2011 followed by Dec 2011</a:t>
            </a:r>
          </a:p>
          <a:p>
            <a:pPr marL="285750" indent="-285750">
              <a:buFont typeface="Wingdings" panose="05000000000000000000" pitchFamily="2" charset="2"/>
              <a:buChar char="q"/>
            </a:pPr>
            <a:endParaRPr lang="en-US" sz="1400" dirty="0">
              <a:solidFill>
                <a:srgbClr val="000000"/>
              </a:solidFill>
              <a:latin typeface="Comic Sans MS" panose="030F0702030302020204" pitchFamily="66" charset="0"/>
              <a:cs typeface="Times New Roman" panose="02020603050405020304" pitchFamily="18" charset="0"/>
            </a:endParaRPr>
          </a:p>
          <a:p>
            <a:pPr marL="285750" indent="-285750">
              <a:buFont typeface="Wingdings" panose="05000000000000000000" pitchFamily="2" charset="2"/>
              <a:buChar char="q"/>
            </a:pPr>
            <a:r>
              <a:rPr lang="en-US" sz="1400" dirty="0">
                <a:solidFill>
                  <a:srgbClr val="000000"/>
                </a:solidFill>
                <a:latin typeface="Comic Sans MS" panose="030F0702030302020204" pitchFamily="66" charset="0"/>
                <a:cs typeface="Times New Roman" panose="02020603050405020304" pitchFamily="18" charset="0"/>
              </a:rPr>
              <a:t>This seems to be a case for causation wherein higher interest rates increased the possibility of default. May be the base  interest rate was kept higher depending on the market conditions for the months of Nov &amp; Dec 2011, that caused the net interest rate to increase and in turn, the number of defaults also increased</a:t>
            </a:r>
          </a:p>
        </p:txBody>
      </p:sp>
      <p:pic>
        <p:nvPicPr>
          <p:cNvPr id="7" name="Picture 6">
            <a:extLst>
              <a:ext uri="{FF2B5EF4-FFF2-40B4-BE49-F238E27FC236}">
                <a16:creationId xmlns:a16="http://schemas.microsoft.com/office/drawing/2014/main" id="{41CF6DAF-950C-0C3D-F522-72CF3BBA845C}"/>
              </a:ext>
            </a:extLst>
          </p:cNvPr>
          <p:cNvPicPr>
            <a:picLocks noChangeAspect="1"/>
          </p:cNvPicPr>
          <p:nvPr/>
        </p:nvPicPr>
        <p:blipFill>
          <a:blip r:embed="rId2"/>
          <a:stretch>
            <a:fillRect/>
          </a:stretch>
        </p:blipFill>
        <p:spPr>
          <a:xfrm>
            <a:off x="799590" y="1377216"/>
            <a:ext cx="7811010" cy="4803511"/>
          </a:xfrm>
          <a:prstGeom prst="rect">
            <a:avLst/>
          </a:prstGeom>
        </p:spPr>
      </p:pic>
    </p:spTree>
    <p:extLst>
      <p:ext uri="{BB962C8B-B14F-4D97-AF65-F5344CB8AC3E}">
        <p14:creationId xmlns:p14="http://schemas.microsoft.com/office/powerpoint/2010/main" val="24571198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257</TotalTime>
  <Words>866</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Century Gothic</vt:lpstr>
      <vt:lpstr>Comic Sans MS</vt:lpstr>
      <vt:lpstr>Courier New</vt:lpstr>
      <vt:lpstr>Helvetica Neue</vt:lpstr>
      <vt:lpstr>Wingdings</vt:lpstr>
      <vt:lpstr>Wingdings 3</vt:lpstr>
      <vt:lpstr>Wisp</vt:lpstr>
      <vt:lpstr>THE LENDING CLUB</vt:lpstr>
      <vt:lpstr>BUSINESS OBJECTIVES</vt:lpstr>
      <vt:lpstr>ANALYSING THE FUNDED AMOUNT</vt:lpstr>
      <vt:lpstr>ANALYSING INTEREST RATES</vt:lpstr>
      <vt:lpstr>ANALYSING GRADES AND SUB-GRADE </vt:lpstr>
      <vt:lpstr>ANALYSING EMPLOYMENT LENGTH </vt:lpstr>
      <vt:lpstr>ANALYSING VERIFICATION STATUS </vt:lpstr>
      <vt:lpstr>ANALYSING LOAN ISSUE MONTH-YEAR </vt:lpstr>
      <vt:lpstr>ANALYSING LOAN ISSUE MONTH-YEAR WITH INTEREST RATES</vt:lpstr>
      <vt:lpstr>ANALYSING DEBT TO INCOME(DTI) RATIO </vt:lpstr>
      <vt:lpstr>A RISKY BORROWER : Annual Income “59K-82K” Group </vt:lpstr>
      <vt:lpstr>PowerPoint Presentation</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LENDING CLUB</dc:title>
  <dc:creator>Microsoft account</dc:creator>
  <cp:lastModifiedBy>Shweta</cp:lastModifiedBy>
  <cp:revision>31</cp:revision>
  <dcterms:created xsi:type="dcterms:W3CDTF">2022-10-04T17:01:26Z</dcterms:created>
  <dcterms:modified xsi:type="dcterms:W3CDTF">2022-10-05T12:21:27Z</dcterms:modified>
</cp:coreProperties>
</file>