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97" r:id="rId6"/>
    <p:sldId id="298" r:id="rId7"/>
    <p:sldId id="261" r:id="rId8"/>
    <p:sldId id="282" r:id="rId9"/>
    <p:sldId id="301" r:id="rId10"/>
    <p:sldId id="299" r:id="rId11"/>
    <p:sldId id="293" r:id="rId12"/>
    <p:sldId id="294" r:id="rId13"/>
    <p:sldId id="267" r:id="rId14"/>
    <p:sldId id="279" r:id="rId15"/>
    <p:sldId id="270" r:id="rId16"/>
    <p:sldId id="280" r:id="rId17"/>
    <p:sldId id="292" r:id="rId18"/>
    <p:sldId id="281" r:id="rId19"/>
    <p:sldId id="295" r:id="rId20"/>
    <p:sldId id="288" r:id="rId21"/>
    <p:sldId id="296" r:id="rId22"/>
    <p:sldId id="289" r:id="rId23"/>
    <p:sldId id="273" r:id="rId24"/>
    <p:sldId id="284" r:id="rId25"/>
    <p:sldId id="290" r:id="rId26"/>
    <p:sldId id="291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Pathi" initials="LP" lastIdx="2" clrIdx="0">
    <p:extLst>
      <p:ext uri="{19B8F6BF-5375-455C-9EA6-DF929625EA0E}">
        <p15:presenceInfo xmlns:p15="http://schemas.microsoft.com/office/powerpoint/2012/main" userId="57fbaf2bd6cc63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2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C21C-EEAF-4435-BB3F-AC5E0A73EA7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7D510-6C73-4330-8521-1B96DAAE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9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7D510-6C73-4330-8521-1B96DAAE250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1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3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51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6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2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6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0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7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7A931-3C9D-40D1-B67D-1B33301DE60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054B-00ED-475F-870F-DDADA370B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7ED6-194C-8499-6E67-19CD2A78C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PRODUCT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5FDAD-6D79-4767-49E8-AF141203E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1600" dirty="0">
                <a:solidFill>
                  <a:schemeClr val="tx2"/>
                </a:solidFill>
              </a:rPr>
              <a:t>LAKSHMIPATHI</a:t>
            </a:r>
          </a:p>
          <a:p>
            <a:pPr algn="r"/>
            <a:r>
              <a:rPr lang="en-IN" sz="1600" dirty="0">
                <a:solidFill>
                  <a:schemeClr val="tx2"/>
                </a:solidFill>
              </a:rPr>
              <a:t>RANJANA SHUKLA</a:t>
            </a:r>
          </a:p>
          <a:p>
            <a:pPr algn="r"/>
            <a:r>
              <a:rPr lang="en-IN" sz="1600" dirty="0">
                <a:solidFill>
                  <a:schemeClr val="tx2"/>
                </a:solidFill>
              </a:rPr>
              <a:t>SHWETA SINGH</a:t>
            </a:r>
          </a:p>
        </p:txBody>
      </p:sp>
    </p:spTree>
    <p:extLst>
      <p:ext uri="{BB962C8B-B14F-4D97-AF65-F5344CB8AC3E}">
        <p14:creationId xmlns:p14="http://schemas.microsoft.com/office/powerpoint/2010/main" val="16147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5B7D-D808-7E19-84C8-F40BE096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074"/>
          </a:xfrm>
        </p:spPr>
        <p:txBody>
          <a:bodyPr/>
          <a:lstStyle/>
          <a:p>
            <a:r>
              <a:rPr lang="en-IN" sz="2400" dirty="0"/>
              <a:t>EVALUATION BASED ON F1 SCORES OF BEST PERFORMING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48E33-DB0B-A9B1-40C2-49A8702B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56149"/>
              </p:ext>
            </p:extLst>
          </p:nvPr>
        </p:nvGraphicFramePr>
        <p:xfrm>
          <a:off x="1466542" y="1871242"/>
          <a:ext cx="7763859" cy="373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7953">
                  <a:extLst>
                    <a:ext uri="{9D8B030D-6E8A-4147-A177-3AD203B41FA5}">
                      <a16:colId xmlns:a16="http://schemas.microsoft.com/office/drawing/2014/main" val="1887528815"/>
                    </a:ext>
                  </a:extLst>
                </a:gridCol>
                <a:gridCol w="2587953">
                  <a:extLst>
                    <a:ext uri="{9D8B030D-6E8A-4147-A177-3AD203B41FA5}">
                      <a16:colId xmlns:a16="http://schemas.microsoft.com/office/drawing/2014/main" val="3991490555"/>
                    </a:ext>
                  </a:extLst>
                </a:gridCol>
                <a:gridCol w="2587953">
                  <a:extLst>
                    <a:ext uri="{9D8B030D-6E8A-4147-A177-3AD203B41FA5}">
                      <a16:colId xmlns:a16="http://schemas.microsoft.com/office/drawing/2014/main" val="1393034349"/>
                    </a:ext>
                  </a:extLst>
                </a:gridCol>
              </a:tblGrid>
              <a:tr h="61885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DIGITAL MUSIC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MUSICAL INSTRUMENT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16679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 SCORE (ADA BOOST)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 SCORE (ADA BOOST)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11646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094696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19053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NEUTRAL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96797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CONFLICT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41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5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85EF5B-EDA0-607B-B362-ECA343E9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CUSTOMER COMPLAINTS ABOUT PRODUCTS IN DIGITAL MUSIC CATEGORY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F3C35F-DBF8-F1B9-1DBC-D6AFF47F0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17689"/>
              </p:ext>
            </p:extLst>
          </p:nvPr>
        </p:nvGraphicFramePr>
        <p:xfrm>
          <a:off x="646111" y="2687320"/>
          <a:ext cx="812799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2037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4838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930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COMPLAINT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1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B000000509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 of the Boom Bap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sound quality is terrible &amp; the music is so loud.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B0000024Z9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Sloppy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The CD is full of scratches.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8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B000002PH1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Heaven on 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The customer has to pay a fee for playing the song in cloud player.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54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57782B-1396-B73D-3B51-FD7142B0CB01}"/>
              </a:ext>
            </a:extLst>
          </p:cNvPr>
          <p:cNvSpPr txBox="1"/>
          <p:nvPr/>
        </p:nvSpPr>
        <p:spPr>
          <a:xfrm>
            <a:off x="646111" y="6112933"/>
            <a:ext cx="773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Complaints are taken from the product reviews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66966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AD90F-B073-1336-9162-E53299DF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CUSTOMER COMPLAINTS ABOUT PRODUCTS IN MUSICAL INSTRUMENTS CATEGORY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D7BC2E-2BBA-3C00-41FE-BC425690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53929"/>
              </p:ext>
            </p:extLst>
          </p:nvPr>
        </p:nvGraphicFramePr>
        <p:xfrm>
          <a:off x="646111" y="2687320"/>
          <a:ext cx="81279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2037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4838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930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1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B00006343B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Casio GSDX Deluxe Keyboard Stand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Parts and screws are missing.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B00006HOLL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Sony ECM-DS70P Electret Condenser Stereo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Not compatible and poor sound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8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B0000BY7SF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TAO Video Karaoke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The item came damaged in delivery.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54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274620-1B8A-8A27-908B-4E90D8B0519C}"/>
              </a:ext>
            </a:extLst>
          </p:cNvPr>
          <p:cNvSpPr txBox="1"/>
          <p:nvPr/>
        </p:nvSpPr>
        <p:spPr>
          <a:xfrm>
            <a:off x="646111" y="6112933"/>
            <a:ext cx="773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Complaints are taken from the product reviews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23318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D6A78F-CB94-1B4F-F436-9594B8B7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37816"/>
              </p:ext>
            </p:extLst>
          </p:nvPr>
        </p:nvGraphicFramePr>
        <p:xfrm>
          <a:off x="6404770" y="2214015"/>
          <a:ext cx="5113338" cy="252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6669">
                  <a:extLst>
                    <a:ext uri="{9D8B030D-6E8A-4147-A177-3AD203B41FA5}">
                      <a16:colId xmlns:a16="http://schemas.microsoft.com/office/drawing/2014/main" val="522867172"/>
                    </a:ext>
                  </a:extLst>
                </a:gridCol>
                <a:gridCol w="2556669">
                  <a:extLst>
                    <a:ext uri="{9D8B030D-6E8A-4147-A177-3AD203B41FA5}">
                      <a16:colId xmlns:a16="http://schemas.microsoft.com/office/drawing/2014/main" val="1060600693"/>
                    </a:ext>
                  </a:extLst>
                </a:gridCol>
              </a:tblGrid>
              <a:tr h="42096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PRODUCT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PRODUCT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98230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0014072149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violin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936954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0739079883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guitar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799869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0977875652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piano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311508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0849734339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09725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0739046500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baritone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264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1F89C-0334-3578-0AFC-222A93CB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93551"/>
              </p:ext>
            </p:extLst>
          </p:nvPr>
        </p:nvGraphicFramePr>
        <p:xfrm>
          <a:off x="365126" y="2214015"/>
          <a:ext cx="5730874" cy="25257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3768942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31083289"/>
                    </a:ext>
                  </a:extLst>
                </a:gridCol>
              </a:tblGrid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PRODUCT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51224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B000002MKL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For no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01636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B000002L88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 </a:t>
                      </a:r>
                      <a:r>
                        <a:rPr lang="en-IN" sz="1800" dirty="0" err="1"/>
                        <a:t>wanna</a:t>
                      </a:r>
                      <a:r>
                        <a:rPr lang="en-IN" sz="1800" dirty="0"/>
                        <a:t> be your 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73776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B000002LPF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all together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10238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B0000072X3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bad to 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655604"/>
                  </a:ext>
                </a:extLst>
              </a:tr>
              <a:tr h="4209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B00000DQSE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her majesty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97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129BB-FAE6-DAB5-3789-CC5CE2B2C572}"/>
              </a:ext>
            </a:extLst>
          </p:cNvPr>
          <p:cNvSpPr txBox="1"/>
          <p:nvPr/>
        </p:nvSpPr>
        <p:spPr>
          <a:xfrm>
            <a:off x="365126" y="324433"/>
            <a:ext cx="8448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EXTRACTING PRODUCT NAMES FROM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DC92B-AD1E-CE09-0B07-A610741F4B80}"/>
              </a:ext>
            </a:extLst>
          </p:cNvPr>
          <p:cNvSpPr txBox="1"/>
          <p:nvPr/>
        </p:nvSpPr>
        <p:spPr>
          <a:xfrm>
            <a:off x="1262063" y="1485631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DIGITAL MUSIC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0C07B-9019-7E8A-04F2-56A7D2442846}"/>
              </a:ext>
            </a:extLst>
          </p:cNvPr>
          <p:cNvSpPr txBox="1"/>
          <p:nvPr/>
        </p:nvSpPr>
        <p:spPr>
          <a:xfrm>
            <a:off x="6992939" y="1485631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MUSICAL INSTRUMENT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E589D-F67F-40F7-3572-FCDF9063E00B}"/>
              </a:ext>
            </a:extLst>
          </p:cNvPr>
          <p:cNvSpPr txBox="1"/>
          <p:nvPr/>
        </p:nvSpPr>
        <p:spPr>
          <a:xfrm>
            <a:off x="365126" y="5975407"/>
            <a:ext cx="1032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Entity Recognition </a:t>
            </a:r>
            <a:r>
              <a:rPr lang="en-IN" dirty="0"/>
              <a:t>and </a:t>
            </a:r>
            <a:r>
              <a:rPr lang="en-IN" b="1" dirty="0"/>
              <a:t>POS Tagging </a:t>
            </a:r>
            <a:r>
              <a:rPr lang="en-IN" dirty="0"/>
              <a:t>is used here to extract the following product names from the review text.</a:t>
            </a:r>
          </a:p>
        </p:txBody>
      </p:sp>
    </p:spTree>
    <p:extLst>
      <p:ext uri="{BB962C8B-B14F-4D97-AF65-F5344CB8AC3E}">
        <p14:creationId xmlns:p14="http://schemas.microsoft.com/office/powerpoint/2010/main" val="71912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67456-71A8-9C0D-83F6-E9C0216D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r>
              <a:rPr lang="en-IN" sz="2800" dirty="0"/>
              <a:t>POSITIVE REVIEWS COUNT FORECAST FOR DIGITAL MUSIC CATEGORY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41E48-E899-95F7-122A-3263799D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8" y="1886138"/>
            <a:ext cx="10475367" cy="42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224FB039-E00B-1D4E-AE46-95B93AE50A53}"/>
              </a:ext>
            </a:extLst>
          </p:cNvPr>
          <p:cNvSpPr/>
          <p:nvPr/>
        </p:nvSpPr>
        <p:spPr>
          <a:xfrm>
            <a:off x="9747092" y="4364400"/>
            <a:ext cx="1483485" cy="550333"/>
          </a:xfrm>
          <a:prstGeom prst="borderCallout1">
            <a:avLst>
              <a:gd name="adj1" fmla="val 47666"/>
              <a:gd name="adj2" fmla="val -2706"/>
              <a:gd name="adj3" fmla="val -31675"/>
              <a:gd name="adj4" fmla="val -4619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2014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5000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E6AEAED-F316-BF9E-3AEE-A8A96648DE0E}"/>
              </a:ext>
            </a:extLst>
          </p:cNvPr>
          <p:cNvSpPr/>
          <p:nvPr/>
        </p:nvSpPr>
        <p:spPr>
          <a:xfrm>
            <a:off x="9842423" y="4527712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9B50EE4-8C46-1FB4-273B-2AD6241C36D8}"/>
              </a:ext>
            </a:extLst>
          </p:cNvPr>
          <p:cNvSpPr/>
          <p:nvPr/>
        </p:nvSpPr>
        <p:spPr>
          <a:xfrm>
            <a:off x="10184920" y="2876484"/>
            <a:ext cx="1446892" cy="550333"/>
          </a:xfrm>
          <a:prstGeom prst="borderCallout1">
            <a:avLst>
              <a:gd name="adj1" fmla="val -26"/>
              <a:gd name="adj2" fmla="val 49018"/>
              <a:gd name="adj3" fmla="val -84633"/>
              <a:gd name="adj4" fmla="val -53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2016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3972E30-FA36-F846-6532-673390AE7D0A}"/>
              </a:ext>
            </a:extLst>
          </p:cNvPr>
          <p:cNvSpPr/>
          <p:nvPr/>
        </p:nvSpPr>
        <p:spPr>
          <a:xfrm>
            <a:off x="10293761" y="3039796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5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AE2F-AF11-CEB7-F58A-89ABDD19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949"/>
          </a:xfrm>
        </p:spPr>
        <p:txBody>
          <a:bodyPr/>
          <a:lstStyle/>
          <a:p>
            <a:r>
              <a:rPr lang="en-IN" sz="2800" dirty="0"/>
              <a:t>NEGATIVE REVIEWS COUNT FORECAST FOR DIGITAL MUSIC CATEGORY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4D7016E-21A0-DDAF-D09A-C079F8C3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5" y="1657729"/>
            <a:ext cx="10699176" cy="44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FF1EA23A-B3D7-92D5-B60B-FA008F8165A9}"/>
              </a:ext>
            </a:extLst>
          </p:cNvPr>
          <p:cNvSpPr/>
          <p:nvPr/>
        </p:nvSpPr>
        <p:spPr>
          <a:xfrm>
            <a:off x="10623349" y="2118713"/>
            <a:ext cx="1495055" cy="550333"/>
          </a:xfrm>
          <a:prstGeom prst="borderCallout1">
            <a:avLst>
              <a:gd name="adj1" fmla="val 47666"/>
              <a:gd name="adj2" fmla="val -2706"/>
              <a:gd name="adj3" fmla="val -36468"/>
              <a:gd name="adj4" fmla="val -227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2016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D277FF3-AC65-00ED-D175-7E09FE8B4755}"/>
              </a:ext>
            </a:extLst>
          </p:cNvPr>
          <p:cNvSpPr/>
          <p:nvPr/>
        </p:nvSpPr>
        <p:spPr>
          <a:xfrm>
            <a:off x="9188022" y="4649938"/>
            <a:ext cx="1379158" cy="550333"/>
          </a:xfrm>
          <a:prstGeom prst="borderCallout1">
            <a:avLst>
              <a:gd name="adj1" fmla="val -26"/>
              <a:gd name="adj2" fmla="val 49018"/>
              <a:gd name="adj3" fmla="val -134159"/>
              <a:gd name="adj4" fmla="val 57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2014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2E373AE-7518-38F6-99F6-1550DE58D388}"/>
              </a:ext>
            </a:extLst>
          </p:cNvPr>
          <p:cNvSpPr/>
          <p:nvPr/>
        </p:nvSpPr>
        <p:spPr>
          <a:xfrm>
            <a:off x="9274907" y="4813250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DC06C2-72B6-3CB5-475B-B250E2670BE8}"/>
              </a:ext>
            </a:extLst>
          </p:cNvPr>
          <p:cNvSpPr/>
          <p:nvPr/>
        </p:nvSpPr>
        <p:spPr>
          <a:xfrm>
            <a:off x="10647408" y="2282025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DDE02-9DEE-D278-A8BC-56C012B7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1215"/>
          </a:xfrm>
        </p:spPr>
        <p:txBody>
          <a:bodyPr/>
          <a:lstStyle/>
          <a:p>
            <a:r>
              <a:rPr lang="en-IN" sz="2800" dirty="0"/>
              <a:t>POSITIVE REVIEWS COUNT FORECAST FOR MUSICAL INSTRUMENTS CATEGORY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0761B0A-518A-B8EC-509C-0BE41B75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6" y="1760240"/>
            <a:ext cx="10693566" cy="438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993097D-833A-BDE8-AE5F-B16025470CED}"/>
              </a:ext>
            </a:extLst>
          </p:cNvPr>
          <p:cNvSpPr/>
          <p:nvPr/>
        </p:nvSpPr>
        <p:spPr>
          <a:xfrm>
            <a:off x="9293530" y="4403754"/>
            <a:ext cx="1379158" cy="550333"/>
          </a:xfrm>
          <a:prstGeom prst="borderCallout1">
            <a:avLst>
              <a:gd name="adj1" fmla="val -26"/>
              <a:gd name="adj2" fmla="val 49018"/>
              <a:gd name="adj3" fmla="val -134159"/>
              <a:gd name="adj4" fmla="val 57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2014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20000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D0F7283-47FD-6BD3-B801-BBD2FDEC5217}"/>
              </a:ext>
            </a:extLst>
          </p:cNvPr>
          <p:cNvSpPr/>
          <p:nvPr/>
        </p:nvSpPr>
        <p:spPr>
          <a:xfrm>
            <a:off x="9362831" y="4567066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742B8B6-49B6-A0B8-0728-1BB5BA8C6DF7}"/>
              </a:ext>
            </a:extLst>
          </p:cNvPr>
          <p:cNvSpPr/>
          <p:nvPr/>
        </p:nvSpPr>
        <p:spPr>
          <a:xfrm>
            <a:off x="10351538" y="2810689"/>
            <a:ext cx="1379158" cy="550333"/>
          </a:xfrm>
          <a:prstGeom prst="borderCallout1">
            <a:avLst>
              <a:gd name="adj1" fmla="val -26"/>
              <a:gd name="adj2" fmla="val 49018"/>
              <a:gd name="adj3" fmla="val -134159"/>
              <a:gd name="adj4" fmla="val 57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2016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40000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09C4AF3-8DBD-E8A9-CC7D-C8C382893C0E}"/>
              </a:ext>
            </a:extLst>
          </p:cNvPr>
          <p:cNvSpPr/>
          <p:nvPr/>
        </p:nvSpPr>
        <p:spPr>
          <a:xfrm>
            <a:off x="10438423" y="2975113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4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8C0-577B-BB0B-EA48-C983E36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6682"/>
          </a:xfrm>
        </p:spPr>
        <p:txBody>
          <a:bodyPr/>
          <a:lstStyle/>
          <a:p>
            <a:r>
              <a:rPr lang="en-IN" sz="2800" dirty="0"/>
              <a:t>NEGATIVE REVIEWS COUNT FORECAST FOR MUSICAL INSTRUMENTS CATEGORY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AD242C-898C-941F-3FEF-D6D921E9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6" y="1837959"/>
            <a:ext cx="10641460" cy="44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FA9C7C79-A047-1B2A-2770-858CC713A785}"/>
              </a:ext>
            </a:extLst>
          </p:cNvPr>
          <p:cNvSpPr/>
          <p:nvPr/>
        </p:nvSpPr>
        <p:spPr>
          <a:xfrm>
            <a:off x="9210419" y="3952897"/>
            <a:ext cx="1379158" cy="550333"/>
          </a:xfrm>
          <a:prstGeom prst="borderCallout1">
            <a:avLst>
              <a:gd name="adj1" fmla="val -26"/>
              <a:gd name="adj2" fmla="val 49018"/>
              <a:gd name="adj3" fmla="val -134159"/>
              <a:gd name="adj4" fmla="val 57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2014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4DB8285-9616-EAEE-E931-216082A4F102}"/>
              </a:ext>
            </a:extLst>
          </p:cNvPr>
          <p:cNvSpPr/>
          <p:nvPr/>
        </p:nvSpPr>
        <p:spPr>
          <a:xfrm>
            <a:off x="9274908" y="4116209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C3C06A4-6F47-8C7B-9A4C-46E9C1B28E7A}"/>
              </a:ext>
            </a:extLst>
          </p:cNvPr>
          <p:cNvSpPr/>
          <p:nvPr/>
        </p:nvSpPr>
        <p:spPr>
          <a:xfrm>
            <a:off x="10479257" y="2549536"/>
            <a:ext cx="1495055" cy="550333"/>
          </a:xfrm>
          <a:prstGeom prst="borderCallout1">
            <a:avLst>
              <a:gd name="adj1" fmla="val 47666"/>
              <a:gd name="adj2" fmla="val -2706"/>
              <a:gd name="adj3" fmla="val -79604"/>
              <a:gd name="adj4" fmla="val -139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2016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38ADAEB-3E5E-C75E-1764-B569DD6A6EFF}"/>
              </a:ext>
            </a:extLst>
          </p:cNvPr>
          <p:cNvSpPr/>
          <p:nvPr/>
        </p:nvSpPr>
        <p:spPr>
          <a:xfrm>
            <a:off x="10530310" y="2712848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4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E9C9A-829D-F220-4620-3B080411A264}"/>
              </a:ext>
            </a:extLst>
          </p:cNvPr>
          <p:cNvSpPr txBox="1"/>
          <p:nvPr/>
        </p:nvSpPr>
        <p:spPr>
          <a:xfrm>
            <a:off x="1111777" y="1787539"/>
            <a:ext cx="940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PRODUCT ID : </a:t>
            </a:r>
            <a:r>
              <a:rPr lang="en-IN" dirty="0"/>
              <a:t>B000ULAP4U;           </a:t>
            </a:r>
            <a:r>
              <a:rPr lang="en-IN" dirty="0">
                <a:solidFill>
                  <a:schemeClr val="tx2"/>
                </a:solidFill>
              </a:rPr>
              <a:t>PRODUCT NAME : </a:t>
            </a:r>
            <a:r>
              <a:rPr lang="en-IN" dirty="0"/>
              <a:t>HEADPHONES;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D17A7-C111-8001-7184-68910898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3775"/>
          </a:xfrm>
        </p:spPr>
        <p:txBody>
          <a:bodyPr/>
          <a:lstStyle/>
          <a:p>
            <a:r>
              <a:rPr lang="en-IN" sz="2800" dirty="0"/>
              <a:t>POSITIVE REVIEWS COUNT FOR A RANDOMLY SELECTED PRODUCT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622430C-820B-3871-686C-95932F78C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6" y="2387917"/>
            <a:ext cx="10219146" cy="42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154944E4-B25B-5BA8-F2E4-61332907B72D}"/>
              </a:ext>
            </a:extLst>
          </p:cNvPr>
          <p:cNvSpPr/>
          <p:nvPr/>
        </p:nvSpPr>
        <p:spPr>
          <a:xfrm>
            <a:off x="7786065" y="5386043"/>
            <a:ext cx="1379158" cy="550333"/>
          </a:xfrm>
          <a:prstGeom prst="borderCallout1">
            <a:avLst>
              <a:gd name="adj1" fmla="val -26"/>
              <a:gd name="adj2" fmla="val 49018"/>
              <a:gd name="adj3" fmla="val -137354"/>
              <a:gd name="adj4" fmla="val 12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2014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220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3B30573-04F1-3FCC-3285-D83C3F2D9FC7}"/>
              </a:ext>
            </a:extLst>
          </p:cNvPr>
          <p:cNvSpPr/>
          <p:nvPr/>
        </p:nvSpPr>
        <p:spPr>
          <a:xfrm>
            <a:off x="7859347" y="5549355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BA8B68B-BC4F-2C9E-05E7-8CC86E78866E}"/>
              </a:ext>
            </a:extLst>
          </p:cNvPr>
          <p:cNvSpPr/>
          <p:nvPr/>
        </p:nvSpPr>
        <p:spPr>
          <a:xfrm>
            <a:off x="10118773" y="3153833"/>
            <a:ext cx="1495055" cy="550333"/>
          </a:xfrm>
          <a:prstGeom prst="borderCallout1">
            <a:avLst>
              <a:gd name="adj1" fmla="val 47666"/>
              <a:gd name="adj2" fmla="val -2706"/>
              <a:gd name="adj3" fmla="val -79604"/>
              <a:gd name="adj4" fmla="val -139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2016 JAN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580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38B0BCA-E99A-578D-C6F5-8A1D4EA96573}"/>
              </a:ext>
            </a:extLst>
          </p:cNvPr>
          <p:cNvSpPr/>
          <p:nvPr/>
        </p:nvSpPr>
        <p:spPr>
          <a:xfrm>
            <a:off x="10236135" y="3317145"/>
            <a:ext cx="118533" cy="223707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8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15757-965E-A08E-EF13-35B999C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TOP RATED FROM DIGITAL MUSIC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3FAAAC-EC2A-0AF8-D1B2-846CAFDB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936" y="2006221"/>
            <a:ext cx="2946866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PRODUCTS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EB8FD5-685F-D818-3454-7E62F852B9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765936" y="2703471"/>
            <a:ext cx="3407832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8B289-66A9-218E-390F-F9DB7BDD0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553" y="2006221"/>
            <a:ext cx="2932113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BRANDS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ACF6E-563E-F335-4D28-A3AE282379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677553" y="2703471"/>
            <a:ext cx="3407833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80130-A191-4701-48D5-AA336E142578}"/>
              </a:ext>
            </a:extLst>
          </p:cNvPr>
          <p:cNvSpPr txBox="1"/>
          <p:nvPr/>
        </p:nvSpPr>
        <p:spPr>
          <a:xfrm>
            <a:off x="1765936" y="2703471"/>
            <a:ext cx="3158066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Measure of a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Some Hearts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Come Away with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Meteora</a:t>
            </a: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 Eminem Show [Limited Edition w/ Bonus DVD]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Get Rich Or Die </a:t>
            </a:r>
            <a:r>
              <a:rPr lang="en-US" sz="1800" dirty="0" err="1">
                <a:effectLst/>
              </a:rPr>
              <a:t>Tryin</a:t>
            </a:r>
            <a:endParaRPr lang="en-US" sz="18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68AB9-12A6-CD26-C24E-B29408AFE998}"/>
              </a:ext>
            </a:extLst>
          </p:cNvPr>
          <p:cNvSpPr txBox="1"/>
          <p:nvPr/>
        </p:nvSpPr>
        <p:spPr>
          <a:xfrm>
            <a:off x="6677553" y="2706075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Sbme</a:t>
            </a:r>
            <a:r>
              <a:rPr lang="en-IN" sz="1800" dirty="0">
                <a:effectLst/>
              </a:rPr>
              <a:t>/Arista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Emm</a:t>
            </a:r>
            <a:r>
              <a:rPr lang="en-IN" sz="1800" dirty="0">
                <a:effectLst/>
              </a:rPr>
              <a:t>/Blue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Eagles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Polydor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SCOTT,JILL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Sony</a:t>
            </a:r>
          </a:p>
          <a:p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Red hot chili peppers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1E23F-EF1D-5A6B-50E1-54144D38671B}"/>
              </a:ext>
            </a:extLst>
          </p:cNvPr>
          <p:cNvSpPr txBox="1"/>
          <p:nvPr/>
        </p:nvSpPr>
        <p:spPr>
          <a:xfrm>
            <a:off x="632947" y="6469857"/>
            <a:ext cx="114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on the basis of overall score count</a:t>
            </a:r>
          </a:p>
        </p:txBody>
      </p:sp>
    </p:spTree>
    <p:extLst>
      <p:ext uri="{BB962C8B-B14F-4D97-AF65-F5344CB8AC3E}">
        <p14:creationId xmlns:p14="http://schemas.microsoft.com/office/powerpoint/2010/main" val="38233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F5B-9D9A-DF56-66B2-DE8E985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B123-A6A9-0DB2-2033-407EAC6F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IN" dirty="0"/>
              <a:t>Knowing the product acceptance of the customers.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Identifying the areas where the customer shopping experience could be improved.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Helping in reducing the customer churn.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Helping in improving the product recommendations to the customers.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12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15757-965E-A08E-EF13-35B999C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FREQUENTLY BOUGHT TOGETHER FROM DIGITAL MUSIC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3FAAAC-EC2A-0AF8-D1B2-846CAFDBF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PRODUCTS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EB8FD5-685F-D818-3454-7E62F852B9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3407832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9373D-B1B2-B0D6-3D86-54FD462F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7638" y="1981200"/>
            <a:ext cx="2936241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TAGS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CFC110-56A5-3DA3-836E-4A52F186651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92084" y="2667000"/>
            <a:ext cx="3407832" cy="3589338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8B289-66A9-218E-390F-F9DB7BDD0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1704" y="1981200"/>
            <a:ext cx="2932113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BRANDS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ACF6E-563E-F335-4D28-A3AE282379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31704" y="2638542"/>
            <a:ext cx="3407833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80130-A191-4701-48D5-AA336E142578}"/>
              </a:ext>
            </a:extLst>
          </p:cNvPr>
          <p:cNvSpPr txBox="1"/>
          <p:nvPr/>
        </p:nvSpPr>
        <p:spPr>
          <a:xfrm>
            <a:off x="652463" y="2667000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Come Away with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Gotta</a:t>
            </a:r>
            <a:r>
              <a:rPr lang="en-IN" sz="1800" dirty="0">
                <a:effectLst/>
              </a:rPr>
              <a:t> Get Thru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One Night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At Folsom Prison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Reflections: Carly Simon's Greatest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Beaches: Original Soundtrack Recording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25DD0-A0C6-3EFF-2190-A5266EE6F03D}"/>
              </a:ext>
            </a:extLst>
          </p:cNvPr>
          <p:cNvSpPr txBox="1"/>
          <p:nvPr/>
        </p:nvSpPr>
        <p:spPr>
          <a:xfrm>
            <a:off x="4387638" y="2651482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CDs &amp; Vinyl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Alternative 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Dance &amp; Electronic</a:t>
            </a:r>
          </a:p>
          <a:p>
            <a:pPr algn="ctr" fontAlgn="ctr"/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Blues</a:t>
            </a:r>
          </a:p>
          <a:p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Country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68AB9-12A6-CD26-C24E-B29408AFE998}"/>
              </a:ext>
            </a:extLst>
          </p:cNvPr>
          <p:cNvSpPr txBox="1"/>
          <p:nvPr/>
        </p:nvSpPr>
        <p:spPr>
          <a:xfrm>
            <a:off x="8122813" y="2651481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Emm</a:t>
            </a:r>
            <a:r>
              <a:rPr lang="en-IN" sz="1800" dirty="0">
                <a:effectLst/>
              </a:rPr>
              <a:t>/Blue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Umgd</a:t>
            </a:r>
            <a:r>
              <a:rPr lang="en-IN" sz="1800" dirty="0">
                <a:effectLst/>
              </a:rPr>
              <a:t>/Mercury</a:t>
            </a:r>
          </a:p>
          <a:p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CASH,JOHNNY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Ultimate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JOHN,ELTON</a:t>
            </a:r>
          </a:p>
          <a:p>
            <a:pPr algn="ctr" fontAlgn="ctr"/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Atlantic / Wea</a:t>
            </a:r>
          </a:p>
          <a:p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Red hot chili peppers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1E23F-EF1D-5A6B-50E1-54144D38671B}"/>
              </a:ext>
            </a:extLst>
          </p:cNvPr>
          <p:cNvSpPr txBox="1"/>
          <p:nvPr/>
        </p:nvSpPr>
        <p:spPr>
          <a:xfrm>
            <a:off x="632947" y="6469857"/>
            <a:ext cx="114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on the basis of frequently bought together count</a:t>
            </a:r>
          </a:p>
        </p:txBody>
      </p:sp>
    </p:spTree>
    <p:extLst>
      <p:ext uri="{BB962C8B-B14F-4D97-AF65-F5344CB8AC3E}">
        <p14:creationId xmlns:p14="http://schemas.microsoft.com/office/powerpoint/2010/main" val="382745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15757-965E-A08E-EF13-35B999C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TOP RATED FROM MUSICAL INSTRUMENTS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3FAAAC-EC2A-0AF8-D1B2-846CAFDB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936" y="2006221"/>
            <a:ext cx="2946866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PRODUCTS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EB8FD5-685F-D818-3454-7E62F852B9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765936" y="2703471"/>
            <a:ext cx="3407832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8B289-66A9-218E-390F-F9DB7BDD0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553" y="2006221"/>
            <a:ext cx="2932113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BRANDS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ACF6E-563E-F335-4D28-A3AE282379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677553" y="2703471"/>
            <a:ext cx="3407833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80130-A191-4701-48D5-AA336E142578}"/>
              </a:ext>
            </a:extLst>
          </p:cNvPr>
          <p:cNvSpPr txBox="1"/>
          <p:nvPr/>
        </p:nvSpPr>
        <p:spPr>
          <a:xfrm>
            <a:off x="1765936" y="2703471"/>
            <a:ext cx="3158066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Audio-</a:t>
            </a:r>
            <a:r>
              <a:rPr lang="en-US" sz="1800" dirty="0" err="1">
                <a:effectLst/>
              </a:rPr>
              <a:t>Technica</a:t>
            </a:r>
            <a:r>
              <a:rPr lang="en-US" sz="1800" dirty="0">
                <a:effectLst/>
              </a:rPr>
              <a:t> ATH-M50 Professional Studio Monitor Headphones with Coiled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Snark</a:t>
            </a:r>
            <a:r>
              <a:rPr lang="en-IN" sz="1800" dirty="0">
                <a:effectLst/>
              </a:rPr>
              <a:t> SN1 Guitar Tuner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Blue Microphones Yeti USB Microphone – 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M-Audio SP-2 Sustain Pedal with Piano Style Action for Keyboards</a:t>
            </a:r>
            <a:endParaRPr lang="en-IN" sz="18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68AB9-12A6-CD26-C24E-B29408AFE998}"/>
              </a:ext>
            </a:extLst>
          </p:cNvPr>
          <p:cNvSpPr txBox="1"/>
          <p:nvPr/>
        </p:nvSpPr>
        <p:spPr>
          <a:xfrm>
            <a:off x="6677553" y="2706075"/>
            <a:ext cx="3158066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Audio-</a:t>
            </a:r>
            <a:r>
              <a:rPr lang="en-IN" sz="1800" dirty="0" err="1">
                <a:effectLst/>
              </a:rPr>
              <a:t>Technica</a:t>
            </a: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Syba</a:t>
            </a: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Blue Microphones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M-Audio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Hal Leonard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</a:rPr>
              <a:t>Snark</a:t>
            </a:r>
            <a:endParaRPr lang="en-IN" sz="1800" dirty="0">
              <a:effectLst/>
            </a:endParaRPr>
          </a:p>
          <a:p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Planet Waves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1E23F-EF1D-5A6B-50E1-54144D38671B}"/>
              </a:ext>
            </a:extLst>
          </p:cNvPr>
          <p:cNvSpPr txBox="1"/>
          <p:nvPr/>
        </p:nvSpPr>
        <p:spPr>
          <a:xfrm>
            <a:off x="632947" y="6469857"/>
            <a:ext cx="114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on the basis of overall score count</a:t>
            </a:r>
          </a:p>
        </p:txBody>
      </p:sp>
    </p:spTree>
    <p:extLst>
      <p:ext uri="{BB962C8B-B14F-4D97-AF65-F5344CB8AC3E}">
        <p14:creationId xmlns:p14="http://schemas.microsoft.com/office/powerpoint/2010/main" val="232373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15757-965E-A08E-EF13-35B999C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FREQUENTLY BOUGHT TOGETHER FROM MUSICAL INSTRUMENTS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3FAAAC-EC2A-0AF8-D1B2-846CAFDBF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PRODUCTS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EB8FD5-685F-D818-3454-7E62F852B9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3407832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59373D-B1B2-B0D6-3D86-54FD462F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7638" y="1981200"/>
            <a:ext cx="2936241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TAGS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CFC110-56A5-3DA3-836E-4A52F186651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92084" y="2667000"/>
            <a:ext cx="3407832" cy="3589338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8B289-66A9-218E-390F-F9DB7BDD0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1704" y="1981200"/>
            <a:ext cx="2932113" cy="57626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BRANDS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ACF6E-563E-F335-4D28-A3AE282379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31704" y="2638542"/>
            <a:ext cx="3407833" cy="3589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80130-A191-4701-48D5-AA336E142578}"/>
              </a:ext>
            </a:extLst>
          </p:cNvPr>
          <p:cNvSpPr txBox="1"/>
          <p:nvPr/>
        </p:nvSpPr>
        <p:spPr>
          <a:xfrm>
            <a:off x="632947" y="2684123"/>
            <a:ext cx="3158066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</a:rPr>
              <a:t>AudioQuest</a:t>
            </a:r>
            <a:r>
              <a:rPr lang="en-US" sz="1600" dirty="0">
                <a:solidFill>
                  <a:schemeClr val="tx1"/>
                </a:solidFill>
                <a:effectLst/>
              </a:rPr>
              <a:t> LP record clean brush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</a:rPr>
              <a:t>Shure SFG-2 Stylus Tracking Force Gauge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</a:rPr>
              <a:t>Shure M97xE High-Performance Magnetic Phono Cartridge</a:t>
            </a:r>
          </a:p>
          <a:p>
            <a:pPr fontAlgn="ctr"/>
            <a:endParaRPr lang="en-US" sz="1600" b="0" dirty="0">
              <a:solidFill>
                <a:schemeClr val="tx1"/>
              </a:solidFill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  <a:effectLst/>
              </a:rPr>
              <a:t>Solo Jazz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</a:rPr>
              <a:t>AUDIO TECHNICA ATN3600L Replacement Stylus for The AT3600L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25DD0-A0C6-3EFF-2190-A5266EE6F03D}"/>
              </a:ext>
            </a:extLst>
          </p:cNvPr>
          <p:cNvSpPr txBox="1"/>
          <p:nvPr/>
        </p:nvSpPr>
        <p:spPr>
          <a:xfrm>
            <a:off x="4387638" y="2684123"/>
            <a:ext cx="3158066" cy="349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Instrument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General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Dance &amp;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Soundtracks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DJ Equipment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Sheet Music Folders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7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effectLst/>
              </a:rPr>
              <a:t>CDs &amp; Vinyl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68AB9-12A6-CD26-C24E-B29408AFE998}"/>
              </a:ext>
            </a:extLst>
          </p:cNvPr>
          <p:cNvSpPr txBox="1"/>
          <p:nvPr/>
        </p:nvSpPr>
        <p:spPr>
          <a:xfrm>
            <a:off x="8131704" y="2684123"/>
            <a:ext cx="3158066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Hal Leonard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Shure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/>
              </a:rPr>
              <a:t>Audioquest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American Recorder Technologies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Audio </a:t>
            </a:r>
            <a:r>
              <a:rPr lang="en-IN" dirty="0" err="1">
                <a:effectLst/>
              </a:rPr>
              <a:t>Technica</a:t>
            </a:r>
            <a:endParaRPr lang="en-IN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IN" sz="18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Hot Licks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FCE34-671C-7449-7600-1D15F26F52BE}"/>
              </a:ext>
            </a:extLst>
          </p:cNvPr>
          <p:cNvSpPr txBox="1"/>
          <p:nvPr/>
        </p:nvSpPr>
        <p:spPr>
          <a:xfrm>
            <a:off x="632947" y="6469857"/>
            <a:ext cx="114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on the basis of frequently bought together count</a:t>
            </a:r>
          </a:p>
        </p:txBody>
      </p:sp>
    </p:spTree>
    <p:extLst>
      <p:ext uri="{BB962C8B-B14F-4D97-AF65-F5344CB8AC3E}">
        <p14:creationId xmlns:p14="http://schemas.microsoft.com/office/powerpoint/2010/main" val="16115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CA7C3-1A57-8348-888F-06C4FDC7C2A2}"/>
              </a:ext>
            </a:extLst>
          </p:cNvPr>
          <p:cNvSpPr txBox="1"/>
          <p:nvPr/>
        </p:nvSpPr>
        <p:spPr>
          <a:xfrm>
            <a:off x="646111" y="1670145"/>
            <a:ext cx="347746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ARTISTS</a:t>
            </a:r>
          </a:p>
          <a:p>
            <a:pPr algn="ctr"/>
            <a:endParaRPr lang="en-IN" sz="16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Brian Wilson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John Lennon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Michael Bolton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James Brown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George Martin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Phil Spector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Enya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Zeppelin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Chuck Berry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Mark Linett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Fred Durst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Andy Warhol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Bob Dylan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Nirvana Aerosmith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Beethoven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Elvis Presley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D462F-5DAA-A53C-5A53-4D985896143C}"/>
              </a:ext>
            </a:extLst>
          </p:cNvPr>
          <p:cNvSpPr txBox="1"/>
          <p:nvPr/>
        </p:nvSpPr>
        <p:spPr>
          <a:xfrm>
            <a:off x="4357266" y="1670145"/>
            <a:ext cx="347746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ETHNICITY</a:t>
            </a:r>
          </a:p>
          <a:p>
            <a:pPr algn="ctr"/>
            <a:endParaRPr lang="en-IN" sz="16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American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British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Irish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Arabic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Japanese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Spanish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Russian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French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300EF-E01B-CC1B-A274-5BF22AE6412B}"/>
              </a:ext>
            </a:extLst>
          </p:cNvPr>
          <p:cNvSpPr txBox="1"/>
          <p:nvPr/>
        </p:nvSpPr>
        <p:spPr>
          <a:xfrm>
            <a:off x="8068421" y="1670145"/>
            <a:ext cx="347746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INSTRUMENTALISTS</a:t>
            </a:r>
          </a:p>
          <a:p>
            <a:pPr algn="ctr"/>
            <a:endParaRPr lang="en-IN" sz="16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John Petrucci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Frank </a:t>
            </a:r>
            <a:r>
              <a:rPr lang="en-IN" sz="1600" dirty="0" err="1"/>
              <a:t>Gambale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Paul Gilbert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Eric Clapton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Scott Henderson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Jimmy Bruno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Joe Morello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Eddie Van Halen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29DDF-B462-0A5C-8057-9FFBF025E006}"/>
              </a:ext>
            </a:extLst>
          </p:cNvPr>
          <p:cNvSpPr txBox="1"/>
          <p:nvPr/>
        </p:nvSpPr>
        <p:spPr>
          <a:xfrm>
            <a:off x="4357266" y="4378578"/>
            <a:ext cx="34774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SPECIAL EVENTS</a:t>
            </a:r>
          </a:p>
          <a:p>
            <a:pPr algn="ctr"/>
            <a:endParaRPr lang="en-IN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Musica</a:t>
            </a:r>
            <a:r>
              <a:rPr lang="en-US" sz="1600" dirty="0"/>
              <a:t> Viva Fest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Christmas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Halloween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Thanksgiving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Fourth Of July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35B07-A35C-E3E0-DE27-7FA4942BE12B}"/>
              </a:ext>
            </a:extLst>
          </p:cNvPr>
          <p:cNvSpPr txBox="1"/>
          <p:nvPr/>
        </p:nvSpPr>
        <p:spPr>
          <a:xfrm>
            <a:off x="8068421" y="4378578"/>
            <a:ext cx="34774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ORGANIZATIONS</a:t>
            </a:r>
          </a:p>
          <a:p>
            <a:pPr algn="ctr"/>
            <a:endParaRPr lang="en-IN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Audio </a:t>
            </a:r>
            <a:r>
              <a:rPr lang="en-US" sz="1600" dirty="0" err="1"/>
              <a:t>Technica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10863F-2505-B994-4664-261D1369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1667"/>
          </a:xfrm>
        </p:spPr>
        <p:txBody>
          <a:bodyPr/>
          <a:lstStyle/>
          <a:p>
            <a:r>
              <a:rPr lang="en-IN" sz="2400" dirty="0"/>
              <a:t>INFORMATION OBTAINED FROM REVIEW TEXT OF DIGITAL MUSIC &amp; MUSICAL INSTRUMENTS CATEGORIES</a:t>
            </a:r>
          </a:p>
        </p:txBody>
      </p:sp>
    </p:spTree>
    <p:extLst>
      <p:ext uri="{BB962C8B-B14F-4D97-AF65-F5344CB8AC3E}">
        <p14:creationId xmlns:p14="http://schemas.microsoft.com/office/powerpoint/2010/main" val="179676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604571-D574-CE89-B60B-81AF90034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95586"/>
              </p:ext>
            </p:extLst>
          </p:nvPr>
        </p:nvGraphicFramePr>
        <p:xfrm>
          <a:off x="605186" y="1298803"/>
          <a:ext cx="10123775" cy="5286362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2024755">
                  <a:extLst>
                    <a:ext uri="{9D8B030D-6E8A-4147-A177-3AD203B41FA5}">
                      <a16:colId xmlns:a16="http://schemas.microsoft.com/office/drawing/2014/main" val="941711771"/>
                    </a:ext>
                  </a:extLst>
                </a:gridCol>
                <a:gridCol w="2024755">
                  <a:extLst>
                    <a:ext uri="{9D8B030D-6E8A-4147-A177-3AD203B41FA5}">
                      <a16:colId xmlns:a16="http://schemas.microsoft.com/office/drawing/2014/main" val="2207693684"/>
                    </a:ext>
                  </a:extLst>
                </a:gridCol>
                <a:gridCol w="2024755">
                  <a:extLst>
                    <a:ext uri="{9D8B030D-6E8A-4147-A177-3AD203B41FA5}">
                      <a16:colId xmlns:a16="http://schemas.microsoft.com/office/drawing/2014/main" val="1758781118"/>
                    </a:ext>
                  </a:extLst>
                </a:gridCol>
                <a:gridCol w="2024755">
                  <a:extLst>
                    <a:ext uri="{9D8B030D-6E8A-4147-A177-3AD203B41FA5}">
                      <a16:colId xmlns:a16="http://schemas.microsoft.com/office/drawing/2014/main" val="3603002553"/>
                    </a:ext>
                  </a:extLst>
                </a:gridCol>
                <a:gridCol w="2024755">
                  <a:extLst>
                    <a:ext uri="{9D8B030D-6E8A-4147-A177-3AD203B41FA5}">
                      <a16:colId xmlns:a16="http://schemas.microsoft.com/office/drawing/2014/main" val="1122271128"/>
                    </a:ext>
                  </a:extLst>
                </a:gridCol>
              </a:tblGrid>
              <a:tr h="4909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PRODUCT ID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PRODUCT NAME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SENTIMENTS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CATEGORY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RELATED INFO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87410"/>
                  </a:ext>
                </a:extLst>
              </a:tr>
              <a:tr h="687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0767851013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Little Women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(Collector's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Musical Instruments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Civil War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691466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B0000001IQ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French Blues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Music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world war 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238728"/>
                  </a:ext>
                </a:extLst>
              </a:tr>
              <a:tr h="5815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B00000051V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/>
                        <a:t>Hi-Five: Greatest Hits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conflict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Music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Michael Jackson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766504"/>
                  </a:ext>
                </a:extLst>
              </a:tr>
              <a:tr h="687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B0000004X3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/>
                        <a:t>Grits Sandwiches for Breakfast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Musical Instruments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Christmas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11157"/>
                  </a:ext>
                </a:extLst>
              </a:tr>
              <a:tr h="830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B000001A5T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Music for 2 Pianos &amp;amp; Piano 4 Hands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Musical Instruments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The French academy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433869"/>
                  </a:ext>
                </a:extLst>
              </a:tr>
              <a:tr h="687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B0000016PT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/>
                        <a:t>Nightingale: Japanese Art Songs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neutral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Music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Japanese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024310"/>
                  </a:ext>
                </a:extLst>
              </a:tr>
              <a:tr h="687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B000000J8S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/>
                        <a:t>Johnnie Temple 1940- 1949 Vol. 3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49657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26F1CBC-F0EC-3D01-5077-3E9A5429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86" y="272835"/>
            <a:ext cx="9404723" cy="859279"/>
          </a:xfrm>
        </p:spPr>
        <p:txBody>
          <a:bodyPr/>
          <a:lstStyle/>
          <a:p>
            <a:r>
              <a:rPr lang="en-IN" sz="2800" dirty="0"/>
              <a:t>RELATING PRODUCTS &amp; OBTAINED INFORMATION FROM REVIEW TEXT</a:t>
            </a:r>
          </a:p>
        </p:txBody>
      </p:sp>
    </p:spTree>
    <p:extLst>
      <p:ext uri="{BB962C8B-B14F-4D97-AF65-F5344CB8AC3E}">
        <p14:creationId xmlns:p14="http://schemas.microsoft.com/office/powerpoint/2010/main" val="122473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C004-D45A-B48D-1458-FE5C2F30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3242"/>
          </a:xfrm>
        </p:spPr>
        <p:txBody>
          <a:bodyPr/>
          <a:lstStyle/>
          <a:p>
            <a:r>
              <a:rPr lang="en-IN" sz="3600" dirty="0"/>
              <a:t>DIGITAL MUSIC CATEGORY BRANDS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377A-84BF-E073-83FD-A515C1308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1873212"/>
            <a:ext cx="4396339" cy="4195763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/>
              <a:t>Brands which received positive reviews on the basis of their sentiment score.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257E55-D028-268D-8C16-5F3DEFC8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868730"/>
            <a:ext cx="4396341" cy="420024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/>
              <a:t>Brands which received negative reviews on the basis of their sentiment score.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C0E2D-15C9-7F99-59A4-D227F7737F72}"/>
              </a:ext>
            </a:extLst>
          </p:cNvPr>
          <p:cNvSpPr txBox="1"/>
          <p:nvPr/>
        </p:nvSpPr>
        <p:spPr>
          <a:xfrm>
            <a:off x="1722447" y="2935809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Rebel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 Siberian Orchestra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Black Wolf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Celly</a:t>
            </a:r>
            <a:r>
              <a:rPr lang="en-IN" dirty="0"/>
              <a:t>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Elecktra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Warner Brothers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AC7AB-0CD8-4459-68EF-BCB86D10329E}"/>
              </a:ext>
            </a:extLst>
          </p:cNvPr>
          <p:cNvSpPr txBox="1"/>
          <p:nvPr/>
        </p:nvSpPr>
        <p:spPr>
          <a:xfrm>
            <a:off x="6273630" y="2935809"/>
            <a:ext cx="3158066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Maverik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Manifesto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Rykodisc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51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C004-D45A-B48D-1458-FE5C2F30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8699"/>
          </a:xfrm>
        </p:spPr>
        <p:txBody>
          <a:bodyPr/>
          <a:lstStyle/>
          <a:p>
            <a:r>
              <a:rPr lang="en-IN" sz="3600" dirty="0"/>
              <a:t>MUSICAL INSTRUMENT CATEGORY BRANDS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377A-84BF-E073-83FD-A515C1308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0" y="1738357"/>
            <a:ext cx="4396339" cy="4195763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/>
              <a:t>Brands which received positive reviews on the basis of their sentiment score.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257E55-D028-268D-8C16-5F3DEFC8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738357"/>
            <a:ext cx="4396341" cy="420024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/>
              <a:t>Brands which received negative reviews on the basis of their sentiment score.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C0E2D-15C9-7F99-59A4-D227F7737F72}"/>
              </a:ext>
            </a:extLst>
          </p:cNvPr>
          <p:cNvSpPr txBox="1"/>
          <p:nvPr/>
        </p:nvSpPr>
        <p:spPr>
          <a:xfrm>
            <a:off x="1722446" y="2893287"/>
            <a:ext cx="315806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OP/Tech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Wholesale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Schylling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Engelhradt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AC7AB-0CD8-4459-68EF-BCB86D10329E}"/>
              </a:ext>
            </a:extLst>
          </p:cNvPr>
          <p:cNvSpPr txBox="1"/>
          <p:nvPr/>
        </p:nvSpPr>
        <p:spPr>
          <a:xfrm>
            <a:off x="6273630" y="2893287"/>
            <a:ext cx="3158066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FlightForm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Rapco</a:t>
            </a:r>
            <a:r>
              <a:rPr lang="en-IN" dirty="0"/>
              <a:t>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Barrington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CAIG Laboratories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 Sound</a:t>
            </a:r>
          </a:p>
        </p:txBody>
      </p:sp>
    </p:spTree>
    <p:extLst>
      <p:ext uri="{BB962C8B-B14F-4D97-AF65-F5344CB8AC3E}">
        <p14:creationId xmlns:p14="http://schemas.microsoft.com/office/powerpoint/2010/main" val="409761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9A03-B236-0277-3E75-BF37744B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CB86-5AE5-F9EC-37B9-51D16DB9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</a:pPr>
            <a:r>
              <a:rPr lang="en-IN" dirty="0"/>
              <a:t>Using text classification, we can predict sentiments for future reviews &amp; help to build an interactive chatbot for the website which helps to understand the customer’s feedback in real time.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Companies can gain intel about their products &amp; competitors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 understand what their customers think and feel about their brand and reduce customer churn.</a:t>
            </a: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Top rated &amp; Frequently bought together products &amp; brands can be recommended to the customers who are shopping in that related category.</a:t>
            </a:r>
          </a:p>
          <a:p>
            <a:pPr marL="0" indent="0">
              <a:buClr>
                <a:schemeClr val="tx2"/>
              </a:buClr>
              <a:buNone/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Other miscellaneous information such as popular music artists, ethnicity, locations, special dates can be extracted from review texts and can be associated with product recommendation.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9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7FF5E4-DF09-8869-3292-C3C35D0CD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6FDEFC-427C-B58F-52D3-1B9FB1E55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5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7428-6854-8911-5112-574AF4EE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9E9B-BBCC-C4A5-6D05-BED7664E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Clr>
                <a:schemeClr val="tx2"/>
              </a:buClr>
            </a:pPr>
            <a:r>
              <a:rPr lang="en-US" b="1" i="0" dirty="0">
                <a:solidFill>
                  <a:schemeClr val="tx2"/>
                </a:solidFill>
                <a:effectLst/>
              </a:rPr>
              <a:t>DATA SOURCE :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roduct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eviews data and Metadata from Amazon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spanning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May 1996 - July 2014.</a:t>
            </a:r>
          </a:p>
          <a:p>
            <a:pPr algn="l">
              <a:buClr>
                <a:schemeClr val="tx2"/>
              </a:buClr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IN" b="1" dirty="0">
                <a:solidFill>
                  <a:schemeClr val="tx2"/>
                </a:solidFill>
              </a:rPr>
              <a:t>CATEGORIES USED FOR THIS ANALYSIS : </a:t>
            </a:r>
            <a:r>
              <a:rPr lang="en-IN" dirty="0">
                <a:solidFill>
                  <a:schemeClr val="tx1"/>
                </a:solidFill>
              </a:rPr>
              <a:t>Digital Music and Musical Instruments</a:t>
            </a:r>
          </a:p>
          <a:p>
            <a:pPr>
              <a:buClr>
                <a:schemeClr val="tx2"/>
              </a:buClr>
            </a:pPr>
            <a:endParaRPr lang="en-IN" dirty="0">
              <a:solidFill>
                <a:schemeClr val="tx1"/>
              </a:solidFill>
            </a:endParaRPr>
          </a:p>
          <a:p>
            <a:pPr>
              <a:buClr>
                <a:schemeClr val="tx2"/>
              </a:buClr>
            </a:pPr>
            <a:r>
              <a:rPr lang="en-IN" b="1" dirty="0">
                <a:solidFill>
                  <a:schemeClr val="tx2"/>
                </a:solidFill>
              </a:rPr>
              <a:t>DIGITAL MUSIC : </a:t>
            </a:r>
            <a:r>
              <a:rPr lang="en-IN" dirty="0"/>
              <a:t>8,36,006 Records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b="1" dirty="0">
                <a:solidFill>
                  <a:schemeClr val="tx2"/>
                </a:solidFill>
              </a:rPr>
              <a:t>MUSICAL INSTRUMENTS : </a:t>
            </a:r>
            <a:r>
              <a:rPr lang="en-IN" dirty="0"/>
              <a:t>5,00,176 Records</a:t>
            </a:r>
          </a:p>
          <a:p>
            <a:pPr>
              <a:buClr>
                <a:schemeClr val="tx2"/>
              </a:buClr>
            </a:pPr>
            <a:endParaRPr lang="en-IN" dirty="0">
              <a:solidFill>
                <a:schemeClr val="tx1"/>
              </a:solidFill>
            </a:endParaRPr>
          </a:p>
          <a:p>
            <a:pPr>
              <a:buClr>
                <a:schemeClr val="tx2"/>
              </a:buClr>
            </a:pPr>
            <a:r>
              <a:rPr lang="en-IN" b="1" dirty="0">
                <a:solidFill>
                  <a:schemeClr val="tx2"/>
                </a:solidFill>
              </a:rPr>
              <a:t>SAMPLE TAKEN: </a:t>
            </a:r>
            <a:r>
              <a:rPr lang="en-IN" dirty="0"/>
              <a:t>3</a:t>
            </a:r>
            <a:r>
              <a:rPr lang="en-IN" dirty="0">
                <a:solidFill>
                  <a:schemeClr val="tx1"/>
                </a:solidFill>
              </a:rPr>
              <a:t>,00,000 Records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9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894B-C0FC-AE68-81C5-A67FD00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TREATMENT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AFC7-DD83-6B29-E277-FD35E7A7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Clr>
                <a:schemeClr val="tx2"/>
              </a:buClr>
            </a:pPr>
            <a:r>
              <a:rPr lang="en-IN" dirty="0">
                <a:solidFill>
                  <a:srgbClr val="000000"/>
                </a:solidFill>
              </a:rPr>
              <a:t>For the analysis, the review text is taken as the input.</a:t>
            </a:r>
          </a:p>
          <a:p>
            <a:pPr>
              <a:buClr>
                <a:schemeClr val="tx2"/>
              </a:buClr>
            </a:pPr>
            <a:endParaRPr lang="en-IN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</a:pPr>
            <a:r>
              <a:rPr lang="en-IN" dirty="0">
                <a:solidFill>
                  <a:srgbClr val="000000"/>
                </a:solidFill>
              </a:rPr>
              <a:t>N</a:t>
            </a:r>
            <a:r>
              <a:rPr lang="en-IN" i="0" dirty="0">
                <a:solidFill>
                  <a:srgbClr val="000000"/>
                </a:solidFill>
                <a:effectLst/>
              </a:rPr>
              <a:t>ull values are dropped.</a:t>
            </a:r>
          </a:p>
          <a:p>
            <a:endParaRPr lang="en-IN" dirty="0"/>
          </a:p>
          <a:p>
            <a:pPr>
              <a:buClr>
                <a:schemeClr val="tx2"/>
              </a:buClr>
            </a:pPr>
            <a:r>
              <a:rPr lang="en-IN" dirty="0"/>
              <a:t>The review text is cleaned.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FF82B4-E3C1-6C42-9C53-3D15D63D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753756" cy="664882"/>
          </a:xfrm>
        </p:spPr>
        <p:txBody>
          <a:bodyPr/>
          <a:lstStyle/>
          <a:p>
            <a:r>
              <a:rPr lang="en-IN" sz="3200" dirty="0"/>
              <a:t>Digital Music category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BF1594-BB19-E0C8-8DE6-09587AE5438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6"/>
          <a:stretch/>
        </p:blipFill>
        <p:spPr>
          <a:xfrm>
            <a:off x="130630" y="1525369"/>
            <a:ext cx="8183638" cy="47821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76FD8-858D-5F94-8CCE-FEF138C4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2233524"/>
            <a:ext cx="3270780" cy="33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97213A-C8B9-75F1-27D5-EBD394599B22}"/>
              </a:ext>
            </a:extLst>
          </p:cNvPr>
          <p:cNvSpPr txBox="1"/>
          <p:nvPr/>
        </p:nvSpPr>
        <p:spPr>
          <a:xfrm>
            <a:off x="3120337" y="1525369"/>
            <a:ext cx="3813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Year wise Count of Reviewed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24E9C-69CB-31DC-2FD9-84FD44CE75D5}"/>
              </a:ext>
            </a:extLst>
          </p:cNvPr>
          <p:cNvSpPr txBox="1"/>
          <p:nvPr/>
        </p:nvSpPr>
        <p:spPr>
          <a:xfrm rot="16200000">
            <a:off x="-935429" y="3777930"/>
            <a:ext cx="22182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Count of reviewed products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8ADFE-8B90-C596-7BB5-9B09F96AA0AC}"/>
              </a:ext>
            </a:extLst>
          </p:cNvPr>
          <p:cNvSpPr txBox="1"/>
          <p:nvPr/>
        </p:nvSpPr>
        <p:spPr>
          <a:xfrm>
            <a:off x="8186516" y="1894701"/>
            <a:ext cx="255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97ED2-3180-9474-D761-F0270AD31546}"/>
              </a:ext>
            </a:extLst>
          </p:cNvPr>
          <p:cNvSpPr txBox="1"/>
          <p:nvPr/>
        </p:nvSpPr>
        <p:spPr>
          <a:xfrm>
            <a:off x="173704" y="6383387"/>
            <a:ext cx="83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number of reviewed products are coming in when compared to previous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A91A-A08A-BC25-FE92-B543055A3FB8}"/>
              </a:ext>
            </a:extLst>
          </p:cNvPr>
          <p:cNvSpPr txBox="1"/>
          <p:nvPr/>
        </p:nvSpPr>
        <p:spPr>
          <a:xfrm>
            <a:off x="9141004" y="5384162"/>
            <a:ext cx="2791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no. of the reviewed products have a overall score of 5.0</a:t>
            </a:r>
          </a:p>
        </p:txBody>
      </p:sp>
    </p:spTree>
    <p:extLst>
      <p:ext uri="{BB962C8B-B14F-4D97-AF65-F5344CB8AC3E}">
        <p14:creationId xmlns:p14="http://schemas.microsoft.com/office/powerpoint/2010/main" val="51332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4EA222-3F51-B338-DD4C-3C9648ACEED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3"/>
          <a:stretch/>
        </p:blipFill>
        <p:spPr>
          <a:xfrm>
            <a:off x="133048" y="1595534"/>
            <a:ext cx="8385922" cy="473062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C2A934-AE07-8BB8-96E9-0DA50D29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927" y="2309767"/>
            <a:ext cx="3146759" cy="3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0E0A4C1-018D-6C37-741D-FC358A3F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385922" cy="681815"/>
          </a:xfrm>
        </p:spPr>
        <p:txBody>
          <a:bodyPr/>
          <a:lstStyle/>
          <a:p>
            <a:r>
              <a:rPr lang="en-IN" sz="3200" dirty="0"/>
              <a:t>Musical Instruments 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52FB9-7ED7-B9C6-14E5-212DDA924487}"/>
              </a:ext>
            </a:extLst>
          </p:cNvPr>
          <p:cNvSpPr txBox="1"/>
          <p:nvPr/>
        </p:nvSpPr>
        <p:spPr>
          <a:xfrm>
            <a:off x="3137270" y="1590868"/>
            <a:ext cx="3813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Year wise Count of Reviewed Products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9BABC-C0AB-C632-0F46-7291EEB0C993}"/>
              </a:ext>
            </a:extLst>
          </p:cNvPr>
          <p:cNvSpPr txBox="1"/>
          <p:nvPr/>
        </p:nvSpPr>
        <p:spPr>
          <a:xfrm rot="16200000">
            <a:off x="-935429" y="3777930"/>
            <a:ext cx="22182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Count of reviewed products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F4FD-A582-8191-8D65-CCB7AD5EA160}"/>
              </a:ext>
            </a:extLst>
          </p:cNvPr>
          <p:cNvSpPr txBox="1"/>
          <p:nvPr/>
        </p:nvSpPr>
        <p:spPr>
          <a:xfrm>
            <a:off x="8361311" y="2125101"/>
            <a:ext cx="255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1AB9E-DD84-D2FC-C741-82F7FB9E4993}"/>
              </a:ext>
            </a:extLst>
          </p:cNvPr>
          <p:cNvSpPr txBox="1"/>
          <p:nvPr/>
        </p:nvSpPr>
        <p:spPr>
          <a:xfrm>
            <a:off x="173704" y="6400972"/>
            <a:ext cx="83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number of reviewed products are coming in when compared to previous years.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922CF-0F3C-D48F-FE0D-20FE24113549}"/>
              </a:ext>
            </a:extLst>
          </p:cNvPr>
          <p:cNvSpPr txBox="1"/>
          <p:nvPr/>
        </p:nvSpPr>
        <p:spPr>
          <a:xfrm>
            <a:off x="9157516" y="5477642"/>
            <a:ext cx="2791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no. of the reviewed products have a overall score of 5.0</a:t>
            </a:r>
          </a:p>
        </p:txBody>
      </p:sp>
    </p:spTree>
    <p:extLst>
      <p:ext uri="{BB962C8B-B14F-4D97-AF65-F5344CB8AC3E}">
        <p14:creationId xmlns:p14="http://schemas.microsoft.com/office/powerpoint/2010/main" val="11847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A09F-00A7-0B97-D68F-C826B3B7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PREDICTING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C66F-7AFD-BA95-695A-87A5E23F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IN" dirty="0"/>
              <a:t>The sentiments of the review text is predicted using </a:t>
            </a:r>
            <a:r>
              <a:rPr lang="en-IN" b="1" dirty="0"/>
              <a:t>Sentiment Intensity Analyzer </a:t>
            </a:r>
            <a:r>
              <a:rPr lang="en-IN" dirty="0"/>
              <a:t>model.</a:t>
            </a:r>
          </a:p>
          <a:p>
            <a:pPr>
              <a:buClr>
                <a:schemeClr val="tx2"/>
              </a:buClr>
            </a:pP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4D12AA-F38B-DCAE-7087-C8D8B99F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014381"/>
            <a:ext cx="3903861" cy="35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F9814D-B8F5-B2FF-CE93-1F0DEFDE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042120"/>
            <a:ext cx="3903861" cy="35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6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C28F4-494B-C40F-3452-66B37F27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04007"/>
          </a:xfrm>
        </p:spPr>
        <p:txBody>
          <a:bodyPr/>
          <a:lstStyle/>
          <a:p>
            <a:r>
              <a:rPr lang="en-IN" sz="2800" dirty="0"/>
              <a:t>TEXT CLASSIFICATION DIGITAL MUSIC CATEGORY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4976FE-FC4D-EEAD-61CB-C78C4BA7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201"/>
            <a:ext cx="8946541" cy="804007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IN" sz="1800" dirty="0"/>
              <a:t>Text classification is done for review text using </a:t>
            </a:r>
            <a:r>
              <a:rPr lang="en-IN" sz="1800" b="1" dirty="0"/>
              <a:t>Multinomial Naïve Bayes, Ada Boost, Decision Tree Classifier</a:t>
            </a:r>
            <a:r>
              <a:rPr lang="en-IN" sz="1800" dirty="0"/>
              <a:t> &amp; </a:t>
            </a:r>
            <a:r>
              <a:rPr lang="en-IN" sz="1800" b="1" dirty="0"/>
              <a:t>Random Forest Classifier</a:t>
            </a:r>
            <a:r>
              <a:rPr lang="en-IN" sz="1800" dirty="0"/>
              <a:t>.</a:t>
            </a:r>
          </a:p>
          <a:p>
            <a:pPr>
              <a:buClr>
                <a:schemeClr val="tx2"/>
              </a:buClr>
            </a:pPr>
            <a:endParaRPr lang="en-IN" sz="1800" dirty="0"/>
          </a:p>
          <a:p>
            <a:pPr marL="0" indent="0">
              <a:buClr>
                <a:schemeClr val="tx2"/>
              </a:buClr>
              <a:buNone/>
            </a:pPr>
            <a:endParaRPr lang="en-IN" sz="1800" dirty="0"/>
          </a:p>
          <a:p>
            <a:pPr>
              <a:buClr>
                <a:schemeClr val="tx2"/>
              </a:buClr>
            </a:pPr>
            <a:endParaRPr lang="en-IN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12949C-B53B-13C4-5DEE-A2EB74574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77761"/>
              </p:ext>
            </p:extLst>
          </p:nvPr>
        </p:nvGraphicFramePr>
        <p:xfrm>
          <a:off x="1103313" y="4700302"/>
          <a:ext cx="8946540" cy="187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971">
                  <a:extLst>
                    <a:ext uri="{9D8B030D-6E8A-4147-A177-3AD203B41FA5}">
                      <a16:colId xmlns:a16="http://schemas.microsoft.com/office/drawing/2014/main" val="4224403938"/>
                    </a:ext>
                  </a:extLst>
                </a:gridCol>
                <a:gridCol w="1773393">
                  <a:extLst>
                    <a:ext uri="{9D8B030D-6E8A-4147-A177-3AD203B41FA5}">
                      <a16:colId xmlns:a16="http://schemas.microsoft.com/office/drawing/2014/main" val="3441981638"/>
                    </a:ext>
                  </a:extLst>
                </a:gridCol>
                <a:gridCol w="1921176">
                  <a:extLst>
                    <a:ext uri="{9D8B030D-6E8A-4147-A177-3AD203B41FA5}">
                      <a16:colId xmlns:a16="http://schemas.microsoft.com/office/drawing/2014/main" val="152343117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ADA BOOST PREDICTED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26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certainly of very good sound quality a couple of new songs that are not on paint the sky with stars an enjoyable and relaxing listen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remember listening to this cd back in high  school it is too bad the audio quality in comparison to today s is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503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B63804-CC95-FB25-2CA5-4EFECD09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83747"/>
              </p:ext>
            </p:extLst>
          </p:nvPr>
        </p:nvGraphicFramePr>
        <p:xfrm>
          <a:off x="1346200" y="2369657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56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63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Multinomial Naïve Bayes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Ada Boost</a:t>
                      </a:r>
                      <a:endParaRPr lang="en-IN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82 %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Decision Tree Classifier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1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Random Forest Classifier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5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0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C28F4-494B-C40F-3452-66B37F27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72696"/>
          </a:xfrm>
        </p:spPr>
        <p:txBody>
          <a:bodyPr/>
          <a:lstStyle/>
          <a:p>
            <a:r>
              <a:rPr lang="en-IN" sz="2800" dirty="0"/>
              <a:t>TEXT CLASSIFICATION MUSICAL INSTRUMENTS CATEGORY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4976FE-FC4D-EEAD-61CB-C78C4BA7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201"/>
            <a:ext cx="8946541" cy="804007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IN" sz="1800" dirty="0"/>
              <a:t>Text classification is done for review text using </a:t>
            </a:r>
            <a:r>
              <a:rPr lang="en-IN" sz="1800" b="1" dirty="0"/>
              <a:t>Multinomial Naïve Bayes, Ada Boost, Decision Tree Classifier</a:t>
            </a:r>
            <a:r>
              <a:rPr lang="en-IN" sz="1800" dirty="0"/>
              <a:t> &amp; </a:t>
            </a:r>
            <a:r>
              <a:rPr lang="en-IN" sz="1800" b="1" dirty="0"/>
              <a:t>Random Forest Classifier</a:t>
            </a:r>
            <a:r>
              <a:rPr lang="en-IN" sz="1800" dirty="0"/>
              <a:t>.</a:t>
            </a:r>
          </a:p>
          <a:p>
            <a:pPr>
              <a:buClr>
                <a:schemeClr val="tx2"/>
              </a:buClr>
            </a:pPr>
            <a:endParaRPr lang="en-IN" sz="1800" dirty="0"/>
          </a:p>
          <a:p>
            <a:pPr marL="0" indent="0">
              <a:buClr>
                <a:schemeClr val="tx2"/>
              </a:buClr>
              <a:buNone/>
            </a:pPr>
            <a:endParaRPr lang="en-IN" sz="1800" dirty="0"/>
          </a:p>
          <a:p>
            <a:pPr>
              <a:buClr>
                <a:schemeClr val="tx2"/>
              </a:buClr>
            </a:pPr>
            <a:endParaRPr lang="en-IN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B63804-CC95-FB25-2CA5-4EFECD09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5372"/>
              </p:ext>
            </p:extLst>
          </p:nvPr>
        </p:nvGraphicFramePr>
        <p:xfrm>
          <a:off x="1346200" y="2369657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56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63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3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Multinomial Naïve Bayes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Ada Boost</a:t>
                      </a:r>
                      <a:endParaRPr lang="en-IN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77 %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Decision Tree Classifier 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1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/>
                        <a:t>Random Forest Classifier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52635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AB8BDA63-AAA9-9C1F-2897-20EF24F8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48027"/>
              </p:ext>
            </p:extLst>
          </p:nvPr>
        </p:nvGraphicFramePr>
        <p:xfrm>
          <a:off x="1103312" y="4436533"/>
          <a:ext cx="8946540" cy="20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971">
                  <a:extLst>
                    <a:ext uri="{9D8B030D-6E8A-4147-A177-3AD203B41FA5}">
                      <a16:colId xmlns:a16="http://schemas.microsoft.com/office/drawing/2014/main" val="4224403938"/>
                    </a:ext>
                  </a:extLst>
                </a:gridCol>
                <a:gridCol w="1773393">
                  <a:extLst>
                    <a:ext uri="{9D8B030D-6E8A-4147-A177-3AD203B41FA5}">
                      <a16:colId xmlns:a16="http://schemas.microsoft.com/office/drawing/2014/main" val="3441981638"/>
                    </a:ext>
                  </a:extLst>
                </a:gridCol>
                <a:gridCol w="1921176">
                  <a:extLst>
                    <a:ext uri="{9D8B030D-6E8A-4147-A177-3AD203B41FA5}">
                      <a16:colId xmlns:a16="http://schemas.microsoft.com/office/drawing/2014/main" val="152343117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REVIEW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ADA BOOST PREDICTED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26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really cool riffs that can be incorporated into your playing instructor could have spent a little more time explaining and breaking them down but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guess they had to stay within a certain allotted recording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should be ashamed of themselves it s a pure money-grubbing release this set is neither special nor collectible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71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2378</TotalTime>
  <Words>1436</Words>
  <Application>Microsoft Office PowerPoint</Application>
  <PresentationFormat>Widescreen</PresentationFormat>
  <Paragraphs>482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Helvetica</vt:lpstr>
      <vt:lpstr>Wingdings 3</vt:lpstr>
      <vt:lpstr>Ion</vt:lpstr>
      <vt:lpstr>AMAZON PRODUCT REVIEW ANALYSIS</vt:lpstr>
      <vt:lpstr>OBJECTIVE</vt:lpstr>
      <vt:lpstr>DATA DESCRIPTION</vt:lpstr>
      <vt:lpstr>TREATMENT TO THE DATASET</vt:lpstr>
      <vt:lpstr>Digital Music category</vt:lpstr>
      <vt:lpstr>Musical Instruments category</vt:lpstr>
      <vt:lpstr>PREDICTING SENTIMENTS</vt:lpstr>
      <vt:lpstr>TEXT CLASSIFICATION DIGITAL MUSIC CATEGORY</vt:lpstr>
      <vt:lpstr>TEXT CLASSIFICATION MUSICAL INSTRUMENTS CATEGORY</vt:lpstr>
      <vt:lpstr>EVALUATION BASED ON F1 SCORES OF BEST PERFORMING MODEL</vt:lpstr>
      <vt:lpstr>CUSTOMER COMPLAINTS ABOUT PRODUCTS IN DIGITAL MUSIC CATEGORY</vt:lpstr>
      <vt:lpstr>CUSTOMER COMPLAINTS ABOUT PRODUCTS IN MUSICAL INSTRUMENTS CATEGORY</vt:lpstr>
      <vt:lpstr>PowerPoint Presentation</vt:lpstr>
      <vt:lpstr>POSITIVE REVIEWS COUNT FORECAST FOR DIGITAL MUSIC CATEGORY</vt:lpstr>
      <vt:lpstr>NEGATIVE REVIEWS COUNT FORECAST FOR DIGITAL MUSIC CATEGORY</vt:lpstr>
      <vt:lpstr>POSITIVE REVIEWS COUNT FORECAST FOR MUSICAL INSTRUMENTS CATEGORY</vt:lpstr>
      <vt:lpstr>NEGATIVE REVIEWS COUNT FORECAST FOR MUSICAL INSTRUMENTS CATEGORY</vt:lpstr>
      <vt:lpstr>POSITIVE REVIEWS COUNT FOR A RANDOMLY SELECTED PRODUCT</vt:lpstr>
      <vt:lpstr>TOP RATED FROM DIGITAL MUSIC CATEGORY</vt:lpstr>
      <vt:lpstr>FREQUENTLY BOUGHT TOGETHER FROM DIGITAL MUSIC CATEGORY</vt:lpstr>
      <vt:lpstr>TOP RATED FROM MUSICAL INSTRUMENTS CATEGORY</vt:lpstr>
      <vt:lpstr>FREQUENTLY BOUGHT TOGETHER FROM MUSICAL INSTRUMENTS CATEGORY</vt:lpstr>
      <vt:lpstr>INFORMATION OBTAINED FROM REVIEW TEXT OF DIGITAL MUSIC &amp; MUSICAL INSTRUMENTS CATEGORIES</vt:lpstr>
      <vt:lpstr>RELATING PRODUCTS &amp; OBTAINED INFORMATION FROM REVIEW TEXT</vt:lpstr>
      <vt:lpstr>DIGITAL MUSIC CATEGORY BRANDS</vt:lpstr>
      <vt:lpstr>MUSICAL INSTRUMENT CATEGORY BRANDS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</dc:title>
  <dc:creator>Lakshmi Pathi</dc:creator>
  <cp:lastModifiedBy>Ranjana Shukla</cp:lastModifiedBy>
  <cp:revision>4</cp:revision>
  <dcterms:created xsi:type="dcterms:W3CDTF">2022-11-02T13:10:03Z</dcterms:created>
  <dcterms:modified xsi:type="dcterms:W3CDTF">2023-04-27T14:12:40Z</dcterms:modified>
</cp:coreProperties>
</file>