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76EA3B-6EC2-4602-BA15-A12C5F9A87BF}">
          <p14:sldIdLst>
            <p14:sldId id="256"/>
            <p14:sldId id="257"/>
            <p14:sldId id="260"/>
            <p14:sldId id="261"/>
            <p14:sldId id="262"/>
            <p14:sldId id="267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8A86-CCCF-45F4-344A-7A95E38DC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E8F2F-792C-568E-F487-D96F29E3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A3DE-1C8C-BD66-578F-E6207CEA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3352-B835-CAFD-F379-9EF0E10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EB76-7A77-A4F0-57FD-6FC07FAF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3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B354-96A0-63C2-49B3-DE93DEC5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6DCC-4628-C4FE-9DB4-6C69791B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BC5F-436B-C146-DF3D-FED021A4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A0D0-E734-374D-2405-B0B09D7C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CFB4-2D2D-D302-0570-56846CCE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1A858-6FC7-CDC9-D954-BFA9BDFDA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B8DFD-C23F-18F8-C500-2EADA5481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D6DC-BF36-9FDC-605E-E2BED71A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F9D8-EC9C-7E6D-6493-FF520038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C0AB-4BB3-2D2F-67A2-8127A05B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F56C-D2D8-7C09-32B5-64F70A43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316-4B73-E869-7B7A-386EE2B9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61C3-D59C-5F33-9168-E3DD140E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271D-7187-E493-B336-A4CDE6D2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2F9D-C66D-3415-9B0B-FC370CC7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1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EF4B-0C68-5D90-42CA-694DCA3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0DC14-1CDF-87B6-361F-14F9AE67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EABA-01B3-A58E-BBF3-1735EB1E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4014-6711-1E8B-893C-6F458FF5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5889-5720-237C-E311-840CB27E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BDBC-2A9D-2570-7E5C-289461E7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A23F-15DC-5AC2-3015-DCE56A3FE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6352-BB4D-8E0F-C363-C7CE500C4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7243-4C41-B78E-0A27-DC5FC652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9D00F-2BB8-D690-8843-76AF33E1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4199-F78A-576E-4143-87218124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1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1E5C-DC21-9DC6-42E3-4797AAB4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6C11-F608-F252-5B09-1BAEC324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13D9B-EE4D-F0C3-CB7E-0E40CB26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12D8E-583E-310E-1A84-9F4B1F29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36D11-5C7F-AE5A-CBEC-B78A3EDC5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8CB46-8C25-E338-A4AD-78558108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E3A5D-A11E-FBA3-94EC-B11A0666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DD5EB-8D02-CAF5-87BB-2E274D67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0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39DD-5917-3D58-8DED-8C76BD72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24818-8084-F7C5-5A18-5F41C993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F5D9-871E-198D-66F5-6A84E752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7A124-5656-B4B9-3A9E-47124AAC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36579-0148-F1F1-EE00-9005CDE1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60D68-4353-6DB7-3743-DD423A9D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1625-D222-F937-D190-1FDDE608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516-ABED-B0B3-C3A4-F80B6C56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18CD-45E4-C9F3-ED96-4DE87754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22153-5EBB-8001-467F-60D76C78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D099D-FE58-B5C7-E849-E463CC60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1E75-ABB0-6F60-9385-9716045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68D8-E0CF-A709-2415-15C3892C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E801-966E-1C95-F9F9-763C183C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F061E-B8EB-DEB3-D200-8C5E80A0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4C7AD-8427-82D9-A108-7658BAFB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855DE-79B2-4728-3B21-1327274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A0B2-96F9-AEBE-2EE0-EB3C6462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503C-CF41-3BA0-ED76-2A65DE07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DD762-0824-34CA-599E-F920305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FF04-FF7F-2D69-4B7C-467FC474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2E61-ECDC-AB94-B3E5-B3A6A1EDE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5F20-3B38-4F9D-82EF-AA1AA4F0E11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BC5D-E5D5-7CF3-0825-73F11112A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A5D7-2A68-7F7A-019A-0769D185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9CBA-CB99-4138-B9FE-D833246E6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C71-D8A4-9ECA-E2B4-BE4530ABF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 Project:-4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1A11B-AA4F-B7DC-EFF5-60805C143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365170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717-2F4F-7D47-1983-8295990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vs Forecast – Sarimax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F1512-E352-DEFA-AADC-46322B60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6" y="1690688"/>
            <a:ext cx="8775032" cy="4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474F-D5BC-42C0-9E85-64ADF60F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Model Evaluation:-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CFFE2-9E5D-EEF7-939F-8821CC66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092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basis of the RMSE ,sarima is the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model.The error is less compared to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arima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DDC1B2-05AF-C828-6284-58953D8A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0" y="584461"/>
            <a:ext cx="6938129" cy="5908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35893-C5D8-73D3-EAE0-BA22541A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5601"/>
            <a:ext cx="3531279" cy="37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E4F6-E0F1-238F-72B0-83F7CB8A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7983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793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EBC9-AB89-2EFC-0A67-CE827E4B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7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chemeClr val="tx2"/>
                </a:solidFill>
              </a:rPr>
              <a:t>Problem Statement</a:t>
            </a:r>
            <a:r>
              <a:rPr lang="en-IN" sz="3200" b="1" dirty="0">
                <a:solidFill>
                  <a:schemeClr val="bg2">
                    <a:lumMod val="10000"/>
                  </a:schemeClr>
                </a:solidFill>
              </a:rPr>
              <a:t>:-</a:t>
            </a:r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To forecast PPI(producer price index).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1998-1A1A-02A1-C09E-FF62B4699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/>
          <a:lstStyle/>
          <a:p>
            <a:r>
              <a:rPr lang="en-IN" dirty="0"/>
              <a:t>Dataset:-</a:t>
            </a:r>
          </a:p>
          <a:p>
            <a:r>
              <a:rPr lang="en-IN" dirty="0"/>
              <a:t>It contains 169 records.</a:t>
            </a:r>
          </a:p>
          <a:p>
            <a:r>
              <a:rPr lang="en-IN" dirty="0"/>
              <a:t>The time component is given as quarterly.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79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A11B-D182-2D83-4F23-A2BE489E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13" y="5656082"/>
            <a:ext cx="10891887" cy="754145"/>
          </a:xfrm>
        </p:spPr>
        <p:txBody>
          <a:bodyPr/>
          <a:lstStyle/>
          <a:p>
            <a:r>
              <a:rPr lang="en-IN" dirty="0"/>
              <a:t>A positive trend and seasonality can be seen.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D7E88-6B31-B574-2740-0F4CBE1C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67" y="296945"/>
            <a:ext cx="10301266" cy="51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C746-D097-E7FF-3FAC-F3AA6116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FE3B-BD86-58B0-A1A9-4EC20820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1-Splitting into train and test with ratio 70:30.</a:t>
            </a:r>
          </a:p>
          <a:p>
            <a:pPr marL="0" indent="0">
              <a:buNone/>
            </a:pPr>
            <a:r>
              <a:rPr lang="en-IN" dirty="0"/>
              <a:t>2-Checking for data stationarity:-</a:t>
            </a:r>
          </a:p>
          <a:p>
            <a:pPr marL="0" indent="0">
              <a:buNone/>
            </a:pPr>
            <a:r>
              <a:rPr lang="en-IN" dirty="0"/>
              <a:t>    Data was not stationary, p-value = 0.864</a:t>
            </a:r>
          </a:p>
          <a:p>
            <a:pPr marL="0" indent="0">
              <a:buNone/>
            </a:pPr>
            <a:r>
              <a:rPr lang="en-IN" dirty="0"/>
              <a:t>3-Data differencing method  was used to make it stationary.</a:t>
            </a:r>
          </a:p>
          <a:p>
            <a:pPr marL="0" indent="0">
              <a:buNone/>
            </a:pPr>
            <a:r>
              <a:rPr lang="en-IN" dirty="0"/>
              <a:t>    Data was stationary, p-value = 0.0011</a:t>
            </a:r>
          </a:p>
          <a:p>
            <a:pPr marL="0" indent="0">
              <a:buNone/>
            </a:pPr>
            <a:r>
              <a:rPr lang="en-IN" dirty="0"/>
              <a:t>4-Finding the range of p and q using PACF and ACF.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20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EC22-4116-F307-D384-EE6FEE01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3"/>
            <a:ext cx="10515600" cy="68815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Arima model:-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4ED7-26A3-8159-982A-85132E9BD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986"/>
            <a:ext cx="10515600" cy="5337977"/>
          </a:xfrm>
        </p:spPr>
        <p:txBody>
          <a:bodyPr/>
          <a:lstStyle/>
          <a:p>
            <a:r>
              <a:rPr lang="en-IN" dirty="0"/>
              <a:t> The optimum value of p and q was taken using hyper parameter tunning.</a:t>
            </a:r>
          </a:p>
          <a:p>
            <a:r>
              <a:rPr lang="en-IN" dirty="0"/>
              <a:t>p = 2</a:t>
            </a:r>
          </a:p>
          <a:p>
            <a:r>
              <a:rPr lang="en-IN" dirty="0"/>
              <a:t>d = 1</a:t>
            </a:r>
          </a:p>
          <a:p>
            <a:r>
              <a:rPr lang="en-IN" dirty="0"/>
              <a:t>q = 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RMSE=3.988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316F3-CDBE-7E7D-FE26-3B1A3CE2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6" y="1881088"/>
            <a:ext cx="4251158" cy="44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EBCD-D122-23D6-9FB6-2D0DEAD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vs Forecast –Arima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7B2EB-A427-0557-B491-AA33E2CB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4" y="1913757"/>
            <a:ext cx="7267075" cy="45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0E07-C54E-C502-5AC0-C6764C44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2"/>
                </a:solidFill>
              </a:rPr>
              <a:t>Sarima Model:-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58EA-132F-6A5E-1ACF-C4F0CAB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r>
              <a:rPr lang="en-IN" sz="2400" dirty="0"/>
              <a:t>Data was stationary for the seasonal component.</a:t>
            </a:r>
          </a:p>
          <a:p>
            <a:r>
              <a:rPr lang="en-IN" sz="2400" dirty="0"/>
              <a:t>p = 2 , q = 0 ,d = 1</a:t>
            </a:r>
          </a:p>
          <a:p>
            <a:r>
              <a:rPr lang="en-IN" sz="2400" dirty="0"/>
              <a:t>P = 15 , Q = 6,D = 0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u="sng" dirty="0"/>
              <a:t>RMSE = 2.8475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8F8F8-FBED-D605-CEAB-027C18E7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22" y="1825519"/>
            <a:ext cx="4507832" cy="46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416F-D42E-97A6-AA7F-CD4DCCC7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vs Forecast – Sarima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86A8D-D28E-ACA8-ECC2-7EF73DF0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0" y="1923069"/>
            <a:ext cx="7579151" cy="45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D5E-21E2-AA8F-B199-67FC2099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IN" b="1" u="sng" dirty="0">
                <a:solidFill>
                  <a:schemeClr val="tx2"/>
                </a:solidFill>
              </a:rPr>
              <a:t>Sarimax Model:-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FA79-AE8F-28BA-4B7D-CB878BD9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1- Splitting in to train and test with multiple features</a:t>
            </a:r>
          </a:p>
          <a:p>
            <a:pPr marL="0" indent="0">
              <a:buNone/>
            </a:pPr>
            <a:r>
              <a:rPr lang="en-IN" dirty="0"/>
              <a:t>     cpi, gdp, m3, ppi</a:t>
            </a:r>
          </a:p>
          <a:p>
            <a:endParaRPr lang="en-IN" sz="2800" dirty="0"/>
          </a:p>
          <a:p>
            <a:r>
              <a:rPr lang="en-IN" sz="2800" dirty="0"/>
              <a:t>p = 2 , q = 0 ,d = 1</a:t>
            </a:r>
          </a:p>
          <a:p>
            <a:r>
              <a:rPr lang="en-IN" sz="2800" dirty="0"/>
              <a:t>P = 15 , Q = 6,D = 0</a:t>
            </a:r>
          </a:p>
          <a:p>
            <a:endParaRPr lang="en-IN" dirty="0"/>
          </a:p>
          <a:p>
            <a:r>
              <a:rPr lang="en-IN" sz="2800" u="sng" dirty="0"/>
              <a:t>RMSE = 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F87C7-A901-BA6C-EFD9-E753CF10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94644"/>
            <a:ext cx="4668252" cy="42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Mini Project:-4</vt:lpstr>
      <vt:lpstr>Problem Statement:-To forecast PPI(producer price index).</vt:lpstr>
      <vt:lpstr>PowerPoint Presentation</vt:lpstr>
      <vt:lpstr>Treatment:-</vt:lpstr>
      <vt:lpstr>Arima model:-</vt:lpstr>
      <vt:lpstr>Actual vs Forecast –Arima model</vt:lpstr>
      <vt:lpstr>Sarima Model:-</vt:lpstr>
      <vt:lpstr>Actual vs Forecast – Sarima model</vt:lpstr>
      <vt:lpstr>Sarimax Model:-</vt:lpstr>
      <vt:lpstr>Actual vs Forecast – Sarimax model</vt:lpstr>
      <vt:lpstr>Model Evaluation:-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Project:-4</dc:title>
  <dc:creator>Ravi Singh</dc:creator>
  <cp:lastModifiedBy>Ravi Singh</cp:lastModifiedBy>
  <cp:revision>3</cp:revision>
  <dcterms:created xsi:type="dcterms:W3CDTF">2022-10-10T18:46:41Z</dcterms:created>
  <dcterms:modified xsi:type="dcterms:W3CDTF">2023-04-27T14:05:50Z</dcterms:modified>
</cp:coreProperties>
</file>