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handoutMasterIdLst>
    <p:handoutMasterId r:id="rId21"/>
  </p:handoutMasterIdLst>
  <p:sldIdLst>
    <p:sldId id="268" r:id="rId2"/>
    <p:sldId id="273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6" r:id="rId11"/>
    <p:sldId id="263" r:id="rId12"/>
    <p:sldId id="264" r:id="rId13"/>
    <p:sldId id="265" r:id="rId14"/>
    <p:sldId id="270" r:id="rId15"/>
    <p:sldId id="272" r:id="rId16"/>
    <p:sldId id="267" r:id="rId17"/>
    <p:sldId id="269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6241E9-69F3-4E88-B660-A51F92D2B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Classification of Galaxy based on their Shape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3BDC2-44B9-496D-A2F3-12368A1E34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71ABA-725A-4BF2-9480-DA1164CCECAC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F4BD2-9523-4C15-BFB6-C63C9E4ECA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5F34A-2C2A-4D45-954E-BCC01CE54B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4D342-5D01-4FDE-BAC7-85DC70A95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4664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Classification of Galaxy based on their Shape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E31D3-3545-454C-97FF-47219288F197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8E6C8-C771-40A9-9832-034341AEB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87293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ln w="15875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dist="38100" dir="2700000" algn="tl" rotWithShape="0">
                    <a:schemeClr val="accent1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E476777-3721-4B0C-873A-D168A72A0FED}" type="datetime1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Institute for Advanced Computing and Software Development,  Akurdi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2715CE8-3DC2-4612-AD0E-306F0A9A715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2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4668-64D7-43A1-ADD0-4E3CCFE97EB2}" type="datetime1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Institute for Advanced Computing and Software Development,  Akurdi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5CE8-3DC2-4612-AD0E-306F0A9A7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3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6560-848F-4D7A-8A22-83BCA302D634}" type="datetime1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Institute for Advanced Computing and Software Development,  Akurdi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5CE8-3DC2-4612-AD0E-306F0A9A7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64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B2F2-55D2-46E0-8D8F-35A813140A5E}" type="datetime1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Institute for Advanced Computing and Software Development,  Akurdi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5CE8-3DC2-4612-AD0E-306F0A9A7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68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lang="en-US" sz="6000" b="1" kern="1200" cap="all" baseline="0" dirty="0">
                <a:ln w="15875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dist="38100" dir="2700000" algn="t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C3FC-FF07-4921-B6BB-370D32165DE5}" type="datetime1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Institute for Advanced Computing and Software Development,  Akurdi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5CE8-3DC2-4612-AD0E-306F0A9A715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8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C27F-510B-4183-8952-80C11BD9F51D}" type="datetime1">
              <a:rPr lang="en-IN" smtClean="0"/>
              <a:t>27-03-2021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Institute for Advanced Computing and Software Development,  Akurdi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5CE8-3DC2-4612-AD0E-306F0A9A7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58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13D8-779E-4C8A-BDF5-D71309C955CA}" type="datetime1">
              <a:rPr lang="en-IN" smtClean="0"/>
              <a:t>27-03-2021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Institute for Advanced Computing and Software Development,  Akurdi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5CE8-3DC2-4612-AD0E-306F0A9A7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89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7301-6D86-4589-9430-0BD72D3E7BB9}" type="datetime1">
              <a:rPr lang="en-IN" smtClean="0"/>
              <a:t>27-03-2021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Institute for Advanced Computing and Software Development,  Akurdi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5CE8-3DC2-4612-AD0E-306F0A9A7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22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20682-96ED-4464-9B1A-266136B304CE}" type="datetime1">
              <a:rPr lang="en-IN" smtClean="0"/>
              <a:t>27-03-2021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Institute for Advanced Computing and Software Development,  Akurdi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5CE8-3DC2-4612-AD0E-306F0A9A7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59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6B6B-EB00-492E-823D-EB2CE2F05C72}" type="datetime1">
              <a:rPr lang="en-IN" smtClean="0"/>
              <a:t>27-03-2021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Institute for Advanced Computing and Software Development,  Akurdi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5CE8-3DC2-4612-AD0E-306F0A9A7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80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4490-C41A-4C9B-8D4E-8DBA653B5D66}" type="datetime1">
              <a:rPr lang="en-IN" smtClean="0"/>
              <a:t>27-03-2021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Institute for Advanced Computing and Software Development,  Akurdi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5CE8-3DC2-4612-AD0E-306F0A9A7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10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02E9B51C-B3FC-41F2-9EA9-5662F6051DFB}" type="datetime1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Institute for Advanced Computing and Software Development,  Akurdi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32715CE8-3DC2-4612-AD0E-306F0A9A7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08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6C1108-D675-4BDB-A11A-E1BD0CF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60" y="278558"/>
            <a:ext cx="1536202" cy="1341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E342E1-7C7D-473C-BC8B-CF51A913F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442" y="302650"/>
            <a:ext cx="2009262" cy="129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165635-004B-48FD-AAC4-17082C602A02}"/>
              </a:ext>
            </a:extLst>
          </p:cNvPr>
          <p:cNvSpPr txBox="1"/>
          <p:nvPr/>
        </p:nvSpPr>
        <p:spPr>
          <a:xfrm>
            <a:off x="195309" y="2113755"/>
            <a:ext cx="8806648" cy="830997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Classification of Galaxies </a:t>
            </a:r>
          </a:p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based on their Shape</a:t>
            </a:r>
            <a:endParaRPr lang="en-IN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9DA3E-2CA3-4030-A85E-3BD6FCBA3443}"/>
              </a:ext>
            </a:extLst>
          </p:cNvPr>
          <p:cNvSpPr txBox="1"/>
          <p:nvPr/>
        </p:nvSpPr>
        <p:spPr>
          <a:xfrm>
            <a:off x="395536" y="5594557"/>
            <a:ext cx="874846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Prashant Karhale                                                                             Akshay Tilekar </a:t>
            </a:r>
            <a:r>
              <a:rPr lang="en-US" sz="1600" b="1" dirty="0"/>
              <a:t>(External Guide)</a:t>
            </a:r>
          </a:p>
          <a:p>
            <a:r>
              <a:rPr lang="en-US" sz="1600" b="1" dirty="0"/>
              <a:t>Center Coordinator</a:t>
            </a:r>
            <a:endParaRPr lang="en-US" sz="2400" b="1" dirty="0"/>
          </a:p>
          <a:p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2D8E2D-720C-4234-97CA-AE16C803C8EB}"/>
              </a:ext>
            </a:extLst>
          </p:cNvPr>
          <p:cNvSpPr txBox="1"/>
          <p:nvPr/>
        </p:nvSpPr>
        <p:spPr>
          <a:xfrm>
            <a:off x="3133817" y="3244334"/>
            <a:ext cx="287636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Presented BY: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1544_Shweta Waskar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1556_Snehal Waskar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8E7E8F1-2ADD-40CF-B5C2-B3200A983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A946-EAD1-4EEF-B93C-6B830FC80E47}" type="datetime1">
              <a:rPr lang="en-IN" smtClean="0"/>
              <a:t>27-03-2021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100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BD323-F455-461C-BA38-50E596060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75" y="846138"/>
            <a:ext cx="7258796" cy="545589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FB5D02F-08AE-4BC5-A645-6BE900CE06E8}"/>
              </a:ext>
            </a:extLst>
          </p:cNvPr>
          <p:cNvSpPr txBox="1">
            <a:spLocks/>
          </p:cNvSpPr>
          <p:nvPr/>
        </p:nvSpPr>
        <p:spPr>
          <a:xfrm>
            <a:off x="857247" y="468552"/>
            <a:ext cx="7772400" cy="755172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b="1" dirty="0">
                <a:ln/>
                <a:solidFill>
                  <a:srgbClr val="FF0000"/>
                </a:solidFill>
              </a:rPr>
              <a:t>Proposed Methodology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2037C7-BCBF-4B03-8AE3-63582245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7D3A-12C9-48DF-8D07-31BF332E754E}" type="datetime1">
              <a:rPr lang="en-IN" smtClean="0"/>
              <a:t>27-03-2021</a:t>
            </a:fld>
            <a:endParaRPr lang="en-IN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E35A14AC-4970-418A-BCB2-4426BD46F085}"/>
              </a:ext>
            </a:extLst>
          </p:cNvPr>
          <p:cNvSpPr txBox="1">
            <a:spLocks/>
          </p:cNvSpPr>
          <p:nvPr/>
        </p:nvSpPr>
        <p:spPr>
          <a:xfrm>
            <a:off x="2855329" y="6571781"/>
            <a:ext cx="4113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chemeClr val="bg1"/>
                </a:solidFill>
              </a:rPr>
              <a:t>Institute for Advanced Computing and Software Development,  </a:t>
            </a:r>
            <a:r>
              <a:rPr lang="en-US" dirty="0" err="1">
                <a:ln w="0"/>
                <a:solidFill>
                  <a:schemeClr val="bg1"/>
                </a:solidFill>
              </a:rPr>
              <a:t>Akurdi</a:t>
            </a:r>
            <a:endParaRPr lang="en-IN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8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B1CB55-D289-4E68-B205-9903DFCEBE3C}"/>
              </a:ext>
            </a:extLst>
          </p:cNvPr>
          <p:cNvSpPr txBox="1">
            <a:spLocks/>
          </p:cNvSpPr>
          <p:nvPr/>
        </p:nvSpPr>
        <p:spPr>
          <a:xfrm>
            <a:off x="631720" y="357070"/>
            <a:ext cx="7776864" cy="792088"/>
          </a:xfrm>
          <a:prstGeom prst="rect">
            <a:avLst/>
          </a:prstGeom>
        </p:spPr>
        <p:txBody>
          <a:bodyPr bIns="91440" anchor="b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n/>
                <a:solidFill>
                  <a:srgbClr val="FF0000"/>
                </a:solidFill>
              </a:rPr>
              <a:t>Dataset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732F09-D0DA-46EA-BF49-E8956C6C8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859938"/>
              </p:ext>
            </p:extLst>
          </p:nvPr>
        </p:nvGraphicFramePr>
        <p:xfrm>
          <a:off x="631720" y="1743845"/>
          <a:ext cx="6976443" cy="33703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25481">
                  <a:extLst>
                    <a:ext uri="{9D8B030D-6E8A-4147-A177-3AD203B41FA5}">
                      <a16:colId xmlns:a16="http://schemas.microsoft.com/office/drawing/2014/main" val="1147053485"/>
                    </a:ext>
                  </a:extLst>
                </a:gridCol>
                <a:gridCol w="2351647">
                  <a:extLst>
                    <a:ext uri="{9D8B030D-6E8A-4147-A177-3AD203B41FA5}">
                      <a16:colId xmlns:a16="http://schemas.microsoft.com/office/drawing/2014/main" val="3729279091"/>
                    </a:ext>
                  </a:extLst>
                </a:gridCol>
                <a:gridCol w="2299315">
                  <a:extLst>
                    <a:ext uri="{9D8B030D-6E8A-4147-A177-3AD203B41FA5}">
                      <a16:colId xmlns:a16="http://schemas.microsoft.com/office/drawing/2014/main" val="675994418"/>
                    </a:ext>
                  </a:extLst>
                </a:gridCol>
              </a:tblGrid>
              <a:tr h="1230895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classes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65985"/>
                  </a:ext>
                </a:extLst>
              </a:tr>
              <a:tr h="713138">
                <a:tc>
                  <a:txBody>
                    <a:bodyPr/>
                    <a:lstStyle/>
                    <a:p>
                      <a:r>
                        <a:rPr lang="en-US" dirty="0"/>
                        <a:t>MilkyWay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spiral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16367"/>
                  </a:ext>
                </a:extLst>
              </a:tr>
              <a:tr h="713138">
                <a:tc>
                  <a:txBody>
                    <a:bodyPr/>
                    <a:lstStyle/>
                    <a:p>
                      <a:r>
                        <a:rPr lang="en-US" dirty="0"/>
                        <a:t>M87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Elliptical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20527"/>
                  </a:ext>
                </a:extLst>
              </a:tr>
              <a:tr h="713138">
                <a:tc>
                  <a:txBody>
                    <a:bodyPr/>
                    <a:lstStyle/>
                    <a:p>
                      <a:r>
                        <a:rPr lang="en-US" dirty="0"/>
                        <a:t>Rose Galaxy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Irregular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573758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D71141C-E88B-47C4-98E0-4B1F5C8A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0D94-55CE-436B-9398-E057D9FB162E}" type="datetime1">
              <a:rPr lang="en-IN" smtClean="0"/>
              <a:t>27-03-2021</a:t>
            </a:fld>
            <a:endParaRPr lang="en-IN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EB60D637-F030-4556-9F10-9F5DB59B27AE}"/>
              </a:ext>
            </a:extLst>
          </p:cNvPr>
          <p:cNvSpPr txBox="1">
            <a:spLocks/>
          </p:cNvSpPr>
          <p:nvPr/>
        </p:nvSpPr>
        <p:spPr>
          <a:xfrm>
            <a:off x="2855329" y="6571781"/>
            <a:ext cx="4113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chemeClr val="bg1"/>
                </a:solidFill>
              </a:rPr>
              <a:t>Institute for Advanced Computing and Software Development,  </a:t>
            </a:r>
            <a:r>
              <a:rPr lang="en-US" dirty="0" err="1">
                <a:ln w="0"/>
                <a:solidFill>
                  <a:schemeClr val="bg1"/>
                </a:solidFill>
              </a:rPr>
              <a:t>Akurdi</a:t>
            </a:r>
            <a:endParaRPr lang="en-IN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31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0D04E-9A43-4C27-94D2-C2D0DE77D84E}"/>
              </a:ext>
            </a:extLst>
          </p:cNvPr>
          <p:cNvSpPr txBox="1">
            <a:spLocks/>
          </p:cNvSpPr>
          <p:nvPr/>
        </p:nvSpPr>
        <p:spPr>
          <a:xfrm>
            <a:off x="1296354" y="2208543"/>
            <a:ext cx="3720630" cy="29034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Convolution Operation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ReLU Layer (Rectified Linear Unit)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Pooling Layer (Max Pooling)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Flattening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Fully Connected Layer</a:t>
            </a:r>
          </a:p>
          <a:p>
            <a:endParaRPr lang="en-IN" sz="1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41C8717-BF17-4EEF-86F3-2083E697CBAF}"/>
              </a:ext>
            </a:extLst>
          </p:cNvPr>
          <p:cNvSpPr txBox="1">
            <a:spLocks/>
          </p:cNvSpPr>
          <p:nvPr/>
        </p:nvSpPr>
        <p:spPr>
          <a:xfrm>
            <a:off x="562935" y="601628"/>
            <a:ext cx="4576734" cy="1066130"/>
          </a:xfrm>
          <a:prstGeom prst="rect">
            <a:avLst/>
          </a:prstGeom>
        </p:spPr>
        <p:txBody>
          <a:bodyPr>
            <a:normAutofit fontScale="975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sz="2800" b="1" dirty="0">
                <a:ln/>
                <a:solidFill>
                  <a:srgbClr val="FF0000"/>
                </a:solidFill>
              </a:rPr>
            </a:br>
            <a:r>
              <a:rPr lang="en-US" sz="2800" b="1" dirty="0">
                <a:ln/>
                <a:solidFill>
                  <a:srgbClr val="FF0000"/>
                </a:solidFill>
              </a:rPr>
              <a:t>Main Steps to build a CNN </a:t>
            </a:r>
            <a:endParaRPr lang="en-IN" sz="2800" b="1" dirty="0">
              <a:ln/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AA64C7-E259-4A04-8CD5-46E02BCC6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899" y="365688"/>
            <a:ext cx="3025402" cy="612662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4679F-C53B-4B2E-ADA1-64C1E466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031-B27E-495D-BF1C-ABD79C4C6260}" type="datetime1">
              <a:rPr lang="en-IN" smtClean="0"/>
              <a:t>27-03-2021</a:t>
            </a:fld>
            <a:endParaRPr lang="en-IN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F5FF5061-1E01-4F63-BD98-56AEEB212361}"/>
              </a:ext>
            </a:extLst>
          </p:cNvPr>
          <p:cNvSpPr txBox="1">
            <a:spLocks/>
          </p:cNvSpPr>
          <p:nvPr/>
        </p:nvSpPr>
        <p:spPr>
          <a:xfrm>
            <a:off x="2855329" y="6580659"/>
            <a:ext cx="4113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chemeClr val="bg1"/>
                </a:solidFill>
              </a:rPr>
              <a:t>Institute for Advanced Computing and Software Development,  </a:t>
            </a:r>
            <a:r>
              <a:rPr lang="en-US" dirty="0" err="1">
                <a:ln w="0"/>
                <a:solidFill>
                  <a:schemeClr val="bg1"/>
                </a:solidFill>
              </a:rPr>
              <a:t>Akurdi</a:t>
            </a:r>
            <a:endParaRPr lang="en-IN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315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F95978-FBE4-4A03-9554-4E1753DFE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83" y="1056278"/>
            <a:ext cx="7036753" cy="557417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1C6175E-0ECD-495E-983E-BF7105DAAFAB}"/>
              </a:ext>
            </a:extLst>
          </p:cNvPr>
          <p:cNvSpPr txBox="1">
            <a:spLocks/>
          </p:cNvSpPr>
          <p:nvPr/>
        </p:nvSpPr>
        <p:spPr>
          <a:xfrm>
            <a:off x="722583" y="410430"/>
            <a:ext cx="3814354" cy="552676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n/>
                <a:solidFill>
                  <a:srgbClr val="FF0000"/>
                </a:solidFill>
              </a:rPr>
              <a:t>Model</a:t>
            </a:r>
            <a:r>
              <a:rPr lang="en-IN" sz="2800" b="1" dirty="0">
                <a:ln/>
                <a:solidFill>
                  <a:schemeClr val="accent4"/>
                </a:solidFill>
              </a:rPr>
              <a:t> </a:t>
            </a:r>
            <a:r>
              <a:rPr lang="en-IN" sz="2800" b="1" dirty="0">
                <a:ln/>
                <a:solidFill>
                  <a:srgbClr val="FF0000"/>
                </a:solidFill>
              </a:rPr>
              <a:t>Summary</a:t>
            </a:r>
            <a:r>
              <a:rPr lang="en-IN" sz="2800" b="1" dirty="0">
                <a:ln/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49F6D-69C3-460F-8F56-D1276FC3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F103-B42E-4459-A74F-8D7DF32C85EC}" type="datetime1">
              <a:rPr lang="en-IN" smtClean="0"/>
              <a:t>27-03-2021</a:t>
            </a:fld>
            <a:endParaRPr lang="en-IN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186F5BE6-89D5-4946-83B8-46C76B238454}"/>
              </a:ext>
            </a:extLst>
          </p:cNvPr>
          <p:cNvSpPr txBox="1">
            <a:spLocks/>
          </p:cNvSpPr>
          <p:nvPr/>
        </p:nvSpPr>
        <p:spPr>
          <a:xfrm>
            <a:off x="2855329" y="6571781"/>
            <a:ext cx="4113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chemeClr val="bg1"/>
                </a:solidFill>
              </a:rPr>
              <a:t>Institute for Advanced Computing and Software Development,  </a:t>
            </a:r>
            <a:r>
              <a:rPr lang="en-US" dirty="0" err="1">
                <a:ln w="0"/>
                <a:solidFill>
                  <a:schemeClr val="bg1"/>
                </a:solidFill>
              </a:rPr>
              <a:t>Akurdi</a:t>
            </a:r>
            <a:endParaRPr lang="en-IN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40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800B1DC-C801-476A-80BD-3E37A9935050}"/>
              </a:ext>
            </a:extLst>
          </p:cNvPr>
          <p:cNvSpPr txBox="1">
            <a:spLocks/>
          </p:cNvSpPr>
          <p:nvPr/>
        </p:nvSpPr>
        <p:spPr>
          <a:xfrm>
            <a:off x="844826" y="425559"/>
            <a:ext cx="7772400" cy="706090"/>
          </a:xfrm>
          <a:prstGeom prst="rect">
            <a:avLst/>
          </a:prstGeom>
        </p:spPr>
        <p:txBody>
          <a:bodyPr>
            <a:normAutofit fontScale="975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n/>
                <a:solidFill>
                  <a:srgbClr val="FF0000"/>
                </a:solidFill>
              </a:rPr>
              <a:t>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7D4DEC-0645-4AAB-9720-DD81DE94F6D0}"/>
              </a:ext>
            </a:extLst>
          </p:cNvPr>
          <p:cNvSpPr txBox="1"/>
          <p:nvPr/>
        </p:nvSpPr>
        <p:spPr>
          <a:xfrm>
            <a:off x="1072114" y="1287262"/>
            <a:ext cx="247007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Test Accuracy</a:t>
            </a:r>
            <a:endParaRPr lang="en-IN" b="1" dirty="0">
              <a:ln/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3616AC-6D96-4D9C-A89D-ED7AF9060456}"/>
              </a:ext>
            </a:extLst>
          </p:cNvPr>
          <p:cNvSpPr txBox="1"/>
          <p:nvPr/>
        </p:nvSpPr>
        <p:spPr>
          <a:xfrm>
            <a:off x="1295535" y="3648058"/>
            <a:ext cx="247007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>
              <a:defRPr b="1">
                <a:ln/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Train Accuracy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EA4A3E-37B9-4F90-A7C4-CB79CCC03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77" y="4427129"/>
            <a:ext cx="6790008" cy="13869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EE4896-8858-4BF9-888E-60B1C2804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65" y="1812207"/>
            <a:ext cx="7788315" cy="1524132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B8BB7A9-903C-4393-BB55-D7E534FD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26A3-29E9-4DED-BB42-79A6530958B5}" type="datetime1">
              <a:rPr lang="en-IN" smtClean="0"/>
              <a:t>27-03-2021</a:t>
            </a:fld>
            <a:endParaRPr lang="en-IN"/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895F92DA-5CE3-4215-AA8F-609F40611B27}"/>
              </a:ext>
            </a:extLst>
          </p:cNvPr>
          <p:cNvSpPr txBox="1">
            <a:spLocks/>
          </p:cNvSpPr>
          <p:nvPr/>
        </p:nvSpPr>
        <p:spPr>
          <a:xfrm>
            <a:off x="2855329" y="6571781"/>
            <a:ext cx="4113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chemeClr val="bg1"/>
                </a:solidFill>
              </a:rPr>
              <a:t>Institute for Advanced Computing and Software Development,  </a:t>
            </a:r>
            <a:r>
              <a:rPr lang="en-US" dirty="0" err="1">
                <a:ln w="0"/>
                <a:solidFill>
                  <a:schemeClr val="bg1"/>
                </a:solidFill>
              </a:rPr>
              <a:t>Akurdi</a:t>
            </a:r>
            <a:endParaRPr lang="en-IN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378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775ACC-F730-40C0-9C94-B25FF0AB8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80" y="1764906"/>
            <a:ext cx="7834039" cy="3665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DA455E-0D48-4F78-947C-A24CF263B7EB}"/>
              </a:ext>
            </a:extLst>
          </p:cNvPr>
          <p:cNvSpPr txBox="1"/>
          <p:nvPr/>
        </p:nvSpPr>
        <p:spPr>
          <a:xfrm>
            <a:off x="1012053" y="692458"/>
            <a:ext cx="452761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b="1" dirty="0">
                <a:ln/>
                <a:solidFill>
                  <a:srgbClr val="FF0000"/>
                </a:solidFill>
              </a:rPr>
              <a:t>Graph for Accuracy and Loss</a:t>
            </a:r>
            <a:endParaRPr lang="en-IN" sz="2800" b="1" dirty="0">
              <a:ln/>
              <a:solidFill>
                <a:srgbClr val="FF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A9D53-E038-47EB-B62C-45A8CDC3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3887-E620-44E0-BBD0-51D7C5BC7116}" type="datetime1">
              <a:rPr lang="en-IN" smtClean="0"/>
              <a:t>27-03-2021</a:t>
            </a:fld>
            <a:endParaRPr lang="en-IN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62521590-F9E6-42B2-BE75-2CECAFF5BFC0}"/>
              </a:ext>
            </a:extLst>
          </p:cNvPr>
          <p:cNvSpPr txBox="1">
            <a:spLocks/>
          </p:cNvSpPr>
          <p:nvPr/>
        </p:nvSpPr>
        <p:spPr>
          <a:xfrm>
            <a:off x="2855329" y="6571781"/>
            <a:ext cx="4113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chemeClr val="bg1"/>
                </a:solidFill>
              </a:rPr>
              <a:t>Institute for Advanced Computing and Software Development,  </a:t>
            </a:r>
            <a:r>
              <a:rPr lang="en-US" dirty="0" err="1">
                <a:ln w="0"/>
                <a:solidFill>
                  <a:schemeClr val="bg1"/>
                </a:solidFill>
              </a:rPr>
              <a:t>Akurdi</a:t>
            </a:r>
            <a:endParaRPr lang="en-IN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816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0920D94-FF0F-40D4-BC50-3F064C9E598B}"/>
              </a:ext>
            </a:extLst>
          </p:cNvPr>
          <p:cNvSpPr txBox="1">
            <a:spLocks/>
          </p:cNvSpPr>
          <p:nvPr/>
        </p:nvSpPr>
        <p:spPr>
          <a:xfrm>
            <a:off x="857247" y="1122000"/>
            <a:ext cx="7772400" cy="11430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ln/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7281F2-96AF-41DC-B8BF-182C1EBF633B}"/>
              </a:ext>
            </a:extLst>
          </p:cNvPr>
          <p:cNvSpPr txBox="1"/>
          <p:nvPr/>
        </p:nvSpPr>
        <p:spPr>
          <a:xfrm>
            <a:off x="857247" y="2058625"/>
            <a:ext cx="7261935" cy="274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2865755" algn="ctr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have successfully classified the galaxies based on their shape having training and testing accuracy of 96.68% and 96.38% respectively.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2865755" algn="ctr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system has utilized deep learning capabilities to achieve automatic classification of galaxy based on their shape. 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2865755" algn="ctr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concluded from accuracy that CNN is highly suitable for automatic detection and classification of galaxies.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6655E5-7A93-49E7-B285-24001550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88F-5E13-4841-A8D6-9FBC421B4EC5}" type="datetime1">
              <a:rPr lang="en-IN" smtClean="0"/>
              <a:t>27-03-2021</a:t>
            </a:fld>
            <a:endParaRPr lang="en-IN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C2AE0B4C-1E86-4C64-88EA-178927F7B8B2}"/>
              </a:ext>
            </a:extLst>
          </p:cNvPr>
          <p:cNvSpPr txBox="1">
            <a:spLocks/>
          </p:cNvSpPr>
          <p:nvPr/>
        </p:nvSpPr>
        <p:spPr>
          <a:xfrm>
            <a:off x="2855329" y="6562903"/>
            <a:ext cx="4113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chemeClr val="bg1"/>
                </a:solidFill>
              </a:rPr>
              <a:t>Institute for Advanced Computing and Software Development,  </a:t>
            </a:r>
            <a:r>
              <a:rPr lang="en-US" dirty="0" err="1">
                <a:ln w="0"/>
                <a:solidFill>
                  <a:schemeClr val="bg1"/>
                </a:solidFill>
              </a:rPr>
              <a:t>Akurdi</a:t>
            </a:r>
            <a:endParaRPr lang="en-IN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02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EDF416-7613-4812-8D13-C17FFB17CD1E}"/>
              </a:ext>
            </a:extLst>
          </p:cNvPr>
          <p:cNvSpPr txBox="1"/>
          <p:nvPr/>
        </p:nvSpPr>
        <p:spPr>
          <a:xfrm>
            <a:off x="909960" y="1988974"/>
            <a:ext cx="5375429" cy="1676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To detect the shape of very faint objects.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To increase the accuracy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Develop independent machine learning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E5A4C-F724-4565-8092-A474DE1FE088}"/>
              </a:ext>
            </a:extLst>
          </p:cNvPr>
          <p:cNvSpPr txBox="1"/>
          <p:nvPr/>
        </p:nvSpPr>
        <p:spPr>
          <a:xfrm>
            <a:off x="754602" y="985422"/>
            <a:ext cx="44210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600" b="1" dirty="0">
                <a:ln/>
                <a:solidFill>
                  <a:srgbClr val="FF0000"/>
                </a:solidFill>
              </a:rPr>
              <a:t>Future</a:t>
            </a:r>
            <a:r>
              <a:rPr lang="en-US" sz="3600" b="1" dirty="0">
                <a:ln/>
                <a:solidFill>
                  <a:schemeClr val="accent4"/>
                </a:solidFill>
              </a:rPr>
              <a:t> </a:t>
            </a:r>
            <a:r>
              <a:rPr lang="en-US" sz="3600" b="1" dirty="0">
                <a:ln/>
                <a:solidFill>
                  <a:srgbClr val="FF0000"/>
                </a:solidFill>
              </a:rPr>
              <a:t>Scope</a:t>
            </a:r>
            <a:endParaRPr lang="en-IN" sz="3600" b="1" dirty="0">
              <a:ln/>
              <a:solidFill>
                <a:srgbClr val="FF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E0E16-8137-4757-BBAE-831310B3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4235-60A2-4A52-B3B8-BB3BE6C5EF45}" type="datetime1">
              <a:rPr lang="en-IN" smtClean="0"/>
              <a:t>27-03-2021</a:t>
            </a:fld>
            <a:endParaRPr lang="en-IN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F7D54970-79A6-4AA6-8056-BE20F89C1D1E}"/>
              </a:ext>
            </a:extLst>
          </p:cNvPr>
          <p:cNvSpPr txBox="1">
            <a:spLocks/>
          </p:cNvSpPr>
          <p:nvPr/>
        </p:nvSpPr>
        <p:spPr>
          <a:xfrm>
            <a:off x="2855329" y="6571781"/>
            <a:ext cx="4113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chemeClr val="bg1"/>
                </a:solidFill>
              </a:rPr>
              <a:t>Institute for Advanced Computing and Software Development,  </a:t>
            </a:r>
            <a:r>
              <a:rPr lang="en-US" dirty="0" err="1">
                <a:ln w="0"/>
                <a:solidFill>
                  <a:schemeClr val="bg1"/>
                </a:solidFill>
              </a:rPr>
              <a:t>Akurdi</a:t>
            </a:r>
            <a:endParaRPr lang="en-IN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476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8175C-A732-4A88-99C3-E311C9DF70A2}"/>
              </a:ext>
            </a:extLst>
          </p:cNvPr>
          <p:cNvSpPr txBox="1"/>
          <p:nvPr/>
        </p:nvSpPr>
        <p:spPr>
          <a:xfrm>
            <a:off x="1526958" y="2725444"/>
            <a:ext cx="6045693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200" b="1" u="sng" dirty="0">
                <a:ln/>
                <a:solidFill>
                  <a:schemeClr val="accent3"/>
                </a:solidFill>
              </a:rPr>
              <a:t>Thank You</a:t>
            </a:r>
            <a:endParaRPr lang="en-IN" sz="7200" b="1" u="sng" dirty="0">
              <a:ln/>
              <a:solidFill>
                <a:schemeClr val="accent3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82418-13A6-4CB3-AB2A-4D6F5546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7EFF-A9D5-4A26-9A21-474DFEC1E782}" type="datetime1">
              <a:rPr lang="en-IN" smtClean="0"/>
              <a:t>27-03-2021</a:t>
            </a:fld>
            <a:endParaRPr lang="en-IN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494627FF-4F1F-4AFD-9B11-BC38E11F70A7}"/>
              </a:ext>
            </a:extLst>
          </p:cNvPr>
          <p:cNvSpPr txBox="1">
            <a:spLocks/>
          </p:cNvSpPr>
          <p:nvPr/>
        </p:nvSpPr>
        <p:spPr>
          <a:xfrm>
            <a:off x="2855329" y="6571781"/>
            <a:ext cx="4113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chemeClr val="bg1"/>
                </a:solidFill>
              </a:rPr>
              <a:t>Institute for Advanced Computing and Software Development,  </a:t>
            </a:r>
            <a:r>
              <a:rPr lang="en-US" dirty="0" err="1">
                <a:ln w="0"/>
                <a:solidFill>
                  <a:schemeClr val="bg1"/>
                </a:solidFill>
              </a:rPr>
              <a:t>Akurdi</a:t>
            </a:r>
            <a:endParaRPr lang="en-IN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39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C9FB2-C835-41AD-9C55-84C2F2D4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5B5E-73A7-42F1-8474-5D152E894F7D}" type="datetime1">
              <a:rPr lang="en-IN" smtClean="0"/>
              <a:t>27-03-2021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7B025-2CB2-40A0-A975-BACEA51BA149}"/>
              </a:ext>
            </a:extLst>
          </p:cNvPr>
          <p:cNvSpPr txBox="1"/>
          <p:nvPr/>
        </p:nvSpPr>
        <p:spPr>
          <a:xfrm>
            <a:off x="1056443" y="1038686"/>
            <a:ext cx="5584053" cy="3908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dirty="0">
                <a:ln/>
                <a:solidFill>
                  <a:schemeClr val="accent3"/>
                </a:solidFill>
              </a:rPr>
              <a:t>Overview</a:t>
            </a:r>
          </a:p>
          <a:p>
            <a:endParaRPr lang="en-US" b="1" dirty="0">
              <a:ln/>
              <a:solidFill>
                <a:schemeClr val="accent3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n/>
              </a:rPr>
              <a:t>Introduction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n/>
              </a:rPr>
              <a:t>Classification Of Galaxies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n/>
              </a:rPr>
              <a:t>Convolution Neural Network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n/>
              </a:rPr>
              <a:t>Conclusion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n/>
              </a:rPr>
              <a:t>Future Scope</a:t>
            </a:r>
          </a:p>
          <a:p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05F938A3-CF3C-4157-BF95-D8EB14AA6812}"/>
              </a:ext>
            </a:extLst>
          </p:cNvPr>
          <p:cNvSpPr txBox="1">
            <a:spLocks/>
          </p:cNvSpPr>
          <p:nvPr/>
        </p:nvSpPr>
        <p:spPr>
          <a:xfrm>
            <a:off x="2855329" y="6571781"/>
            <a:ext cx="4113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chemeClr val="bg1"/>
                </a:solidFill>
              </a:rPr>
              <a:t>Institute for Advanced Computing and Software Development,  </a:t>
            </a:r>
            <a:r>
              <a:rPr lang="en-US" dirty="0" err="1">
                <a:ln w="0"/>
                <a:solidFill>
                  <a:schemeClr val="bg1"/>
                </a:solidFill>
              </a:rPr>
              <a:t>Akurdi</a:t>
            </a:r>
            <a:endParaRPr lang="en-IN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53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0D722978-82A1-48A0-AB0F-7B8C7FB85122}"/>
              </a:ext>
            </a:extLst>
          </p:cNvPr>
          <p:cNvSpPr txBox="1">
            <a:spLocks noGrp="1" noChangeArrowheads="1"/>
          </p:cNvSpPr>
          <p:nvPr>
            <p:ph type="subTitle" idx="4294967295"/>
          </p:nvPr>
        </p:nvSpPr>
        <p:spPr bwMode="auto">
          <a:xfrm>
            <a:off x="0" y="1851025"/>
            <a:ext cx="68580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34290" tIns="45720" rIns="34290" bIns="4572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bg1"/>
                </a:solidFill>
                <a:latin typeface="Lucida Sans" panose="020B0602030504020204" pitchFamily="34" charset="0"/>
                <a:ea typeface="ヒラギノ角ゴ Pro W3" pitchFamily="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bg1"/>
                </a:solidFill>
                <a:latin typeface="Lucida Sans" panose="020B0602030504020204" pitchFamily="34" charset="0"/>
                <a:ea typeface="ヒラギノ角ゴ Pro W3" pitchFamily="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bg1"/>
                </a:solidFill>
                <a:latin typeface="Lucida Sans" panose="020B0602030504020204" pitchFamily="34" charset="0"/>
                <a:ea typeface="ヒラギノ角ゴ Pro W3" pitchFamily="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bg1"/>
                </a:solidFill>
                <a:latin typeface="Lucida Sans" panose="020B0602030504020204" pitchFamily="34" charset="0"/>
                <a:ea typeface="ヒラギノ角ゴ Pro W3" pitchFamily="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bg1"/>
                </a:solidFill>
                <a:latin typeface="Lucida Sans" panose="020B0602030504020204" pitchFamily="34" charset="0"/>
                <a:ea typeface="ヒラギノ角ゴ Pro W3" pitchFamily="2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bg1"/>
                </a:solidFill>
                <a:latin typeface="Lucida Sans" panose="020B0602030504020204" pitchFamily="34" charset="0"/>
                <a:ea typeface="ヒラギノ角ゴ Pro W3" pitchFamily="2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bg1"/>
                </a:solidFill>
                <a:latin typeface="Lucida Sans" panose="020B0602030504020204" pitchFamily="34" charset="0"/>
                <a:ea typeface="ヒラギノ角ゴ Pro W3" pitchFamily="2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bg1"/>
                </a:solidFill>
                <a:latin typeface="Lucida Sans" panose="020B0602030504020204" pitchFamily="34" charset="0"/>
                <a:ea typeface="ヒラギノ角ゴ Pro W3" pitchFamily="2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bg1"/>
                </a:solidFill>
                <a:latin typeface="Lucida Sans" panose="020B0602030504020204" pitchFamily="34" charset="0"/>
                <a:ea typeface="ヒラギノ角ゴ Pro W3" pitchFamily="2" charset="-128"/>
                <a:cs typeface="+mn-cs"/>
              </a:defRPr>
            </a:lvl9pPr>
          </a:lstStyle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altLang="en-US" sz="1500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 marL="942975" lvl="2" indent="-257175" algn="just">
              <a:buFont typeface="Wingdings" panose="05000000000000000000" pitchFamily="2" charset="2"/>
              <a:buChar char="Ø"/>
              <a:defRPr/>
            </a:pPr>
            <a:endParaRPr lang="en-US" sz="1500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 marL="942975" lvl="2" indent="-257175" algn="just">
              <a:buFont typeface="Wingdings" panose="05000000000000000000" pitchFamily="2" charset="2"/>
              <a:buChar char="Ø"/>
              <a:defRPr/>
            </a:pPr>
            <a:endParaRPr lang="en-US" sz="1500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 marL="942975" lvl="2" indent="-257175" algn="just">
              <a:buFont typeface="Wingdings" panose="05000000000000000000" pitchFamily="2" charset="2"/>
              <a:buChar char="Ø"/>
              <a:defRPr/>
            </a:pPr>
            <a:endParaRPr lang="en-US" sz="1500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altLang="ja-JP" sz="1500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altLang="en-US" sz="1500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457C17-97B4-405D-88C7-5467C48FAC99}"/>
              </a:ext>
            </a:extLst>
          </p:cNvPr>
          <p:cNvSpPr txBox="1"/>
          <p:nvPr/>
        </p:nvSpPr>
        <p:spPr>
          <a:xfrm>
            <a:off x="0" y="754932"/>
            <a:ext cx="7597066" cy="12003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2">
              <a:defRPr/>
            </a:pPr>
            <a:r>
              <a:rPr lang="en-US" sz="2700" b="1" dirty="0">
                <a:ln/>
                <a:solidFill>
                  <a:srgbClr val="FF0000"/>
                </a:solidFill>
                <a:latin typeface="Arial" panose="020B0604020202020204" pitchFamily="34" charset="0"/>
              </a:rPr>
              <a:t>Introduction to Galaxies</a:t>
            </a:r>
          </a:p>
          <a:p>
            <a:pPr lvl="2" algn="just">
              <a:defRPr/>
            </a:pPr>
            <a:endParaRPr lang="en-US" sz="1500" b="1" dirty="0">
              <a:ln/>
              <a:solidFill>
                <a:schemeClr val="accent4"/>
              </a:solidFill>
              <a:latin typeface="Arial" panose="020B0604020202020204" pitchFamily="34" charset="0"/>
            </a:endParaRPr>
          </a:p>
          <a:p>
            <a:pPr marL="942975" lvl="2" indent="-257175" algn="just">
              <a:buFont typeface="Wingdings" panose="05000000000000000000" pitchFamily="2" charset="2"/>
              <a:buChar char="Ø"/>
              <a:defRPr/>
            </a:pPr>
            <a:endParaRPr lang="en-US" altLang="ja-JP" sz="1500" b="1" dirty="0">
              <a:ln/>
              <a:solidFill>
                <a:schemeClr val="accent4"/>
              </a:solidFill>
              <a:latin typeface="Arial" panose="020B0604020202020204" pitchFamily="34" charset="0"/>
            </a:endParaRPr>
          </a:p>
          <a:p>
            <a:pPr lvl="2" algn="just">
              <a:defRPr/>
            </a:pPr>
            <a:endParaRPr lang="en-US" altLang="ja-JP" sz="1500" b="1" dirty="0">
              <a:ln/>
              <a:solidFill>
                <a:schemeClr val="accent4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5C41C-F163-4EBD-B44D-717B1086D3EE}"/>
              </a:ext>
            </a:extLst>
          </p:cNvPr>
          <p:cNvSpPr txBox="1"/>
          <p:nvPr/>
        </p:nvSpPr>
        <p:spPr>
          <a:xfrm>
            <a:off x="490491" y="1555167"/>
            <a:ext cx="8163018" cy="3330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42975" lvl="2" indent="-257175" algn="just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sz="18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A group of billions of stars and their planets, gas, and dust that extends over many thousands of light-years and forms a unit within the universe</a:t>
            </a:r>
          </a:p>
          <a:p>
            <a:pPr marL="942975" lvl="2" indent="-257175" algn="just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sz="18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There are billions of galaxies discovered till date</a:t>
            </a:r>
          </a:p>
          <a:p>
            <a:pPr marL="942975" lvl="2" indent="-257175" algn="just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18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In 1924, Edwin Hubble divided galaxies into different “</a:t>
            </a:r>
            <a:r>
              <a:rPr lang="en-US" altLang="ja-JP" sz="18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classes</a:t>
            </a:r>
            <a:r>
              <a:rPr lang="ja-JP" altLang="en-US" sz="18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”</a:t>
            </a:r>
            <a:r>
              <a:rPr lang="en-US" altLang="ja-JP" sz="18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based on their appearance.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16292FC-233B-4657-B220-01EB21BB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3CAA-0181-42E4-A7AF-C2B736C18495}" type="datetime1">
              <a:rPr lang="en-IN" smtClean="0"/>
              <a:t>27-03-2021</a:t>
            </a:fld>
            <a:endParaRPr lang="en-IN"/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DEE38675-F993-4AA6-8686-62D62CFD4DFA}"/>
              </a:ext>
            </a:extLst>
          </p:cNvPr>
          <p:cNvSpPr txBox="1">
            <a:spLocks/>
          </p:cNvSpPr>
          <p:nvPr/>
        </p:nvSpPr>
        <p:spPr>
          <a:xfrm>
            <a:off x="2855329" y="6571781"/>
            <a:ext cx="4113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chemeClr val="bg1"/>
                </a:solidFill>
              </a:rPr>
              <a:t>Institute for Advanced Computing and Software Development,  </a:t>
            </a:r>
            <a:r>
              <a:rPr lang="en-US" dirty="0" err="1">
                <a:ln w="0"/>
                <a:solidFill>
                  <a:schemeClr val="bg1"/>
                </a:solidFill>
              </a:rPr>
              <a:t>Akurdi</a:t>
            </a:r>
            <a:endParaRPr lang="en-IN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6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B886B8-7163-4F99-A072-704D6160BFD8}"/>
              </a:ext>
            </a:extLst>
          </p:cNvPr>
          <p:cNvSpPr txBox="1"/>
          <p:nvPr/>
        </p:nvSpPr>
        <p:spPr>
          <a:xfrm>
            <a:off x="0" y="845780"/>
            <a:ext cx="7597066" cy="480131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2">
              <a:defRPr/>
            </a:pPr>
            <a:r>
              <a:rPr lang="en-US" sz="2700" b="1" dirty="0">
                <a:ln/>
                <a:solidFill>
                  <a:srgbClr val="FF0000"/>
                </a:solidFill>
                <a:latin typeface="Arial" panose="020B0604020202020204" pitchFamily="34" charset="0"/>
              </a:rPr>
              <a:t>Classification of Galaxies</a:t>
            </a:r>
          </a:p>
          <a:p>
            <a:pPr lvl="2" algn="just">
              <a:defRPr/>
            </a:pPr>
            <a:endParaRPr lang="en-US" sz="1500" b="1" dirty="0">
              <a:ln/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lvl="2" algn="just">
              <a:defRPr/>
            </a:pPr>
            <a:endParaRPr lang="en-US" sz="1500" b="1" dirty="0">
              <a:ln/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lvl="2" algn="just">
              <a:defRPr/>
            </a:pPr>
            <a:r>
              <a:rPr lang="en-US" altLang="ja-JP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Hubble classified galaxies based on their shape. The classification is as follows-</a:t>
            </a:r>
          </a:p>
          <a:p>
            <a:pPr lvl="2" algn="just">
              <a:defRPr/>
            </a:pPr>
            <a:endParaRPr lang="en-US" altLang="ja-JP" b="1" dirty="0">
              <a:ln/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marL="1485900" lvl="3" indent="-342900" algn="just">
              <a:lnSpc>
                <a:spcPct val="200000"/>
              </a:lnSpc>
              <a:buAutoNum type="arabicPeriod"/>
              <a:defRPr/>
            </a:pPr>
            <a:r>
              <a:rPr lang="en-US" altLang="ja-JP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Spiral</a:t>
            </a:r>
          </a:p>
          <a:p>
            <a:pPr marL="1485900" lvl="3" indent="-342900" algn="just">
              <a:lnSpc>
                <a:spcPct val="200000"/>
              </a:lnSpc>
              <a:buAutoNum type="arabicPeriod"/>
              <a:defRPr/>
            </a:pPr>
            <a:r>
              <a:rPr lang="en-US" altLang="ja-JP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Elliptical</a:t>
            </a:r>
          </a:p>
          <a:p>
            <a:pPr marL="1485900" lvl="3" indent="-342900" algn="just">
              <a:lnSpc>
                <a:spcPct val="200000"/>
              </a:lnSpc>
              <a:buAutoNum type="arabicPeriod"/>
              <a:defRPr/>
            </a:pPr>
            <a:r>
              <a:rPr lang="en-US" altLang="ja-JP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Irregular</a:t>
            </a:r>
          </a:p>
          <a:p>
            <a:pPr marL="1028700" lvl="2" indent="-342900" algn="just">
              <a:buAutoNum type="arabicPeriod"/>
              <a:defRPr/>
            </a:pPr>
            <a:endParaRPr lang="en-US" altLang="ja-JP" b="1" dirty="0">
              <a:ln/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lvl="2" algn="just">
              <a:defRPr/>
            </a:pPr>
            <a:r>
              <a:rPr lang="en-US" altLang="ja-JP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As our data contains images of group of galaxies, we have made another class to identify group of galaxies as “Cluster”</a:t>
            </a:r>
          </a:p>
          <a:p>
            <a:pPr lvl="2" algn="just">
              <a:defRPr/>
            </a:pPr>
            <a:endParaRPr lang="en-US" altLang="ja-JP" sz="1500" b="1" dirty="0">
              <a:ln/>
              <a:solidFill>
                <a:schemeClr val="accent4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464FA-F2B4-45B9-9EC3-0E8F3EF4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5F62-D5EC-4D11-BF92-AA7FD8167222}" type="datetime1">
              <a:rPr lang="en-IN" smtClean="0"/>
              <a:t>27-03-2021</a:t>
            </a:fld>
            <a:endParaRPr lang="en-IN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51206106-1DFB-42DA-9C63-B7A8C3B1B277}"/>
              </a:ext>
            </a:extLst>
          </p:cNvPr>
          <p:cNvSpPr txBox="1">
            <a:spLocks/>
          </p:cNvSpPr>
          <p:nvPr/>
        </p:nvSpPr>
        <p:spPr>
          <a:xfrm>
            <a:off x="2855329" y="6571781"/>
            <a:ext cx="4113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chemeClr val="bg1"/>
                </a:solidFill>
              </a:rPr>
              <a:t>Institute for Advanced Computing and Software Development,  </a:t>
            </a:r>
            <a:r>
              <a:rPr lang="en-US" dirty="0" err="1">
                <a:ln w="0"/>
                <a:solidFill>
                  <a:schemeClr val="bg1"/>
                </a:solidFill>
              </a:rPr>
              <a:t>Akurdi</a:t>
            </a:r>
            <a:endParaRPr lang="en-IN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08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DB932E-F135-44FC-96A7-AD622EC35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25" y="1419627"/>
            <a:ext cx="2447709" cy="16259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89442E-E36A-407C-81B9-B93D81D18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49" y="1419627"/>
            <a:ext cx="2080704" cy="1625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9DE99-00F2-462E-9416-231DB4587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106" y="1419627"/>
            <a:ext cx="2708545" cy="1625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D50C03-8BB4-4FE5-A510-4124658FC5AA}"/>
              </a:ext>
            </a:extLst>
          </p:cNvPr>
          <p:cNvSpPr txBox="1"/>
          <p:nvPr/>
        </p:nvSpPr>
        <p:spPr>
          <a:xfrm>
            <a:off x="2520275" y="3278038"/>
            <a:ext cx="34756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Fig. Spiral Galaxies</a:t>
            </a:r>
            <a:endParaRPr lang="en-IN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DE28D-D715-42E8-B015-418CD50F4B06}"/>
              </a:ext>
            </a:extLst>
          </p:cNvPr>
          <p:cNvSpPr txBox="1"/>
          <p:nvPr/>
        </p:nvSpPr>
        <p:spPr>
          <a:xfrm>
            <a:off x="530573" y="4018250"/>
            <a:ext cx="7781754" cy="111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200000"/>
              </a:lnSpc>
            </a:pP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S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piral galaxies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consist of a flat, rotating disk containing stars, gas and dust, and a central concentration of stars known as the bulge</a:t>
            </a:r>
            <a:endParaRPr lang="en-US" altLang="en-US" dirty="0">
              <a:latin typeface="Arial" panose="020B0604020202020204" pitchFamily="34" charset="0"/>
              <a:ea typeface="ヒラギノ角ゴ Pro W3" charset="-128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F1857-A731-4987-B7F9-F69EDCB8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A834-F6BD-4578-BF7A-542072BF37FB}" type="datetime1">
              <a:rPr lang="en-IN" smtClean="0"/>
              <a:t>27-03-2021</a:t>
            </a:fld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C964FC-B310-436B-BBA3-24BDFDB2A1C6}"/>
              </a:ext>
            </a:extLst>
          </p:cNvPr>
          <p:cNvSpPr txBox="1"/>
          <p:nvPr/>
        </p:nvSpPr>
        <p:spPr>
          <a:xfrm>
            <a:off x="530573" y="551949"/>
            <a:ext cx="37147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b="1" dirty="0">
                <a:ln/>
                <a:solidFill>
                  <a:srgbClr val="FF0000"/>
                </a:solidFill>
              </a:rPr>
              <a:t>Spiral Galaxies</a:t>
            </a:r>
            <a:endParaRPr lang="en-IN" sz="2800" b="1" dirty="0">
              <a:ln/>
              <a:solidFill>
                <a:srgbClr val="FF0000"/>
              </a:solidFill>
            </a:endParaRPr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C2E84482-F247-412B-BF1E-233B25ECDD11}"/>
              </a:ext>
            </a:extLst>
          </p:cNvPr>
          <p:cNvSpPr txBox="1">
            <a:spLocks/>
          </p:cNvSpPr>
          <p:nvPr/>
        </p:nvSpPr>
        <p:spPr>
          <a:xfrm>
            <a:off x="2855329" y="6571781"/>
            <a:ext cx="4113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chemeClr val="bg1"/>
                </a:solidFill>
              </a:rPr>
              <a:t>Institute for Advanced Computing and Software Development,  </a:t>
            </a:r>
            <a:r>
              <a:rPr lang="en-US" dirty="0" err="1">
                <a:ln w="0"/>
                <a:solidFill>
                  <a:schemeClr val="bg1"/>
                </a:solidFill>
              </a:rPr>
              <a:t>Akurdi</a:t>
            </a:r>
            <a:endParaRPr lang="en-IN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62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B7DB26-82D8-4ADB-978D-1A8CE231D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03" y="1052953"/>
            <a:ext cx="3311435" cy="1990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694914-C82F-4B4A-81CA-A6B84AC05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066" y="1052553"/>
            <a:ext cx="3140831" cy="2009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D1AE91-2E8B-4392-BF91-5F3755A4FDD3}"/>
              </a:ext>
            </a:extLst>
          </p:cNvPr>
          <p:cNvSpPr txBox="1"/>
          <p:nvPr/>
        </p:nvSpPr>
        <p:spPr>
          <a:xfrm>
            <a:off x="2682240" y="3301269"/>
            <a:ext cx="3779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Fig. Elliptical Galaxies</a:t>
            </a:r>
            <a:endParaRPr lang="en-IN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1D751D-7094-44D7-975D-F797E62D9F3D}"/>
              </a:ext>
            </a:extLst>
          </p:cNvPr>
          <p:cNvSpPr txBox="1"/>
          <p:nvPr/>
        </p:nvSpPr>
        <p:spPr>
          <a:xfrm>
            <a:off x="387362" y="4030374"/>
            <a:ext cx="8678091" cy="1676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elliptical galaxy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type of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galaxy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with an approximately ellipsoidal shape and a smooth, nearly featureless image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Elliptical galaxies have a broader range in size than other types of galaxies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6C357-F86A-48EF-BB9A-8965EEDE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F283-F2B0-4C2D-BB07-C177912A025C}" type="datetime1">
              <a:rPr lang="en-IN" smtClean="0"/>
              <a:t>27-03-2021</a:t>
            </a:fld>
            <a:endParaRPr lang="en-IN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8D91ED19-3F54-4FE2-B90F-7B04786E5618}"/>
              </a:ext>
            </a:extLst>
          </p:cNvPr>
          <p:cNvSpPr txBox="1">
            <a:spLocks/>
          </p:cNvSpPr>
          <p:nvPr/>
        </p:nvSpPr>
        <p:spPr>
          <a:xfrm>
            <a:off x="2855329" y="6571781"/>
            <a:ext cx="4113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chemeClr val="bg1"/>
                </a:solidFill>
              </a:rPr>
              <a:t>Institute for Advanced Computing and Software Development,  </a:t>
            </a:r>
            <a:r>
              <a:rPr lang="en-US" dirty="0" err="1">
                <a:ln w="0"/>
                <a:solidFill>
                  <a:schemeClr val="bg1"/>
                </a:solidFill>
              </a:rPr>
              <a:t>Akurdi</a:t>
            </a:r>
            <a:endParaRPr lang="en-IN" dirty="0">
              <a:ln w="0"/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23EF33-EC88-4E73-B515-8FC6DF5F9EB3}"/>
              </a:ext>
            </a:extLst>
          </p:cNvPr>
          <p:cNvSpPr txBox="1"/>
          <p:nvPr/>
        </p:nvSpPr>
        <p:spPr>
          <a:xfrm>
            <a:off x="515458" y="348392"/>
            <a:ext cx="37147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b="1" dirty="0">
                <a:ln/>
                <a:solidFill>
                  <a:srgbClr val="FF0000"/>
                </a:solidFill>
              </a:rPr>
              <a:t>Elliptical Galaxies</a:t>
            </a:r>
            <a:endParaRPr lang="en-IN" sz="2800" b="1" dirty="0">
              <a:ln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25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641D0B-EBAD-41E7-ABC5-864EE81D8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32" y="1293901"/>
            <a:ext cx="3300549" cy="2138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ED0EDF-0538-418A-B596-20D2EB41A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721" y="1290030"/>
            <a:ext cx="3323629" cy="21389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66FC92-0F91-4638-99EE-A79FED7D9111}"/>
              </a:ext>
            </a:extLst>
          </p:cNvPr>
          <p:cNvSpPr txBox="1"/>
          <p:nvPr/>
        </p:nvSpPr>
        <p:spPr>
          <a:xfrm>
            <a:off x="2068283" y="3682718"/>
            <a:ext cx="5007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Fig. Irregular Galaxies</a:t>
            </a:r>
            <a:endParaRPr lang="en-IN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CE7EFE-09B4-4CF8-B366-BFCD7F3C6D34}"/>
              </a:ext>
            </a:extLst>
          </p:cNvPr>
          <p:cNvSpPr txBox="1"/>
          <p:nvPr/>
        </p:nvSpPr>
        <p:spPr>
          <a:xfrm>
            <a:off x="979713" y="4353071"/>
            <a:ext cx="71845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</a:rPr>
              <a:t>No morphological symmetry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endParaRPr lang="en-US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ヒラギノ角ゴ Pro W3" charset="-128"/>
              <a:cs typeface="Arial" panose="020B0604020202020204" pitchFamily="34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</a:rPr>
              <a:t>Lots of young, blue stars and interstellar material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endParaRPr lang="en-US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ヒラギノ角ゴ Pro W3" charset="-128"/>
              <a:cs typeface="Arial" panose="020B0604020202020204" pitchFamily="34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</a:rPr>
              <a:t>Smaller than most spirals and elliptical galaxies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6249E-8C01-4A90-B1FF-4BB7207C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9128-DE2F-4AB6-88E2-F44B55D0A045}" type="datetime1">
              <a:rPr lang="en-IN" smtClean="0"/>
              <a:t>27-03-2021</a:t>
            </a:fld>
            <a:endParaRPr lang="en-IN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1FEE93F2-D8C6-46BB-B274-6F485B831820}"/>
              </a:ext>
            </a:extLst>
          </p:cNvPr>
          <p:cNvSpPr txBox="1">
            <a:spLocks/>
          </p:cNvSpPr>
          <p:nvPr/>
        </p:nvSpPr>
        <p:spPr>
          <a:xfrm>
            <a:off x="2855329" y="6571781"/>
            <a:ext cx="4113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n w="0"/>
                <a:solidFill>
                  <a:schemeClr val="bg1"/>
                </a:solidFill>
              </a:rPr>
              <a:t>Institute for Advanced Computing and Software Development,  Akurdi</a:t>
            </a:r>
            <a:endParaRPr lang="en-IN" dirty="0">
              <a:ln w="0"/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0ACF92-3D53-4102-BE14-CC3CD5457BF5}"/>
              </a:ext>
            </a:extLst>
          </p:cNvPr>
          <p:cNvSpPr txBox="1"/>
          <p:nvPr/>
        </p:nvSpPr>
        <p:spPr>
          <a:xfrm>
            <a:off x="562629" y="399990"/>
            <a:ext cx="37147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b="1" dirty="0">
                <a:ln/>
                <a:solidFill>
                  <a:srgbClr val="FF0000"/>
                </a:solidFill>
              </a:rPr>
              <a:t>Irregular Galaxies</a:t>
            </a:r>
            <a:endParaRPr lang="en-IN" sz="2800" b="1" dirty="0">
              <a:ln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5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1C6AE7-7F9F-4534-A8A3-6512FDD53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66" y="1212738"/>
            <a:ext cx="3639845" cy="2041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1B2F03-2460-4391-BA79-F88BA7881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128" y="1207806"/>
            <a:ext cx="3639844" cy="2041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345445-8B46-4A27-BDFF-7539936D6EEC}"/>
              </a:ext>
            </a:extLst>
          </p:cNvPr>
          <p:cNvSpPr txBox="1"/>
          <p:nvPr/>
        </p:nvSpPr>
        <p:spPr>
          <a:xfrm>
            <a:off x="2904308" y="3421748"/>
            <a:ext cx="3335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Fig. Cluster of Galaxies</a:t>
            </a:r>
            <a:endParaRPr lang="en-IN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A3FD79-B67E-4AE1-AC75-2E5339FBB051}"/>
              </a:ext>
            </a:extLst>
          </p:cNvPr>
          <p:cNvSpPr txBox="1"/>
          <p:nvPr/>
        </p:nvSpPr>
        <p:spPr>
          <a:xfrm>
            <a:off x="484741" y="4058083"/>
            <a:ext cx="82775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They're large collections of thousands of galaxies held together by mutual gravitational attraction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 typical galaxy cluster contains 50 to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1000 galaxies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and has a total mass between 100 trillion and 1 quadrillion solar masses, stretching across a distance of 30 million light-years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896CD-DB52-4AA2-8FEC-1BBEF97A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96E1-3249-435E-9BDD-6F5F7F8C2196}" type="datetime1">
              <a:rPr lang="en-IN" smtClean="0"/>
              <a:t>27-03-2021</a:t>
            </a:fld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C485C9-F10D-4101-99F6-6D2E924ED5C1}"/>
              </a:ext>
            </a:extLst>
          </p:cNvPr>
          <p:cNvSpPr txBox="1"/>
          <p:nvPr/>
        </p:nvSpPr>
        <p:spPr>
          <a:xfrm>
            <a:off x="562629" y="320606"/>
            <a:ext cx="37147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b="1" dirty="0">
                <a:ln/>
                <a:solidFill>
                  <a:srgbClr val="FF0000"/>
                </a:solidFill>
              </a:rPr>
              <a:t>Cluster of Galaxies</a:t>
            </a:r>
            <a:endParaRPr lang="en-IN" sz="2800" b="1" dirty="0">
              <a:ln/>
              <a:solidFill>
                <a:srgbClr val="FF0000"/>
              </a:solidFill>
            </a:endParaRPr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2B8E14AB-DC7B-491B-86A3-967E7842B282}"/>
              </a:ext>
            </a:extLst>
          </p:cNvPr>
          <p:cNvSpPr txBox="1">
            <a:spLocks/>
          </p:cNvSpPr>
          <p:nvPr/>
        </p:nvSpPr>
        <p:spPr>
          <a:xfrm>
            <a:off x="2855329" y="6571781"/>
            <a:ext cx="4113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chemeClr val="bg1"/>
                </a:solidFill>
              </a:rPr>
              <a:t>Institute for Advanced Computing and Software Development,  </a:t>
            </a:r>
            <a:r>
              <a:rPr lang="en-US" dirty="0" err="1">
                <a:ln w="0"/>
                <a:solidFill>
                  <a:schemeClr val="bg1"/>
                </a:solidFill>
              </a:rPr>
              <a:t>Akurdi</a:t>
            </a:r>
            <a:endParaRPr lang="en-IN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78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8120-1E42-4E93-AD5A-AB4229497EA7}"/>
              </a:ext>
            </a:extLst>
          </p:cNvPr>
          <p:cNvSpPr txBox="1">
            <a:spLocks/>
          </p:cNvSpPr>
          <p:nvPr/>
        </p:nvSpPr>
        <p:spPr>
          <a:xfrm>
            <a:off x="859110" y="371669"/>
            <a:ext cx="7762056" cy="778098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n/>
                <a:solidFill>
                  <a:srgbClr val="FF0000"/>
                </a:solidFill>
              </a:rPr>
              <a:t>Convolution Neural Network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81079D3C-DF96-4C22-8D82-2DDB7AE723E8}"/>
              </a:ext>
            </a:extLst>
          </p:cNvPr>
          <p:cNvSpPr txBox="1">
            <a:spLocks/>
          </p:cNvSpPr>
          <p:nvPr/>
        </p:nvSpPr>
        <p:spPr>
          <a:xfrm>
            <a:off x="899592" y="1198240"/>
            <a:ext cx="7772400" cy="20421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deep learning, a convolutional neural network is a class of deep neural networks, most commonly applied to analyzing visual imagery. They are also known as shift invariant or space invariant artificial neural networks, based on their shared-weights architecture and translation invariance characteristics.</a:t>
            </a:r>
          </a:p>
          <a:p>
            <a:endParaRPr lang="en-IN" sz="2400" dirty="0"/>
          </a:p>
        </p:txBody>
      </p:sp>
      <p:pic>
        <p:nvPicPr>
          <p:cNvPr id="1026" name="Picture 2" descr="A Comprehensive Guide to Convolutional Neural Networks — the ELI5 way | by  Sumit Saha | Towards Data Science">
            <a:extLst>
              <a:ext uri="{FF2B5EF4-FFF2-40B4-BE49-F238E27FC236}">
                <a16:creationId xmlns:a16="http://schemas.microsoft.com/office/drawing/2014/main" id="{366ECA98-38A4-4008-99D0-D89456BA6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58" y="2840853"/>
            <a:ext cx="8476683" cy="364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DED20-5311-4711-BCED-80EB8A64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13EC-E207-4B16-8AE3-5BBB48D98A69}" type="datetime1">
              <a:rPr lang="en-IN" smtClean="0"/>
              <a:t>27-03-2021</a:t>
            </a:fld>
            <a:endParaRPr lang="en-IN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375F732D-2468-4589-BBEC-4E247EF2F55B}"/>
              </a:ext>
            </a:extLst>
          </p:cNvPr>
          <p:cNvSpPr txBox="1">
            <a:spLocks/>
          </p:cNvSpPr>
          <p:nvPr/>
        </p:nvSpPr>
        <p:spPr>
          <a:xfrm>
            <a:off x="2855329" y="6571781"/>
            <a:ext cx="4113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chemeClr val="bg1"/>
                </a:solidFill>
              </a:rPr>
              <a:t>Institute for Advanced Computing and Software Development,  </a:t>
            </a:r>
            <a:r>
              <a:rPr lang="en-US" dirty="0" err="1">
                <a:ln w="0"/>
                <a:solidFill>
                  <a:schemeClr val="bg1"/>
                </a:solidFill>
              </a:rPr>
              <a:t>Akurdi</a:t>
            </a:r>
            <a:endParaRPr lang="en-IN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43354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DF5327"/>
      </a:accent1>
      <a:accent2>
        <a:srgbClr val="A6B7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383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810</TotalTime>
  <Words>649</Words>
  <Application>Microsoft Office PowerPoint</Application>
  <PresentationFormat>On-screen Show (4:3)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</vt:lpstr>
      <vt:lpstr>Calibri</vt:lpstr>
      <vt:lpstr>Corbel</vt:lpstr>
      <vt:lpstr>Open Sans</vt:lpstr>
      <vt:lpstr>Times New Roman</vt:lpstr>
      <vt:lpstr>Wingdings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swaskar205@gmail.com</dc:creator>
  <cp:lastModifiedBy>swaskar205@gmail.com</cp:lastModifiedBy>
  <cp:revision>41</cp:revision>
  <dcterms:created xsi:type="dcterms:W3CDTF">2021-03-25T09:34:58Z</dcterms:created>
  <dcterms:modified xsi:type="dcterms:W3CDTF">2021-03-27T14:42:43Z</dcterms:modified>
</cp:coreProperties>
</file>