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 kammar" userId="c7fce265bf91443f" providerId="LiveId" clId="{C6B6906E-4D9F-447E-9EC8-B6DE0BA48293}"/>
    <pc:docChg chg="delSld">
      <pc:chgData name="Shweta kammar" userId="c7fce265bf91443f" providerId="LiveId" clId="{C6B6906E-4D9F-447E-9EC8-B6DE0BA48293}" dt="2023-08-03T13:42:17.351" v="2" actId="47"/>
      <pc:docMkLst>
        <pc:docMk/>
      </pc:docMkLst>
      <pc:sldChg chg="del">
        <pc:chgData name="Shweta kammar" userId="c7fce265bf91443f" providerId="LiveId" clId="{C6B6906E-4D9F-447E-9EC8-B6DE0BA48293}" dt="2023-08-03T13:42:15.935" v="0" actId="47"/>
        <pc:sldMkLst>
          <pc:docMk/>
          <pc:sldMk cId="2616474014" sldId="271"/>
        </pc:sldMkLst>
      </pc:sldChg>
      <pc:sldChg chg="del">
        <pc:chgData name="Shweta kammar" userId="c7fce265bf91443f" providerId="LiveId" clId="{C6B6906E-4D9F-447E-9EC8-B6DE0BA48293}" dt="2023-08-03T13:42:16.526" v="1" actId="47"/>
        <pc:sldMkLst>
          <pc:docMk/>
          <pc:sldMk cId="261072780" sldId="272"/>
        </pc:sldMkLst>
      </pc:sldChg>
      <pc:sldChg chg="del">
        <pc:chgData name="Shweta kammar" userId="c7fce265bf91443f" providerId="LiveId" clId="{C6B6906E-4D9F-447E-9EC8-B6DE0BA48293}" dt="2023-08-03T13:42:17.351" v="2" actId="47"/>
        <pc:sldMkLst>
          <pc:docMk/>
          <pc:sldMk cId="216692971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F370-363E-DB55-C9CA-4EF21D9EB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69F67-14B9-8B52-AED8-D9BB93DCC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A907-2D55-3F39-F4DE-5F2596E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5988-1E2C-6A83-5AFC-FE513871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A50C-35C8-6450-C378-087AEF70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E347-819B-4230-84A2-FF9B51B9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38068-B744-0EA1-7465-07DA98455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5264-4E9D-27CB-5CCE-62E351B8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6FEC-412A-AF47-32A6-7077099C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F3A9-975B-BE2C-C2EC-81D94D47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7B86B-DCB8-5B0F-A69A-E31E886F7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0E72E-8B35-7E26-6332-FBCBC64B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B9CC-FCC5-31A9-1069-669B5FB7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45F2-53BF-D52E-A2EC-13DF89A3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2BA2-D1A7-C3CB-7AC4-AE31C186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F982-DBF6-437C-F3CE-3CBA5BC9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B311-97B4-9B48-3770-68E22BDE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2B7D-7671-599B-413F-634AF902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B0F30-9BF7-4F48-FA29-6B55A83A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41C6-A08E-5816-0BA0-E57A893B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8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A641-F02B-4096-EC95-96CDB156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6C23-4888-A405-2791-399AA599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957-F7EE-A0D2-AC19-E3DB8AE4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3DA9-49FB-7B48-D69B-96D20EAA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86F8-40F8-1891-D2F6-53AA33FC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092-2F49-3140-19F0-9A121834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5379-D352-A05E-9E47-1516B20F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33FA-1927-B8AB-D4A1-AFE163D4D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51932-5E96-BDF3-B9D7-EAC23599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7E886-495C-1937-B752-B270A099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A88ED-7B6D-C8B0-369C-C41A09EE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0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92EA-3ADC-14FC-EF29-72F639DA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3ACF-6CF3-1050-5411-C16F93DD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4C60-4312-B49E-C665-52C1E95C1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72CA8-13C7-9066-FD36-51FFAE20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C8864-1E9A-3F22-C513-0903AC7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30D5B-6874-79C4-AE28-2CF2F13E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73756-E200-2A4D-1FC9-B26B7EB0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9D903-D535-7F44-292D-36276408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32B-633B-E46F-A327-FD8CC134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AEE9E-854D-FA1A-28F1-04D6DC91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524B4-B2DD-C814-8277-45C42114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1C26D-103B-096B-3F96-9E7622A3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37A9C-5099-F780-07CA-0BD452A5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D64F9-AB81-07CD-C0F5-7442988A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363B-A4E7-8A51-F901-345627C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4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60FD-DCBD-F7DE-0DD4-14D93D95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8112-A933-4F1E-9E9B-9AA8F229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B0BB-2B5E-93EE-54D5-4ABCCDAE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0DE9B-22CD-9372-A162-70A8ACDB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D9DA-1291-A3C6-EE4C-FA8E21D4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C686-567E-DE36-A596-E070124D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3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FB4C-A93E-3DDF-E529-C3731795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353D3-E7CD-6B03-5078-94481A545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DD3CD-1763-FD1C-9800-E57A8FBD2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66087-1BC6-014F-762D-3F46D8BD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40B7-04D6-93F9-388E-3EFFDCB0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E0298-4DC9-6BA9-4032-A76B10D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77722-72CC-EDE6-6A48-107D0E43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D7821-270D-CC90-09B9-D290CD14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7C16-799C-3FF2-C902-CC915876A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66FE-7EC2-4F1F-A218-D73849DA96E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4CA6-25B2-DC5F-28F3-CEBC15DF9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AFC7-4854-9AFA-2797-24855A7D1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7BA5-C7AE-4EE0-84F5-BD9BB67CC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653E-7E48-4020-72F0-461B52451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to Data Science &amp; Artificial Intelligence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E8648-C1FE-1065-A04D-1B3BF9082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</a:t>
            </a:r>
          </a:p>
          <a:p>
            <a:r>
              <a:rPr lang="en-US" dirty="0"/>
              <a:t>			Shweta Pramod Sutar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2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B023-BB23-2752-FBC2-6F54F097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What is Data Science?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08C167-0759-8780-6AE2-5E210211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Theories and techniques from many fields and disciplines are used to investigate and analyze a large amount of data to help decision-makers in many industries such as science, engineering, economics, politics, finance, and education</a:t>
            </a:r>
          </a:p>
          <a:p>
            <a:pPr lvl="1"/>
            <a:r>
              <a:rPr lang="en-US" sz="2400" dirty="0"/>
              <a:t>Computer Science</a:t>
            </a:r>
          </a:p>
          <a:p>
            <a:pPr lvl="2"/>
            <a:r>
              <a:rPr lang="en-US" sz="2000" dirty="0"/>
              <a:t>Pattern recognition, visualization, data warehousing, High-performance computing, Databases, AI</a:t>
            </a:r>
          </a:p>
          <a:p>
            <a:pPr lvl="1"/>
            <a:r>
              <a:rPr lang="en-US" sz="2400" dirty="0"/>
              <a:t>Mathematics</a:t>
            </a:r>
          </a:p>
          <a:p>
            <a:pPr lvl="2"/>
            <a:r>
              <a:rPr lang="en-US" sz="2000" dirty="0"/>
              <a:t>Mathematical Modeling</a:t>
            </a:r>
          </a:p>
          <a:p>
            <a:pPr lvl="1"/>
            <a:r>
              <a:rPr lang="en-US" sz="2400" dirty="0"/>
              <a:t>Statistics</a:t>
            </a:r>
          </a:p>
          <a:p>
            <a:pPr lvl="2"/>
            <a:r>
              <a:rPr lang="en-US" sz="2000" dirty="0"/>
              <a:t>Statistical and Stochastic modeling,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[image%255B3%255D.png]">
            <a:extLst>
              <a:ext uri="{FF2B5EF4-FFF2-40B4-BE49-F238E27FC236}">
                <a16:creationId xmlns:a16="http://schemas.microsoft.com/office/drawing/2014/main" id="{2767A7F5-17FF-0DEB-346A-D4A82B65E9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00" y="655478"/>
            <a:ext cx="7737340" cy="55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9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0407-DAA0-DE75-D1D2-F9FC0E4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Scientists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F353-F2E0-BD68-4946-F73842A4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1240" cy="4351338"/>
          </a:xfrm>
        </p:spPr>
        <p:txBody>
          <a:bodyPr/>
          <a:lstStyle/>
          <a:p>
            <a:r>
              <a:rPr lang="en-US" dirty="0"/>
              <a:t>The Hottest Job of the 21</a:t>
            </a:r>
            <a:r>
              <a:rPr lang="en-US" baseline="30000" dirty="0"/>
              <a:t>st</a:t>
            </a:r>
            <a:r>
              <a:rPr lang="en-US" dirty="0"/>
              <a:t> Century.</a:t>
            </a:r>
          </a:p>
          <a:p>
            <a:r>
              <a:rPr lang="en-US" dirty="0"/>
              <a:t>They find stories and extract knowledge. They are not reporters </a:t>
            </a:r>
          </a:p>
          <a:p>
            <a:r>
              <a:rPr lang="en-US" dirty="0"/>
              <a:t>Data scientists are the key to realizing the opportunities presented by big data. </a:t>
            </a:r>
          </a:p>
          <a:p>
            <a:r>
              <a:rPr lang="en-US" dirty="0"/>
              <a:t>They bring structure to it, find compelling patterns in it, and advise executives on the implications for products, processes, and decisions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64D6C-201F-3F18-A202-527D1CA49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39" y="3079528"/>
            <a:ext cx="4262255" cy="2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21C-C441-4643-76AE-7E0F44C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Data Scientists do</a:t>
            </a:r>
            <a:r>
              <a:rPr lang="en-US" altLang="en-US" dirty="0">
                <a:solidFill>
                  <a:srgbClr val="FF0000"/>
                </a:solidFill>
              </a:rPr>
              <a:t>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6C8D-C12C-F98E-9BED-547D54AB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National Security</a:t>
            </a:r>
          </a:p>
          <a:p>
            <a:pPr algn="just"/>
            <a:r>
              <a:rPr lang="en-US" sz="2800" dirty="0"/>
              <a:t>Cyber Security</a:t>
            </a:r>
          </a:p>
          <a:p>
            <a:pPr algn="just"/>
            <a:r>
              <a:rPr lang="en-US" sz="2800" dirty="0"/>
              <a:t>Business Analytics</a:t>
            </a:r>
          </a:p>
          <a:p>
            <a:pPr algn="just"/>
            <a:r>
              <a:rPr lang="en-US" sz="2800" dirty="0"/>
              <a:t>Engineering </a:t>
            </a:r>
          </a:p>
          <a:p>
            <a:pPr algn="just"/>
            <a:r>
              <a:rPr lang="en-US" sz="2800" dirty="0"/>
              <a:t>Healthcare </a:t>
            </a:r>
          </a:p>
          <a:p>
            <a:pPr algn="just"/>
            <a:r>
              <a:rPr lang="en-US" sz="2800" dirty="0"/>
              <a:t>And more ….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4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463A-87AD-0458-4A53-DCC7F014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Concentration in Data Science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68D-1A2C-85EC-1639-4F61AD20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Mathematics and Applied Mathematics</a:t>
            </a:r>
          </a:p>
          <a:p>
            <a:pPr algn="just"/>
            <a:r>
              <a:rPr lang="en-US" sz="2800" dirty="0"/>
              <a:t>Applied Statistics/Data Analysis</a:t>
            </a:r>
          </a:p>
          <a:p>
            <a:pPr algn="just"/>
            <a:r>
              <a:rPr lang="en-US" sz="2800" dirty="0"/>
              <a:t>Solid Programming Skills (R, Python, Julia, SQL)</a:t>
            </a:r>
          </a:p>
          <a:p>
            <a:pPr algn="just"/>
            <a:r>
              <a:rPr lang="en-US" sz="2800" dirty="0"/>
              <a:t>Data Mining</a:t>
            </a:r>
          </a:p>
          <a:p>
            <a:pPr algn="just"/>
            <a:r>
              <a:rPr lang="en-US" sz="2800" dirty="0"/>
              <a:t>Data Base Storage and Management</a:t>
            </a:r>
          </a:p>
          <a:p>
            <a:pPr algn="just"/>
            <a:r>
              <a:rPr lang="en-US" sz="2800" dirty="0"/>
              <a:t>Machine Learning and discovery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00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EEAA-68C2-33FD-2A6C-0ABBB949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Artificial Intelligence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DD92-7938-C38D-49D3-A09898F9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Sophia, the social humanoid robot created by Dr. David Hanson (Hanson Robotics) was granted citizenship in October 2016.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2.AI Virtual Assistants -&gt;Siri, Google Assistant, Microsoft’s Cortana, Amazon Echo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Intelligent Car-&gt;Tesla Autopilot, Google Waymo, Ford’s Argo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4.AI Gaming-&gt;Google DeepMind’s AlphaGo, AI in Chess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technology enabling this revolution is artificial intelligence. It is the </a:t>
            </a:r>
            <a:r>
              <a:rPr lang="en-US" dirty="0"/>
              <a:t>capability of a machine to imitate human behavior.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3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A3F8-75FF-1895-AF3F-239848F7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Outline</a:t>
            </a:r>
            <a:endParaRPr lang="en-IN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63F4-C869-7986-0BA2-7D4F2C48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Data, Big Data, and Challenges</a:t>
            </a: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Data Science</a:t>
            </a:r>
          </a:p>
          <a:p>
            <a:pPr lvl="1" eaLnBrk="1" hangingPunct="1">
              <a:defRPr/>
            </a:pPr>
            <a:r>
              <a:rPr lang="en-US" altLang="en-US" dirty="0"/>
              <a:t>Introduction</a:t>
            </a:r>
          </a:p>
          <a:p>
            <a:pPr lvl="1" eaLnBrk="1" hangingPunct="1">
              <a:defRPr/>
            </a:pPr>
            <a:r>
              <a:rPr lang="en-US" altLang="en-US" dirty="0"/>
              <a:t>Why Data Science</a:t>
            </a:r>
          </a:p>
          <a:p>
            <a:pPr>
              <a:defRPr/>
            </a:pPr>
            <a:r>
              <a:rPr lang="en-US" altLang="en-US" dirty="0"/>
              <a:t>Data Scientists</a:t>
            </a:r>
          </a:p>
          <a:p>
            <a:pPr lvl="1">
              <a:defRPr/>
            </a:pPr>
            <a:r>
              <a:rPr lang="en-US" altLang="en-US" dirty="0"/>
              <a:t>What do they do?</a:t>
            </a:r>
          </a:p>
          <a:p>
            <a:pPr>
              <a:defRPr/>
            </a:pPr>
            <a:r>
              <a:rPr lang="en-US" altLang="en-US" dirty="0"/>
              <a:t>Major/Concentration in Data Science</a:t>
            </a:r>
          </a:p>
          <a:p>
            <a:pPr lvl="1">
              <a:defRPr/>
            </a:pPr>
            <a:r>
              <a:rPr lang="en-US" altLang="en-US" dirty="0"/>
              <a:t>What courses to take.</a:t>
            </a:r>
          </a:p>
        </p:txBody>
      </p:sp>
    </p:spTree>
    <p:extLst>
      <p:ext uri="{BB962C8B-B14F-4D97-AF65-F5344CB8AC3E}">
        <p14:creationId xmlns:p14="http://schemas.microsoft.com/office/powerpoint/2010/main" val="399527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B621-0F5A-A08C-DB7B-0E7962B1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All Around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1D9EF7-21C6-D8FA-E168-E51E2C20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Lots of data is being collected </a:t>
            </a:r>
            <a:br>
              <a:rPr lang="en-US" dirty="0"/>
            </a:br>
            <a:r>
              <a:rPr lang="en-US" dirty="0"/>
              <a:t>and warehoused </a:t>
            </a:r>
          </a:p>
          <a:p>
            <a:pPr lvl="1"/>
            <a:r>
              <a:rPr lang="en-US" dirty="0"/>
              <a:t>Web data, e-commerce</a:t>
            </a:r>
          </a:p>
          <a:p>
            <a:pPr lvl="1"/>
            <a:r>
              <a:rPr lang="en-US" dirty="0"/>
              <a:t>Financial transactions, bank/credit transactions</a:t>
            </a:r>
          </a:p>
          <a:p>
            <a:pPr lvl="1"/>
            <a:r>
              <a:rPr lang="en-US" dirty="0"/>
              <a:t>Online trading and purchasing</a:t>
            </a:r>
          </a:p>
          <a:p>
            <a:pPr lvl="1"/>
            <a:r>
              <a:rPr lang="en-US" dirty="0"/>
              <a:t>Social Network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FDAB8-E44F-04C6-7291-97EFD6A15D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825625"/>
            <a:ext cx="184023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83FBEB-924B-2B87-8043-38148516F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84" y="4136930"/>
            <a:ext cx="2220252" cy="1328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B8E4D-ABB0-4223-82A2-BD34546BC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4477877"/>
            <a:ext cx="2425700" cy="1631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31202-6EA9-F5AB-F142-FC5AE5F86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4545129"/>
            <a:ext cx="2495550" cy="14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EB45-E62F-408F-BC29-B9D170F3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How Much Data Do We have?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7312-B0A8-6CCD-22CF-985BBA07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processes 20 PB a day (2008)</a:t>
            </a:r>
          </a:p>
          <a:p>
            <a:r>
              <a:rPr lang="en-US" dirty="0"/>
              <a:t>Facebook has 60 TB of daily logs</a:t>
            </a:r>
          </a:p>
          <a:p>
            <a:r>
              <a:rPr lang="en-US" dirty="0"/>
              <a:t>eBay has 6.5 PB of user data + 50 TB/day (5/2009)</a:t>
            </a:r>
          </a:p>
          <a:p>
            <a:r>
              <a:rPr lang="en-US" dirty="0"/>
              <a:t>1000 genomes project: 200 TB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Cost of 1 TB of disk: $35</a:t>
            </a:r>
          </a:p>
          <a:p>
            <a:r>
              <a:rPr lang="en-US" sz="1800" dirty="0"/>
              <a:t>Time to read 1 TB disk: 3 </a:t>
            </a:r>
            <a:r>
              <a:rPr lang="en-US" sz="1800" dirty="0" err="1"/>
              <a:t>hrs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(100 MB/s)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1DE9E-70B7-7F58-7378-D98A46DB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80" y="3429000"/>
            <a:ext cx="4338763" cy="30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22C2-7B32-5DB8-36EF-17431FFA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Big Data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1FB4-72D7-A1CE-E14C-0E376CB9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SzPct val="75000"/>
              <a:buBlip>
                <a:blip r:embed="rId2"/>
              </a:buBlip>
              <a:defRPr/>
            </a:pPr>
            <a:r>
              <a:rPr lang="en-US" altLang="en-US" dirty="0">
                <a:solidFill>
                  <a:schemeClr val="tx1"/>
                </a:solidFill>
              </a:rPr>
              <a:t>Big Data </a:t>
            </a:r>
            <a:r>
              <a:rPr lang="en-US" dirty="0">
                <a:solidFill>
                  <a:schemeClr val="tx1"/>
                </a:solidFill>
              </a:rPr>
              <a:t>is any data that is expensive to manage and hard to extract value from </a:t>
            </a:r>
          </a:p>
          <a:p>
            <a:pPr lvl="1" eaLnBrk="1" hangingPunct="1">
              <a:defRPr/>
            </a:pPr>
            <a:r>
              <a:rPr lang="en-US" altLang="en-US" dirty="0"/>
              <a:t>Volume</a:t>
            </a:r>
          </a:p>
          <a:p>
            <a:pPr lvl="2" eaLnBrk="1" hangingPunct="1">
              <a:defRPr/>
            </a:pPr>
            <a:r>
              <a:rPr lang="en-US" altLang="en-US" dirty="0"/>
              <a:t>The size of the data</a:t>
            </a:r>
          </a:p>
          <a:p>
            <a:pPr lvl="1" eaLnBrk="1" hangingPunct="1">
              <a:defRPr/>
            </a:pPr>
            <a:r>
              <a:rPr lang="en-US" altLang="en-US" dirty="0"/>
              <a:t>Velocity</a:t>
            </a:r>
          </a:p>
          <a:p>
            <a:pPr lvl="2" eaLnBrk="1" hangingPunct="1">
              <a:defRPr/>
            </a:pPr>
            <a:r>
              <a:rPr lang="en-US" dirty="0"/>
              <a:t>The latency of data processing relative to the growing demand for interactivity</a:t>
            </a:r>
          </a:p>
          <a:p>
            <a:pPr lvl="1" eaLnBrk="1" hangingPunct="1">
              <a:defRPr/>
            </a:pPr>
            <a:r>
              <a:rPr lang="en-US" altLang="en-US" dirty="0"/>
              <a:t>Variety and Complexity</a:t>
            </a:r>
          </a:p>
          <a:p>
            <a:pPr lvl="2" eaLnBrk="1" hangingPunct="1">
              <a:defRPr/>
            </a:pPr>
            <a:r>
              <a:rPr lang="en-US" dirty="0"/>
              <a:t>the diversity of sources, formats, quality, and structures.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04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D3AF-69B7-2213-F89A-973A7B11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Big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B48210-07D2-C6CB-019D-D75A4C9E6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730" y="1825625"/>
            <a:ext cx="5966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7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0BF0-CC4A-847D-A73E-8A95AD4F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Types of Data We Have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5C9D-98F1-0298-010C-D504E73B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 (Tables/Transaction/Legacy Data)</a:t>
            </a:r>
          </a:p>
          <a:p>
            <a:r>
              <a:rPr lang="en-US" dirty="0"/>
              <a:t>Text Data (Web)</a:t>
            </a:r>
          </a:p>
          <a:p>
            <a:r>
              <a:rPr lang="en-US" dirty="0"/>
              <a:t>Semi-structured Data (XML) </a:t>
            </a:r>
          </a:p>
          <a:p>
            <a:r>
              <a:rPr lang="en-US" dirty="0"/>
              <a:t>Graph Data</a:t>
            </a:r>
          </a:p>
          <a:p>
            <a:r>
              <a:rPr lang="en-US" dirty="0"/>
              <a:t>Social Network, Semantic Web (RDF), … </a:t>
            </a:r>
          </a:p>
          <a:p>
            <a:r>
              <a:rPr lang="en-US" dirty="0"/>
              <a:t>Streaming Data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13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138-974F-2EDF-B5DD-4A98D6BE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To Do With These Data?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76E7-169A-F580-C620-AB18EF2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Statistics </a:t>
            </a:r>
          </a:p>
          <a:p>
            <a:pPr lvl="1"/>
            <a:r>
              <a:rPr lang="en-US" dirty="0"/>
              <a:t>Data warehousing and OLAP</a:t>
            </a:r>
          </a:p>
          <a:p>
            <a:r>
              <a:rPr lang="en-US" dirty="0"/>
              <a:t>Indexing, Searching, and Querying</a:t>
            </a:r>
          </a:p>
          <a:p>
            <a:pPr lvl="1"/>
            <a:r>
              <a:rPr lang="en-US" dirty="0"/>
              <a:t> Keyword-based search </a:t>
            </a:r>
          </a:p>
          <a:p>
            <a:pPr lvl="1"/>
            <a:r>
              <a:rPr lang="en-US" dirty="0"/>
              <a:t>Pattern matching (XML/RDF)</a:t>
            </a:r>
          </a:p>
          <a:p>
            <a:r>
              <a:rPr lang="en-US" dirty="0"/>
              <a:t>Knowledge discovery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Statistical Modeling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40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BFA9-5DA8-AF07-A00E-19FA183C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What is Data Science?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116A-1361-6284-FE49-7D43AD40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An area that manages, manipulates, extracts, and interprets knowledge from a tremendous amount of data</a:t>
            </a:r>
          </a:p>
          <a:p>
            <a:pPr>
              <a:defRPr/>
            </a:pPr>
            <a:r>
              <a:rPr lang="en-US" dirty="0">
                <a:ea typeface="+mn-ea"/>
              </a:rPr>
              <a:t>Data Science (DS) is a multidisciplinary field of study with the goal to address the challenges in big data</a:t>
            </a: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  <a:ea typeface="+mn-ea"/>
              </a:rPr>
              <a:t>Data science principles apply to all data – big and small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30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601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Data Science &amp; Artificial Intelligence</vt:lpstr>
      <vt:lpstr>Outline</vt:lpstr>
      <vt:lpstr>Data All Around</vt:lpstr>
      <vt:lpstr>How Much Data Do We have?</vt:lpstr>
      <vt:lpstr>Big Data</vt:lpstr>
      <vt:lpstr>Big Data</vt:lpstr>
      <vt:lpstr>Types of Data We Have</vt:lpstr>
      <vt:lpstr>What To Do With These Data?</vt:lpstr>
      <vt:lpstr>What is Data Science?</vt:lpstr>
      <vt:lpstr>What is Data Science?</vt:lpstr>
      <vt:lpstr>PowerPoint Presentation</vt:lpstr>
      <vt:lpstr>Data Scientists</vt:lpstr>
      <vt:lpstr>What do Data Scientists do?</vt:lpstr>
      <vt:lpstr>Concentration in Data Science</vt:lpstr>
      <vt:lpstr>Artificial Intelligence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&amp; Artificial Intelligence</dc:title>
  <dc:creator>Shweta kammar</dc:creator>
  <cp:lastModifiedBy>Shweta kammar</cp:lastModifiedBy>
  <cp:revision>16</cp:revision>
  <dcterms:created xsi:type="dcterms:W3CDTF">2023-06-04T11:09:45Z</dcterms:created>
  <dcterms:modified xsi:type="dcterms:W3CDTF">2023-08-03T13:42:20Z</dcterms:modified>
</cp:coreProperties>
</file>