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4501-01CB-3847-0100-41F485CE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41D82-E579-582E-91BA-473305A1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7853-3D1C-9D08-86D9-B65EB8A7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447C-0392-3E67-DF92-28F85E32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5F57-4AB0-D917-26A1-5272F5F2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AD41-D218-6BDE-7A7A-DCDD873E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7AC93-FC5D-AA6A-BB17-F7E04E719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F67C-C0CF-5552-9B7F-91B305D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124-6DFC-85B4-CD1B-CE44D5CF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8DAD-14C3-2979-4014-A324AE56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2C7EB-07F3-4CA3-5325-6AD50D4CC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D2BC7-3A6B-3A59-98A1-2A8CF2BF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FD97-595C-DD9B-8D3B-00DF8BB2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EA85-20BA-7D83-C75B-7FF6F8F4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4254-8654-B490-F989-8BCF23F4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9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5D63-857B-C146-889F-336A6B97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65B-9159-3FE6-4E87-6C139E1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58FA-10BA-0575-DD77-AAAFF295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9B46-AE97-1F43-224C-F41A7F24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A8C8-567A-4EDF-5029-99FAAA8A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3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E8B0-A27D-262E-4D85-E711F8EA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4136F-EA2C-4A0A-1DC0-91CB1CEB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8E08-EDC7-2B69-A19A-1F737FBF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0BDF-9C89-8AF7-0583-85FB7BA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3BB9-AE24-B317-41AA-CD89804D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0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CCEC-D59A-2600-DDD7-708B00F3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26BE-4E66-6D89-CEA9-C91310A83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4F508-B852-057A-FE1A-2D93FA12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8CCA-D294-9FA3-9A65-A133EEFF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B9E7-BF3C-9867-60BC-2D097ED3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9192-0673-A901-D195-C833F85C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46EB-1CD2-E774-D4BC-825359A9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6620-E752-6A53-A15E-0F630575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05C76-3E92-3DD9-70B9-2209D5A0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27CB2-B493-B1AE-63B9-56720C002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BDB91-03CB-65FF-FBC1-56F4D1BC7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BDA9C-B050-9364-4A53-6B10FFC4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8CA6B-A751-F16E-EDE8-50392741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22FC-F250-3A84-E246-E77F9447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56E7-0E1C-DF3D-9401-7B614879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E8721-9379-EE3F-C81F-92E2E624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33CC7-E071-BB51-CE9D-2AED4D0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710BA-FA7D-0CDE-4C97-68DF6B43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3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AF53A-C35A-8732-39D5-F774D008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A6834-A9DA-1E88-6878-D1B8C701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7B06-AA73-6F08-53BF-D5E355DD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24E0-8D80-F40E-E33F-D707E59D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22DD-7E93-B4F9-4166-8DC754A9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879AE-181C-C908-984D-8CD8D696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AB259-F706-8C59-72C2-DB7E3891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DC37-BC50-3A19-498D-28C1151D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C50F6-A85A-D0CA-8714-05346FE9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0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6B29-0F5C-DF25-BC70-711F139B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6A19-52DC-9F51-13CE-525DCAB1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4C168-C504-3127-B1C3-9B9F3D0C4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24B5D-F3D8-B213-5224-1B5D0C3E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3B42-91B0-0AA8-F3C1-E0AD6576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8C980-8EFD-A90F-F5E3-E42A3129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D6588-6846-486D-B170-011F2F65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B73E-B096-5289-EA9B-CC42B993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3341-8062-C7D8-AD07-AB0E6F851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38E5-AB7F-4CCE-9298-00F958F0861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5120-EF0D-5EB9-EE88-0B2A42519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C685-CA79-086C-2C23-2221E67C8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472-481A-4B27-A868-09B70395E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9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4A73-D08B-0B11-58C7-C26540B9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to Images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35033-7303-939A-64F6-E5A6AB3B0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7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912-6308-C1F0-F308-20B1C29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Transition 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F91F-6D6D-1764-6965-EF19F9AF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Markov Transition Field (MTF) is a method that encodes time series data into a two-dimensional matrix (image) by capturing the transition probabilities of a Markov chain defined over the time series. </a:t>
            </a:r>
            <a:endParaRPr lang="en-IN" dirty="0"/>
          </a:p>
        </p:txBody>
      </p:sp>
      <p:pic>
        <p:nvPicPr>
          <p:cNvPr id="5126" name="Picture 6" descr="Markov Transition Field ...">
            <a:extLst>
              <a:ext uri="{FF2B5EF4-FFF2-40B4-BE49-F238E27FC236}">
                <a16:creationId xmlns:a16="http://schemas.microsoft.com/office/drawing/2014/main" id="{EA052B74-9A30-EDBB-3DCF-04C14DC8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26" y="3696469"/>
            <a:ext cx="9664548" cy="22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46EC-CD9B-D55A-A21D-992EA0B1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363794"/>
            <a:ext cx="10894141" cy="6213987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Steps to Convert Time Series Data to MTF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Discretize the Time Series Data:</a:t>
            </a:r>
          </a:p>
          <a:p>
            <a:pPr lvl="1"/>
            <a:r>
              <a:rPr lang="en-US" dirty="0"/>
              <a:t>Discretize the continuous time series data into a finite number of states. This can be done using techniques like quantile bins or k-means clustering.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the Markov Transition Matrix:</a:t>
            </a:r>
          </a:p>
          <a:p>
            <a:pPr lvl="1"/>
            <a:r>
              <a:rPr lang="en-US" dirty="0"/>
              <a:t>Create a transition matrix where each element represents the probability of transitioning from one state to another in the discretized time series.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the Markov Transition Field:</a:t>
            </a:r>
          </a:p>
          <a:p>
            <a:pPr lvl="1"/>
            <a:r>
              <a:rPr lang="en-US" dirty="0"/>
              <a:t>Map the time series to its states and create the MTF by replacing each point in the time series with the corresponding transition probabilities from the Markov transition matrix.</a:t>
            </a:r>
          </a:p>
          <a:p>
            <a:r>
              <a:rPr lang="en-US" dirty="0"/>
              <a:t>MTF Representation: Each element in the MTF represents the probability of transitioning from one state to another at each time step in the time series.</a:t>
            </a:r>
          </a:p>
          <a:p>
            <a:r>
              <a:rPr lang="en-US" dirty="0"/>
              <a:t>Temporal Dynamics: The MTF captures the temporal dynamics and probabilistic transitions, providing a comprehensive view of the underlying process governing the time series.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66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0BE54F-34E0-E3B1-5B15-935566BA4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806027"/>
              </p:ext>
            </p:extLst>
          </p:nvPr>
        </p:nvGraphicFramePr>
        <p:xfrm>
          <a:off x="838200" y="934065"/>
          <a:ext cx="10515600" cy="482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373621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07379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463417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175693"/>
                    </a:ext>
                  </a:extLst>
                </a:gridCol>
              </a:tblGrid>
              <a:tr h="454819">
                <a:tc>
                  <a:txBody>
                    <a:bodyPr/>
                    <a:lstStyle/>
                    <a:p>
                      <a:r>
                        <a:rPr lang="en-IN" dirty="0"/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000611"/>
                  </a:ext>
                </a:extLst>
              </a:tr>
              <a:tr h="1457914">
                <a:tc>
                  <a:txBody>
                    <a:bodyPr/>
                    <a:lstStyle/>
                    <a:p>
                      <a:r>
                        <a:rPr lang="en-IN" b="1" dirty="0"/>
                        <a:t>Recurrence Plot (RP)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 recurrences, visual pattern recognition, applicable to short/long 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Threshold sensitivity, binary representation, computational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Anomaly detection, periodicity analysis, chaotic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790585"/>
                  </a:ext>
                </a:extLst>
              </a:tr>
              <a:tr h="1457914">
                <a:tc>
                  <a:txBody>
                    <a:bodyPr/>
                    <a:lstStyle/>
                    <a:p>
                      <a:r>
                        <a:rPr lang="en-IN" b="1"/>
                        <a:t>Gramian Angular Field (GAF)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Preserves temporal dependency, rich representation, image-based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Normalization requirement, complex transformation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Classification, forecasting, pattern recognition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35667"/>
                  </a:ext>
                </a:extLst>
              </a:tr>
              <a:tr h="1457914">
                <a:tc>
                  <a:txBody>
                    <a:bodyPr/>
                    <a:lstStyle/>
                    <a:p>
                      <a:r>
                        <a:rPr lang="en-IN" b="1"/>
                        <a:t>Markov Transition Field (MTF)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Captures transition probabilities, rich temporal information, image-based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Discretization sensitivity,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Anomaly detection, behavior analysis, temporal dynamics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99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2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4EF4-BEA8-EBD9-B258-60942825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Challenges of Conversion to Images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230E1-2260-AA8B-FC68-7E1DD1C3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9B2FF-7D25-DB82-81B7-6D6447615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Enhanced Pattern Recognition</a:t>
            </a:r>
          </a:p>
          <a:p>
            <a:r>
              <a:rPr lang="en-US" dirty="0"/>
              <a:t>Utilization of Image Processing Techniques like CNN</a:t>
            </a:r>
          </a:p>
          <a:p>
            <a:r>
              <a:rPr lang="en-US" dirty="0"/>
              <a:t>Improved Model Performance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72249-4713-A7C8-D6ED-644F2433B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F2570-9C13-3320-FEC6-6F45DAF54A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Importance of high-quality data</a:t>
            </a:r>
          </a:p>
          <a:p>
            <a:r>
              <a:rPr lang="en-US" dirty="0"/>
              <a:t>Need for significant processing power</a:t>
            </a:r>
          </a:p>
          <a:p>
            <a:r>
              <a:rPr lang="en-US" dirty="0"/>
              <a:t>Choosing the appropriate conversion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59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E460-C03D-BC60-602F-C621C2C0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90D9-2568-9B22-5ED1-4135054E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t1-gul-regular"/>
              </a:rPr>
              <a:t>Artemios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1-gul-regular"/>
              </a:rPr>
              <a:t>-Anargyros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1-gul-regular"/>
              </a:rPr>
              <a:t>Semenoglou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1-gul-regular"/>
              </a:rPr>
              <a:t> </a:t>
            </a:r>
            <a:r>
              <a:rPr lang="en-IN" sz="1800" b="0" i="0" u="none" strike="noStrike" baseline="0" dirty="0">
                <a:solidFill>
                  <a:srgbClr val="0081AD"/>
                </a:solidFill>
                <a:latin typeface="MTSYN"/>
              </a:rPr>
              <a:t>∗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1-gul-regular"/>
              </a:rPr>
              <a:t>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1-gul-regular"/>
              </a:rPr>
              <a:t>Evangelos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1-gul-regular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1-gul-regular"/>
              </a:rPr>
              <a:t>Spiliotis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1-gul-regular"/>
              </a:rPr>
              <a:t>, Vassilios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1-gul-regular"/>
              </a:rPr>
              <a:t>Assimakopoulos</a:t>
            </a:r>
            <a:r>
              <a:rPr lang="en-IN" sz="1800" dirty="0"/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1-gul-regular"/>
              </a:rPr>
              <a:t>Image-based time series forecasting: A deep convolutional neural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1-gul-regular"/>
              </a:rPr>
              <a:t>network approach</a:t>
            </a:r>
            <a:endParaRPr lang="en-IN" sz="1800" dirty="0">
              <a:solidFill>
                <a:srgbClr val="000000"/>
              </a:solidFill>
              <a:latin typeface="t1-gul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Omer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Berat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Sezer</a:t>
            </a:r>
            <a:r>
              <a:rPr lang="en-IN" sz="1800" b="0" i="0" u="none" strike="noStrike" baseline="0" dirty="0">
                <a:solidFill>
                  <a:srgbClr val="0080AC"/>
                </a:solidFill>
                <a:latin typeface="GKKAA J+ MTSY"/>
              </a:rPr>
              <a:t>∗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, Ahmet Murat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Ozbayoglu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, Algorithmic financial trading with deep convolutional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neuralnetworks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: Time series to image conversion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Eckmann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, J. P.,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Kamphorst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, S. O.,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Ruelle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, D. (1987). Recurrence Plots of Dynamical Systems.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KJPH J+ Gulliver RM"/>
              </a:rPr>
              <a:t>Europhysics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 Letters (EPL), 4(9), 973-977.</a:t>
            </a:r>
            <a:endParaRPr lang="en-IN" sz="1800" b="0" i="0" u="none" strike="noStrike" baseline="0" dirty="0">
              <a:solidFill>
                <a:srgbClr val="000000"/>
              </a:solidFill>
              <a:latin typeface="GKJPH J+ Gulliver R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KJPH J+ Gulliver RM"/>
              </a:rPr>
              <a:t>Wang, Z., Yan, W., &amp; Oates, T. (2015). Imaging Time-Series to Improve Classification and Imputation. Proceedings of the 24th International Joint Conference on Artificial Intelligence (IJCAI), 3939-3945.</a:t>
            </a:r>
            <a:endParaRPr lang="en-IN" sz="1800" b="0" i="0" u="none" strike="noStrike" baseline="0" dirty="0">
              <a:solidFill>
                <a:srgbClr val="000000"/>
              </a:solidFill>
              <a:latin typeface="GKJPH J+ Gulliver R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1-gul-regular"/>
              </a:rPr>
              <a:t>Wang, Z., &amp; Oates, T. (2015). Encoding Time Series as Images for Visual Inspection and Classification Using Tiled Convolutional Neural Networks. Proceedings of the 29th AAAI Conference on Artificial Intelligence, 3939-3945.</a:t>
            </a:r>
            <a:endParaRPr lang="en-IN" sz="1800" b="0" i="0" u="none" strike="noStrike" baseline="0" dirty="0">
              <a:solidFill>
                <a:srgbClr val="000000"/>
              </a:solidFill>
              <a:latin typeface="t1-gu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938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2EE7-E89E-7A58-922D-6EB57445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F00C-C205-020A-E2E0-5717016F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Visualizations: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Heatmaps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Difficult to capture complex patterns</a:t>
            </a:r>
          </a:p>
          <a:p>
            <a:pPr lvl="1"/>
            <a:r>
              <a:rPr lang="en-US" dirty="0"/>
              <a:t>Challenging to apply advanced image processing techniques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Convert time series data into images for better pattern recognition</a:t>
            </a:r>
          </a:p>
          <a:p>
            <a:pPr lvl="1"/>
            <a:r>
              <a:rPr lang="en-US" dirty="0"/>
              <a:t>Use of image-based techniques for </a:t>
            </a:r>
            <a:r>
              <a:rPr lang="en-US" dirty="0" err="1"/>
              <a:t>analaysis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6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37FB-C059-0494-C413-D8CDE891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Convert TS to Images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1854-1324-23BF-85B0-E3B369D7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Normalize the data</a:t>
            </a:r>
          </a:p>
          <a:p>
            <a:r>
              <a:rPr lang="en-US" dirty="0"/>
              <a:t>Transform Techniques:</a:t>
            </a:r>
          </a:p>
          <a:p>
            <a:pPr lvl="1"/>
            <a:r>
              <a:rPr lang="en-US" dirty="0"/>
              <a:t>Apply the chosen conversion method</a:t>
            </a:r>
          </a:p>
          <a:p>
            <a:r>
              <a:rPr lang="en-US" dirty="0"/>
              <a:t>Postprocessing:</a:t>
            </a:r>
          </a:p>
          <a:p>
            <a:pPr lvl="1"/>
            <a:r>
              <a:rPr lang="en-US" dirty="0"/>
              <a:t>Rescale images if necessary</a:t>
            </a:r>
          </a:p>
          <a:p>
            <a:pPr lvl="1"/>
            <a:r>
              <a:rPr lang="en-US" dirty="0"/>
              <a:t>Apply image enhancements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36CB-B2B5-9439-6707-FC20117E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Conversion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0FE9-E7FA-B691-D398-ABDF14BE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Recurrence Plot:</a:t>
            </a:r>
          </a:p>
          <a:p>
            <a:pPr lvl="1"/>
            <a:r>
              <a:rPr lang="en-US" dirty="0"/>
              <a:t>Visualizes the times at which a state in a dynamical system recurs</a:t>
            </a:r>
          </a:p>
          <a:p>
            <a:r>
              <a:rPr lang="en-US" dirty="0" err="1"/>
              <a:t>Gramian</a:t>
            </a:r>
            <a:r>
              <a:rPr lang="en-US" dirty="0"/>
              <a:t> Angular Field (GAF):</a:t>
            </a:r>
          </a:p>
          <a:p>
            <a:pPr lvl="1"/>
            <a:r>
              <a:rPr lang="en-US" dirty="0"/>
              <a:t>Encodes time series data into </a:t>
            </a:r>
            <a:r>
              <a:rPr lang="en-US" dirty="0" err="1"/>
              <a:t>Gramian</a:t>
            </a:r>
            <a:r>
              <a:rPr lang="en-US" dirty="0"/>
              <a:t> matrix</a:t>
            </a:r>
          </a:p>
          <a:p>
            <a:r>
              <a:rPr lang="en-US" dirty="0"/>
              <a:t>Markov Transition Field (MTF):</a:t>
            </a:r>
          </a:p>
          <a:p>
            <a:pPr lvl="1"/>
            <a:r>
              <a:rPr lang="en-US" dirty="0"/>
              <a:t>Represents transition probabilities of a Markov 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6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8759-9E49-0B35-B2ED-414C7B8C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31FA-8931-46EE-1E35-A62B68FD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1307690"/>
            <a:ext cx="11179277" cy="5309420"/>
          </a:xfrm>
        </p:spPr>
        <p:txBody>
          <a:bodyPr>
            <a:normAutofit/>
          </a:bodyPr>
          <a:lstStyle/>
          <a:p>
            <a:r>
              <a:rPr lang="en-US" dirty="0"/>
              <a:t>It provides a two-dimensional graphical representation of a time series where patterns and structures in the data can be observed.</a:t>
            </a:r>
          </a:p>
        </p:txBody>
      </p:sp>
      <p:pic>
        <p:nvPicPr>
          <p:cNvPr id="2050" name="Picture 2" descr="Recurrence plot - Wikipedia">
            <a:extLst>
              <a:ext uri="{FF2B5EF4-FFF2-40B4-BE49-F238E27FC236}">
                <a16:creationId xmlns:a16="http://schemas.microsoft.com/office/drawing/2014/main" id="{D952CD07-710F-70E1-ADD0-48FBE305B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1" y="2153265"/>
            <a:ext cx="10942677" cy="372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893A-A12F-32A8-AB94-065749C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Steps to Convert Time Series Data to Recurrence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the Time Series Data: Normalize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the Recurrence Matrix: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Define a threshold ε to determine when two points in the time series are considered recurrent.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matrix R where each element R(</a:t>
            </a:r>
            <a:r>
              <a:rPr lang="en-US" dirty="0" err="1"/>
              <a:t>i</a:t>
            </a:r>
            <a:r>
              <a:rPr lang="en-US" dirty="0"/>
              <a:t>, j) is determined by the following rule: 𝑅(𝑖,𝑗)=Θ(𝜖−∥𝑥(𝑖)−𝑥(𝑗)∥)</a:t>
            </a:r>
          </a:p>
          <a:p>
            <a:pPr marL="457200" lvl="1" indent="0">
              <a:buNone/>
            </a:pPr>
            <a:r>
              <a:rPr lang="en-US" dirty="0"/>
              <a:t>Here, x(</a:t>
            </a:r>
            <a:r>
              <a:rPr lang="en-US" dirty="0" err="1"/>
              <a:t>i</a:t>
            </a:r>
            <a:r>
              <a:rPr lang="en-US" dirty="0"/>
              <a:t>) and x(j) are points in the time series, and Θ is the Heaviside step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the Recurrence Plot: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recurrence matrix R is visualized as a binary image where R(</a:t>
            </a:r>
            <a:r>
              <a:rPr lang="en-US" dirty="0" err="1"/>
              <a:t>i</a:t>
            </a:r>
            <a:r>
              <a:rPr lang="en-US" dirty="0"/>
              <a:t>, j) = 1 is represented as a black dot (recurrence), and R(</a:t>
            </a:r>
            <a:r>
              <a:rPr lang="en-US" dirty="0" err="1"/>
              <a:t>i</a:t>
            </a:r>
            <a:r>
              <a:rPr lang="en-US" dirty="0"/>
              <a:t>, j) = 0 is represented as a white dot (no recurrence).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result is a symmetric matrix with diagonal lines (line of identity) and possible off-diagonal structures.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0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88625-84D5-5A20-DDC7-2070AAFE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 of Recurrence Plot</a:t>
            </a:r>
          </a:p>
          <a:p>
            <a:pPr lvl="1"/>
            <a:r>
              <a:rPr lang="en-US" dirty="0"/>
              <a:t>Diagonal Lines: Indicate periods where the system's behavior is similar over time.</a:t>
            </a:r>
          </a:p>
          <a:p>
            <a:pPr lvl="1"/>
            <a:r>
              <a:rPr lang="en-US" dirty="0"/>
              <a:t>Vertical and Horizontal Lines: Indicate states that persist over time.</a:t>
            </a:r>
          </a:p>
          <a:p>
            <a:pPr lvl="1"/>
            <a:r>
              <a:rPr lang="en-US" dirty="0"/>
              <a:t>Isolated Points: Represent rare states or outliers.</a:t>
            </a:r>
          </a:p>
          <a:p>
            <a:pPr lvl="1"/>
            <a:r>
              <a:rPr lang="en-US" dirty="0"/>
              <a:t>Homogeneous Regions: Indicate stable states or trends in the time series.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06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4941-4601-47E5-6A45-7B93F87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Gramian</a:t>
            </a:r>
            <a:r>
              <a:rPr lang="en-US" dirty="0"/>
              <a:t> Angular Field (GAF)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489E-1B81-34FF-9E17-AC0D8846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6" y="1556533"/>
            <a:ext cx="5080819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Gramian</a:t>
            </a:r>
            <a:r>
              <a:rPr lang="en-US" dirty="0"/>
              <a:t> Angular Field (GAF) is a method for encoding time series data into a matrix (image) that preserves temporal dependencies and transforms the temporal information into a spatial domain.</a:t>
            </a:r>
          </a:p>
          <a:p>
            <a:endParaRPr lang="en-IN" dirty="0"/>
          </a:p>
        </p:txBody>
      </p:sp>
      <p:pic>
        <p:nvPicPr>
          <p:cNvPr id="4098" name="Picture 2" descr="Single Gramian angular field — pyts 0.13.0 documentation">
            <a:extLst>
              <a:ext uri="{FF2B5EF4-FFF2-40B4-BE49-F238E27FC236}">
                <a16:creationId xmlns:a16="http://schemas.microsoft.com/office/drawing/2014/main" id="{18CA660C-2C45-68D7-88DA-2ACD9841E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r="4681"/>
          <a:stretch/>
        </p:blipFill>
        <p:spPr bwMode="auto">
          <a:xfrm>
            <a:off x="5171768" y="1321251"/>
            <a:ext cx="6850626" cy="42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ncoding Time Series as Images. Gramian Angular Field Imaging | by Louis de  Vitry | Analytics Vidhya | Medium">
            <a:extLst>
              <a:ext uri="{FF2B5EF4-FFF2-40B4-BE49-F238E27FC236}">
                <a16:creationId xmlns:a16="http://schemas.microsoft.com/office/drawing/2014/main" id="{460EEB36-CECF-0075-5184-07F3FC24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6" y="4505325"/>
            <a:ext cx="65627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6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AE93-CDFD-BB1D-3557-0A320837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10"/>
            <a:ext cx="10515600" cy="6449961"/>
          </a:xfrm>
        </p:spPr>
        <p:txBody>
          <a:bodyPr>
            <a:normAutofit/>
          </a:bodyPr>
          <a:lstStyle/>
          <a:p>
            <a:r>
              <a:rPr lang="en-US" sz="3600" dirty="0"/>
              <a:t>Steps to Convert Time Series Data to GAF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the Time Series Data:</a:t>
            </a:r>
          </a:p>
          <a:p>
            <a:pPr lvl="1"/>
            <a:r>
              <a:rPr lang="en-US" dirty="0"/>
              <a:t>Normalize the data to the range [−1,1][−1,1] to ensure consistency.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the Time Series Data into Polar Coordinates:</a:t>
            </a:r>
          </a:p>
          <a:p>
            <a:pPr lvl="1"/>
            <a:r>
              <a:rPr lang="en-US" dirty="0"/>
              <a:t>Convert the normalized time series into angular values using the cosine function. This maps the data to angles in the range [0,𝜋][0,π].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dirty="0" err="1"/>
              <a:t>Gramian</a:t>
            </a:r>
            <a:r>
              <a:rPr lang="en-US" dirty="0"/>
              <a:t> Angular Field:</a:t>
            </a:r>
          </a:p>
          <a:p>
            <a:pPr lvl="1"/>
            <a:r>
              <a:rPr lang="en-US" dirty="0"/>
              <a:t>Generate the GAF by computing the cosine similarity between each pair of points in the time series. </a:t>
            </a:r>
          </a:p>
          <a:p>
            <a:pPr lvl="1"/>
            <a:r>
              <a:rPr lang="en-US" dirty="0"/>
              <a:t>There are two types of GAF: the </a:t>
            </a:r>
            <a:r>
              <a:rPr lang="en-US" dirty="0" err="1"/>
              <a:t>Gramian</a:t>
            </a:r>
            <a:r>
              <a:rPr lang="en-US" dirty="0"/>
              <a:t> Angular Summation Field (GASF) and the </a:t>
            </a:r>
            <a:r>
              <a:rPr lang="en-US" dirty="0" err="1"/>
              <a:t>Gramian</a:t>
            </a:r>
            <a:r>
              <a:rPr lang="en-US" dirty="0"/>
              <a:t> Angular Difference Field (GADF).</a:t>
            </a:r>
          </a:p>
          <a:p>
            <a:pPr lvl="1"/>
            <a:r>
              <a:rPr lang="en-US" dirty="0"/>
              <a:t>GASF encodes the time series data into a matrix where each element represents the cosine of the sum of angles between pairs of time points. </a:t>
            </a:r>
          </a:p>
          <a:p>
            <a:pPr lvl="1"/>
            <a:r>
              <a:rPr lang="en-US" dirty="0"/>
              <a:t>GADF encodes the time series data into a matrix where each element represents the sine of the difference between angles of pairs of time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78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1075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GKJPH J+ Gulliver RM</vt:lpstr>
      <vt:lpstr>GKKAA J+ MTSY</vt:lpstr>
      <vt:lpstr>MTSYN</vt:lpstr>
      <vt:lpstr>t1-gul-regular</vt:lpstr>
      <vt:lpstr>Office Theme</vt:lpstr>
      <vt:lpstr>Time Series to Images</vt:lpstr>
      <vt:lpstr>Visualization of TS Data</vt:lpstr>
      <vt:lpstr>Steps to Convert TS to Images </vt:lpstr>
      <vt:lpstr>Techniques for Conversion</vt:lpstr>
      <vt:lpstr>Recurrence Plot</vt:lpstr>
      <vt:lpstr>PowerPoint Presentation</vt:lpstr>
      <vt:lpstr>PowerPoint Presentation</vt:lpstr>
      <vt:lpstr>Gramian Angular Field (GAF)</vt:lpstr>
      <vt:lpstr>PowerPoint Presentation</vt:lpstr>
      <vt:lpstr>Markov Transition Field</vt:lpstr>
      <vt:lpstr>PowerPoint Presentation</vt:lpstr>
      <vt:lpstr>PowerPoint Presentation</vt:lpstr>
      <vt:lpstr>Advantages and Challenges of Conversion to Images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Minu Genty</dc:creator>
  <cp:lastModifiedBy>Minu Genty</cp:lastModifiedBy>
  <cp:revision>5</cp:revision>
  <dcterms:created xsi:type="dcterms:W3CDTF">2024-07-16T19:59:59Z</dcterms:created>
  <dcterms:modified xsi:type="dcterms:W3CDTF">2024-07-20T20:05:16Z</dcterms:modified>
</cp:coreProperties>
</file>