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  <p:sldMasterId id="214748388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72" r:id="rId14"/>
    <p:sldId id="273" r:id="rId15"/>
    <p:sldId id="274" r:id="rId16"/>
    <p:sldId id="270" r:id="rId17"/>
    <p:sldId id="266" r:id="rId18"/>
    <p:sldId id="267" r:id="rId19"/>
    <p:sldId id="268" r:id="rId20"/>
    <p:sldId id="26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6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373C7BC-047E-414D-AC65-52ED2963FA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20008BF-8E67-4603-8971-25FAF090D31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F0C3E01-3B5E-4F15-8D86-91ED628320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01C50CA-EA61-40A9-A1C9-37C75E9B8A8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04C073F8-08FC-4C9B-9C08-93D9AB4CCF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D89D54B3-8C5D-4F5D-9B0E-CB348747EE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B4E63408-1F3E-4D01-B039-844A25454B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122B2A1A-ABB8-468E-BB9F-23B4640436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1486FEC5-6E3D-435C-BBD2-439ABE1E89E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E9579876-94E1-4F60-A396-4B3DF44783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CFC12B50-4A71-4942-86A3-765B1E93FD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24FC4AE-5A4F-4601-9809-E3EDADDBAE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49534840-A00F-4B18-9C81-B4E6C0B647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5768FAAF-485B-4222-A7CE-A90F51FFF9F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9C076FF2-EF23-433B-BB6B-650D102F91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05342898-CFFA-4CEE-98F7-EC44A289093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9B5433B5-C66E-4439-AB70-1668F560CA8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B7F45B6-4A68-4C1E-A538-F8017E9B04C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2E9EB79-6B9B-451A-B0AC-9B7F7157D9F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7F56B18-342F-4303-8792-6467C760C4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DD1F85B-07FC-4897-9734-29555D4346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AC5E0DD-CC39-498B-BAE5-043448B2C2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D690647-44DC-4389-8239-2BF3F13889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D0BE748-A586-478A-A6EA-7906AC7978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92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293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EEE6E9-770F-4D7C-A4B5-BFE692C61B25}" type="slidenum">
              <a:rPr lang="en-US" sz="14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ftr" idx="49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750" name="PlaceHolder 2"/>
          <p:cNvSpPr>
            <a:spLocks noGrp="1"/>
          </p:cNvSpPr>
          <p:nvPr>
            <p:ph type="sldNum" idx="50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51AFF8-BF06-4610-BEA4-0826F146483A}" type="slidenum">
              <a:rPr lang="en-US" sz="14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dt" idx="51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  <p:sp>
        <p:nvSpPr>
          <p:cNvPr id="75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75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ignal.find_peaks.html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Weekly Tasks</a:t>
            </a:r>
          </a:p>
        </p:txBody>
      </p:sp>
      <p:sp>
        <p:nvSpPr>
          <p:cNvPr id="10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Peak Detection on Time Series Sensor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E04F-4F7B-D6EA-9B52-8EC962F8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8A02C-FB21-91B4-AE70-8D72B95CC8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299808"/>
            <a:ext cx="9072000" cy="946440"/>
          </a:xfrm>
        </p:spPr>
        <p:txBody>
          <a:bodyPr/>
          <a:lstStyle/>
          <a:p>
            <a:r>
              <a:rPr lang="en-US" sz="2800" dirty="0"/>
              <a:t>Table for every pair of attributes in an axis, the threshold value for peaks, number of common peaks, the indices where peak occurred and the peak values.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1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F0D467-E6F5-E9F0-8AB6-F05B89F3A31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506186"/>
            <a:ext cx="9072000" cy="783771"/>
          </a:xfrm>
        </p:spPr>
        <p:txBody>
          <a:bodyPr anchor="t"/>
          <a:lstStyle/>
          <a:p>
            <a:r>
              <a:rPr lang="en-US" sz="2800" dirty="0"/>
              <a:t>X - axis</a:t>
            </a: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CD070E-9EA4-FF0D-140A-0AA9383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5159"/>
              </p:ext>
            </p:extLst>
          </p:nvPr>
        </p:nvGraphicFramePr>
        <p:xfrm>
          <a:off x="255728" y="1468716"/>
          <a:ext cx="9568544" cy="274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3709">
                  <a:extLst>
                    <a:ext uri="{9D8B030D-6E8A-4147-A177-3AD203B41FA5}">
                      <a16:colId xmlns:a16="http://schemas.microsoft.com/office/drawing/2014/main" val="1990619788"/>
                    </a:ext>
                  </a:extLst>
                </a:gridCol>
                <a:gridCol w="1512656">
                  <a:extLst>
                    <a:ext uri="{9D8B030D-6E8A-4147-A177-3AD203B41FA5}">
                      <a16:colId xmlns:a16="http://schemas.microsoft.com/office/drawing/2014/main" val="3400008256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998611114"/>
                    </a:ext>
                  </a:extLst>
                </a:gridCol>
                <a:gridCol w="2490107">
                  <a:extLst>
                    <a:ext uri="{9D8B030D-6E8A-4147-A177-3AD203B41FA5}">
                      <a16:colId xmlns:a16="http://schemas.microsoft.com/office/drawing/2014/main" val="1972420225"/>
                    </a:ext>
                  </a:extLst>
                </a:gridCol>
                <a:gridCol w="2541729">
                  <a:extLst>
                    <a:ext uri="{9D8B030D-6E8A-4147-A177-3AD203B41FA5}">
                      <a16:colId xmlns:a16="http://schemas.microsoft.com/office/drawing/2014/main" val="172931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Features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Two_times_mean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No_of_peaks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Peak_indices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Peak_values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Beschl_X_glatt_zwanzig_0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-3.055739e-10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21476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[1048576, 1310726, 1179656, 1310729, 1703951, 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[0.0002804878055563, 0.0003475609768118, 0.000...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1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Geschw_X_glatt_zwanzig_0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3.560097e+01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21476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[1048576, 1310726, 1179656, 1310729, 1703951, ...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[154.10195121925116, 448.1451219513341, 140.11...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Current_X_glatt_zwanzig_abs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0.998673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[993859, 951811, 1035907, 1516678, 1077955, 20...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[2.300167951219512, 2.298208853658537, 2.29729...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Geschw_X_glatt_zwanzig_0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35.600975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[993859, 951811, 1035907, 1516678, 1077955, 20...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[21696.14780487836, 21696.013170731687, 21696....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7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Beschl_X_glatt_zwanzig_0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-3.055739e-10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206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[1288194, 951811, 1467398, 61962, 297484, 1684...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[0.0005609756111126, 0.0011219512222252, 0.001...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Current_X_glatt_zwanzig_abs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9.986725e-01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206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[1288194, 951811, 1467398, 61962, 297484, 1684...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[2.2917480731707323, 2.298208853658537, 2.3228...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20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0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F0D467-E6F5-E9F0-8AB6-F05B89F3A31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506186"/>
            <a:ext cx="9072000" cy="783771"/>
          </a:xfrm>
        </p:spPr>
        <p:txBody>
          <a:bodyPr anchor="t"/>
          <a:lstStyle/>
          <a:p>
            <a:r>
              <a:rPr lang="en-US" sz="2800" dirty="0"/>
              <a:t>Y - axis</a:t>
            </a: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CD070E-9EA4-FF0D-140A-0AA9383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8132"/>
              </p:ext>
            </p:extLst>
          </p:nvPr>
        </p:nvGraphicFramePr>
        <p:xfrm>
          <a:off x="255728" y="1468716"/>
          <a:ext cx="9568544" cy="274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3709">
                  <a:extLst>
                    <a:ext uri="{9D8B030D-6E8A-4147-A177-3AD203B41FA5}">
                      <a16:colId xmlns:a16="http://schemas.microsoft.com/office/drawing/2014/main" val="1990619788"/>
                    </a:ext>
                  </a:extLst>
                </a:gridCol>
                <a:gridCol w="1512656">
                  <a:extLst>
                    <a:ext uri="{9D8B030D-6E8A-4147-A177-3AD203B41FA5}">
                      <a16:colId xmlns:a16="http://schemas.microsoft.com/office/drawing/2014/main" val="3400008256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998611114"/>
                    </a:ext>
                  </a:extLst>
                </a:gridCol>
                <a:gridCol w="2490107">
                  <a:extLst>
                    <a:ext uri="{9D8B030D-6E8A-4147-A177-3AD203B41FA5}">
                      <a16:colId xmlns:a16="http://schemas.microsoft.com/office/drawing/2014/main" val="1972420225"/>
                    </a:ext>
                  </a:extLst>
                </a:gridCol>
                <a:gridCol w="2541729">
                  <a:extLst>
                    <a:ext uri="{9D8B030D-6E8A-4147-A177-3AD203B41FA5}">
                      <a16:colId xmlns:a16="http://schemas.microsoft.com/office/drawing/2014/main" val="172931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Features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Two_times_mean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No_of_peaks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Peak_indices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Peak_values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Beschl_Y_glatt_zwanzig_0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-7.469585e-11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 15162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[163848, 819209, 163851, 819215, 819221, 16386...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[0.0001402438944595, 0.0002804878000105, 0.000...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1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Geschw_Y_glatt_zwanzig_0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3.340613e+01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 15162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[163848, 819209, 163851, 819215, 819221, 16386...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[170.22146341510162, 234.2634146349688, 169.85...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Current_Y_glatt_zwanzig_abs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 0.95432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[1319552, 1368834, 1565826, 1418116, 951811, 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[3.025402512195121, 3.0350311707317066, 3.0012...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Geschw_Y_glatt_zwanzig_0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33.40613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[1319552, 1368834, 1565826, 1418116, 951811, 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[17912.320243903217, 17912.370731707884, 17912...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7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Beschl_Y_glatt_zwanzig_0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-7.469585e-11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373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[1288194, 1124357, 837640, 151561, 1042460, 12...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[0.0009756097536343, 0.0002134146398464, 6.707...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Current_Y_glatt_zwanzig_abs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9.543202e-01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373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[1288194, 1124357, 837640, 151561, 1042460, 12...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[2.976467268292683, 0.997713536585366, 0.99717...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20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9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F0D467-E6F5-E9F0-8AB6-F05B89F3A31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506186"/>
            <a:ext cx="9072000" cy="783771"/>
          </a:xfrm>
        </p:spPr>
        <p:txBody>
          <a:bodyPr anchor="t"/>
          <a:lstStyle/>
          <a:p>
            <a:r>
              <a:rPr lang="en-US" sz="2800" dirty="0"/>
              <a:t>Z - axis</a:t>
            </a: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CD070E-9EA4-FF0D-140A-0AA9383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61563"/>
              </p:ext>
            </p:extLst>
          </p:nvPr>
        </p:nvGraphicFramePr>
        <p:xfrm>
          <a:off x="255728" y="1468716"/>
          <a:ext cx="9568544" cy="274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3709">
                  <a:extLst>
                    <a:ext uri="{9D8B030D-6E8A-4147-A177-3AD203B41FA5}">
                      <a16:colId xmlns:a16="http://schemas.microsoft.com/office/drawing/2014/main" val="1990619788"/>
                    </a:ext>
                  </a:extLst>
                </a:gridCol>
                <a:gridCol w="1512656">
                  <a:extLst>
                    <a:ext uri="{9D8B030D-6E8A-4147-A177-3AD203B41FA5}">
                      <a16:colId xmlns:a16="http://schemas.microsoft.com/office/drawing/2014/main" val="3400008256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998611114"/>
                    </a:ext>
                  </a:extLst>
                </a:gridCol>
                <a:gridCol w="2490107">
                  <a:extLst>
                    <a:ext uri="{9D8B030D-6E8A-4147-A177-3AD203B41FA5}">
                      <a16:colId xmlns:a16="http://schemas.microsoft.com/office/drawing/2014/main" val="1972420225"/>
                    </a:ext>
                  </a:extLst>
                </a:gridCol>
                <a:gridCol w="2541729">
                  <a:extLst>
                    <a:ext uri="{9D8B030D-6E8A-4147-A177-3AD203B41FA5}">
                      <a16:colId xmlns:a16="http://schemas.microsoft.com/office/drawing/2014/main" val="172931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Features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Two_times_mean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No_of_peaks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Peak_indices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Peak_values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Beschl_Z_glatt_zwanzig_0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6.111478e-11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19458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[1081346, 1474563, 458755, 1769476, 819203, 65...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[6.097560994875613e-05, 6.097560994876592e-05,...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1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Geschw_Z_glatt_zwanzig_0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-4.708350e+01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19458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[1081346, 1474563, 458755, 1769476, 819203, 65...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[0.006585365837032, 1.3539305178355568e-18, 0...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Current_Z_glatt_zwanzig_abs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 8.711072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[1565189, 1791499, 1161742, 1035293, 1638963, 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[9.425215560975609, 9.92744863414634, 14.32266...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Geschw_Z_glatt_zwanzig_0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-47.083496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[1565189, 1791499, 1161742, 1035293, 1638963, 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[0.0, 0.0073170731938506, 0.0139024390308827, 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7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Beschl_Z_glatt_zwanzig_0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6.111478e-11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[1353601, 264835, 1673987, 1452165, 1565189, 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[0.0002378048781415, 5.4878048641934114e-05, 5...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Current_Z_glatt_zwanzig_abs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8.711072e+00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[1353601, 264835, 1673987, 1452165, 1565189, 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[14.485685048780482, 14.414324439024393, 14.41...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20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3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F0D467-E6F5-E9F0-8AB6-F05B89F3A31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506186"/>
            <a:ext cx="9072000" cy="783771"/>
          </a:xfrm>
        </p:spPr>
        <p:txBody>
          <a:bodyPr anchor="t"/>
          <a:lstStyle/>
          <a:p>
            <a:r>
              <a:rPr lang="en-US" sz="2800" dirty="0"/>
              <a:t>SP - axis</a:t>
            </a: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CD070E-9EA4-FF0D-140A-0AA9383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89632"/>
              </p:ext>
            </p:extLst>
          </p:nvPr>
        </p:nvGraphicFramePr>
        <p:xfrm>
          <a:off x="255728" y="1468716"/>
          <a:ext cx="9568544" cy="274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3709">
                  <a:extLst>
                    <a:ext uri="{9D8B030D-6E8A-4147-A177-3AD203B41FA5}">
                      <a16:colId xmlns:a16="http://schemas.microsoft.com/office/drawing/2014/main" val="1990619788"/>
                    </a:ext>
                  </a:extLst>
                </a:gridCol>
                <a:gridCol w="1512656">
                  <a:extLst>
                    <a:ext uri="{9D8B030D-6E8A-4147-A177-3AD203B41FA5}">
                      <a16:colId xmlns:a16="http://schemas.microsoft.com/office/drawing/2014/main" val="3400008256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998611114"/>
                    </a:ext>
                  </a:extLst>
                </a:gridCol>
                <a:gridCol w="2490107">
                  <a:extLst>
                    <a:ext uri="{9D8B030D-6E8A-4147-A177-3AD203B41FA5}">
                      <a16:colId xmlns:a16="http://schemas.microsoft.com/office/drawing/2014/main" val="1972420225"/>
                    </a:ext>
                  </a:extLst>
                </a:gridCol>
                <a:gridCol w="2541729">
                  <a:extLst>
                    <a:ext uri="{9D8B030D-6E8A-4147-A177-3AD203B41FA5}">
                      <a16:colId xmlns:a16="http://schemas.microsoft.com/office/drawing/2014/main" val="172931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Features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Two_times_mean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No_of_peaks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Peak_indices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Peak_values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2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Beschl_SP_glatt_zwanzig_0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0.211593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2574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[180228, 229380, 925704, 409610, 458762, 18024...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[0.290768971883442, 0.2907350883997127, 0.2907...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1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Geschw_SP_glatt_zwanzig_0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4229.489005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2574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[180228, 229380, 925704, 409610, 458762, 18024...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[7600.017174796345, 7600.01438617994, 7600.018...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Current_SP_glatt_zwanzig_abs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1.206734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[1525120, 1353615, 1746203, 1598749, 362280, 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[14.990067707317074, 16.34168378048781, 17.568...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Geschw_SP_glatt_zwanzig_0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 4229.489005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[1525120, 1353615, 1746203, 1598749, 362280, 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[4250.017491869896, 6349.983213414989, 5300.02...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7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Beschl_SP_glatt_zwanzig_0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0.211593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[1374860, 1473424, 1452179, 403360, 171552, 91...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[80.02723577235767, 80.0621273712751, 0.255877...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5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Current_SP_glatt_zwanzig_abs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1.206734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[1374860, 1473424, 1452179, 403360, 171552, 91...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[10.05436002439024, 10.084621536585365, 16.341...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20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0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0EBB-A80D-8301-C94F-47AC67D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1D0B-A1F5-E2CA-7682-136B000DA5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732515"/>
            <a:ext cx="9072000" cy="946440"/>
          </a:xfrm>
        </p:spPr>
        <p:txBody>
          <a:bodyPr/>
          <a:lstStyle/>
          <a:p>
            <a:r>
              <a:rPr lang="en-US" dirty="0"/>
              <a:t>General Peaks of each feature over different 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56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981A-8F4F-F081-9D01-5783C9AC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35" y="0"/>
            <a:ext cx="9072000" cy="946440"/>
          </a:xfrm>
        </p:spPr>
        <p:txBody>
          <a:bodyPr/>
          <a:lstStyle/>
          <a:p>
            <a:r>
              <a:rPr lang="en-US" dirty="0"/>
              <a:t>Peaks on X 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FCE9F-18DA-1A37-2614-2D9D4CEC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" y="699300"/>
            <a:ext cx="10080625" cy="50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BECD-E318-97E7-0D80-5AE16079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9072000" cy="946440"/>
          </a:xfrm>
        </p:spPr>
        <p:txBody>
          <a:bodyPr/>
          <a:lstStyle/>
          <a:p>
            <a:r>
              <a:rPr lang="en-US" dirty="0"/>
              <a:t>Peaks on Y 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8F731-6123-2A65-AB85-3ED7A30F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929"/>
            <a:ext cx="10080625" cy="50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4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47A4-5626-64FF-EDBD-BC9F0A60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9072000" cy="946440"/>
          </a:xfrm>
        </p:spPr>
        <p:txBody>
          <a:bodyPr/>
          <a:lstStyle/>
          <a:p>
            <a:r>
              <a:rPr lang="en-US" dirty="0"/>
              <a:t>Peaks on Z 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453E-319B-373D-86E4-B6D77988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559"/>
            <a:ext cx="10080625" cy="50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CDCA-8BF5-7520-BB46-5E25F15B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9072000" cy="946440"/>
          </a:xfrm>
        </p:spPr>
        <p:txBody>
          <a:bodyPr/>
          <a:lstStyle/>
          <a:p>
            <a:r>
              <a:rPr lang="en-US" dirty="0"/>
              <a:t>Peaks on SP 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8CA5C-F45D-C4DF-6687-5C0D9D5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3"/>
            <a:ext cx="10080625" cy="50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Peak Detection on Versuch1_final.csv</a:t>
            </a: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65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7499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The file had 17 features – 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538163" lvl="1" indent="-179388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Geschw_X_glatt_zwanzig_0;Geschw_Y_glatt_zwanzig_0;Geschw_Z_glatt_zwanzig_0;Geschw_SP_glatt_zwanzig_0;</a:t>
            </a:r>
          </a:p>
          <a:p>
            <a:pPr marL="538163" lvl="1" indent="-179388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Beschl_X_glatt_zwanzig_0;Beschl_Y_glatt_zwanzig_0;Beschl_Z_glatt_zwanzig_0;Beschl_SP_glatt_zwanzig_0;</a:t>
            </a:r>
          </a:p>
          <a:p>
            <a:pPr marL="538163" lvl="1" indent="-179388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Kraft_X_glatt_zwanzig_0;Kraft_Y_glatt_zwanzig_0;Kraft_Z_glatt_zwanzig_0;Kraft_SP_glatt_zwanzig_0; </a:t>
            </a:r>
          </a:p>
          <a:p>
            <a:pPr marL="538163" lvl="1" indent="-179388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removed_material_0;</a:t>
            </a:r>
          </a:p>
          <a:p>
            <a:pPr marL="538163" lvl="1" indent="-179388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Current_X_glatt_zwanzig_abs;Current_Y_glatt_zwanzig_abs;Current_Z_glatt_zwanzig_abs;Current_SP_glatt_zwanzig_abs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Delimiter - ‘;’,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Decimal - ‘,’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982F-418C-CD54-1CF7-7A3AD008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43CB-7DE8-7530-18AE-CE48E9D5615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642709"/>
            <a:ext cx="9072000" cy="946440"/>
          </a:xfrm>
        </p:spPr>
        <p:txBody>
          <a:bodyPr/>
          <a:lstStyle/>
          <a:p>
            <a:r>
              <a:rPr lang="en-US" dirty="0"/>
              <a:t>Plots for common peaks of feature-pairs over different 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8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C11E-C6F7-BD2F-E959-7E83F1B2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X-axis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1D503-3280-7ADC-3BB1-6A2047B5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" y="1172520"/>
            <a:ext cx="6629833" cy="2169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A27FDF-E174-65CC-0729-78986BDA6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" y="3305224"/>
            <a:ext cx="7229749" cy="23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2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9C61-75CA-7302-783D-A629EF2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Y-axis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4AE01-A630-6277-E3B4-79AC3ADD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2018"/>
            <a:ext cx="6851374" cy="224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C153E-016E-CA85-3722-21538543A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5563"/>
            <a:ext cx="6881877" cy="225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E025-FAB6-F6CC-9694-4DE4CFBA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BB45D-AD63-829C-AE7C-8D2BED08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644"/>
            <a:ext cx="6814835" cy="222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4E232-3F6E-22FA-9774-8965B00FB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350"/>
            <a:ext cx="6930887" cy="22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51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E793-F49E-9D70-A197-B572A543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SP-axis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085B-909A-A5EB-15D7-67413F9F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115"/>
            <a:ext cx="7235687" cy="2365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175B0-C96B-7063-DB9C-F2912AA9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97196"/>
            <a:ext cx="7235687" cy="23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0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AA03-9E8E-00DB-136B-8BD315A9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 using Z-score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B3A0A-E805-20B6-C65B-A21803040D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623312"/>
            <a:ext cx="9072000" cy="946440"/>
          </a:xfrm>
        </p:spPr>
        <p:txBody>
          <a:bodyPr/>
          <a:lstStyle/>
          <a:p>
            <a:r>
              <a:rPr lang="en-US" sz="3200" dirty="0"/>
              <a:t>Algorithm setting:</a:t>
            </a:r>
          </a:p>
          <a:p>
            <a:pPr lvl="7"/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lag = 1000</a:t>
            </a:r>
          </a:p>
          <a:p>
            <a:pPr lvl="7"/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threshold = 15</a:t>
            </a:r>
          </a:p>
          <a:p>
            <a:pPr lvl="7"/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influence = 0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2286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AAAD-10B3-46AD-A840-D9FB4294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79"/>
            <a:ext cx="1411886" cy="5162350"/>
          </a:xfrm>
        </p:spPr>
        <p:txBody>
          <a:bodyPr vert="vert270"/>
          <a:lstStyle/>
          <a:p>
            <a:r>
              <a:rPr lang="en-US" dirty="0"/>
              <a:t>Table of Peak Info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A16A4-B617-6AB1-2A6C-1EDA7DFF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5" y="134937"/>
            <a:ext cx="76485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7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89A6-5FE7-AE13-B5D3-AE53581D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15938"/>
            <a:ext cx="655329" cy="2753884"/>
          </a:xfrm>
        </p:spPr>
        <p:txBody>
          <a:bodyPr vert="vert270"/>
          <a:lstStyle/>
          <a:p>
            <a:r>
              <a:rPr lang="en-US" dirty="0"/>
              <a:t>X-axis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D9848-4B41-C6BF-3CAF-788DEDE3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9" y="0"/>
            <a:ext cx="7035346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15C0C-6626-91EC-56B8-9144831E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70" y="2016805"/>
            <a:ext cx="6786155" cy="212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0FCBE-88FD-69B3-4FC2-BB94DB73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830" y="3994603"/>
            <a:ext cx="6719433" cy="20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6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A51F2-CBB3-EE27-B66A-0A986917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B2D-4E49-5989-E632-0D6B7E8F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07" y="724102"/>
            <a:ext cx="655329" cy="2753884"/>
          </a:xfrm>
        </p:spPr>
        <p:txBody>
          <a:bodyPr vert="vert270"/>
          <a:lstStyle/>
          <a:p>
            <a:r>
              <a:rPr lang="en-US" dirty="0"/>
              <a:t>Y-axis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B9341-D486-97FD-609A-FA285EF4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10" y="-1"/>
            <a:ext cx="6332340" cy="1967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B5DA5-386A-C0FF-055C-724E5482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66" y="1820630"/>
            <a:ext cx="6113984" cy="1918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AFD933-4026-BC7C-B6AE-25D85A44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160" y="3592286"/>
            <a:ext cx="6190796" cy="20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5919-640E-F249-AD48-8AC72C33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0BD2-E9C7-D900-8F98-1DAE220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07" y="724102"/>
            <a:ext cx="655329" cy="2753884"/>
          </a:xfrm>
        </p:spPr>
        <p:txBody>
          <a:bodyPr vert="vert270"/>
          <a:lstStyle/>
          <a:p>
            <a:r>
              <a:rPr lang="en-US" dirty="0"/>
              <a:t>Z-axis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4378B-41FB-BB79-D9B7-FA07E5F4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39" y="0"/>
            <a:ext cx="6665686" cy="190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AF5388-44FB-683E-56AD-33D36B77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940" y="1812518"/>
            <a:ext cx="6665686" cy="204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9954C6-3A53-6D87-7419-C624CA23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939" y="3678967"/>
            <a:ext cx="6665686" cy="20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3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Created an iterator object to iterate through the data in batches (of 10000 data points).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Implemented functions to calculate the summary statistics on the data and visualize the data using a line plot.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DD01B-0C87-A75C-C4F4-406E6119D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DD67-4D66-008D-3914-87B995BB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807458"/>
            <a:ext cx="655329" cy="2753884"/>
          </a:xfrm>
        </p:spPr>
        <p:txBody>
          <a:bodyPr vert="vert270"/>
          <a:lstStyle/>
          <a:p>
            <a:r>
              <a:rPr lang="en-US" dirty="0"/>
              <a:t>SP-axis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9FE2-89A2-65EC-7F28-2F07758A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372" y="0"/>
            <a:ext cx="6549344" cy="1992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B0F7A-2980-C45D-F21E-FCAEAD68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2" y="1839237"/>
            <a:ext cx="6549344" cy="1992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06157B-820A-E913-9C79-B94E1466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26" y="3690260"/>
            <a:ext cx="6409190" cy="19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5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C067-E570-2D0F-5CCF-9B9647F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72749-56A9-AFB6-85B7-6358261437C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571529"/>
            <a:ext cx="9072000" cy="3288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3.Linear Regression</a:t>
            </a:r>
          </a:p>
          <a:p>
            <a:r>
              <a:rPr lang="en-US" dirty="0"/>
              <a:t>4.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RandomForest</a:t>
            </a:r>
            <a:endParaRPr lang="en-US" dirty="0"/>
          </a:p>
          <a:p>
            <a:r>
              <a:rPr lang="en-US" dirty="0"/>
              <a:t>6. SVM</a:t>
            </a:r>
          </a:p>
          <a:p>
            <a:r>
              <a:rPr lang="en-US" dirty="0"/>
              <a:t>7. Neural Nets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606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4FAC-1C49-3544-13DC-5FF431D5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EF120-F42D-ACDE-830F-288BF49D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21" y="1053941"/>
            <a:ext cx="7056211" cy="46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8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F35F-2ACE-3EBB-DCC0-2D4178D9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D7BB8-5EBD-1F2B-6EA5-82F93208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82" y="791936"/>
            <a:ext cx="7111121" cy="46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8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71FF-27CB-77F2-3A62-C7D2BBB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FE36-E7E9-B531-1E30-B7C89866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14" y="987468"/>
            <a:ext cx="7157811" cy="46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AF3A-CDA7-0778-8F1A-3832295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Regressor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03D12-3347-FC47-D933-AD7B6E97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42" y="987879"/>
            <a:ext cx="7157183" cy="46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33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15EB-EE9E-57BA-183F-57B83BA2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45320-4C5A-E271-71AC-76B9EAE9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97" y="889907"/>
            <a:ext cx="7306928" cy="47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19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89CB-DA51-F0F3-11B2-D1987DDA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0"/>
            <a:ext cx="9079374" cy="759279"/>
          </a:xfrm>
        </p:spPr>
        <p:txBody>
          <a:bodyPr/>
          <a:lstStyle/>
          <a:p>
            <a:r>
              <a:rPr lang="en-US" dirty="0" err="1"/>
              <a:t>PyCaret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80AB6-7AFC-1036-1483-70D2EE6FF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" b="1807"/>
          <a:stretch/>
        </p:blipFill>
        <p:spPr>
          <a:xfrm>
            <a:off x="1747157" y="651562"/>
            <a:ext cx="7422024" cy="49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4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C394-508A-E1CE-BD9A-E9EC2A63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Repetitions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E2CC7-A8F8-4944-FD3F-F3C4EEC4718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449064"/>
            <a:ext cx="9072000" cy="328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Autocorrelation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MatrixProfiling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Seasonal Decomposition?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181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188B-57D1-6078-9C89-DCE3B4D8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30A30-90B7-5192-6BAA-64C7B7463F1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C6F3B-66AE-1C8F-E8B8-CE6D8844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7" y="0"/>
            <a:ext cx="706317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/>
          </p:nvPr>
        </p:nvSpPr>
        <p:spPr>
          <a:xfrm>
            <a:off x="504000" y="822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666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Made use of the function find_peaks available in scipy library.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sng" strike="noStrike" spc="-1">
                <a:solidFill>
                  <a:srgbClr val="0000EE"/>
                </a:solidFill>
                <a:uFillTx/>
                <a:latin typeface="Calibri"/>
                <a:hlinkClick r:id="rId2"/>
              </a:rPr>
              <a:t>https://docs.scipy.org/doc/scipy/reference/generated/scipy.signal.find_peaks.html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Implemented functions to extract peaks from all the columns and plot the peak values.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Experimented by considering </a:t>
            </a: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values &gt; mean x 2 → Peaks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Created dataframes for every peaks detected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8EA8-636D-D17D-FD78-F9557823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48272-FFC8-008D-570B-DDD6881CCB5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2487A-63DD-5E8A-C57C-EE0D59C4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7" y="0"/>
            <a:ext cx="706317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1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903F-A102-4244-327B-9970CDD7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F1F84-1469-F5F0-B828-686DA5551EC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0FEA2-4457-EB6E-6707-B050775E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7" y="0"/>
            <a:ext cx="706317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67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31B1-1B70-D46E-5707-B3343410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62EE1-56C5-827A-7DE6-023E8A4F57C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95C7A-0EAB-3CAA-2A57-EBC80B1A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7" y="0"/>
            <a:ext cx="706317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1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7EFB-5136-7613-9832-0A898D2F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695CE-6069-FFB0-4136-0DDE352DD64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7FB7-8142-2176-F3C9-C74223A1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7" y="0"/>
            <a:ext cx="706317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5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252-559D-0F51-0BF8-7FD6033E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467E-823C-C263-A38F-0135FE98110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DBF11-73B4-F6B9-0B24-0105BF9F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7" y="0"/>
            <a:ext cx="706317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6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A16E-2D02-13D2-69FD-F067834B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562814"/>
          </a:xfrm>
        </p:spPr>
        <p:txBody>
          <a:bodyPr/>
          <a:lstStyle/>
          <a:p>
            <a:r>
              <a:rPr lang="en-US" sz="2800" dirty="0"/>
              <a:t>Important features for predicting Energy Consumption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4524D-CDA3-F399-4475-92030476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9" y="916485"/>
            <a:ext cx="8512347" cy="47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7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D5735-3384-DC41-0243-8B6CDECF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61" y="0"/>
            <a:ext cx="5797503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8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B3C4E9-3E05-EB13-B027-3E8F7E410DC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34628" y="960865"/>
            <a:ext cx="9072000" cy="3284563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The power requirements of a milling process are divided into the following </a:t>
            </a:r>
            <a:r>
              <a:rPr lang="en-IN" sz="2000" b="0" i="0" u="none" strike="noStrike" baseline="0" dirty="0"/>
              <a:t>consumer groups: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/>
              <a:t>Cooling lubricant processing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/>
              <a:t>Compressed air generation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/>
              <a:t>Electrically powered auxiliary </a:t>
            </a:r>
            <a:r>
              <a:rPr lang="en-US" sz="2000" b="0" i="0" u="none" strike="noStrike" baseline="0" dirty="0"/>
              <a:t>components of the milling machine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CNC control package with main spindle </a:t>
            </a:r>
            <a:r>
              <a:rPr lang="en-IN" sz="2000" b="0" i="0" u="none" strike="noStrike" baseline="0" dirty="0"/>
              <a:t>and feed axis motors</a:t>
            </a:r>
          </a:p>
        </p:txBody>
      </p:sp>
    </p:spTree>
    <p:extLst>
      <p:ext uri="{BB962C8B-B14F-4D97-AF65-F5344CB8AC3E}">
        <p14:creationId xmlns:p14="http://schemas.microsoft.com/office/powerpoint/2010/main" val="2351442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01DE8-9E3D-7E9D-B349-568C3463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2" y="177908"/>
            <a:ext cx="7167633" cy="53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8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22B1A1-955A-E1B5-24F9-634135D43C2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61365"/>
            <a:ext cx="9072000" cy="52891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deviation of the predictions for the peaks are posed on several reasons concerning especially the energy consumption of CNC machine tools and the milling process :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NC instructions, which are directly followed by an identical copy of themselves, whereas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only one of those instructions leads to an significant energy consumption of the machining operation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is a challenge in data acquisition, which leads to high prediction errors: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 two identical inputs generating highly different energy consumption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model has to average the output and produce high errors.  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Despite being similar, 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NC instructions can differ in energy consumption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For example the energy needed for the tool change system is dependent on the position in the tool magazine.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/>
          </p:nvPr>
        </p:nvSpPr>
        <p:spPr>
          <a:xfrm>
            <a:off x="504000" y="454680"/>
            <a:ext cx="9070920" cy="47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611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Observations: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common peaks occur in all four axis of a feature.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Common peaks occur among the following pairs: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Geschw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Beschl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Geschw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&amp; Current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Beschl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&amp; Current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753200" lvl="3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Over all 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the axes. 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7" name="Picture 1086"/>
          <p:cNvPicPr/>
          <p:nvPr/>
        </p:nvPicPr>
        <p:blipFill>
          <a:blip r:embed="rId2"/>
          <a:stretch/>
        </p:blipFill>
        <p:spPr>
          <a:xfrm>
            <a:off x="5121720" y="108000"/>
            <a:ext cx="4817160" cy="5200560"/>
          </a:xfrm>
          <a:prstGeom prst="rect">
            <a:avLst/>
          </a:prstGeom>
          <a:ln w="0">
            <a:noFill/>
          </a:ln>
        </p:spPr>
      </p:pic>
      <p:pic>
        <p:nvPicPr>
          <p:cNvPr id="1088" name="Picture 1087"/>
          <p:cNvPicPr/>
          <p:nvPr/>
        </p:nvPicPr>
        <p:blipFill>
          <a:blip r:embed="rId3"/>
          <a:stretch/>
        </p:blipFill>
        <p:spPr>
          <a:xfrm>
            <a:off x="171720" y="178560"/>
            <a:ext cx="4794120" cy="511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1" name="Picture 1090"/>
          <p:cNvPicPr/>
          <p:nvPr/>
        </p:nvPicPr>
        <p:blipFill>
          <a:blip r:embed="rId2"/>
          <a:stretch/>
        </p:blipFill>
        <p:spPr>
          <a:xfrm>
            <a:off x="216000" y="163800"/>
            <a:ext cx="4722840" cy="5180760"/>
          </a:xfrm>
          <a:prstGeom prst="rect">
            <a:avLst/>
          </a:prstGeom>
          <a:ln w="0">
            <a:noFill/>
          </a:ln>
        </p:spPr>
      </p:pic>
      <p:pic>
        <p:nvPicPr>
          <p:cNvPr id="1092" name="Picture 1091"/>
          <p:cNvPicPr/>
          <p:nvPr/>
        </p:nvPicPr>
        <p:blipFill>
          <a:blip r:embed="rId3"/>
          <a:stretch/>
        </p:blipFill>
        <p:spPr>
          <a:xfrm>
            <a:off x="5118840" y="181800"/>
            <a:ext cx="4722840" cy="518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4" name="Picture 1093"/>
          <p:cNvPicPr/>
          <p:nvPr/>
        </p:nvPicPr>
        <p:blipFill>
          <a:blip r:embed="rId2"/>
          <a:stretch/>
        </p:blipFill>
        <p:spPr>
          <a:xfrm>
            <a:off x="277200" y="241200"/>
            <a:ext cx="4643640" cy="5044320"/>
          </a:xfrm>
          <a:prstGeom prst="rect">
            <a:avLst/>
          </a:prstGeom>
          <a:ln w="0">
            <a:noFill/>
          </a:ln>
        </p:spPr>
      </p:pic>
      <p:pic>
        <p:nvPicPr>
          <p:cNvPr id="1095" name="Picture 1094"/>
          <p:cNvPicPr/>
          <p:nvPr/>
        </p:nvPicPr>
        <p:blipFill>
          <a:blip r:embed="rId3"/>
          <a:stretch/>
        </p:blipFill>
        <p:spPr>
          <a:xfrm>
            <a:off x="5067000" y="219960"/>
            <a:ext cx="4908600" cy="507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535D44-FB9D-05AB-5774-EA1D16734A5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8369" y="620486"/>
            <a:ext cx="9072000" cy="1030964"/>
          </a:xfrm>
        </p:spPr>
        <p:txBody>
          <a:bodyPr anchor="t"/>
          <a:lstStyle/>
          <a:p>
            <a:r>
              <a:rPr lang="en-US" sz="3600" dirty="0"/>
              <a:t>Table for every attribute, the threshold value for peaks, the number of peaks, the indices where the peaks occur, and the peak values.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62C0B-1ED9-EC10-A00E-9401C97C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" y="2835275"/>
            <a:ext cx="3645288" cy="2764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2CFBB-1BC1-75DA-4045-A0C5E391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66" y="2835274"/>
            <a:ext cx="3099549" cy="2764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51F3B-4E38-86EA-EF26-EEEFB96A3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6" b="-1"/>
          <a:stretch/>
        </p:blipFill>
        <p:spPr>
          <a:xfrm>
            <a:off x="6799337" y="2835272"/>
            <a:ext cx="3167507" cy="27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1512</Words>
  <Application>Microsoft Office PowerPoint</Application>
  <PresentationFormat>Custom</PresentationFormat>
  <Paragraphs>222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Symbol</vt:lpstr>
      <vt:lpstr>Wingdings</vt:lpstr>
      <vt:lpstr>Office</vt:lpstr>
      <vt:lpstr>Office</vt:lpstr>
      <vt:lpstr>Weekly Tasks</vt:lpstr>
      <vt:lpstr>Peak Detection on Versuch1_final.csv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PowerPoint Presentation</vt:lpstr>
      <vt:lpstr>Plots</vt:lpstr>
      <vt:lpstr>Peaks on X axis</vt:lpstr>
      <vt:lpstr>Peaks on Y axis</vt:lpstr>
      <vt:lpstr>Peaks on Z axis</vt:lpstr>
      <vt:lpstr>Peaks on SP axis</vt:lpstr>
      <vt:lpstr>Plots</vt:lpstr>
      <vt:lpstr>X-axis</vt:lpstr>
      <vt:lpstr>Y-axis</vt:lpstr>
      <vt:lpstr>Z-axis</vt:lpstr>
      <vt:lpstr>SP-axis</vt:lpstr>
      <vt:lpstr>Peaks using Z-score</vt:lpstr>
      <vt:lpstr>Table of Peak Info</vt:lpstr>
      <vt:lpstr>X-axis</vt:lpstr>
      <vt:lpstr>Y-axis</vt:lpstr>
      <vt:lpstr>Z-axis</vt:lpstr>
      <vt:lpstr>SP-axis</vt:lpstr>
      <vt:lpstr>Machine Learning Models</vt:lpstr>
      <vt:lpstr>LightGBM</vt:lpstr>
      <vt:lpstr>CatBoost</vt:lpstr>
      <vt:lpstr>Linear Regression</vt:lpstr>
      <vt:lpstr>XGBoost Regressor</vt:lpstr>
      <vt:lpstr>Random Forest</vt:lpstr>
      <vt:lpstr>PyCaret</vt:lpstr>
      <vt:lpstr>Identifying Repetitions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features for predicting Energy Consumption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Tasks</dc:title>
  <dc:subject/>
  <dc:creator/>
  <dc:description/>
  <cp:lastModifiedBy>Minu Genty</cp:lastModifiedBy>
  <cp:revision>35</cp:revision>
  <dcterms:modified xsi:type="dcterms:W3CDTF">2024-06-12T10:58:14Z</dcterms:modified>
  <dc:language>en-US</dc:language>
</cp:coreProperties>
</file>