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7772400" cy="10693400"/>
  <p:notesSz cx="77724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6" d="100"/>
          <a:sy n="86" d="100"/>
        </p:scale>
        <p:origin x="-1260" y="17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58726" y="2138680"/>
            <a:ext cx="6995160" cy="2851573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lang="en-US" smtClean="0"/>
              <a:pPr marL="25400">
                <a:lnSpc>
                  <a:spcPts val="1130"/>
                </a:lnSpc>
              </a:pPr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65860" y="5194981"/>
            <a:ext cx="5440680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lang="en-US" smtClean="0"/>
              <a:pPr marL="25400">
                <a:lnSpc>
                  <a:spcPts val="113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28232"/>
            <a:ext cx="1748790" cy="912404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28232"/>
            <a:ext cx="5116830" cy="912404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lang="en-US" smtClean="0"/>
              <a:pPr marL="25400">
                <a:lnSpc>
                  <a:spcPts val="113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lang="en-US" smtClean="0"/>
              <a:pPr marL="25400">
                <a:lnSpc>
                  <a:spcPts val="113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170" y="950525"/>
            <a:ext cx="6023610" cy="2851573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170" y="3910289"/>
            <a:ext cx="6023610" cy="235403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6080" y="10005260"/>
            <a:ext cx="647700" cy="569325"/>
          </a:xfrm>
        </p:spPr>
        <p:txBody>
          <a:bodyPr/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lang="en-US" smtClean="0"/>
              <a:pPr marL="25400">
                <a:lnSpc>
                  <a:spcPts val="113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495127"/>
            <a:ext cx="3432810" cy="705715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495127"/>
            <a:ext cx="3432810" cy="705715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lang="en-US" smtClean="0"/>
              <a:pPr marL="25400">
                <a:lnSpc>
                  <a:spcPts val="113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25756"/>
            <a:ext cx="6995160" cy="178223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93638"/>
            <a:ext cx="3434160" cy="1170828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948272" y="2393638"/>
            <a:ext cx="3435509" cy="1170828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8620" y="3683283"/>
            <a:ext cx="3434160" cy="58689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683283"/>
            <a:ext cx="3435509" cy="58689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lang="en-US" smtClean="0"/>
              <a:pPr marL="25400">
                <a:lnSpc>
                  <a:spcPts val="113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lang="en-US" smtClean="0"/>
              <a:pPr marL="25400">
                <a:lnSpc>
                  <a:spcPts val="113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lang="en-US" smtClean="0"/>
              <a:pPr marL="25400">
                <a:lnSpc>
                  <a:spcPts val="113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25756"/>
            <a:ext cx="2557066" cy="1811937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8620" y="2376312"/>
            <a:ext cx="2557066" cy="7175965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38792" y="425756"/>
            <a:ext cx="4344988" cy="912652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lang="en-US" smtClean="0"/>
              <a:pPr marL="25400">
                <a:lnSpc>
                  <a:spcPts val="113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950525"/>
            <a:ext cx="4663440" cy="814382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4480" y="2856524"/>
            <a:ext cx="4663440" cy="6178409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0" y="1819324"/>
            <a:ext cx="4663440" cy="826956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lang="en-US" smtClean="0"/>
              <a:pPr marL="25400">
                <a:lnSpc>
                  <a:spcPts val="113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88620" y="428232"/>
            <a:ext cx="6995160" cy="1782233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88620" y="2495127"/>
            <a:ext cx="6995160" cy="734280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388620" y="10005260"/>
            <a:ext cx="1813560" cy="5693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55570" y="10005260"/>
            <a:ext cx="2461260" cy="5693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36080" y="10005260"/>
            <a:ext cx="647700" cy="5693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marL="25400">
              <a:lnSpc>
                <a:spcPts val="1130"/>
              </a:lnSpc>
            </a:pPr>
            <a:fld id="{81D60167-4931-47E6-BA6A-407CBD079E47}" type="slidenum">
              <a:rPr lang="en-US" smtClean="0"/>
              <a:pPr marL="25400">
                <a:lnSpc>
                  <a:spcPts val="1130"/>
                </a:lnSpc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City-Government/Borough-Boundaries/tqmj-j8zm" TargetMode="External"/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7279" y="4679696"/>
            <a:ext cx="4942205" cy="10829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latin typeface="Times New Roman"/>
                <a:cs typeface="Times New Roman"/>
              </a:rPr>
              <a:t>THE </a:t>
            </a:r>
            <a:r>
              <a:rPr sz="2200" b="1" spc="-5" dirty="0">
                <a:latin typeface="Times New Roman"/>
                <a:cs typeface="Times New Roman"/>
              </a:rPr>
              <a:t>BATTLE OF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NEIGHBOURHOOD</a:t>
            </a:r>
            <a:endParaRPr sz="2200">
              <a:latin typeface="Times New Roman"/>
              <a:cs typeface="Times New Roman"/>
            </a:endParaRPr>
          </a:p>
          <a:p>
            <a:pPr marL="1887855" marR="45085" indent="-1835785">
              <a:lnSpc>
                <a:spcPts val="5070"/>
              </a:lnSpc>
              <a:spcBef>
                <a:spcPts val="570"/>
              </a:spcBef>
            </a:pPr>
            <a:r>
              <a:rPr sz="2200" b="1" spc="-5" dirty="0">
                <a:latin typeface="Times New Roman"/>
                <a:cs typeface="Times New Roman"/>
              </a:rPr>
              <a:t>SUBMITTED </a:t>
            </a:r>
            <a:r>
              <a:rPr sz="2200" b="1" dirty="0">
                <a:latin typeface="Times New Roman"/>
                <a:cs typeface="Times New Roman"/>
              </a:rPr>
              <a:t>BY: </a:t>
            </a:r>
            <a:r>
              <a:rPr sz="2200" b="1" spc="-10">
                <a:latin typeface="Times New Roman"/>
                <a:cs typeface="Times New Roman"/>
              </a:rPr>
              <a:t>SHWETA </a:t>
            </a:r>
            <a:r>
              <a:rPr sz="2200" b="1" smtClean="0">
                <a:latin typeface="Times New Roman"/>
                <a:cs typeface="Times New Roman"/>
              </a:rPr>
              <a:t>SHARMA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3401" y="2832100"/>
            <a:ext cx="7010400" cy="4448810"/>
          </a:xfrm>
          <a:custGeom>
            <a:avLst/>
            <a:gdLst/>
            <a:ahLst/>
            <a:cxnLst/>
            <a:rect l="l" t="t" r="r" b="b"/>
            <a:pathLst>
              <a:path w="6404609" h="3382010">
                <a:moveTo>
                  <a:pt x="0" y="3382010"/>
                </a:moveTo>
                <a:lnTo>
                  <a:pt x="6404610" y="3382010"/>
                </a:lnTo>
                <a:lnTo>
                  <a:pt x="6404610" y="0"/>
                </a:lnTo>
                <a:lnTo>
                  <a:pt x="0" y="0"/>
                </a:lnTo>
                <a:lnTo>
                  <a:pt x="0" y="338201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1" y="2908302"/>
            <a:ext cx="6858000" cy="4343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736080" y="10005262"/>
            <a:ext cx="6477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r>
              <a:rPr dirty="0"/>
              <a:t>9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1" y="1612901"/>
            <a:ext cx="6248400" cy="639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8790" marR="5080" indent="-466725">
              <a:lnSpc>
                <a:spcPct val="127299"/>
              </a:lnSpc>
              <a:spcBef>
                <a:spcPts val="95"/>
              </a:spcBef>
            </a:pPr>
            <a:r>
              <a:rPr lang="en-US" sz="1400" b="1" spc="15" dirty="0" smtClean="0">
                <a:latin typeface="Lucida Sans Unicode"/>
                <a:cs typeface="Lucida Sans Unicode"/>
              </a:rPr>
              <a:t>There </a:t>
            </a:r>
            <a:r>
              <a:rPr lang="en-US" sz="1400" b="1" spc="-5" dirty="0" smtClean="0">
                <a:latin typeface="Lucida Sans Unicode"/>
                <a:cs typeface="Lucida Sans Unicode"/>
              </a:rPr>
              <a:t>are </a:t>
            </a:r>
            <a:r>
              <a:rPr lang="en-US" sz="1400" b="1" spc="10" dirty="0" smtClean="0">
                <a:latin typeface="Lucida Sans Unicode"/>
                <a:cs typeface="Lucida Sans Unicode"/>
              </a:rPr>
              <a:t>two </a:t>
            </a:r>
            <a:r>
              <a:rPr lang="en-US" sz="1400" b="1" spc="5" dirty="0" smtClean="0">
                <a:latin typeface="Lucida Sans Unicode"/>
                <a:cs typeface="Lucida Sans Unicode"/>
              </a:rPr>
              <a:t>restaurant </a:t>
            </a:r>
            <a:r>
              <a:rPr lang="en-US" sz="1400" b="1" spc="-5" dirty="0" smtClean="0">
                <a:latin typeface="Lucida Sans Unicode"/>
                <a:cs typeface="Lucida Sans Unicode"/>
              </a:rPr>
              <a:t>in </a:t>
            </a:r>
            <a:r>
              <a:rPr lang="en-US" sz="1400" b="1" spc="10" dirty="0" smtClean="0">
                <a:latin typeface="Lucida Sans Unicode"/>
                <a:cs typeface="Lucida Sans Unicode"/>
              </a:rPr>
              <a:t>Neighborhood </a:t>
            </a:r>
            <a:r>
              <a:rPr lang="en-US" sz="1400" b="1" spc="15" dirty="0" smtClean="0">
                <a:latin typeface="Lucida Sans Unicode"/>
                <a:cs typeface="Lucida Sans Unicode"/>
              </a:rPr>
              <a:t>based </a:t>
            </a:r>
            <a:r>
              <a:rPr lang="en-US" sz="1400" b="1" spc="-5" dirty="0" smtClean="0">
                <a:latin typeface="Lucida Sans Unicode"/>
                <a:cs typeface="Lucida Sans Unicode"/>
              </a:rPr>
              <a:t>on </a:t>
            </a:r>
            <a:r>
              <a:rPr lang="en-US" sz="1400" b="1" spc="-10" dirty="0" smtClean="0">
                <a:latin typeface="Lucida Sans Unicode"/>
                <a:cs typeface="Lucida Sans Unicode"/>
              </a:rPr>
              <a:t>average </a:t>
            </a:r>
            <a:r>
              <a:rPr lang="en-US" sz="1400" b="1" dirty="0" smtClean="0">
                <a:latin typeface="Lucida Sans Unicode"/>
                <a:cs typeface="Lucida Sans Unicode"/>
              </a:rPr>
              <a:t>rating </a:t>
            </a:r>
            <a:r>
              <a:rPr lang="en-US" sz="1400" b="1" spc="15" dirty="0" smtClean="0">
                <a:latin typeface="Lucida Sans Unicode"/>
                <a:cs typeface="Lucida Sans Unicode"/>
              </a:rPr>
              <a:t>greater </a:t>
            </a:r>
            <a:r>
              <a:rPr lang="en-US" sz="1400" b="1" dirty="0" smtClean="0">
                <a:latin typeface="Lucida Sans Unicode"/>
                <a:cs typeface="Lucida Sans Unicode"/>
              </a:rPr>
              <a:t>than m</a:t>
            </a:r>
            <a:r>
              <a:rPr lang="en-US" sz="1400" b="1" spc="-5" dirty="0" smtClean="0">
                <a:latin typeface="Lucida Sans Unicode"/>
                <a:cs typeface="Lucida Sans Unicode"/>
              </a:rPr>
              <a:t>ore </a:t>
            </a:r>
            <a:r>
              <a:rPr lang="en-US" sz="1400" b="1" spc="15" dirty="0" smtClean="0">
                <a:latin typeface="Lucida Sans Unicode"/>
                <a:cs typeface="Lucida Sans Unicode"/>
              </a:rPr>
              <a:t>Equal </a:t>
            </a:r>
            <a:r>
              <a:rPr lang="en-US" sz="1400" b="1" spc="-5" dirty="0" smtClean="0">
                <a:latin typeface="Lucida Sans Unicode"/>
                <a:cs typeface="Lucida Sans Unicode"/>
              </a:rPr>
              <a:t>to</a:t>
            </a:r>
            <a:r>
              <a:rPr lang="en-US" sz="1400" b="1" spc="40" dirty="0" smtClean="0">
                <a:latin typeface="Lucida Sans Unicode"/>
                <a:cs typeface="Lucida Sans Unicode"/>
              </a:rPr>
              <a:t> </a:t>
            </a:r>
            <a:r>
              <a:rPr lang="en-US" sz="1400" b="1" spc="5" dirty="0" smtClean="0">
                <a:latin typeface="Lucida Sans Unicode"/>
                <a:cs typeface="Lucida Sans Unicode"/>
              </a:rPr>
              <a:t>8.8</a:t>
            </a:r>
            <a:endParaRPr lang="en-US" sz="1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669" y="1569847"/>
            <a:ext cx="37465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20" smtClean="0">
                <a:solidFill>
                  <a:srgbClr val="2C3B9F"/>
                </a:solidFill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5270498"/>
            <a:ext cx="5943600" cy="35582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30"/>
              </a:lnSpc>
              <a:spcBef>
                <a:spcPts val="865"/>
              </a:spcBef>
            </a:pPr>
            <a:r>
              <a:rPr sz="1200" b="1" spc="-5" dirty="0">
                <a:solidFill>
                  <a:schemeClr val="bg1"/>
                </a:solidFill>
                <a:latin typeface="Times New Roman"/>
                <a:cs typeface="Times New Roman"/>
              </a:rPr>
              <a:t>DISSCUTION:</a:t>
            </a:r>
            <a:endParaRPr sz="1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99085" marR="172085" indent="-228600">
              <a:lnSpc>
                <a:spcPts val="1390"/>
              </a:lnSpc>
              <a:spcBef>
                <a:spcPts val="75"/>
              </a:spcBef>
              <a:buSzPct val="91666"/>
              <a:buFont typeface="Symbol"/>
              <a:buChar char=""/>
              <a:tabLst>
                <a:tab pos="299085" algn="l"/>
                <a:tab pos="29972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I feel </a:t>
            </a:r>
            <a:r>
              <a:rPr sz="1200" b="1" spc="-15" dirty="0">
                <a:latin typeface="Times New Roman"/>
                <a:cs typeface="Times New Roman"/>
              </a:rPr>
              <a:t>this capstone </a:t>
            </a:r>
            <a:r>
              <a:rPr sz="1200" b="1" spc="-20" dirty="0">
                <a:latin typeface="Times New Roman"/>
                <a:cs typeface="Times New Roman"/>
              </a:rPr>
              <a:t>project </a:t>
            </a:r>
            <a:r>
              <a:rPr sz="1200" b="1" spc="-5" dirty="0">
                <a:latin typeface="Times New Roman"/>
                <a:cs typeface="Times New Roman"/>
              </a:rPr>
              <a:t>has </a:t>
            </a:r>
            <a:r>
              <a:rPr sz="1200" b="1" spc="-20" dirty="0">
                <a:latin typeface="Times New Roman"/>
                <a:cs typeface="Times New Roman"/>
              </a:rPr>
              <a:t>provide </a:t>
            </a:r>
            <a:r>
              <a:rPr sz="1200" b="1" spc="-15" dirty="0">
                <a:latin typeface="Times New Roman"/>
                <a:cs typeface="Times New Roman"/>
              </a:rPr>
              <a:t>the </a:t>
            </a:r>
            <a:r>
              <a:rPr sz="1200" b="1" dirty="0">
                <a:latin typeface="Times New Roman"/>
                <a:cs typeface="Times New Roman"/>
              </a:rPr>
              <a:t>opportunity to </a:t>
            </a:r>
            <a:r>
              <a:rPr sz="1200" b="1" spc="-25" dirty="0">
                <a:latin typeface="Times New Roman"/>
                <a:cs typeface="Times New Roman"/>
              </a:rPr>
              <a:t>understand </a:t>
            </a:r>
            <a:r>
              <a:rPr sz="1200" b="1" spc="-20" dirty="0">
                <a:latin typeface="Times New Roman"/>
                <a:cs typeface="Times New Roman"/>
              </a:rPr>
              <a:t>and </a:t>
            </a:r>
            <a:r>
              <a:rPr sz="1200" b="1" spc="-10" dirty="0">
                <a:latin typeface="Times New Roman"/>
                <a:cs typeface="Times New Roman"/>
              </a:rPr>
              <a:t>apply  </a:t>
            </a:r>
            <a:r>
              <a:rPr sz="1200" b="1" spc="-5" dirty="0">
                <a:latin typeface="Times New Roman"/>
                <a:cs typeface="Times New Roman"/>
              </a:rPr>
              <a:t>these </a:t>
            </a:r>
            <a:r>
              <a:rPr sz="1200" b="1" dirty="0">
                <a:latin typeface="Times New Roman"/>
                <a:cs typeface="Times New Roman"/>
              </a:rPr>
              <a:t>data </a:t>
            </a:r>
            <a:r>
              <a:rPr sz="1200" b="1" spc="-25" dirty="0">
                <a:latin typeface="Times New Roman"/>
                <a:cs typeface="Times New Roman"/>
              </a:rPr>
              <a:t>science </a:t>
            </a:r>
            <a:r>
              <a:rPr sz="1200" b="1" spc="-10" dirty="0">
                <a:latin typeface="Times New Roman"/>
                <a:cs typeface="Times New Roman"/>
              </a:rPr>
              <a:t>tools </a:t>
            </a:r>
            <a:r>
              <a:rPr sz="1200" b="1" spc="-20" dirty="0">
                <a:latin typeface="Times New Roman"/>
                <a:cs typeface="Times New Roman"/>
              </a:rPr>
              <a:t>and algorithms </a:t>
            </a:r>
            <a:r>
              <a:rPr sz="1200" b="1" spc="-5" dirty="0">
                <a:latin typeface="Times New Roman"/>
                <a:cs typeface="Times New Roman"/>
              </a:rPr>
              <a:t>in </a:t>
            </a:r>
            <a:r>
              <a:rPr sz="1200" b="1" spc="-15" dirty="0">
                <a:latin typeface="Times New Roman"/>
                <a:cs typeface="Times New Roman"/>
              </a:rPr>
              <a:t>more </a:t>
            </a:r>
            <a:r>
              <a:rPr sz="1200" b="1" spc="-20" dirty="0">
                <a:latin typeface="Times New Roman"/>
                <a:cs typeface="Times New Roman"/>
              </a:rPr>
              <a:t>appropriate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manner.</a:t>
            </a:r>
            <a:endParaRPr sz="1200">
              <a:latin typeface="Times New Roman"/>
              <a:cs typeface="Times New Roman"/>
            </a:endParaRPr>
          </a:p>
          <a:p>
            <a:pPr marL="299085" marR="313055" indent="-228600">
              <a:lnSpc>
                <a:spcPts val="1390"/>
              </a:lnSpc>
              <a:spcBef>
                <a:spcPts val="30"/>
              </a:spcBef>
              <a:buSzPct val="91666"/>
              <a:buFont typeface="Symbol"/>
              <a:buChar char=""/>
              <a:tabLst>
                <a:tab pos="299085" algn="l"/>
                <a:tab pos="29972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In </a:t>
            </a:r>
            <a:r>
              <a:rPr sz="1200" b="1" dirty="0">
                <a:latin typeface="Times New Roman"/>
                <a:cs typeface="Times New Roman"/>
              </a:rPr>
              <a:t>this </a:t>
            </a:r>
            <a:r>
              <a:rPr sz="1200" b="1" spc="-5" dirty="0">
                <a:latin typeface="Times New Roman"/>
                <a:cs typeface="Times New Roman"/>
              </a:rPr>
              <a:t>project I </a:t>
            </a:r>
            <a:r>
              <a:rPr sz="1200" b="1" spc="-25" dirty="0">
                <a:latin typeface="Times New Roman"/>
                <a:cs typeface="Times New Roman"/>
              </a:rPr>
              <a:t>found </a:t>
            </a:r>
            <a:r>
              <a:rPr sz="1200" b="1" spc="-15" dirty="0">
                <a:latin typeface="Times New Roman"/>
                <a:cs typeface="Times New Roman"/>
              </a:rPr>
              <a:t>New </a:t>
            </a:r>
            <a:r>
              <a:rPr sz="1200" b="1" dirty="0">
                <a:latin typeface="Times New Roman"/>
                <a:cs typeface="Times New Roman"/>
              </a:rPr>
              <a:t>York </a:t>
            </a:r>
            <a:r>
              <a:rPr sz="1200" b="1" spc="-5" dirty="0">
                <a:latin typeface="Times New Roman"/>
                <a:cs typeface="Times New Roman"/>
              </a:rPr>
              <a:t>is </a:t>
            </a:r>
            <a:r>
              <a:rPr sz="1200" b="1" spc="-15" dirty="0">
                <a:latin typeface="Times New Roman"/>
                <a:cs typeface="Times New Roman"/>
              </a:rPr>
              <a:t>cultural diverse </a:t>
            </a:r>
            <a:r>
              <a:rPr sz="1200" b="1" dirty="0">
                <a:latin typeface="Times New Roman"/>
                <a:cs typeface="Times New Roman"/>
              </a:rPr>
              <a:t>city </a:t>
            </a:r>
            <a:r>
              <a:rPr sz="1200" b="1" spc="-5" dirty="0">
                <a:latin typeface="Times New Roman"/>
                <a:cs typeface="Times New Roman"/>
              </a:rPr>
              <a:t>which has </a:t>
            </a:r>
            <a:r>
              <a:rPr sz="1200" b="1" spc="-25" dirty="0">
                <a:latin typeface="Times New Roman"/>
                <a:cs typeface="Times New Roman"/>
              </a:rPr>
              <a:t>many  </a:t>
            </a:r>
            <a:r>
              <a:rPr sz="1200" b="1" spc="-5" dirty="0">
                <a:latin typeface="Times New Roman"/>
                <a:cs typeface="Times New Roman"/>
              </a:rPr>
              <a:t>Different cuisine </a:t>
            </a:r>
            <a:r>
              <a:rPr sz="1200" b="1" spc="-20" dirty="0">
                <a:latin typeface="Times New Roman"/>
                <a:cs typeface="Times New Roman"/>
              </a:rPr>
              <a:t>restaurant, </a:t>
            </a:r>
            <a:r>
              <a:rPr sz="1200" b="1" spc="-5" dirty="0">
                <a:latin typeface="Times New Roman"/>
                <a:cs typeface="Times New Roman"/>
              </a:rPr>
              <a:t>which </a:t>
            </a:r>
            <a:r>
              <a:rPr sz="1200" b="1" spc="-10" dirty="0">
                <a:latin typeface="Times New Roman"/>
                <a:cs typeface="Times New Roman"/>
              </a:rPr>
              <a:t>mean </a:t>
            </a:r>
            <a:r>
              <a:rPr sz="1200" b="1" spc="-15" dirty="0">
                <a:latin typeface="Times New Roman"/>
                <a:cs typeface="Times New Roman"/>
              </a:rPr>
              <a:t>this </a:t>
            </a:r>
            <a:r>
              <a:rPr sz="1200" b="1" dirty="0">
                <a:latin typeface="Times New Roman"/>
                <a:cs typeface="Times New Roman"/>
              </a:rPr>
              <a:t>area </a:t>
            </a:r>
            <a:r>
              <a:rPr sz="1200" b="1" spc="-5" dirty="0">
                <a:latin typeface="Times New Roman"/>
                <a:cs typeface="Times New Roman"/>
              </a:rPr>
              <a:t>has </a:t>
            </a:r>
            <a:r>
              <a:rPr sz="1200" b="1" spc="-20" dirty="0">
                <a:latin typeface="Times New Roman"/>
                <a:cs typeface="Times New Roman"/>
              </a:rPr>
              <a:t>more </a:t>
            </a:r>
            <a:r>
              <a:rPr sz="1200" b="1" spc="-5" dirty="0">
                <a:latin typeface="Times New Roman"/>
                <a:cs typeface="Times New Roman"/>
              </a:rPr>
              <a:t>opportunity For  </a:t>
            </a:r>
            <a:r>
              <a:rPr sz="1200" b="1" spc="-25" dirty="0">
                <a:latin typeface="Times New Roman"/>
                <a:cs typeface="Times New Roman"/>
              </a:rPr>
              <a:t>Korean </a:t>
            </a:r>
            <a:r>
              <a:rPr sz="1200" b="1" spc="-20" dirty="0">
                <a:latin typeface="Times New Roman"/>
                <a:cs typeface="Times New Roman"/>
              </a:rPr>
              <a:t>restaurant </a:t>
            </a:r>
            <a:r>
              <a:rPr sz="1200" b="1" dirty="0">
                <a:latin typeface="Times New Roman"/>
                <a:cs typeface="Times New Roman"/>
              </a:rPr>
              <a:t>to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open.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chemeClr val="bg1"/>
                </a:solidFill>
                <a:latin typeface="Times New Roman"/>
                <a:cs typeface="Times New Roman"/>
              </a:rPr>
              <a:t>CONCULSION</a:t>
            </a:r>
            <a:r>
              <a:rPr sz="1200" b="1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chemeClr val="bg1"/>
                </a:solidFill>
                <a:latin typeface="Times New Roman"/>
                <a:cs typeface="Times New Roman"/>
              </a:rPr>
              <a:t>(RECOMMENDATION):</a:t>
            </a:r>
            <a:endParaRPr sz="1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692150">
              <a:lnSpc>
                <a:spcPct val="101699"/>
              </a:lnSpc>
              <a:spcBef>
                <a:spcPts val="655"/>
              </a:spcBef>
            </a:pPr>
            <a:r>
              <a:rPr sz="1200" b="1" spc="-10" dirty="0">
                <a:latin typeface="Times New Roman"/>
                <a:cs typeface="Times New Roman"/>
              </a:rPr>
              <a:t>East </a:t>
            </a:r>
            <a:r>
              <a:rPr sz="1200" b="1" spc="-5" dirty="0">
                <a:latin typeface="Times New Roman"/>
                <a:cs typeface="Times New Roman"/>
              </a:rPr>
              <a:t>village (Manhattan), Midtown South </a:t>
            </a:r>
            <a:r>
              <a:rPr sz="1200" b="1" spc="-25" dirty="0">
                <a:latin typeface="Times New Roman"/>
                <a:cs typeface="Times New Roman"/>
              </a:rPr>
              <a:t>(Manhattan) </a:t>
            </a:r>
            <a:r>
              <a:rPr sz="1200" b="1" spc="-5" dirty="0">
                <a:latin typeface="Times New Roman"/>
                <a:cs typeface="Times New Roman"/>
              </a:rPr>
              <a:t>are </a:t>
            </a:r>
            <a:r>
              <a:rPr sz="1200" b="1" spc="-15" dirty="0">
                <a:latin typeface="Times New Roman"/>
                <a:cs typeface="Times New Roman"/>
              </a:rPr>
              <a:t>some </a:t>
            </a:r>
            <a:r>
              <a:rPr sz="1200" b="1" dirty="0">
                <a:latin typeface="Times New Roman"/>
                <a:cs typeface="Times New Roman"/>
              </a:rPr>
              <a:t>of the </a:t>
            </a:r>
            <a:r>
              <a:rPr sz="1200" b="1" spc="-10" dirty="0">
                <a:latin typeface="Times New Roman"/>
                <a:cs typeface="Times New Roman"/>
              </a:rPr>
              <a:t>best  </a:t>
            </a:r>
            <a:r>
              <a:rPr sz="1200" b="1" spc="-35" dirty="0">
                <a:latin typeface="Times New Roman"/>
                <a:cs typeface="Times New Roman"/>
              </a:rPr>
              <a:t>neighbor- </a:t>
            </a:r>
            <a:r>
              <a:rPr sz="1200" b="1" spc="-5" dirty="0">
                <a:latin typeface="Times New Roman"/>
                <a:cs typeface="Times New Roman"/>
              </a:rPr>
              <a:t>hoods </a:t>
            </a:r>
            <a:r>
              <a:rPr sz="1200" b="1" spc="-15" dirty="0">
                <a:latin typeface="Times New Roman"/>
                <a:cs typeface="Times New Roman"/>
              </a:rPr>
              <a:t>for Korean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Cuisine.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Manhattan has potential Korean </a:t>
            </a:r>
            <a:r>
              <a:rPr sz="1200" b="1" spc="-10" dirty="0">
                <a:latin typeface="Times New Roman"/>
                <a:cs typeface="Times New Roman"/>
              </a:rPr>
              <a:t>Restaurant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Market.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96265">
              <a:lnSpc>
                <a:spcPct val="105100"/>
              </a:lnSpc>
            </a:pPr>
            <a:r>
              <a:rPr sz="1200" b="1" spc="-5" dirty="0">
                <a:latin typeface="Times New Roman"/>
                <a:cs typeface="Times New Roman"/>
              </a:rPr>
              <a:t>Brooklynand </a:t>
            </a:r>
            <a:r>
              <a:rPr sz="1200" b="1" spc="-25" dirty="0">
                <a:latin typeface="Times New Roman"/>
                <a:cs typeface="Times New Roman"/>
              </a:rPr>
              <a:t>Queens </a:t>
            </a:r>
            <a:r>
              <a:rPr sz="1200" b="1" dirty="0">
                <a:latin typeface="Times New Roman"/>
                <a:cs typeface="Times New Roman"/>
              </a:rPr>
              <a:t>Ranks </a:t>
            </a:r>
            <a:r>
              <a:rPr sz="1200" b="1" spc="-5" dirty="0">
                <a:latin typeface="Times New Roman"/>
                <a:cs typeface="Times New Roman"/>
              </a:rPr>
              <a:t>stand </a:t>
            </a:r>
            <a:r>
              <a:rPr sz="1200" b="1" spc="-10" dirty="0">
                <a:latin typeface="Times New Roman"/>
                <a:cs typeface="Times New Roman"/>
              </a:rPr>
              <a:t>same </a:t>
            </a:r>
            <a:r>
              <a:rPr sz="1200" b="1" dirty="0">
                <a:latin typeface="Times New Roman"/>
                <a:cs typeface="Times New Roman"/>
              </a:rPr>
              <a:t>inaverage </a:t>
            </a:r>
            <a:r>
              <a:rPr sz="1200" b="1" spc="-20" dirty="0">
                <a:latin typeface="Times New Roman"/>
                <a:cs typeface="Times New Roman"/>
              </a:rPr>
              <a:t>rating standard </a:t>
            </a:r>
            <a:r>
              <a:rPr sz="1200" b="1" spc="10" dirty="0">
                <a:latin typeface="Times New Roman"/>
                <a:cs typeface="Times New Roman"/>
              </a:rPr>
              <a:t>of </a:t>
            </a:r>
            <a:r>
              <a:rPr sz="1200" b="1" spc="-25" dirty="0">
                <a:latin typeface="Times New Roman"/>
                <a:cs typeface="Times New Roman"/>
              </a:rPr>
              <a:t>Korean  </a:t>
            </a:r>
            <a:r>
              <a:rPr sz="1200" b="1" spc="-10" dirty="0">
                <a:latin typeface="Times New Roman"/>
                <a:cs typeface="Times New Roman"/>
              </a:rPr>
              <a:t>Restaurants.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25" dirty="0">
                <a:latin typeface="Times New Roman"/>
                <a:cs typeface="Times New Roman"/>
              </a:rPr>
              <a:t>Manhattan </a:t>
            </a:r>
            <a:r>
              <a:rPr sz="1400" b="1" spc="15" dirty="0">
                <a:latin typeface="Times New Roman"/>
                <a:cs typeface="Times New Roman"/>
              </a:rPr>
              <a:t>is </a:t>
            </a:r>
            <a:r>
              <a:rPr sz="1400" b="1" spc="20" dirty="0">
                <a:latin typeface="Times New Roman"/>
                <a:cs typeface="Times New Roman"/>
              </a:rPr>
              <a:t>the best </a:t>
            </a:r>
            <a:r>
              <a:rPr sz="1400" b="1" spc="25" dirty="0">
                <a:latin typeface="Times New Roman"/>
                <a:cs typeface="Times New Roman"/>
              </a:rPr>
              <a:t>place to stay </a:t>
            </a:r>
            <a:r>
              <a:rPr sz="1400" b="1" spc="10" dirty="0">
                <a:latin typeface="Times New Roman"/>
                <a:cs typeface="Times New Roman"/>
              </a:rPr>
              <a:t>if </a:t>
            </a:r>
            <a:r>
              <a:rPr sz="1400" b="1" spc="25" dirty="0">
                <a:latin typeface="Times New Roman"/>
                <a:cs typeface="Times New Roman"/>
              </a:rPr>
              <a:t>you prefer Korean</a:t>
            </a:r>
            <a:r>
              <a:rPr sz="1400" b="1" spc="170" dirty="0">
                <a:latin typeface="Times New Roman"/>
                <a:cs typeface="Times New Roman"/>
              </a:rPr>
              <a:t> </a:t>
            </a:r>
            <a:r>
              <a:rPr sz="1400" b="1" spc="25" dirty="0">
                <a:latin typeface="Times New Roman"/>
                <a:cs typeface="Times New Roman"/>
              </a:rPr>
              <a:t>Cuisine.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6736080" y="10005262"/>
            <a:ext cx="6477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r>
              <a:rPr dirty="0"/>
              <a:t>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1231900"/>
            <a:ext cx="7010400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55700"/>
            <a:ext cx="7010400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457200" y="241300"/>
            <a:ext cx="6705600" cy="639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indent="2540">
              <a:lnSpc>
                <a:spcPct val="127400"/>
              </a:lnSpc>
              <a:spcBef>
                <a:spcPts val="100"/>
              </a:spcBef>
            </a:pPr>
            <a:r>
              <a:rPr lang="en-US" sz="1400" b="1" spc="-5" dirty="0" smtClean="0"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sz="1400" b="1" spc="-5" dirty="0" smtClean="0">
                <a:latin typeface="Times New Roman" pitchFamily="18" charset="0"/>
                <a:cs typeface="Times New Roman" pitchFamily="18" charset="0"/>
              </a:rPr>
              <a:t> visualized </a:t>
            </a:r>
            <a:r>
              <a:rPr lang="en-US" sz="1400" b="1" spc="-1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400" b="1" spc="-5" dirty="0" smtClean="0">
                <a:latin typeface="Times New Roman" pitchFamily="18" charset="0"/>
                <a:cs typeface="Times New Roman" pitchFamily="18" charset="0"/>
              </a:rPr>
              <a:t>Neighborhoods. </a:t>
            </a:r>
            <a:r>
              <a:rPr lang="en-US" sz="1400" b="1" spc="-15" dirty="0" smtClean="0">
                <a:latin typeface="Times New Roman" pitchFamily="18" charset="0"/>
                <a:cs typeface="Times New Roman" pitchFamily="18" charset="0"/>
              </a:rPr>
              <a:t>Next </a:t>
            </a:r>
            <a:r>
              <a:rPr lang="en-US" sz="1400" b="1" spc="-1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400" b="1" spc="-10" dirty="0" smtClean="0">
                <a:latin typeface="Times New Roman" pitchFamily="18" charset="0"/>
                <a:cs typeface="Times New Roman" pitchFamily="18" charset="0"/>
              </a:rPr>
              <a:t>visualize </a:t>
            </a:r>
            <a:r>
              <a:rPr lang="en-US" sz="1400" b="1" spc="-5" dirty="0" smtClean="0">
                <a:latin typeface="Times New Roman" pitchFamily="18" charset="0"/>
                <a:cs typeface="Times New Roman" pitchFamily="18" charset="0"/>
              </a:rPr>
              <a:t>boroughs based on  average</a:t>
            </a:r>
            <a:r>
              <a:rPr lang="en-US" sz="1400" b="1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spc="-5" dirty="0" smtClean="0">
                <a:latin typeface="Times New Roman" pitchFamily="18" charset="0"/>
                <a:cs typeface="Times New Roman" pitchFamily="18" charset="0"/>
              </a:rPr>
              <a:t>ratings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6659" y="4362960"/>
            <a:ext cx="2719705" cy="180339"/>
          </a:xfrm>
          <a:custGeom>
            <a:avLst/>
            <a:gdLst/>
            <a:ahLst/>
            <a:cxnLst/>
            <a:rect l="l" t="t" r="r" b="b"/>
            <a:pathLst>
              <a:path w="2719704" h="180339">
                <a:moveTo>
                  <a:pt x="0" y="179832"/>
                </a:moveTo>
                <a:lnTo>
                  <a:pt x="2719705" y="179832"/>
                </a:lnTo>
                <a:lnTo>
                  <a:pt x="2719705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6273" y="4515360"/>
            <a:ext cx="1402715" cy="180339"/>
          </a:xfrm>
          <a:custGeom>
            <a:avLst/>
            <a:gdLst/>
            <a:ahLst/>
            <a:cxnLst/>
            <a:rect l="l" t="t" r="r" b="b"/>
            <a:pathLst>
              <a:path w="1402714" h="180339">
                <a:moveTo>
                  <a:pt x="0" y="179832"/>
                </a:moveTo>
                <a:lnTo>
                  <a:pt x="1402333" y="179832"/>
                </a:lnTo>
                <a:lnTo>
                  <a:pt x="1402333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8308" y="4515360"/>
            <a:ext cx="1677035" cy="180339"/>
          </a:xfrm>
          <a:custGeom>
            <a:avLst/>
            <a:gdLst/>
            <a:ahLst/>
            <a:cxnLst/>
            <a:rect l="l" t="t" r="r" b="b"/>
            <a:pathLst>
              <a:path w="1677035" h="180339">
                <a:moveTo>
                  <a:pt x="0" y="179832"/>
                </a:moveTo>
                <a:lnTo>
                  <a:pt x="1677035" y="179832"/>
                </a:lnTo>
                <a:lnTo>
                  <a:pt x="1677035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0524" y="873010"/>
            <a:ext cx="6997700" cy="87118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540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515"/>
              </a:spcBef>
            </a:pPr>
            <a:r>
              <a:rPr sz="1300" b="1" spc="-5" dirty="0">
                <a:solidFill>
                  <a:schemeClr val="bg1"/>
                </a:solidFill>
                <a:latin typeface="Arial"/>
                <a:cs typeface="Arial"/>
              </a:rPr>
              <a:t>INTRODUCTION</a:t>
            </a:r>
            <a:endParaRPr sz="1300">
              <a:solidFill>
                <a:schemeClr val="bg1"/>
              </a:solidFill>
              <a:latin typeface="Arial"/>
              <a:cs typeface="Arial"/>
            </a:endParaRPr>
          </a:p>
          <a:p>
            <a:pPr marL="15240" marR="5080" algn="just">
              <a:lnSpc>
                <a:spcPct val="81400"/>
              </a:lnSpc>
              <a:spcBef>
                <a:spcPts val="655"/>
              </a:spcBef>
            </a:pPr>
            <a:r>
              <a:rPr sz="1200" b="1" spc="-5" dirty="0">
                <a:latin typeface="Times New Roman"/>
                <a:cs typeface="Times New Roman"/>
              </a:rPr>
              <a:t>New York </a:t>
            </a:r>
            <a:r>
              <a:rPr sz="1200" b="1" dirty="0">
                <a:latin typeface="Times New Roman"/>
                <a:cs typeface="Times New Roman"/>
              </a:rPr>
              <a:t>(NY), </a:t>
            </a:r>
            <a:r>
              <a:rPr sz="1200" b="1" spc="-5" dirty="0">
                <a:latin typeface="Times New Roman"/>
                <a:cs typeface="Times New Roman"/>
              </a:rPr>
              <a:t>is </a:t>
            </a:r>
            <a:r>
              <a:rPr sz="1200" b="1" dirty="0">
                <a:latin typeface="Times New Roman"/>
                <a:cs typeface="Times New Roman"/>
              </a:rPr>
              <a:t>the </a:t>
            </a:r>
            <a:r>
              <a:rPr sz="1200" b="1" spc="-10" dirty="0">
                <a:latin typeface="Times New Roman"/>
                <a:cs typeface="Times New Roman"/>
              </a:rPr>
              <a:t>most densely </a:t>
            </a:r>
            <a:r>
              <a:rPr sz="1200" b="1" spc="-5" dirty="0">
                <a:latin typeface="Times New Roman"/>
                <a:cs typeface="Times New Roman"/>
              </a:rPr>
              <a:t>populated </a:t>
            </a:r>
            <a:r>
              <a:rPr sz="1200" b="1" dirty="0">
                <a:latin typeface="Times New Roman"/>
                <a:cs typeface="Times New Roman"/>
              </a:rPr>
              <a:t>city </a:t>
            </a:r>
            <a:r>
              <a:rPr sz="1200" b="1" spc="-5" dirty="0">
                <a:latin typeface="Times New Roman"/>
                <a:cs typeface="Times New Roman"/>
              </a:rPr>
              <a:t>in </a:t>
            </a:r>
            <a:r>
              <a:rPr sz="1200" b="1" dirty="0">
                <a:latin typeface="Times New Roman"/>
                <a:cs typeface="Times New Roman"/>
              </a:rPr>
              <a:t>the </a:t>
            </a:r>
            <a:r>
              <a:rPr sz="1200" b="1" spc="-5" dirty="0">
                <a:latin typeface="Times New Roman"/>
                <a:cs typeface="Times New Roman"/>
              </a:rPr>
              <a:t>United States. </a:t>
            </a:r>
            <a:r>
              <a:rPr sz="1200" b="1" spc="-20" dirty="0">
                <a:latin typeface="Times New Roman"/>
                <a:cs typeface="Times New Roman"/>
              </a:rPr>
              <a:t>As </a:t>
            </a:r>
            <a:r>
              <a:rPr sz="1200" b="1" spc="-5" dirty="0">
                <a:latin typeface="Times New Roman"/>
                <a:cs typeface="Times New Roman"/>
              </a:rPr>
              <a:t>per </a:t>
            </a:r>
            <a:r>
              <a:rPr sz="1200" b="1" dirty="0">
                <a:latin typeface="Times New Roman"/>
                <a:cs typeface="Times New Roman"/>
              </a:rPr>
              <a:t>the 2018 </a:t>
            </a:r>
            <a:r>
              <a:rPr sz="1200" b="1" spc="-10" dirty="0">
                <a:latin typeface="Times New Roman"/>
                <a:cs typeface="Times New Roman"/>
              </a:rPr>
              <a:t>estimates, </a:t>
            </a:r>
            <a:r>
              <a:rPr sz="1200" b="1" dirty="0">
                <a:latin typeface="Times New Roman"/>
                <a:cs typeface="Times New Roman"/>
              </a:rPr>
              <a:t>the  </a:t>
            </a:r>
            <a:r>
              <a:rPr sz="1200" b="1" spc="-5" dirty="0">
                <a:latin typeface="Times New Roman"/>
                <a:cs typeface="Times New Roman"/>
              </a:rPr>
              <a:t>population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8,398,748 distributed over </a:t>
            </a:r>
            <a:r>
              <a:rPr sz="1200" b="1" dirty="0">
                <a:latin typeface="Times New Roman"/>
                <a:cs typeface="Times New Roman"/>
              </a:rPr>
              <a:t>a </a:t>
            </a:r>
            <a:r>
              <a:rPr sz="1200" b="1" spc="-10" dirty="0">
                <a:latin typeface="Times New Roman"/>
                <a:cs typeface="Times New Roman"/>
              </a:rPr>
              <a:t>land area </a:t>
            </a:r>
            <a:r>
              <a:rPr sz="1200" b="1" spc="10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about </a:t>
            </a:r>
            <a:r>
              <a:rPr sz="1200" b="1" dirty="0">
                <a:latin typeface="Times New Roman"/>
                <a:cs typeface="Times New Roman"/>
              </a:rPr>
              <a:t>302.6 </a:t>
            </a:r>
            <a:r>
              <a:rPr sz="1200" b="1" spc="-10" dirty="0">
                <a:latin typeface="Times New Roman"/>
                <a:cs typeface="Times New Roman"/>
              </a:rPr>
              <a:t>square miles. </a:t>
            </a:r>
            <a:r>
              <a:rPr sz="1200" b="1" spc="-5" dirty="0">
                <a:latin typeface="Times New Roman"/>
                <a:cs typeface="Times New Roman"/>
              </a:rPr>
              <a:t>New York </a:t>
            </a:r>
            <a:r>
              <a:rPr sz="1200" b="1" dirty="0">
                <a:latin typeface="Times New Roman"/>
                <a:cs typeface="Times New Roman"/>
              </a:rPr>
              <a:t>City </a:t>
            </a:r>
            <a:r>
              <a:rPr sz="1200" b="1" spc="-5" dirty="0">
                <a:latin typeface="Times New Roman"/>
                <a:cs typeface="Times New Roman"/>
              </a:rPr>
              <a:t>consists </a:t>
            </a:r>
            <a:r>
              <a:rPr sz="1200" b="1" dirty="0">
                <a:latin typeface="Times New Roman"/>
                <a:cs typeface="Times New Roman"/>
              </a:rPr>
              <a:t>of  </a:t>
            </a:r>
            <a:r>
              <a:rPr sz="1200" b="1" spc="-5" dirty="0">
                <a:latin typeface="Times New Roman"/>
                <a:cs typeface="Times New Roman"/>
              </a:rPr>
              <a:t>five boroughs; these boroughs </a:t>
            </a:r>
            <a:r>
              <a:rPr sz="1200" b="1" spc="5" dirty="0">
                <a:latin typeface="Times New Roman"/>
                <a:cs typeface="Times New Roman"/>
              </a:rPr>
              <a:t>are </a:t>
            </a:r>
            <a:r>
              <a:rPr sz="1200" b="1" dirty="0">
                <a:latin typeface="Times New Roman"/>
                <a:cs typeface="Times New Roman"/>
              </a:rPr>
              <a:t>the </a:t>
            </a:r>
            <a:r>
              <a:rPr sz="1200" b="1" spc="-5" dirty="0">
                <a:latin typeface="Times New Roman"/>
                <a:cs typeface="Times New Roman"/>
              </a:rPr>
              <a:t>separate county </a:t>
            </a:r>
            <a:r>
              <a:rPr sz="1200" b="1" dirty="0">
                <a:latin typeface="Times New Roman"/>
                <a:cs typeface="Times New Roman"/>
              </a:rPr>
              <a:t>of the State of </a:t>
            </a:r>
            <a:r>
              <a:rPr sz="1200" b="1" spc="-5" dirty="0">
                <a:latin typeface="Times New Roman"/>
                <a:cs typeface="Times New Roman"/>
              </a:rPr>
              <a:t>New York. The five boroughs </a:t>
            </a:r>
            <a:r>
              <a:rPr sz="1200" b="1" spc="5" dirty="0">
                <a:latin typeface="Times New Roman"/>
                <a:cs typeface="Times New Roman"/>
              </a:rPr>
              <a:t>are  </a:t>
            </a:r>
            <a:r>
              <a:rPr sz="1200" b="1" spc="-5" dirty="0">
                <a:latin typeface="Times New Roman"/>
                <a:cs typeface="Times New Roman"/>
              </a:rPr>
              <a:t>Brooklyn, Queens, Manhattan, </a:t>
            </a:r>
            <a:r>
              <a:rPr sz="1200" b="1" spc="-10" dirty="0">
                <a:latin typeface="Times New Roman"/>
                <a:cs typeface="Times New Roman"/>
              </a:rPr>
              <a:t>Bronx, </a:t>
            </a:r>
            <a:r>
              <a:rPr sz="1200" b="1" spc="-5" dirty="0">
                <a:latin typeface="Times New Roman"/>
                <a:cs typeface="Times New Roman"/>
              </a:rPr>
              <a:t>and Staten </a:t>
            </a:r>
            <a:r>
              <a:rPr sz="1200" b="1" spc="-10" dirty="0">
                <a:latin typeface="Times New Roman"/>
                <a:cs typeface="Times New Roman"/>
              </a:rPr>
              <a:t>Island </a:t>
            </a:r>
            <a:r>
              <a:rPr sz="1200" b="1" dirty="0">
                <a:latin typeface="Times New Roman"/>
                <a:cs typeface="Times New Roman"/>
              </a:rPr>
              <a:t>– </a:t>
            </a:r>
            <a:r>
              <a:rPr sz="1200" b="1" spc="-10" dirty="0">
                <a:latin typeface="Times New Roman"/>
                <a:cs typeface="Times New Roman"/>
              </a:rPr>
              <a:t>were </a:t>
            </a:r>
            <a:r>
              <a:rPr sz="1200" b="1" spc="-5" dirty="0">
                <a:latin typeface="Times New Roman"/>
                <a:cs typeface="Times New Roman"/>
              </a:rPr>
              <a:t>consolidated </a:t>
            </a:r>
            <a:r>
              <a:rPr sz="1200" b="1" dirty="0">
                <a:latin typeface="Times New Roman"/>
                <a:cs typeface="Times New Roman"/>
              </a:rPr>
              <a:t>into a </a:t>
            </a:r>
            <a:r>
              <a:rPr sz="1200" b="1" spc="-10" dirty="0">
                <a:latin typeface="Times New Roman"/>
                <a:cs typeface="Times New Roman"/>
              </a:rPr>
              <a:t>single </a:t>
            </a:r>
            <a:r>
              <a:rPr sz="1200" b="1" dirty="0">
                <a:latin typeface="Times New Roman"/>
                <a:cs typeface="Times New Roman"/>
              </a:rPr>
              <a:t>city </a:t>
            </a:r>
            <a:r>
              <a:rPr sz="1200" b="1" spc="-15" dirty="0">
                <a:latin typeface="Times New Roman"/>
                <a:cs typeface="Times New Roman"/>
              </a:rPr>
              <a:t>in </a:t>
            </a:r>
            <a:r>
              <a:rPr sz="1200" b="1" dirty="0">
                <a:latin typeface="Times New Roman"/>
                <a:cs typeface="Times New Roman"/>
              </a:rPr>
              <a:t>1898. </a:t>
            </a:r>
            <a:r>
              <a:rPr sz="1200" b="1" spc="-5" dirty="0">
                <a:latin typeface="Times New Roman"/>
                <a:cs typeface="Times New Roman"/>
              </a:rPr>
              <a:t>New  York is also </a:t>
            </a:r>
            <a:r>
              <a:rPr sz="1200" b="1" dirty="0">
                <a:latin typeface="Times New Roman"/>
                <a:cs typeface="Times New Roman"/>
              </a:rPr>
              <a:t>known for its </a:t>
            </a:r>
            <a:r>
              <a:rPr sz="1200" b="1" spc="-5" dirty="0">
                <a:latin typeface="Times New Roman"/>
                <a:cs typeface="Times New Roman"/>
              </a:rPr>
              <a:t>diversity in terms </a:t>
            </a:r>
            <a:r>
              <a:rPr sz="1200" b="1" spc="10" dirty="0">
                <a:latin typeface="Times New Roman"/>
                <a:cs typeface="Times New Roman"/>
              </a:rPr>
              <a:t>of </a:t>
            </a:r>
            <a:r>
              <a:rPr sz="1200" b="1" dirty="0">
                <a:latin typeface="Times New Roman"/>
                <a:cs typeface="Times New Roman"/>
              </a:rPr>
              <a:t>the </a:t>
            </a:r>
            <a:r>
              <a:rPr sz="1200" b="1" spc="-10" dirty="0">
                <a:latin typeface="Times New Roman"/>
                <a:cs typeface="Times New Roman"/>
              </a:rPr>
              <a:t>immigrant </a:t>
            </a:r>
            <a:r>
              <a:rPr sz="1200" b="1" spc="-5" dirty="0">
                <a:latin typeface="Times New Roman"/>
                <a:cs typeface="Times New Roman"/>
              </a:rPr>
              <a:t>population </a:t>
            </a:r>
            <a:r>
              <a:rPr sz="1200" b="1" spc="-10" dirty="0">
                <a:latin typeface="Times New Roman"/>
                <a:cs typeface="Times New Roman"/>
              </a:rPr>
              <a:t>from </a:t>
            </a:r>
            <a:r>
              <a:rPr sz="1200" b="1" spc="-5" dirty="0">
                <a:latin typeface="Times New Roman"/>
                <a:cs typeface="Times New Roman"/>
              </a:rPr>
              <a:t>different countries. There  </a:t>
            </a:r>
            <a:r>
              <a:rPr sz="1200" b="1" spc="-10" dirty="0">
                <a:latin typeface="Times New Roman"/>
                <a:cs typeface="Times New Roman"/>
              </a:rPr>
              <a:t>are </a:t>
            </a:r>
            <a:r>
              <a:rPr sz="1200" b="1" dirty="0">
                <a:latin typeface="Times New Roman"/>
                <a:cs typeface="Times New Roman"/>
              </a:rPr>
              <a:t>over 800 </a:t>
            </a:r>
            <a:r>
              <a:rPr sz="1200" b="1" spc="-5" dirty="0">
                <a:latin typeface="Times New Roman"/>
                <a:cs typeface="Times New Roman"/>
              </a:rPr>
              <a:t>languages spoken in New York </a:t>
            </a:r>
            <a:r>
              <a:rPr sz="1200" b="1" dirty="0">
                <a:latin typeface="Times New Roman"/>
                <a:cs typeface="Times New Roman"/>
              </a:rPr>
              <a:t>City. </a:t>
            </a:r>
            <a:r>
              <a:rPr sz="1200" b="1" spc="-5" dirty="0">
                <a:latin typeface="Times New Roman"/>
                <a:cs typeface="Times New Roman"/>
              </a:rPr>
              <a:t>For </a:t>
            </a:r>
            <a:r>
              <a:rPr sz="1200" b="1" dirty="0">
                <a:latin typeface="Times New Roman"/>
                <a:cs typeface="Times New Roman"/>
              </a:rPr>
              <a:t>this </a:t>
            </a:r>
            <a:r>
              <a:rPr sz="1200" b="1" spc="-10" dirty="0">
                <a:latin typeface="Times New Roman"/>
                <a:cs typeface="Times New Roman"/>
              </a:rPr>
              <a:t>reason, </a:t>
            </a:r>
            <a:r>
              <a:rPr sz="1200" b="1" spc="-5" dirty="0">
                <a:latin typeface="Times New Roman"/>
                <a:cs typeface="Times New Roman"/>
              </a:rPr>
              <a:t>New </a:t>
            </a:r>
            <a:r>
              <a:rPr sz="1200" b="1" dirty="0">
                <a:latin typeface="Times New Roman"/>
                <a:cs typeface="Times New Roman"/>
              </a:rPr>
              <a:t>York </a:t>
            </a:r>
            <a:r>
              <a:rPr sz="1200" b="1" spc="-5" dirty="0">
                <a:latin typeface="Times New Roman"/>
                <a:cs typeface="Times New Roman"/>
              </a:rPr>
              <a:t>is often recognized as </a:t>
            </a:r>
            <a:r>
              <a:rPr sz="1200" b="1" dirty="0">
                <a:latin typeface="Times New Roman"/>
                <a:cs typeface="Times New Roman"/>
              </a:rPr>
              <a:t>the  </a:t>
            </a:r>
            <a:r>
              <a:rPr sz="1200" b="1" spc="-10" dirty="0">
                <a:latin typeface="Times New Roman"/>
                <a:cs typeface="Times New Roman"/>
              </a:rPr>
              <a:t>world's </a:t>
            </a:r>
            <a:r>
              <a:rPr sz="1200" b="1" spc="-5" dirty="0">
                <a:latin typeface="Times New Roman"/>
                <a:cs typeface="Times New Roman"/>
              </a:rPr>
              <a:t>most linguistically diverse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5240" marR="153035" algn="just">
              <a:lnSpc>
                <a:spcPct val="8210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According </a:t>
            </a:r>
            <a:r>
              <a:rPr sz="1200" b="1" dirty="0">
                <a:latin typeface="Times New Roman"/>
                <a:cs typeface="Times New Roman"/>
              </a:rPr>
              <a:t>to </a:t>
            </a:r>
            <a:r>
              <a:rPr sz="1200" b="1" spc="-10" dirty="0">
                <a:latin typeface="Times New Roman"/>
                <a:cs typeface="Times New Roman"/>
              </a:rPr>
              <a:t>the </a:t>
            </a:r>
            <a:r>
              <a:rPr sz="1200" b="1" spc="-5" dirty="0">
                <a:latin typeface="Times New Roman"/>
                <a:cs typeface="Times New Roman"/>
              </a:rPr>
              <a:t>Census Bureau’s American Community </a:t>
            </a:r>
            <a:r>
              <a:rPr sz="1200" b="1" spc="-10" dirty="0">
                <a:latin typeface="Times New Roman"/>
                <a:cs typeface="Times New Roman"/>
              </a:rPr>
              <a:t>Survey, </a:t>
            </a:r>
            <a:r>
              <a:rPr sz="1200" b="1" dirty="0">
                <a:latin typeface="Times New Roman"/>
                <a:cs typeface="Times New Roman"/>
              </a:rPr>
              <a:t>51 </a:t>
            </a:r>
            <a:r>
              <a:rPr sz="1200" b="1" spc="-5" dirty="0">
                <a:latin typeface="Times New Roman"/>
                <a:cs typeface="Times New Roman"/>
              </a:rPr>
              <a:t>percent </a:t>
            </a:r>
            <a:r>
              <a:rPr sz="1200" b="1" spc="10" dirty="0">
                <a:latin typeface="Times New Roman"/>
                <a:cs typeface="Times New Roman"/>
              </a:rPr>
              <a:t>of </a:t>
            </a:r>
            <a:r>
              <a:rPr sz="1200" b="1" dirty="0">
                <a:latin typeface="Times New Roman"/>
                <a:cs typeface="Times New Roman"/>
              </a:rPr>
              <a:t>the </a:t>
            </a:r>
            <a:r>
              <a:rPr sz="1200" b="1" spc="-5" dirty="0">
                <a:latin typeface="Times New Roman"/>
                <a:cs typeface="Times New Roman"/>
              </a:rPr>
              <a:t>population in New  York speaks </a:t>
            </a:r>
            <a:r>
              <a:rPr sz="1200" b="1" spc="-10" dirty="0">
                <a:latin typeface="Times New Roman"/>
                <a:cs typeface="Times New Roman"/>
              </a:rPr>
              <a:t>only </a:t>
            </a:r>
            <a:r>
              <a:rPr sz="1200" b="1" spc="-5" dirty="0">
                <a:latin typeface="Times New Roman"/>
                <a:cs typeface="Times New Roman"/>
              </a:rPr>
              <a:t>English. The remaining </a:t>
            </a:r>
            <a:r>
              <a:rPr sz="1200" b="1" dirty="0">
                <a:latin typeface="Times New Roman"/>
                <a:cs typeface="Times New Roman"/>
              </a:rPr>
              <a:t>49 </a:t>
            </a:r>
            <a:r>
              <a:rPr sz="1200" b="1" spc="-5" dirty="0">
                <a:latin typeface="Times New Roman"/>
                <a:cs typeface="Times New Roman"/>
              </a:rPr>
              <a:t>percent speak </a:t>
            </a:r>
            <a:r>
              <a:rPr sz="1200" b="1" dirty="0">
                <a:latin typeface="Times New Roman"/>
                <a:cs typeface="Times New Roman"/>
              </a:rPr>
              <a:t>other </a:t>
            </a:r>
            <a:r>
              <a:rPr sz="1200" b="1" spc="-5" dirty="0">
                <a:latin typeface="Times New Roman"/>
                <a:cs typeface="Times New Roman"/>
              </a:rPr>
              <a:t>languages, although </a:t>
            </a:r>
            <a:r>
              <a:rPr sz="1200" b="1" spc="-10" dirty="0">
                <a:latin typeface="Times New Roman"/>
                <a:cs typeface="Times New Roman"/>
              </a:rPr>
              <a:t>there </a:t>
            </a:r>
            <a:r>
              <a:rPr sz="1200" b="1" spc="5" dirty="0">
                <a:latin typeface="Times New Roman"/>
                <a:cs typeface="Times New Roman"/>
              </a:rPr>
              <a:t>are </a:t>
            </a:r>
            <a:r>
              <a:rPr sz="1200" b="1" spc="-5" dirty="0">
                <a:latin typeface="Times New Roman"/>
                <a:cs typeface="Times New Roman"/>
              </a:rPr>
              <a:t>areas in  </a:t>
            </a:r>
            <a:r>
              <a:rPr sz="1200" b="1" dirty="0">
                <a:latin typeface="Times New Roman"/>
                <a:cs typeface="Times New Roman"/>
              </a:rPr>
              <a:t>the </a:t>
            </a:r>
            <a:r>
              <a:rPr sz="1200" b="1" spc="-5" dirty="0">
                <a:latin typeface="Times New Roman"/>
                <a:cs typeface="Times New Roman"/>
              </a:rPr>
              <a:t>outer boroughs in which up </a:t>
            </a:r>
            <a:r>
              <a:rPr sz="1200" b="1" dirty="0">
                <a:latin typeface="Times New Roman"/>
                <a:cs typeface="Times New Roman"/>
              </a:rPr>
              <a:t>to 25% of </a:t>
            </a:r>
            <a:r>
              <a:rPr sz="1200" b="1" spc="-5" dirty="0">
                <a:latin typeface="Times New Roman"/>
                <a:cs typeface="Times New Roman"/>
              </a:rPr>
              <a:t>people speak </a:t>
            </a:r>
            <a:r>
              <a:rPr sz="1200" b="1" spc="-10" dirty="0">
                <a:latin typeface="Times New Roman"/>
                <a:cs typeface="Times New Roman"/>
              </a:rPr>
              <a:t>English </a:t>
            </a:r>
            <a:r>
              <a:rPr sz="1200" b="1" spc="-5" dirty="0">
                <a:latin typeface="Times New Roman"/>
                <a:cs typeface="Times New Roman"/>
              </a:rPr>
              <a:t>as an </a:t>
            </a:r>
            <a:r>
              <a:rPr sz="1200" b="1" spc="-10" dirty="0">
                <a:latin typeface="Times New Roman"/>
                <a:cs typeface="Times New Roman"/>
              </a:rPr>
              <a:t>alternate </a:t>
            </a:r>
            <a:r>
              <a:rPr sz="1200" b="1" spc="-5" dirty="0">
                <a:latin typeface="Times New Roman"/>
                <a:cs typeface="Times New Roman"/>
              </a:rPr>
              <a:t>language, and</a:t>
            </a:r>
            <a:r>
              <a:rPr sz="1200" b="1" spc="-2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have limited  </a:t>
            </a:r>
            <a:r>
              <a:rPr sz="1200" b="1" dirty="0">
                <a:latin typeface="Times New Roman"/>
                <a:cs typeface="Times New Roman"/>
              </a:rPr>
              <a:t>or </a:t>
            </a:r>
            <a:r>
              <a:rPr sz="1200" b="1" spc="-5" dirty="0">
                <a:latin typeface="Times New Roman"/>
                <a:cs typeface="Times New Roman"/>
              </a:rPr>
              <a:t>no English language fluency. English is </a:t>
            </a:r>
            <a:r>
              <a:rPr sz="1200" b="1" spc="-10" dirty="0">
                <a:latin typeface="Times New Roman"/>
                <a:cs typeface="Times New Roman"/>
              </a:rPr>
              <a:t>least spoken </a:t>
            </a:r>
            <a:r>
              <a:rPr sz="1200" b="1" spc="-5" dirty="0">
                <a:latin typeface="Times New Roman"/>
                <a:cs typeface="Times New Roman"/>
              </a:rPr>
              <a:t>in neighborhoods </a:t>
            </a:r>
            <a:r>
              <a:rPr sz="1200" b="1" spc="-10" dirty="0">
                <a:latin typeface="Times New Roman"/>
                <a:cs typeface="Times New Roman"/>
              </a:rPr>
              <a:t>such </a:t>
            </a:r>
            <a:r>
              <a:rPr sz="1200" b="1" spc="-5" dirty="0">
                <a:latin typeface="Times New Roman"/>
                <a:cs typeface="Times New Roman"/>
              </a:rPr>
              <a:t>as Flushing, </a:t>
            </a:r>
            <a:r>
              <a:rPr sz="1200" b="1" spc="-10" dirty="0">
                <a:latin typeface="Times New Roman"/>
                <a:cs typeface="Times New Roman"/>
              </a:rPr>
              <a:t>Sunset Park, 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Corona.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15240" marR="158750" algn="just">
              <a:lnSpc>
                <a:spcPct val="81800"/>
              </a:lnSpc>
              <a:spcBef>
                <a:spcPts val="5"/>
              </a:spcBef>
            </a:pPr>
            <a:r>
              <a:rPr sz="1200" b="1" spc="-10" dirty="0">
                <a:latin typeface="Times New Roman"/>
                <a:cs typeface="Times New Roman"/>
              </a:rPr>
              <a:t>It </a:t>
            </a:r>
            <a:r>
              <a:rPr sz="1200" b="1" spc="-5" dirty="0">
                <a:latin typeface="Times New Roman"/>
                <a:cs typeface="Times New Roman"/>
              </a:rPr>
              <a:t>is </a:t>
            </a:r>
            <a:r>
              <a:rPr sz="1200" b="1" spc="-10" dirty="0">
                <a:latin typeface="Times New Roman"/>
                <a:cs typeface="Times New Roman"/>
              </a:rPr>
              <a:t>also </a:t>
            </a:r>
            <a:r>
              <a:rPr sz="1200" b="1" spc="-5" dirty="0">
                <a:latin typeface="Times New Roman"/>
                <a:cs typeface="Times New Roman"/>
              </a:rPr>
              <a:t>known </a:t>
            </a:r>
            <a:r>
              <a:rPr sz="1200" b="1" dirty="0">
                <a:latin typeface="Times New Roman"/>
                <a:cs typeface="Times New Roman"/>
              </a:rPr>
              <a:t>for its </a:t>
            </a:r>
            <a:r>
              <a:rPr sz="1200" b="1" spc="-10" dirty="0">
                <a:latin typeface="Times New Roman"/>
                <a:cs typeface="Times New Roman"/>
              </a:rPr>
              <a:t>diverse </a:t>
            </a:r>
            <a:r>
              <a:rPr sz="1200" b="1" spc="-5" dirty="0">
                <a:latin typeface="Times New Roman"/>
                <a:cs typeface="Times New Roman"/>
              </a:rPr>
              <a:t>culture amongst </a:t>
            </a:r>
            <a:r>
              <a:rPr sz="1200" b="1" spc="-10" dirty="0">
                <a:latin typeface="Times New Roman"/>
                <a:cs typeface="Times New Roman"/>
              </a:rPr>
              <a:t>those there </a:t>
            </a:r>
            <a:r>
              <a:rPr sz="1200" b="1" spc="-5" dirty="0">
                <a:latin typeface="Times New Roman"/>
                <a:cs typeface="Times New Roman"/>
              </a:rPr>
              <a:t>is one which is </a:t>
            </a:r>
            <a:r>
              <a:rPr sz="1200" b="1" spc="-10" dirty="0">
                <a:latin typeface="Times New Roman"/>
                <a:cs typeface="Times New Roman"/>
              </a:rPr>
              <a:t>called </a:t>
            </a:r>
            <a:r>
              <a:rPr sz="1200" b="1" spc="-5" dirty="0">
                <a:latin typeface="Times New Roman"/>
                <a:cs typeface="Times New Roman"/>
              </a:rPr>
              <a:t>food culture. There are  many restaurants in New </a:t>
            </a:r>
            <a:r>
              <a:rPr sz="1200" b="1" dirty="0">
                <a:latin typeface="Times New Roman"/>
                <a:cs typeface="Times New Roman"/>
              </a:rPr>
              <a:t>York City, </a:t>
            </a:r>
            <a:r>
              <a:rPr sz="1200" b="1" spc="-5" dirty="0">
                <a:latin typeface="Times New Roman"/>
                <a:cs typeface="Times New Roman"/>
              </a:rPr>
              <a:t>which belongs </a:t>
            </a:r>
            <a:r>
              <a:rPr sz="1200" b="1" dirty="0">
                <a:latin typeface="Times New Roman"/>
                <a:cs typeface="Times New Roman"/>
              </a:rPr>
              <a:t>to the </a:t>
            </a:r>
            <a:r>
              <a:rPr sz="1200" b="1" spc="-10" dirty="0">
                <a:latin typeface="Times New Roman"/>
                <a:cs typeface="Times New Roman"/>
              </a:rPr>
              <a:t>different </a:t>
            </a:r>
            <a:r>
              <a:rPr sz="1200" b="1" spc="-5" dirty="0">
                <a:latin typeface="Times New Roman"/>
                <a:cs typeface="Times New Roman"/>
              </a:rPr>
              <a:t>cuisines </a:t>
            </a:r>
            <a:r>
              <a:rPr sz="1200" b="1" spc="-15" dirty="0">
                <a:latin typeface="Times New Roman"/>
                <a:cs typeface="Times New Roman"/>
              </a:rPr>
              <a:t>like </a:t>
            </a:r>
            <a:r>
              <a:rPr sz="1200" b="1" spc="-5" dirty="0">
                <a:latin typeface="Times New Roman"/>
                <a:cs typeface="Times New Roman"/>
              </a:rPr>
              <a:t>Chinese, Indian, </a:t>
            </a:r>
            <a:r>
              <a:rPr sz="1200" b="1" spc="-10" dirty="0">
                <a:latin typeface="Times New Roman"/>
                <a:cs typeface="Times New Roman"/>
              </a:rPr>
              <a:t>French,  </a:t>
            </a:r>
            <a:r>
              <a:rPr sz="1200" b="1" spc="-5" dirty="0">
                <a:latin typeface="Times New Roman"/>
                <a:cs typeface="Times New Roman"/>
              </a:rPr>
              <a:t>Mexican, Korean,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5240" marR="7620" algn="just">
              <a:lnSpc>
                <a:spcPct val="82500"/>
              </a:lnSpc>
            </a:pPr>
            <a:r>
              <a:rPr sz="1200" b="1" spc="-10" dirty="0">
                <a:latin typeface="Times New Roman"/>
                <a:cs typeface="Times New Roman"/>
              </a:rPr>
              <a:t>In </a:t>
            </a:r>
            <a:r>
              <a:rPr sz="1200" b="1" dirty="0">
                <a:latin typeface="Times New Roman"/>
                <a:cs typeface="Times New Roman"/>
              </a:rPr>
              <a:t>the </a:t>
            </a:r>
            <a:r>
              <a:rPr sz="1200" b="1" spc="-10" dirty="0">
                <a:latin typeface="Times New Roman"/>
                <a:cs typeface="Times New Roman"/>
              </a:rPr>
              <a:t>part </a:t>
            </a:r>
            <a:r>
              <a:rPr sz="1200" b="1" dirty="0">
                <a:latin typeface="Times New Roman"/>
                <a:cs typeface="Times New Roman"/>
              </a:rPr>
              <a:t>of this </a:t>
            </a:r>
            <a:r>
              <a:rPr sz="1200" b="1" spc="-5" dirty="0">
                <a:latin typeface="Times New Roman"/>
                <a:cs typeface="Times New Roman"/>
              </a:rPr>
              <a:t>project, I </a:t>
            </a:r>
            <a:r>
              <a:rPr sz="1200" b="1" spc="-10" dirty="0">
                <a:latin typeface="Times New Roman"/>
                <a:cs typeface="Times New Roman"/>
              </a:rPr>
              <a:t>will </a:t>
            </a:r>
            <a:r>
              <a:rPr sz="1200" b="1" spc="-5" dirty="0">
                <a:latin typeface="Times New Roman"/>
                <a:cs typeface="Times New Roman"/>
              </a:rPr>
              <a:t>visualize and analyze all major parts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New </a:t>
            </a:r>
            <a:r>
              <a:rPr sz="1200" b="1" dirty="0">
                <a:latin typeface="Times New Roman"/>
                <a:cs typeface="Times New Roman"/>
              </a:rPr>
              <a:t>York City </a:t>
            </a:r>
            <a:r>
              <a:rPr sz="1200" b="1" spc="-5" dirty="0">
                <a:latin typeface="Times New Roman"/>
                <a:cs typeface="Times New Roman"/>
              </a:rPr>
              <a:t>which </a:t>
            </a:r>
            <a:r>
              <a:rPr sz="1200" b="1" dirty="0">
                <a:latin typeface="Times New Roman"/>
                <a:cs typeface="Times New Roman"/>
              </a:rPr>
              <a:t>have </a:t>
            </a:r>
            <a:r>
              <a:rPr sz="1200" b="1" spc="-5" dirty="0">
                <a:latin typeface="Times New Roman"/>
                <a:cs typeface="Times New Roman"/>
              </a:rPr>
              <a:t>Korean  restaurants </a:t>
            </a:r>
            <a:r>
              <a:rPr sz="1200" b="1" dirty="0">
                <a:latin typeface="Times New Roman"/>
                <a:cs typeface="Times New Roman"/>
              </a:rPr>
              <a:t>for </a:t>
            </a:r>
            <a:r>
              <a:rPr sz="1200" b="1" spc="-5" dirty="0">
                <a:latin typeface="Times New Roman"/>
                <a:cs typeface="Times New Roman"/>
              </a:rPr>
              <a:t>recommendation </a:t>
            </a:r>
            <a:r>
              <a:rPr sz="1200" b="1" dirty="0">
                <a:latin typeface="Times New Roman"/>
                <a:cs typeface="Times New Roman"/>
              </a:rPr>
              <a:t>to </a:t>
            </a:r>
            <a:r>
              <a:rPr sz="1200" b="1" spc="-5" dirty="0">
                <a:latin typeface="Times New Roman"/>
                <a:cs typeface="Times New Roman"/>
              </a:rPr>
              <a:t>open </a:t>
            </a:r>
            <a:r>
              <a:rPr sz="1200" b="1" spc="-10">
                <a:latin typeface="Times New Roman"/>
                <a:cs typeface="Times New Roman"/>
              </a:rPr>
              <a:t>Korean </a:t>
            </a:r>
            <a:r>
              <a:rPr sz="1200" b="1" spc="-5" smtClean="0">
                <a:solidFill>
                  <a:schemeClr val="accent2"/>
                </a:solidFill>
                <a:latin typeface="Times New Roman"/>
                <a:cs typeface="Times New Roman"/>
              </a:rPr>
              <a:t>restauranttar</a:t>
            </a:r>
            <a:r>
              <a:rPr lang="en-US" sz="12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. </a:t>
            </a:r>
            <a:r>
              <a:rPr lang="en-US" sz="1200" b="1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Also </a:t>
            </a:r>
            <a:r>
              <a:rPr lang="en-US" sz="1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1200" b="1" spc="-5" smtClean="0">
                <a:solidFill>
                  <a:srgbClr val="FF0000"/>
                </a:solidFill>
                <a:latin typeface="Times New Roman"/>
                <a:cs typeface="Times New Roman"/>
              </a:rPr>
              <a:t>get </a:t>
            </a:r>
            <a:r>
              <a:rPr sz="1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Korean and non </a:t>
            </a:r>
            <a:r>
              <a:rPr sz="1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Korean  </a:t>
            </a:r>
            <a:r>
              <a:rPr sz="1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customer as </a:t>
            </a:r>
            <a:r>
              <a:rPr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this </a:t>
            </a:r>
            <a:r>
              <a:rPr sz="1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place has </a:t>
            </a:r>
            <a:r>
              <a:rPr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advantage</a:t>
            </a:r>
            <a:r>
              <a:rPr sz="1200" b="1" spc="-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ofdiversity.</a:t>
            </a:r>
            <a:endParaRPr sz="12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20" dirty="0">
                <a:solidFill>
                  <a:schemeClr val="bg1"/>
                </a:solidFill>
                <a:latin typeface="Times New Roman"/>
                <a:cs typeface="Times New Roman"/>
              </a:rPr>
              <a:t>Data</a:t>
            </a:r>
            <a:endParaRPr sz="1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The following </a:t>
            </a:r>
            <a:r>
              <a:rPr sz="1200" b="1" dirty="0">
                <a:latin typeface="Times New Roman"/>
                <a:cs typeface="Times New Roman"/>
              </a:rPr>
              <a:t>data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79375" indent="-64769">
              <a:lnSpc>
                <a:spcPct val="100000"/>
              </a:lnSpc>
              <a:buSzPct val="70833"/>
              <a:buFont typeface="Arial"/>
              <a:buChar char="•"/>
              <a:tabLst>
                <a:tab pos="8001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New York </a:t>
            </a:r>
            <a:r>
              <a:rPr sz="1200" b="1" dirty="0">
                <a:latin typeface="Times New Roman"/>
                <a:cs typeface="Times New Roman"/>
              </a:rPr>
              <a:t>City data contains the </a:t>
            </a:r>
            <a:r>
              <a:rPr sz="1200" b="1" spc="-10" dirty="0">
                <a:latin typeface="Times New Roman"/>
                <a:cs typeface="Times New Roman"/>
              </a:rPr>
              <a:t>list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Boroughs, Neighborhoods along </a:t>
            </a:r>
            <a:r>
              <a:rPr sz="1200" b="1" dirty="0">
                <a:latin typeface="Times New Roman"/>
                <a:cs typeface="Times New Roman"/>
              </a:rPr>
              <a:t>with their </a:t>
            </a:r>
            <a:r>
              <a:rPr sz="1200" b="1" spc="-5" dirty="0">
                <a:latin typeface="Times New Roman"/>
                <a:cs typeface="Times New Roman"/>
              </a:rPr>
              <a:t>latitude and</a:t>
            </a:r>
            <a:r>
              <a:rPr sz="1200" b="1" spc="-9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longitude.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21920" indent="-107314">
              <a:lnSpc>
                <a:spcPct val="100000"/>
              </a:lnSpc>
              <a:spcBef>
                <a:spcPts val="5"/>
              </a:spcBef>
              <a:buSzPct val="70833"/>
              <a:buFont typeface="Arial"/>
              <a:buChar char="□"/>
              <a:tabLst>
                <a:tab pos="122555" algn="l"/>
              </a:tabLst>
            </a:pPr>
            <a:r>
              <a:rPr sz="1200" b="1" i="1" dirty="0">
                <a:latin typeface="Times New Roman"/>
                <a:cs typeface="Times New Roman"/>
              </a:rPr>
              <a:t>Data </a:t>
            </a:r>
            <a:r>
              <a:rPr sz="1200" b="1" i="1" spc="-10" dirty="0">
                <a:latin typeface="Times New Roman"/>
                <a:cs typeface="Times New Roman"/>
              </a:rPr>
              <a:t>source:</a:t>
            </a:r>
            <a:r>
              <a:rPr sz="1200" b="1" i="1" spc="35" dirty="0">
                <a:solidFill>
                  <a:srgbClr val="3379B6"/>
                </a:solidFill>
                <a:latin typeface="Times New Roman"/>
                <a:cs typeface="Times New Roman"/>
              </a:rPr>
              <a:t> </a:t>
            </a:r>
            <a:r>
              <a:rPr sz="1200" b="1" i="1" u="heavy" spc="-5" dirty="0">
                <a:solidFill>
                  <a:srgbClr val="3379B6"/>
                </a:solidFill>
                <a:uFill>
                  <a:solidFill>
                    <a:srgbClr val="3379B6"/>
                  </a:solidFill>
                </a:uFill>
                <a:latin typeface="Times New Roman"/>
                <a:cs typeface="Times New Roman"/>
                <a:hlinkClick r:id="rId2"/>
              </a:rPr>
              <a:t>https://cocl.us/new_york_dataset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□"/>
            </a:pPr>
            <a:endParaRPr sz="1750">
              <a:latin typeface="Times New Roman"/>
              <a:cs typeface="Times New Roman"/>
            </a:endParaRPr>
          </a:p>
          <a:p>
            <a:pPr marL="15240" marR="1031240">
              <a:lnSpc>
                <a:spcPts val="1200"/>
              </a:lnSpc>
              <a:buSzPct val="70833"/>
              <a:buFont typeface="Arial"/>
              <a:buChar char="□"/>
              <a:tabLst>
                <a:tab pos="122555" algn="l"/>
              </a:tabLst>
            </a:pPr>
            <a:r>
              <a:rPr sz="1200" b="1" i="1" spc="-5" dirty="0">
                <a:latin typeface="Times New Roman"/>
                <a:cs typeface="Times New Roman"/>
              </a:rPr>
              <a:t>Description:</a:t>
            </a:r>
            <a:r>
              <a:rPr sz="1200" b="1" i="1" spc="-4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This</a:t>
            </a:r>
            <a:r>
              <a:rPr sz="1200" b="1" i="1" spc="-6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dataset</a:t>
            </a:r>
            <a:r>
              <a:rPr sz="1200" b="1" i="1" spc="-5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has</a:t>
            </a:r>
            <a:r>
              <a:rPr sz="1200" b="1" i="1" spc="-6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all</a:t>
            </a:r>
            <a:r>
              <a:rPr sz="1200" b="1" i="1" spc="-7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required</a:t>
            </a:r>
            <a:r>
              <a:rPr sz="1200" b="1" i="1" spc="-3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information.</a:t>
            </a:r>
            <a:r>
              <a:rPr sz="1200" b="1" i="1" spc="-3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I</a:t>
            </a:r>
            <a:r>
              <a:rPr sz="1200" b="1" i="1" spc="-6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will</a:t>
            </a:r>
            <a:r>
              <a:rPr sz="1200" b="1" i="1" spc="-55" dirty="0">
                <a:latin typeface="Times New Roman"/>
                <a:cs typeface="Times New Roman"/>
              </a:rPr>
              <a:t> </a:t>
            </a:r>
            <a:r>
              <a:rPr sz="1200" b="1" i="1" spc="-10" dirty="0">
                <a:latin typeface="Times New Roman"/>
                <a:cs typeface="Times New Roman"/>
              </a:rPr>
              <a:t>use</a:t>
            </a:r>
            <a:r>
              <a:rPr sz="1200" b="1" i="1" spc="-8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this</a:t>
            </a:r>
            <a:r>
              <a:rPr sz="1200" b="1" i="1" spc="-6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dataset</a:t>
            </a:r>
            <a:r>
              <a:rPr sz="1200" b="1" i="1" spc="-5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to</a:t>
            </a:r>
            <a:r>
              <a:rPr sz="1200" b="1" i="1" spc="-5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explore</a:t>
            </a:r>
            <a:r>
              <a:rPr sz="1200" b="1" i="1" spc="-6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various  neighborhoods </a:t>
            </a:r>
            <a:r>
              <a:rPr sz="1200" b="1" i="1" dirty="0">
                <a:latin typeface="Times New Roman"/>
                <a:cs typeface="Times New Roman"/>
              </a:rPr>
              <a:t>of </a:t>
            </a:r>
            <a:r>
              <a:rPr sz="1200" b="1" i="1" spc="-5" dirty="0">
                <a:latin typeface="Times New Roman"/>
                <a:cs typeface="Times New Roman"/>
              </a:rPr>
              <a:t>New York</a:t>
            </a:r>
            <a:r>
              <a:rPr sz="1200" b="1" i="1" spc="-12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City.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82550" indent="-67945">
              <a:lnSpc>
                <a:spcPct val="100000"/>
              </a:lnSpc>
              <a:buSzPct val="70833"/>
              <a:buFont typeface="Arial"/>
              <a:buChar char="•"/>
              <a:tabLst>
                <a:tab pos="8318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Korean restaurants in each neighborhood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15" dirty="0">
                <a:latin typeface="Times New Roman"/>
                <a:cs typeface="Times New Roman"/>
              </a:rPr>
              <a:t>New </a:t>
            </a:r>
            <a:r>
              <a:rPr sz="1200" b="1" spc="-5" dirty="0">
                <a:latin typeface="Times New Roman"/>
                <a:cs typeface="Times New Roman"/>
              </a:rPr>
              <a:t>York</a:t>
            </a:r>
            <a:r>
              <a:rPr sz="1200" b="1" spc="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121920" indent="-107314">
              <a:lnSpc>
                <a:spcPct val="100000"/>
              </a:lnSpc>
              <a:buSzPct val="70833"/>
              <a:buFont typeface="Arial"/>
              <a:buChar char="□"/>
              <a:tabLst>
                <a:tab pos="122555" algn="l"/>
              </a:tabLst>
            </a:pPr>
            <a:r>
              <a:rPr sz="1200" b="1" i="1" dirty="0">
                <a:latin typeface="Times New Roman"/>
                <a:cs typeface="Times New Roman"/>
              </a:rPr>
              <a:t>Data </a:t>
            </a:r>
            <a:r>
              <a:rPr sz="1200" b="1" i="1" spc="-10" dirty="0">
                <a:latin typeface="Times New Roman"/>
                <a:cs typeface="Times New Roman"/>
              </a:rPr>
              <a:t>source: Foursquare</a:t>
            </a:r>
            <a:r>
              <a:rPr sz="1200" b="1" i="1" spc="3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API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□"/>
            </a:pPr>
            <a:endParaRPr sz="1750">
              <a:latin typeface="Times New Roman"/>
              <a:cs typeface="Times New Roman"/>
            </a:endParaRPr>
          </a:p>
          <a:p>
            <a:pPr marL="15240" marR="438784">
              <a:lnSpc>
                <a:spcPts val="1180"/>
              </a:lnSpc>
              <a:buSzPct val="70833"/>
              <a:buFont typeface="Arial"/>
              <a:buChar char="□"/>
              <a:tabLst>
                <a:tab pos="125730" algn="l"/>
              </a:tabLst>
            </a:pPr>
            <a:r>
              <a:rPr sz="1200" b="1" i="1" spc="-5" dirty="0">
                <a:latin typeface="Times New Roman"/>
                <a:cs typeface="Times New Roman"/>
              </a:rPr>
              <a:t>Description:</a:t>
            </a:r>
            <a:r>
              <a:rPr sz="1200" b="1" i="1" spc="-2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with</a:t>
            </a:r>
            <a:r>
              <a:rPr sz="1200" b="1" i="1" spc="-5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the</a:t>
            </a:r>
            <a:r>
              <a:rPr sz="1200" b="1" i="1" spc="-3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help</a:t>
            </a:r>
            <a:r>
              <a:rPr sz="1200" b="1" i="1" spc="-5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of</a:t>
            </a:r>
            <a:r>
              <a:rPr sz="1200" b="1" i="1" spc="-4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API,</a:t>
            </a:r>
            <a:r>
              <a:rPr sz="1200" b="1" i="1" spc="-4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I</a:t>
            </a:r>
            <a:r>
              <a:rPr sz="1200" b="1" i="1" spc="-4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will</a:t>
            </a:r>
            <a:r>
              <a:rPr sz="1200" b="1" i="1" spc="-5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acquire</a:t>
            </a:r>
            <a:r>
              <a:rPr sz="1200" b="1" i="1" spc="-60" dirty="0">
                <a:latin typeface="Times New Roman"/>
                <a:cs typeface="Times New Roman"/>
              </a:rPr>
              <a:t> </a:t>
            </a:r>
            <a:r>
              <a:rPr sz="1200" b="1" i="1" spc="-10" dirty="0">
                <a:latin typeface="Times New Roman"/>
                <a:cs typeface="Times New Roman"/>
              </a:rPr>
              <a:t>the</a:t>
            </a:r>
            <a:r>
              <a:rPr sz="1200" b="1" i="1" spc="-3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information</a:t>
            </a:r>
            <a:r>
              <a:rPr sz="1200" b="1" i="1" spc="-45" dirty="0">
                <a:latin typeface="Times New Roman"/>
                <a:cs typeface="Times New Roman"/>
              </a:rPr>
              <a:t> </a:t>
            </a:r>
            <a:r>
              <a:rPr sz="1200" b="1" i="1" spc="-15" dirty="0">
                <a:latin typeface="Times New Roman"/>
                <a:cs typeface="Times New Roman"/>
              </a:rPr>
              <a:t>of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spc="-10" dirty="0">
                <a:latin typeface="Times New Roman"/>
                <a:cs typeface="Times New Roman"/>
              </a:rPr>
              <a:t>all</a:t>
            </a:r>
            <a:r>
              <a:rPr sz="1200" b="1" i="1" spc="-50" dirty="0">
                <a:latin typeface="Times New Roman"/>
                <a:cs typeface="Times New Roman"/>
              </a:rPr>
              <a:t> </a:t>
            </a:r>
            <a:r>
              <a:rPr sz="1200" b="1" i="1" spc="-10" dirty="0">
                <a:latin typeface="Times New Roman"/>
                <a:cs typeface="Times New Roman"/>
              </a:rPr>
              <a:t>the</a:t>
            </a:r>
            <a:r>
              <a:rPr sz="1200" b="1" i="1" spc="-5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venues</a:t>
            </a:r>
            <a:r>
              <a:rPr sz="1200" b="1" i="1" spc="-6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in</a:t>
            </a:r>
            <a:r>
              <a:rPr sz="1200" b="1" i="1" spc="-2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each</a:t>
            </a:r>
            <a:r>
              <a:rPr sz="1200" b="1" i="1" spc="-7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neighborhood.  After </a:t>
            </a:r>
            <a:r>
              <a:rPr sz="1200" b="1" i="1" dirty="0">
                <a:latin typeface="Times New Roman"/>
                <a:cs typeface="Times New Roman"/>
              </a:rPr>
              <a:t>this </a:t>
            </a:r>
            <a:r>
              <a:rPr sz="1200" b="1" i="1" spc="-5" dirty="0">
                <a:latin typeface="Times New Roman"/>
                <a:cs typeface="Times New Roman"/>
              </a:rPr>
              <a:t>step, I will extract information </a:t>
            </a:r>
            <a:r>
              <a:rPr sz="1200" b="1" i="1" dirty="0">
                <a:latin typeface="Times New Roman"/>
                <a:cs typeface="Times New Roman"/>
              </a:rPr>
              <a:t>about </a:t>
            </a:r>
            <a:r>
              <a:rPr sz="1200" b="1" i="1" spc="-5" dirty="0">
                <a:latin typeface="Times New Roman"/>
                <a:cs typeface="Times New Roman"/>
              </a:rPr>
              <a:t>only </a:t>
            </a:r>
            <a:r>
              <a:rPr sz="1200" b="1" i="1" spc="-10" dirty="0">
                <a:latin typeface="Times New Roman"/>
                <a:cs typeface="Times New Roman"/>
              </a:rPr>
              <a:t>Korean</a:t>
            </a:r>
            <a:r>
              <a:rPr sz="1200" b="1" i="1" spc="-7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restaurants.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SzPct val="70833"/>
              <a:buFont typeface="Arial"/>
              <a:buChar char="•"/>
              <a:tabLst>
                <a:tab pos="83185" algn="l"/>
              </a:tabLst>
            </a:pPr>
            <a:r>
              <a:rPr sz="1200" b="1" dirty="0">
                <a:latin typeface="Times New Roman"/>
                <a:cs typeface="Times New Roman"/>
              </a:rPr>
              <a:t>Geo </a:t>
            </a:r>
            <a:r>
              <a:rPr sz="1200" b="1" spc="-5" dirty="0">
                <a:latin typeface="Times New Roman"/>
                <a:cs typeface="Times New Roman"/>
              </a:rPr>
              <a:t>Space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21920" indent="-107314">
              <a:lnSpc>
                <a:spcPct val="100000"/>
              </a:lnSpc>
              <a:buSzPct val="70833"/>
              <a:buFont typeface="Arial"/>
              <a:buChar char="□"/>
              <a:tabLst>
                <a:tab pos="122555" algn="l"/>
              </a:tabLst>
            </a:pPr>
            <a:r>
              <a:rPr sz="1200" b="1" i="1" dirty="0">
                <a:latin typeface="Times New Roman"/>
                <a:cs typeface="Times New Roman"/>
              </a:rPr>
              <a:t>Data </a:t>
            </a:r>
            <a:r>
              <a:rPr sz="1200" b="1" i="1" spc="-10" dirty="0">
                <a:latin typeface="Times New Roman"/>
                <a:cs typeface="Times New Roman"/>
              </a:rPr>
              <a:t>source:</a:t>
            </a:r>
            <a:r>
              <a:rPr sz="1200" b="1" i="1" spc="20" dirty="0">
                <a:solidFill>
                  <a:srgbClr val="3379B6"/>
                </a:solidFill>
                <a:latin typeface="Times New Roman"/>
                <a:cs typeface="Times New Roman"/>
              </a:rPr>
              <a:t> </a:t>
            </a:r>
            <a:r>
              <a:rPr sz="1200" b="1" i="1" u="heavy" spc="-5" dirty="0">
                <a:solidFill>
                  <a:srgbClr val="3379B6"/>
                </a:solidFill>
                <a:uFill>
                  <a:solidFill>
                    <a:srgbClr val="3379B6"/>
                  </a:solidFill>
                </a:uFill>
                <a:latin typeface="Times New Roman"/>
                <a:cs typeface="Times New Roman"/>
                <a:hlinkClick r:id="rId3"/>
              </a:rPr>
              <a:t>https://data.cityofnewyork.us/City-Government/Borough-Boundaries/tqmj-j8zm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□"/>
            </a:pPr>
            <a:endParaRPr sz="1750">
              <a:latin typeface="Times New Roman"/>
              <a:cs typeface="Times New Roman"/>
            </a:endParaRPr>
          </a:p>
          <a:p>
            <a:pPr marL="15240" marR="630555">
              <a:lnSpc>
                <a:spcPts val="1180"/>
              </a:lnSpc>
              <a:spcBef>
                <a:spcPts val="5"/>
              </a:spcBef>
              <a:buSzPct val="70833"/>
              <a:buFont typeface="Arial"/>
              <a:buChar char="□"/>
              <a:tabLst>
                <a:tab pos="122555" algn="l"/>
              </a:tabLst>
            </a:pPr>
            <a:r>
              <a:rPr sz="1200" b="1" i="1" spc="-5" dirty="0">
                <a:latin typeface="Times New Roman"/>
                <a:cs typeface="Times New Roman"/>
              </a:rPr>
              <a:t>Description:</a:t>
            </a:r>
            <a:r>
              <a:rPr sz="1200" b="1" i="1" spc="-2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The</a:t>
            </a:r>
            <a:r>
              <a:rPr sz="1200" b="1" i="1" spc="-6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geospace</a:t>
            </a:r>
            <a:r>
              <a:rPr sz="1200" b="1" i="1" spc="-6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data</a:t>
            </a:r>
            <a:r>
              <a:rPr sz="1200" b="1" i="1" spc="-5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will</a:t>
            </a:r>
            <a:r>
              <a:rPr sz="1200" b="1" i="1" spc="-7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help</a:t>
            </a:r>
            <a:r>
              <a:rPr sz="1200" b="1" i="1" spc="-5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to</a:t>
            </a:r>
            <a:r>
              <a:rPr sz="1200" b="1" i="1" spc="-5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get</a:t>
            </a:r>
            <a:r>
              <a:rPr sz="1200" b="1" i="1" spc="-5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information</a:t>
            </a:r>
            <a:r>
              <a:rPr sz="1200" b="1" i="1" spc="-4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about</a:t>
            </a:r>
            <a:r>
              <a:rPr sz="1200" b="1" i="1" spc="-5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the</a:t>
            </a:r>
            <a:r>
              <a:rPr sz="1200" b="1" i="1" spc="-5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New</a:t>
            </a:r>
            <a:r>
              <a:rPr sz="1200" b="1" i="1" spc="-6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York</a:t>
            </a:r>
            <a:r>
              <a:rPr sz="1200" b="1" i="1" spc="-7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Borough</a:t>
            </a:r>
            <a:r>
              <a:rPr sz="1200" b="1" i="1" spc="-5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boundaries  </a:t>
            </a:r>
            <a:r>
              <a:rPr sz="1200" b="1" i="1" dirty="0">
                <a:latin typeface="Times New Roman"/>
                <a:cs typeface="Times New Roman"/>
              </a:rPr>
              <a:t>to </a:t>
            </a:r>
            <a:r>
              <a:rPr sz="1200" b="1" i="1" spc="-5" dirty="0">
                <a:latin typeface="Times New Roman"/>
                <a:cs typeface="Times New Roman"/>
              </a:rPr>
              <a:t>visualize choropleth</a:t>
            </a:r>
            <a:r>
              <a:rPr sz="1200" b="1" i="1" spc="-5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map.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6736080" y="10005262"/>
            <a:ext cx="6477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844" y="929386"/>
            <a:ext cx="1308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100" dirty="0">
                <a:solidFill>
                  <a:srgbClr val="ECEBDF"/>
                </a:solidFill>
                <a:latin typeface="Times New Roman"/>
                <a:cs typeface="Times New Roman"/>
              </a:rPr>
              <a:t>□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964" y="1438782"/>
            <a:ext cx="6960870" cy="8488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Times New Roman"/>
                <a:cs typeface="Times New Roman"/>
              </a:rPr>
              <a:t>Analysis </a:t>
            </a:r>
            <a:r>
              <a:rPr sz="1200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(Tools)</a:t>
            </a:r>
            <a:endParaRPr sz="1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43942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To Analysis </a:t>
            </a:r>
            <a:r>
              <a:rPr sz="1200" b="1" dirty="0">
                <a:latin typeface="Times New Roman"/>
                <a:cs typeface="Times New Roman"/>
              </a:rPr>
              <a:t>the data </a:t>
            </a:r>
            <a:r>
              <a:rPr sz="1200" b="1" spc="-5" dirty="0">
                <a:latin typeface="Times New Roman"/>
                <a:cs typeface="Times New Roman"/>
              </a:rPr>
              <a:t>I </a:t>
            </a:r>
            <a:r>
              <a:rPr sz="1200" b="1" spc="-10" dirty="0">
                <a:latin typeface="Times New Roman"/>
                <a:cs typeface="Times New Roman"/>
              </a:rPr>
              <a:t>will use some </a:t>
            </a:r>
            <a:r>
              <a:rPr sz="1200" b="1" dirty="0">
                <a:latin typeface="Times New Roman"/>
                <a:cs typeface="Times New Roman"/>
              </a:rPr>
              <a:t>built-in </a:t>
            </a:r>
            <a:r>
              <a:rPr sz="1200" b="1" spc="-5" dirty="0">
                <a:latin typeface="Times New Roman"/>
                <a:cs typeface="Times New Roman"/>
              </a:rPr>
              <a:t>and non built- in</a:t>
            </a:r>
            <a:r>
              <a:rPr sz="1200" b="1" spc="114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fuctions: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567690" indent="-64769">
              <a:lnSpc>
                <a:spcPct val="100000"/>
              </a:lnSpc>
              <a:buSzPct val="70833"/>
              <a:buFont typeface="Arial"/>
              <a:buChar char="•"/>
              <a:tabLst>
                <a:tab pos="568325" algn="l"/>
              </a:tabLst>
            </a:pPr>
            <a:r>
              <a:rPr sz="1200" b="1" i="1" spc="-5" dirty="0">
                <a:latin typeface="Times New Roman"/>
                <a:cs typeface="Times New Roman"/>
              </a:rPr>
              <a:t>pyforest </a:t>
            </a:r>
            <a:r>
              <a:rPr sz="1200" b="1" i="1" dirty="0">
                <a:latin typeface="Times New Roman"/>
                <a:cs typeface="Times New Roman"/>
              </a:rPr>
              <a:t>to </a:t>
            </a:r>
            <a:r>
              <a:rPr sz="1200" b="1" i="1" spc="-5" dirty="0">
                <a:latin typeface="Times New Roman"/>
                <a:cs typeface="Times New Roman"/>
              </a:rPr>
              <a:t>import </a:t>
            </a:r>
            <a:r>
              <a:rPr sz="1200" b="1" i="1" dirty="0">
                <a:latin typeface="Times New Roman"/>
                <a:cs typeface="Times New Roman"/>
              </a:rPr>
              <a:t>all </a:t>
            </a:r>
            <a:r>
              <a:rPr sz="1200" b="1" i="1" spc="-10" dirty="0">
                <a:latin typeface="Times New Roman"/>
                <a:cs typeface="Times New Roman"/>
              </a:rPr>
              <a:t>data </a:t>
            </a:r>
            <a:r>
              <a:rPr sz="1200" b="1" i="1" spc="-5" dirty="0">
                <a:latin typeface="Times New Roman"/>
                <a:cs typeface="Times New Roman"/>
              </a:rPr>
              <a:t>science libraries </a:t>
            </a:r>
            <a:r>
              <a:rPr sz="1200" b="1" i="1" dirty="0">
                <a:latin typeface="Times New Roman"/>
                <a:cs typeface="Times New Roman"/>
              </a:rPr>
              <a:t>for </a:t>
            </a:r>
            <a:r>
              <a:rPr sz="1200" b="1" i="1" spc="-5" dirty="0">
                <a:latin typeface="Times New Roman"/>
                <a:cs typeface="Times New Roman"/>
              </a:rPr>
              <a:t>handling</a:t>
            </a:r>
            <a:r>
              <a:rPr sz="1200" b="1" i="1" spc="8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150">
              <a:latin typeface="Times New Roman"/>
              <a:cs typeface="Times New Roman"/>
            </a:endParaRPr>
          </a:p>
          <a:p>
            <a:pPr marL="567690" indent="-64769">
              <a:lnSpc>
                <a:spcPct val="100000"/>
              </a:lnSpc>
              <a:buSzPct val="70833"/>
              <a:buFont typeface="Arial"/>
              <a:buChar char="•"/>
              <a:tabLst>
                <a:tab pos="568325" algn="l"/>
              </a:tabLst>
            </a:pPr>
            <a:r>
              <a:rPr sz="1200" b="1" i="1" spc="-10" dirty="0">
                <a:latin typeface="Times New Roman"/>
                <a:cs typeface="Times New Roman"/>
              </a:rPr>
              <a:t>Request </a:t>
            </a:r>
            <a:r>
              <a:rPr sz="1200" b="1" i="1" dirty="0">
                <a:latin typeface="Times New Roman"/>
                <a:cs typeface="Times New Roman"/>
              </a:rPr>
              <a:t>module </a:t>
            </a:r>
            <a:r>
              <a:rPr sz="1200" b="1" i="1" spc="10" dirty="0">
                <a:latin typeface="Times New Roman"/>
                <a:cs typeface="Times New Roman"/>
              </a:rPr>
              <a:t>to </a:t>
            </a:r>
            <a:r>
              <a:rPr sz="1200" b="1" i="1" spc="-10" dirty="0">
                <a:latin typeface="Times New Roman"/>
                <a:cs typeface="Times New Roman"/>
              </a:rPr>
              <a:t>use Foursquare</a:t>
            </a:r>
            <a:r>
              <a:rPr sz="1200" b="1" i="1" spc="3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API.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100">
              <a:latin typeface="Times New Roman"/>
              <a:cs typeface="Times New Roman"/>
            </a:endParaRPr>
          </a:p>
          <a:p>
            <a:pPr marL="567690" indent="-64769">
              <a:lnSpc>
                <a:spcPct val="100000"/>
              </a:lnSpc>
              <a:buSzPct val="70833"/>
              <a:buFont typeface="Arial"/>
              <a:buChar char="•"/>
              <a:tabLst>
                <a:tab pos="568325" algn="l"/>
              </a:tabLst>
            </a:pPr>
            <a:r>
              <a:rPr sz="1200" b="1" i="1" spc="-5" dirty="0">
                <a:latin typeface="Times New Roman"/>
                <a:cs typeface="Times New Roman"/>
              </a:rPr>
              <a:t>Geopy </a:t>
            </a:r>
            <a:r>
              <a:rPr sz="1200" b="1" i="1" dirty="0">
                <a:latin typeface="Times New Roman"/>
                <a:cs typeface="Times New Roman"/>
              </a:rPr>
              <a:t>to </a:t>
            </a:r>
            <a:r>
              <a:rPr sz="1200" b="1" i="1" spc="-5" dirty="0">
                <a:latin typeface="Times New Roman"/>
                <a:cs typeface="Times New Roman"/>
              </a:rPr>
              <a:t>get co-ordinates </a:t>
            </a:r>
            <a:r>
              <a:rPr sz="1200" b="1" i="1" dirty="0">
                <a:latin typeface="Times New Roman"/>
                <a:cs typeface="Times New Roman"/>
              </a:rPr>
              <a:t>of the </a:t>
            </a:r>
            <a:r>
              <a:rPr sz="1200" b="1" i="1" spc="-5" dirty="0">
                <a:latin typeface="Times New Roman"/>
                <a:cs typeface="Times New Roman"/>
              </a:rPr>
              <a:t>City </a:t>
            </a:r>
            <a:r>
              <a:rPr sz="1200" b="1" i="1" dirty="0">
                <a:latin typeface="Times New Roman"/>
                <a:cs typeface="Times New Roman"/>
              </a:rPr>
              <a:t>of </a:t>
            </a:r>
            <a:r>
              <a:rPr sz="1200" b="1" i="1" spc="-5" dirty="0">
                <a:latin typeface="Times New Roman"/>
                <a:cs typeface="Times New Roman"/>
              </a:rPr>
              <a:t>New</a:t>
            </a:r>
            <a:r>
              <a:rPr sz="1200" b="1" i="1" spc="-4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York.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43942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chemeClr val="bg1"/>
                </a:solidFill>
                <a:latin typeface="Times New Roman"/>
                <a:cs typeface="Times New Roman"/>
              </a:rPr>
              <a:t>Approach </a:t>
            </a:r>
            <a:r>
              <a:rPr sz="1200" b="1" dirty="0">
                <a:solidFill>
                  <a:schemeClr val="bg1"/>
                </a:solidFill>
                <a:latin typeface="Times New Roman"/>
                <a:cs typeface="Times New Roman"/>
              </a:rPr>
              <a:t>to </a:t>
            </a:r>
            <a:r>
              <a:rPr sz="1200" b="1" spc="-5" dirty="0">
                <a:solidFill>
                  <a:schemeClr val="bg1"/>
                </a:solidFill>
                <a:latin typeface="Times New Roman"/>
                <a:cs typeface="Times New Roman"/>
              </a:rPr>
              <a:t>find </a:t>
            </a:r>
            <a:r>
              <a:rPr sz="1200" b="1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1200" b="1" spc="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Result:</a:t>
            </a:r>
            <a:endParaRPr sz="1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567690" indent="-64769">
              <a:lnSpc>
                <a:spcPct val="100000"/>
              </a:lnSpc>
              <a:buSzPct val="70833"/>
              <a:buFont typeface="Arial"/>
              <a:buChar char="•"/>
              <a:tabLst>
                <a:tab pos="56832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Collect </a:t>
            </a:r>
            <a:r>
              <a:rPr sz="1200" b="1" dirty="0">
                <a:latin typeface="Times New Roman"/>
                <a:cs typeface="Times New Roman"/>
              </a:rPr>
              <a:t>the </a:t>
            </a:r>
            <a:r>
              <a:rPr sz="1200" b="1" spc="-5" dirty="0">
                <a:latin typeface="Times New Roman"/>
                <a:cs typeface="Times New Roman"/>
              </a:rPr>
              <a:t>new </a:t>
            </a:r>
            <a:r>
              <a:rPr sz="1200" b="1" spc="-10" dirty="0">
                <a:latin typeface="Times New Roman"/>
                <a:cs typeface="Times New Roman"/>
              </a:rPr>
              <a:t>York </a:t>
            </a:r>
            <a:r>
              <a:rPr sz="1200" b="1" dirty="0">
                <a:latin typeface="Times New Roman"/>
                <a:cs typeface="Times New Roman"/>
              </a:rPr>
              <a:t>city data </a:t>
            </a:r>
            <a:r>
              <a:rPr sz="1200" b="1" spc="-15" dirty="0">
                <a:latin typeface="Times New Roman"/>
                <a:cs typeface="Times New Roman"/>
              </a:rPr>
              <a:t>from</a:t>
            </a:r>
            <a:r>
              <a:rPr sz="1200" b="1" spc="120" dirty="0">
                <a:solidFill>
                  <a:srgbClr val="3379B6"/>
                </a:solid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solidFill>
                  <a:srgbClr val="3379B6"/>
                </a:solidFill>
                <a:uFill>
                  <a:solidFill>
                    <a:srgbClr val="3379B6"/>
                  </a:solidFill>
                </a:uFill>
                <a:latin typeface="Times New Roman"/>
                <a:cs typeface="Times New Roman"/>
                <a:hlinkClick r:id="rId2"/>
              </a:rPr>
              <a:t>https://cocl.us/new_york_dataset</a:t>
            </a:r>
            <a:endParaRPr sz="1200">
              <a:latin typeface="Times New Roman"/>
              <a:cs typeface="Times New Roman"/>
            </a:endParaRPr>
          </a:p>
          <a:p>
            <a:pPr marL="567690" indent="-64769">
              <a:lnSpc>
                <a:spcPct val="100000"/>
              </a:lnSpc>
              <a:spcBef>
                <a:spcPts val="645"/>
              </a:spcBef>
              <a:buSzPct val="70833"/>
              <a:buFont typeface="Arial"/>
              <a:buChar char="•"/>
              <a:tabLst>
                <a:tab pos="56832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Using </a:t>
            </a:r>
            <a:r>
              <a:rPr sz="1200" b="1" spc="-10" dirty="0">
                <a:latin typeface="Times New Roman"/>
                <a:cs typeface="Times New Roman"/>
              </a:rPr>
              <a:t>Foursquare </a:t>
            </a:r>
            <a:r>
              <a:rPr sz="1200" b="1" dirty="0">
                <a:latin typeface="Times New Roman"/>
                <a:cs typeface="Times New Roman"/>
              </a:rPr>
              <a:t>API to </a:t>
            </a:r>
            <a:r>
              <a:rPr sz="1200" b="1" spc="-5" dirty="0">
                <a:latin typeface="Times New Roman"/>
                <a:cs typeface="Times New Roman"/>
              </a:rPr>
              <a:t>find </a:t>
            </a:r>
            <a:r>
              <a:rPr sz="1200" b="1" spc="-10" dirty="0">
                <a:latin typeface="Times New Roman"/>
                <a:cs typeface="Times New Roman"/>
              </a:rPr>
              <a:t>all </a:t>
            </a:r>
            <a:r>
              <a:rPr sz="1200" b="1" spc="-5" dirty="0">
                <a:latin typeface="Times New Roman"/>
                <a:cs typeface="Times New Roman"/>
              </a:rPr>
              <a:t>venues </a:t>
            </a:r>
            <a:r>
              <a:rPr sz="1200" b="1" dirty="0">
                <a:latin typeface="Times New Roman"/>
                <a:cs typeface="Times New Roman"/>
              </a:rPr>
              <a:t>for </a:t>
            </a:r>
            <a:r>
              <a:rPr sz="1200" b="1" spc="5" dirty="0">
                <a:latin typeface="Times New Roman"/>
                <a:cs typeface="Times New Roman"/>
              </a:rPr>
              <a:t>each</a:t>
            </a:r>
            <a:r>
              <a:rPr sz="1200" b="1" spc="-1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neighborhood.</a:t>
            </a:r>
            <a:endParaRPr sz="1200">
              <a:latin typeface="Times New Roman"/>
              <a:cs typeface="Times New Roman"/>
            </a:endParaRPr>
          </a:p>
          <a:p>
            <a:pPr marL="567690" indent="-64769">
              <a:lnSpc>
                <a:spcPct val="100000"/>
              </a:lnSpc>
              <a:spcBef>
                <a:spcPts val="625"/>
              </a:spcBef>
              <a:buSzPct val="70833"/>
              <a:buFont typeface="Arial"/>
              <a:buChar char="•"/>
              <a:tabLst>
                <a:tab pos="56832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Extract </a:t>
            </a:r>
            <a:r>
              <a:rPr sz="1200" b="1" spc="-5" dirty="0">
                <a:latin typeface="Times New Roman"/>
                <a:cs typeface="Times New Roman"/>
              </a:rPr>
              <a:t>information about </a:t>
            </a:r>
            <a:r>
              <a:rPr sz="1200" b="1" spc="-10" dirty="0">
                <a:latin typeface="Times New Roman"/>
                <a:cs typeface="Times New Roman"/>
              </a:rPr>
              <a:t>all </a:t>
            </a:r>
            <a:r>
              <a:rPr sz="1200" b="1" spc="-5" dirty="0">
                <a:latin typeface="Times New Roman"/>
                <a:cs typeface="Times New Roman"/>
              </a:rPr>
              <a:t>venues </a:t>
            </a:r>
            <a:r>
              <a:rPr sz="1200" b="1" dirty="0">
                <a:latin typeface="Times New Roman"/>
                <a:cs typeface="Times New Roman"/>
              </a:rPr>
              <a:t>that </a:t>
            </a:r>
            <a:r>
              <a:rPr sz="1200" b="1" spc="-10" dirty="0">
                <a:latin typeface="Times New Roman"/>
                <a:cs typeface="Times New Roman"/>
              </a:rPr>
              <a:t>are Korean</a:t>
            </a:r>
            <a:r>
              <a:rPr sz="1200" b="1" spc="-1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Restaurants.</a:t>
            </a:r>
            <a:endParaRPr sz="1200">
              <a:latin typeface="Times New Roman"/>
              <a:cs typeface="Times New Roman"/>
            </a:endParaRPr>
          </a:p>
          <a:p>
            <a:pPr marL="567690" indent="-64769">
              <a:lnSpc>
                <a:spcPct val="100000"/>
              </a:lnSpc>
              <a:spcBef>
                <a:spcPts val="625"/>
              </a:spcBef>
              <a:buSzPct val="70833"/>
              <a:buFont typeface="Arial"/>
              <a:buChar char="•"/>
              <a:tabLst>
                <a:tab pos="56832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Find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out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Tips,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rating,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and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like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count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for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each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Korean Restaurants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with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help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Foursquare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API.</a:t>
            </a:r>
            <a:endParaRPr sz="1200">
              <a:latin typeface="Times New Roman"/>
              <a:cs typeface="Times New Roman"/>
            </a:endParaRPr>
          </a:p>
          <a:p>
            <a:pPr marL="567690" indent="-64769">
              <a:lnSpc>
                <a:spcPct val="100000"/>
              </a:lnSpc>
              <a:spcBef>
                <a:spcPts val="625"/>
              </a:spcBef>
              <a:buSzPct val="70833"/>
              <a:buFont typeface="Arial"/>
              <a:buChar char="•"/>
              <a:tabLst>
                <a:tab pos="56832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Use </a:t>
            </a:r>
            <a:r>
              <a:rPr sz="1200" b="1" spc="-5" dirty="0">
                <a:latin typeface="Times New Roman"/>
                <a:cs typeface="Times New Roman"/>
              </a:rPr>
              <a:t>rating </a:t>
            </a:r>
            <a:r>
              <a:rPr sz="1200" b="1" dirty="0">
                <a:latin typeface="Times New Roman"/>
                <a:cs typeface="Times New Roman"/>
              </a:rPr>
              <a:t>for </a:t>
            </a:r>
            <a:r>
              <a:rPr sz="1200" b="1" spc="-5" dirty="0">
                <a:latin typeface="Times New Roman"/>
                <a:cs typeface="Times New Roman"/>
              </a:rPr>
              <a:t>each restaurant </a:t>
            </a:r>
            <a:r>
              <a:rPr sz="1200" b="1" dirty="0">
                <a:latin typeface="Times New Roman"/>
                <a:cs typeface="Times New Roman"/>
              </a:rPr>
              <a:t>to </a:t>
            </a:r>
            <a:r>
              <a:rPr sz="1200" b="1" spc="-15" dirty="0">
                <a:latin typeface="Times New Roman"/>
                <a:cs typeface="Times New Roman"/>
              </a:rPr>
              <a:t>sort </a:t>
            </a:r>
            <a:r>
              <a:rPr sz="1200" b="1" dirty="0">
                <a:latin typeface="Times New Roman"/>
                <a:cs typeface="Times New Roman"/>
              </a:rPr>
              <a:t>that</a:t>
            </a:r>
            <a:r>
              <a:rPr sz="1200" b="1" spc="10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567690" indent="-64769">
              <a:lnSpc>
                <a:spcPct val="100000"/>
              </a:lnSpc>
              <a:spcBef>
                <a:spcPts val="625"/>
              </a:spcBef>
              <a:buSzPct val="70833"/>
              <a:buFont typeface="Arial"/>
              <a:buChar char="•"/>
              <a:tabLst>
                <a:tab pos="56832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Visualize </a:t>
            </a:r>
            <a:r>
              <a:rPr sz="1200" b="1" dirty="0">
                <a:latin typeface="Times New Roman"/>
                <a:cs typeface="Times New Roman"/>
              </a:rPr>
              <a:t>the </a:t>
            </a:r>
            <a:r>
              <a:rPr sz="1200" b="1" spc="-5" dirty="0">
                <a:latin typeface="Times New Roman"/>
                <a:cs typeface="Times New Roman"/>
              </a:rPr>
              <a:t>Ranking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neighborhoods by using </a:t>
            </a:r>
            <a:r>
              <a:rPr sz="1200" b="1" spc="-10" dirty="0">
                <a:latin typeface="Times New Roman"/>
                <a:cs typeface="Times New Roman"/>
              </a:rPr>
              <a:t>folium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library(python)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7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3942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chemeClr val="bg1"/>
                </a:solidFill>
                <a:latin typeface="Times New Roman"/>
                <a:cs typeface="Times New Roman"/>
              </a:rPr>
              <a:t>Questions </a:t>
            </a:r>
            <a:r>
              <a:rPr sz="1200" b="1" dirty="0">
                <a:solidFill>
                  <a:schemeClr val="bg1"/>
                </a:solidFill>
                <a:latin typeface="Times New Roman"/>
                <a:cs typeface="Times New Roman"/>
              </a:rPr>
              <a:t>that </a:t>
            </a:r>
            <a:r>
              <a:rPr sz="1200" b="1" spc="-5" dirty="0">
                <a:solidFill>
                  <a:schemeClr val="bg1"/>
                </a:solidFill>
                <a:latin typeface="Times New Roman"/>
                <a:cs typeface="Times New Roman"/>
              </a:rPr>
              <a:t>can be </a:t>
            </a:r>
            <a:r>
              <a:rPr sz="1200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asked </a:t>
            </a:r>
            <a:r>
              <a:rPr sz="1200" b="1" dirty="0">
                <a:solidFill>
                  <a:schemeClr val="bg1"/>
                </a:solidFill>
                <a:latin typeface="Times New Roman"/>
                <a:cs typeface="Times New Roman"/>
              </a:rPr>
              <a:t>with </a:t>
            </a:r>
            <a:r>
              <a:rPr sz="1200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this</a:t>
            </a:r>
            <a:r>
              <a:rPr sz="1200" b="1" spc="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chemeClr val="bg1"/>
                </a:solidFill>
                <a:latin typeface="Times New Roman"/>
                <a:cs typeface="Times New Roman"/>
              </a:rPr>
              <a:t>datasets</a:t>
            </a:r>
            <a:endParaRPr sz="1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564515" indent="-67945">
              <a:lnSpc>
                <a:spcPct val="100000"/>
              </a:lnSpc>
              <a:buSzPct val="70833"/>
              <a:buFont typeface="Arial"/>
              <a:buChar char="•"/>
              <a:tabLst>
                <a:tab pos="565150" algn="l"/>
              </a:tabLst>
            </a:pPr>
            <a:r>
              <a:rPr sz="1200" b="1" i="1" spc="-10" dirty="0">
                <a:latin typeface="Times New Roman"/>
                <a:cs typeface="Times New Roman"/>
              </a:rPr>
              <a:t>First </a:t>
            </a:r>
            <a:r>
              <a:rPr sz="1200" b="1" i="1" spc="-5" dirty="0">
                <a:latin typeface="Times New Roman"/>
                <a:cs typeface="Times New Roman"/>
              </a:rPr>
              <a:t>I </a:t>
            </a:r>
            <a:r>
              <a:rPr sz="1200" b="1" i="1" dirty="0">
                <a:latin typeface="Times New Roman"/>
                <a:cs typeface="Times New Roman"/>
              </a:rPr>
              <a:t>go </a:t>
            </a:r>
            <a:r>
              <a:rPr sz="1200" b="1" i="1" spc="-5" dirty="0">
                <a:latin typeface="Times New Roman"/>
                <a:cs typeface="Times New Roman"/>
              </a:rPr>
              <a:t>with, which areas have potential </a:t>
            </a:r>
            <a:r>
              <a:rPr sz="1200" b="1" i="1" spc="-10" dirty="0">
                <a:latin typeface="Times New Roman"/>
                <a:cs typeface="Times New Roman"/>
              </a:rPr>
              <a:t>Korean </a:t>
            </a:r>
            <a:r>
              <a:rPr sz="1200" b="1" i="1" spc="-5" dirty="0">
                <a:latin typeface="Times New Roman"/>
                <a:cs typeface="Times New Roman"/>
              </a:rPr>
              <a:t>Restaurant</a:t>
            </a:r>
            <a:r>
              <a:rPr sz="1200" b="1" i="1" spc="-100" dirty="0">
                <a:latin typeface="Times New Roman"/>
                <a:cs typeface="Times New Roman"/>
              </a:rPr>
              <a:t> </a:t>
            </a:r>
            <a:r>
              <a:rPr sz="1200" b="1" i="1" spc="-10" dirty="0">
                <a:latin typeface="Times New Roman"/>
                <a:cs typeface="Times New Roman"/>
              </a:rPr>
              <a:t>Market?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150">
              <a:latin typeface="Times New Roman"/>
              <a:cs typeface="Times New Roman"/>
            </a:endParaRPr>
          </a:p>
          <a:p>
            <a:pPr marL="564515" indent="-67945">
              <a:lnSpc>
                <a:spcPct val="100000"/>
              </a:lnSpc>
              <a:buSzPct val="70833"/>
              <a:buFont typeface="Arial"/>
              <a:buChar char="•"/>
              <a:tabLst>
                <a:tab pos="565150" algn="l"/>
              </a:tabLst>
            </a:pPr>
            <a:r>
              <a:rPr sz="1200" b="1" i="1" spc="-5" dirty="0">
                <a:latin typeface="Times New Roman"/>
                <a:cs typeface="Times New Roman"/>
              </a:rPr>
              <a:t>Then list </a:t>
            </a:r>
            <a:r>
              <a:rPr sz="1200" b="1" i="1" spc="-10" dirty="0">
                <a:latin typeface="Times New Roman"/>
                <a:cs typeface="Times New Roman"/>
              </a:rPr>
              <a:t>out </a:t>
            </a:r>
            <a:r>
              <a:rPr sz="1200" b="1" i="1" dirty="0">
                <a:latin typeface="Times New Roman"/>
                <a:cs typeface="Times New Roman"/>
              </a:rPr>
              <a:t>all </a:t>
            </a:r>
            <a:r>
              <a:rPr sz="1200" b="1" i="1" spc="-5" dirty="0">
                <a:latin typeface="Times New Roman"/>
                <a:cs typeface="Times New Roman"/>
              </a:rPr>
              <a:t>those </a:t>
            </a:r>
            <a:r>
              <a:rPr sz="1200" b="1" i="1" spc="-10" dirty="0">
                <a:latin typeface="Times New Roman"/>
                <a:cs typeface="Times New Roman"/>
              </a:rPr>
              <a:t>areas, </a:t>
            </a:r>
            <a:r>
              <a:rPr sz="1200" b="1" i="1" spc="-5" dirty="0">
                <a:latin typeface="Times New Roman"/>
                <a:cs typeface="Times New Roman"/>
              </a:rPr>
              <a:t>which </a:t>
            </a:r>
            <a:r>
              <a:rPr sz="1200" b="1" i="1" spc="-10" dirty="0">
                <a:latin typeface="Times New Roman"/>
                <a:cs typeface="Times New Roman"/>
              </a:rPr>
              <a:t>are </a:t>
            </a:r>
            <a:r>
              <a:rPr sz="1200" b="1" i="1" dirty="0">
                <a:latin typeface="Times New Roman"/>
                <a:cs typeface="Times New Roman"/>
              </a:rPr>
              <a:t>lack </a:t>
            </a:r>
            <a:r>
              <a:rPr sz="1200" b="1" i="1" spc="-15" dirty="0">
                <a:latin typeface="Times New Roman"/>
                <a:cs typeface="Times New Roman"/>
              </a:rPr>
              <a:t>of </a:t>
            </a:r>
            <a:r>
              <a:rPr sz="1200" b="1" i="1" spc="-10" dirty="0">
                <a:latin typeface="Times New Roman"/>
                <a:cs typeface="Times New Roman"/>
              </a:rPr>
              <a:t>Korean</a:t>
            </a:r>
            <a:r>
              <a:rPr sz="1200" b="1" i="1" spc="-6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Restaurant?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150">
              <a:latin typeface="Times New Roman"/>
              <a:cs typeface="Times New Roman"/>
            </a:endParaRPr>
          </a:p>
          <a:p>
            <a:pPr marL="564515" indent="-67945">
              <a:lnSpc>
                <a:spcPct val="100000"/>
              </a:lnSpc>
              <a:buSzPct val="70833"/>
              <a:buFont typeface="Arial"/>
              <a:buChar char="•"/>
              <a:tabLst>
                <a:tab pos="565150" algn="l"/>
              </a:tabLst>
            </a:pPr>
            <a:r>
              <a:rPr sz="1200" b="1" i="1" spc="-5" dirty="0">
                <a:latin typeface="Times New Roman"/>
                <a:cs typeface="Times New Roman"/>
              </a:rPr>
              <a:t>What is </a:t>
            </a:r>
            <a:r>
              <a:rPr sz="1200" b="1" i="1" dirty="0">
                <a:latin typeface="Times New Roman"/>
                <a:cs typeface="Times New Roman"/>
              </a:rPr>
              <a:t>the </a:t>
            </a:r>
            <a:r>
              <a:rPr sz="1200" b="1" i="1" spc="-5" dirty="0">
                <a:latin typeface="Times New Roman"/>
                <a:cs typeface="Times New Roman"/>
              </a:rPr>
              <a:t>best </a:t>
            </a:r>
            <a:r>
              <a:rPr sz="1200" b="1" i="1" dirty="0">
                <a:latin typeface="Times New Roman"/>
                <a:cs typeface="Times New Roman"/>
              </a:rPr>
              <a:t>location </a:t>
            </a:r>
            <a:r>
              <a:rPr sz="1200" b="1" i="1" spc="-15" dirty="0">
                <a:latin typeface="Times New Roman"/>
                <a:cs typeface="Times New Roman"/>
              </a:rPr>
              <a:t>in </a:t>
            </a:r>
            <a:r>
              <a:rPr sz="1200" b="1" i="1" spc="-5" dirty="0">
                <a:latin typeface="Times New Roman"/>
                <a:cs typeface="Times New Roman"/>
              </a:rPr>
              <a:t>New York City </a:t>
            </a:r>
            <a:r>
              <a:rPr sz="1200" b="1" i="1" dirty="0">
                <a:latin typeface="Times New Roman"/>
                <a:cs typeface="Times New Roman"/>
              </a:rPr>
              <a:t>for </a:t>
            </a:r>
            <a:r>
              <a:rPr sz="1200" b="1" i="1" spc="-10" dirty="0">
                <a:latin typeface="Times New Roman"/>
                <a:cs typeface="Times New Roman"/>
              </a:rPr>
              <a:t>Korean</a:t>
            </a:r>
            <a:r>
              <a:rPr sz="1200" b="1" i="1" spc="-7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Cuisine?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150">
              <a:latin typeface="Times New Roman"/>
              <a:cs typeface="Times New Roman"/>
            </a:endParaRPr>
          </a:p>
          <a:p>
            <a:pPr marL="564515" indent="-67945" algn="just">
              <a:lnSpc>
                <a:spcPct val="100000"/>
              </a:lnSpc>
              <a:buSzPct val="70833"/>
              <a:buFont typeface="Arial"/>
              <a:buChar char="•"/>
              <a:tabLst>
                <a:tab pos="565150" algn="l"/>
              </a:tabLst>
            </a:pPr>
            <a:r>
              <a:rPr sz="1200" b="1" i="1" spc="-5" dirty="0">
                <a:latin typeface="Times New Roman"/>
                <a:cs typeface="Times New Roman"/>
              </a:rPr>
              <a:t>Which is </a:t>
            </a:r>
            <a:r>
              <a:rPr sz="1200" b="1" i="1" dirty="0">
                <a:latin typeface="Times New Roman"/>
                <a:cs typeface="Times New Roman"/>
              </a:rPr>
              <a:t>the </a:t>
            </a:r>
            <a:r>
              <a:rPr sz="1200" b="1" i="1" spc="-5" dirty="0">
                <a:latin typeface="Times New Roman"/>
                <a:cs typeface="Times New Roman"/>
              </a:rPr>
              <a:t>best </a:t>
            </a:r>
            <a:r>
              <a:rPr sz="1200" b="1" i="1" dirty="0">
                <a:latin typeface="Times New Roman"/>
                <a:cs typeface="Times New Roman"/>
              </a:rPr>
              <a:t>place </a:t>
            </a:r>
            <a:r>
              <a:rPr sz="1200" b="1" i="1" spc="-15" dirty="0">
                <a:latin typeface="Times New Roman"/>
                <a:cs typeface="Times New Roman"/>
              </a:rPr>
              <a:t>if </a:t>
            </a:r>
            <a:r>
              <a:rPr sz="1200" b="1" i="1" spc="-5" dirty="0">
                <a:latin typeface="Times New Roman"/>
                <a:cs typeface="Times New Roman"/>
              </a:rPr>
              <a:t>I </a:t>
            </a:r>
            <a:r>
              <a:rPr sz="1200" b="1" i="1" spc="-10" dirty="0">
                <a:latin typeface="Times New Roman"/>
                <a:cs typeface="Times New Roman"/>
              </a:rPr>
              <a:t>preferred Korean</a:t>
            </a:r>
            <a:r>
              <a:rPr sz="1200" b="1" i="1" spc="13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Cuisine?</a:t>
            </a:r>
            <a:endParaRPr sz="1200">
              <a:latin typeface="Times New Roman"/>
              <a:cs typeface="Times New Roman"/>
            </a:endParaRPr>
          </a:p>
          <a:p>
            <a:pPr marL="12700" marR="109220" algn="just">
              <a:lnSpc>
                <a:spcPct val="192100"/>
              </a:lnSpc>
              <a:spcBef>
                <a:spcPts val="500"/>
              </a:spcBef>
            </a:pPr>
            <a:r>
              <a:rPr sz="1200" b="1" dirty="0">
                <a:latin typeface="Times New Roman"/>
                <a:cs typeface="Times New Roman"/>
              </a:rPr>
              <a:t>In </a:t>
            </a:r>
            <a:r>
              <a:rPr sz="1200" b="1" spc="-10" dirty="0">
                <a:latin typeface="Times New Roman"/>
                <a:cs typeface="Times New Roman"/>
              </a:rPr>
              <a:t>this </a:t>
            </a:r>
            <a:r>
              <a:rPr sz="1200" b="1" spc="-5" dirty="0">
                <a:latin typeface="Times New Roman"/>
                <a:cs typeface="Times New Roman"/>
              </a:rPr>
              <a:t>project, </a:t>
            </a:r>
            <a:r>
              <a:rPr sz="1200" b="1" dirty="0">
                <a:latin typeface="Times New Roman"/>
                <a:cs typeface="Times New Roman"/>
              </a:rPr>
              <a:t>I </a:t>
            </a:r>
            <a:r>
              <a:rPr sz="1200" b="1" spc="-10" dirty="0">
                <a:latin typeface="Times New Roman"/>
                <a:cs typeface="Times New Roman"/>
              </a:rPr>
              <a:t>use single </a:t>
            </a:r>
            <a:r>
              <a:rPr sz="1200" b="1" spc="-15" dirty="0">
                <a:latin typeface="Times New Roman"/>
                <a:cs typeface="Times New Roman"/>
              </a:rPr>
              <a:t>line </a:t>
            </a:r>
            <a:r>
              <a:rPr sz="1200" b="1" dirty="0">
                <a:latin typeface="Times New Roman"/>
                <a:cs typeface="Times New Roman"/>
              </a:rPr>
              <a:t>code </a:t>
            </a:r>
            <a:r>
              <a:rPr sz="1200" b="1" spc="-5" dirty="0">
                <a:latin typeface="Times New Roman"/>
                <a:cs typeface="Times New Roman"/>
              </a:rPr>
              <a:t>PYFOREST </a:t>
            </a:r>
            <a:r>
              <a:rPr sz="1200" b="1" spc="-15" dirty="0">
                <a:latin typeface="Times New Roman"/>
                <a:cs typeface="Times New Roman"/>
              </a:rPr>
              <a:t>to </a:t>
            </a:r>
            <a:r>
              <a:rPr sz="1200" b="1" spc="-10" dirty="0">
                <a:latin typeface="Times New Roman"/>
                <a:cs typeface="Times New Roman"/>
              </a:rPr>
              <a:t>import all libraries </a:t>
            </a:r>
            <a:r>
              <a:rPr sz="1200" b="1" spc="10" dirty="0">
                <a:latin typeface="Times New Roman"/>
                <a:cs typeface="Times New Roman"/>
              </a:rPr>
              <a:t>of </a:t>
            </a:r>
            <a:r>
              <a:rPr sz="1200" b="1" spc="5" dirty="0">
                <a:latin typeface="Times New Roman"/>
                <a:cs typeface="Times New Roman"/>
              </a:rPr>
              <a:t>data </a:t>
            </a:r>
            <a:r>
              <a:rPr sz="1200" b="1" spc="-10" dirty="0">
                <a:latin typeface="Times New Roman"/>
                <a:cs typeface="Times New Roman"/>
              </a:rPr>
              <a:t>science. Then </a:t>
            </a:r>
            <a:r>
              <a:rPr sz="1200" b="1" dirty="0">
                <a:latin typeface="Times New Roman"/>
                <a:cs typeface="Times New Roman"/>
              </a:rPr>
              <a:t>I </a:t>
            </a:r>
            <a:r>
              <a:rPr sz="1200" b="1" spc="-15" dirty="0">
                <a:latin typeface="Times New Roman"/>
                <a:cs typeface="Times New Roman"/>
              </a:rPr>
              <a:t>go </a:t>
            </a:r>
            <a:r>
              <a:rPr sz="1200" b="1" spc="-10" dirty="0">
                <a:latin typeface="Times New Roman"/>
                <a:cs typeface="Times New Roman"/>
              </a:rPr>
              <a:t>for </a:t>
            </a:r>
            <a:r>
              <a:rPr sz="1200" b="1" spc="-20" dirty="0">
                <a:latin typeface="Times New Roman"/>
                <a:cs typeface="Times New Roman"/>
              </a:rPr>
              <a:t>To </a:t>
            </a:r>
            <a:r>
              <a:rPr sz="1200" b="1" spc="-5" dirty="0">
                <a:latin typeface="Times New Roman"/>
                <a:cs typeface="Times New Roman"/>
              </a:rPr>
              <a:t>get </a:t>
            </a:r>
            <a:r>
              <a:rPr sz="1200" b="1" spc="-20" dirty="0">
                <a:latin typeface="Times New Roman"/>
                <a:cs typeface="Times New Roman"/>
              </a:rPr>
              <a:t>the  </a:t>
            </a:r>
            <a:r>
              <a:rPr sz="1200" b="1" spc="-15" dirty="0">
                <a:latin typeface="Times New Roman"/>
                <a:cs typeface="Times New Roman"/>
              </a:rPr>
              <a:t>geocodes </a:t>
            </a:r>
            <a:r>
              <a:rPr sz="1200" b="1" dirty="0">
                <a:latin typeface="Times New Roman"/>
                <a:cs typeface="Times New Roman"/>
              </a:rPr>
              <a:t>with </a:t>
            </a:r>
            <a:r>
              <a:rPr sz="1200" b="1" spc="-10" dirty="0">
                <a:latin typeface="Times New Roman"/>
                <a:cs typeface="Times New Roman"/>
              </a:rPr>
              <a:t>define </a:t>
            </a:r>
            <a:r>
              <a:rPr sz="1200" b="1" spc="-5" dirty="0">
                <a:latin typeface="Times New Roman"/>
                <a:cs typeface="Times New Roman"/>
              </a:rPr>
              <a:t>function </a:t>
            </a:r>
            <a:r>
              <a:rPr sz="1200" b="1" spc="-20" dirty="0">
                <a:latin typeface="Times New Roman"/>
                <a:cs typeface="Times New Roman"/>
              </a:rPr>
              <a:t>i.e </a:t>
            </a:r>
            <a:r>
              <a:rPr sz="1200" b="1" spc="-5" dirty="0">
                <a:latin typeface="Times New Roman"/>
                <a:cs typeface="Times New Roman"/>
              </a:rPr>
              <a:t>latitude </a:t>
            </a:r>
            <a:r>
              <a:rPr sz="1200" b="1" spc="-20" dirty="0">
                <a:latin typeface="Times New Roman"/>
                <a:cs typeface="Times New Roman"/>
              </a:rPr>
              <a:t>and </a:t>
            </a:r>
            <a:r>
              <a:rPr sz="1200" b="1" spc="-5" dirty="0">
                <a:latin typeface="Times New Roman"/>
                <a:cs typeface="Times New Roman"/>
              </a:rPr>
              <a:t>longitude </a:t>
            </a:r>
            <a:r>
              <a:rPr sz="1200" b="1" spc="10" dirty="0">
                <a:latin typeface="Times New Roman"/>
                <a:cs typeface="Times New Roman"/>
              </a:rPr>
              <a:t>of </a:t>
            </a:r>
            <a:r>
              <a:rPr sz="1200" b="1" dirty="0">
                <a:latin typeface="Times New Roman"/>
                <a:cs typeface="Times New Roman"/>
              </a:rPr>
              <a:t>a </a:t>
            </a:r>
            <a:r>
              <a:rPr sz="1200" b="1" spc="-10" dirty="0">
                <a:latin typeface="Times New Roman"/>
                <a:cs typeface="Times New Roman"/>
              </a:rPr>
              <a:t>given location </a:t>
            </a:r>
            <a:r>
              <a:rPr sz="1200" b="1" spc="-5" dirty="0">
                <a:latin typeface="Times New Roman"/>
                <a:cs typeface="Times New Roman"/>
              </a:rPr>
              <a:t>using </a:t>
            </a:r>
            <a:r>
              <a:rPr sz="1200" b="1" spc="-40" dirty="0">
                <a:latin typeface="Times New Roman"/>
                <a:cs typeface="Times New Roman"/>
              </a:rPr>
              <a:t>geopy. After this step, </a:t>
            </a:r>
            <a:r>
              <a:rPr sz="1200" b="1" dirty="0">
                <a:latin typeface="Times New Roman"/>
                <a:cs typeface="Times New Roman"/>
              </a:rPr>
              <a:t>I </a:t>
            </a:r>
            <a:r>
              <a:rPr sz="1200" b="1" spc="-40" dirty="0">
                <a:latin typeface="Times New Roman"/>
                <a:cs typeface="Times New Roman"/>
              </a:rPr>
              <a:t>have </a:t>
            </a:r>
            <a:r>
              <a:rPr sz="1200" b="1" dirty="0">
                <a:latin typeface="Times New Roman"/>
                <a:cs typeface="Times New Roman"/>
              </a:rPr>
              <a:t>use  the </a:t>
            </a:r>
            <a:r>
              <a:rPr sz="1200" b="1" spc="-25" dirty="0">
                <a:latin typeface="Times New Roman"/>
                <a:cs typeface="Times New Roman"/>
              </a:rPr>
              <a:t>define </a:t>
            </a:r>
            <a:r>
              <a:rPr sz="1200" b="1" dirty="0">
                <a:latin typeface="Times New Roman"/>
                <a:cs typeface="Times New Roman"/>
              </a:rPr>
              <a:t>a </a:t>
            </a:r>
            <a:r>
              <a:rPr sz="1200" b="1" spc="-15" dirty="0">
                <a:latin typeface="Times New Roman"/>
                <a:cs typeface="Times New Roman"/>
              </a:rPr>
              <a:t>function </a:t>
            </a:r>
            <a:r>
              <a:rPr sz="1200" b="1" spc="10" dirty="0">
                <a:latin typeface="Times New Roman"/>
                <a:cs typeface="Times New Roman"/>
              </a:rPr>
              <a:t>to </a:t>
            </a:r>
            <a:r>
              <a:rPr sz="1200" b="1" spc="-20" dirty="0">
                <a:latin typeface="Times New Roman"/>
                <a:cs typeface="Times New Roman"/>
              </a:rPr>
              <a:t>interact </a:t>
            </a:r>
            <a:r>
              <a:rPr sz="1200" b="1" spc="-5" dirty="0">
                <a:latin typeface="Times New Roman"/>
                <a:cs typeface="Times New Roman"/>
              </a:rPr>
              <a:t>with </a:t>
            </a:r>
            <a:r>
              <a:rPr sz="1200" b="1" spc="-15" dirty="0">
                <a:latin typeface="Times New Roman"/>
                <a:cs typeface="Times New Roman"/>
              </a:rPr>
              <a:t>Four </a:t>
            </a:r>
            <a:r>
              <a:rPr sz="1200" b="1" spc="-20" dirty="0">
                <a:latin typeface="Times New Roman"/>
                <a:cs typeface="Times New Roman"/>
              </a:rPr>
              <a:t>Square </a:t>
            </a:r>
            <a:r>
              <a:rPr sz="1200" b="1" spc="-15" dirty="0">
                <a:latin typeface="Times New Roman"/>
                <a:cs typeface="Times New Roman"/>
              </a:rPr>
              <a:t>API </a:t>
            </a:r>
            <a:r>
              <a:rPr sz="1200" b="1" spc="-35" dirty="0">
                <a:latin typeface="Times New Roman"/>
                <a:cs typeface="Times New Roman"/>
              </a:rPr>
              <a:t>and </a:t>
            </a:r>
            <a:r>
              <a:rPr sz="1200" b="1" spc="-5" dirty="0">
                <a:latin typeface="Times New Roman"/>
                <a:cs typeface="Times New Roman"/>
              </a:rPr>
              <a:t>get top </a:t>
            </a:r>
            <a:r>
              <a:rPr sz="1200" b="1" spc="-15" dirty="0">
                <a:latin typeface="Times New Roman"/>
                <a:cs typeface="Times New Roman"/>
              </a:rPr>
              <a:t>20 venues </a:t>
            </a:r>
            <a:r>
              <a:rPr sz="1200" b="1" spc="-10" dirty="0">
                <a:latin typeface="Times New Roman"/>
                <a:cs typeface="Times New Roman"/>
              </a:rPr>
              <a:t>within </a:t>
            </a:r>
            <a:r>
              <a:rPr sz="1200" b="1" dirty="0">
                <a:latin typeface="Times New Roman"/>
                <a:cs typeface="Times New Roman"/>
              </a:rPr>
              <a:t>a </a:t>
            </a:r>
            <a:r>
              <a:rPr sz="1200" b="1" spc="-5" dirty="0">
                <a:latin typeface="Times New Roman"/>
                <a:cs typeface="Times New Roman"/>
              </a:rPr>
              <a:t>radius </a:t>
            </a:r>
            <a:r>
              <a:rPr sz="1200" b="1" spc="10" dirty="0">
                <a:latin typeface="Times New Roman"/>
                <a:cs typeface="Times New Roman"/>
              </a:rPr>
              <a:t>of </a:t>
            </a:r>
            <a:r>
              <a:rPr sz="1200" b="1" spc="-10" dirty="0">
                <a:latin typeface="Times New Roman"/>
                <a:cs typeface="Times New Roman"/>
              </a:rPr>
              <a:t>1000 </a:t>
            </a:r>
            <a:r>
              <a:rPr sz="1200" b="1" spc="-15" dirty="0">
                <a:latin typeface="Times New Roman"/>
                <a:cs typeface="Times New Roman"/>
              </a:rPr>
              <a:t>Meters for  </a:t>
            </a:r>
            <a:r>
              <a:rPr sz="1200" b="1" dirty="0">
                <a:latin typeface="Times New Roman"/>
                <a:cs typeface="Times New Roman"/>
              </a:rPr>
              <a:t>a </a:t>
            </a:r>
            <a:r>
              <a:rPr sz="1200" b="1" spc="-15" dirty="0">
                <a:latin typeface="Times New Roman"/>
                <a:cs typeface="Times New Roman"/>
              </a:rPr>
              <a:t>given latitude </a:t>
            </a:r>
            <a:r>
              <a:rPr sz="1200" b="1" spc="-30" dirty="0">
                <a:latin typeface="Times New Roman"/>
                <a:cs typeface="Times New Roman"/>
              </a:rPr>
              <a:t>and </a:t>
            </a:r>
            <a:r>
              <a:rPr sz="1200" b="1" spc="-15" dirty="0">
                <a:latin typeface="Times New Roman"/>
                <a:cs typeface="Times New Roman"/>
              </a:rPr>
              <a:t>longitude </a:t>
            </a:r>
            <a:r>
              <a:rPr sz="1200" b="1" dirty="0">
                <a:latin typeface="Times New Roman"/>
                <a:cs typeface="Times New Roman"/>
              </a:rPr>
              <a:t>with </a:t>
            </a:r>
            <a:r>
              <a:rPr sz="1200" b="1" spc="10" dirty="0">
                <a:latin typeface="Times New Roman"/>
                <a:cs typeface="Times New Roman"/>
              </a:rPr>
              <a:t>return </a:t>
            </a:r>
            <a:r>
              <a:rPr sz="1200" b="1" spc="-5" dirty="0">
                <a:latin typeface="Times New Roman"/>
                <a:cs typeface="Times New Roman"/>
              </a:rPr>
              <a:t>function </a:t>
            </a:r>
            <a:r>
              <a:rPr sz="1200" b="1" dirty="0">
                <a:latin typeface="Times New Roman"/>
                <a:cs typeface="Times New Roman"/>
              </a:rPr>
              <a:t>to </a:t>
            </a:r>
            <a:r>
              <a:rPr sz="1200" b="1" spc="-10" dirty="0">
                <a:latin typeface="Times New Roman"/>
                <a:cs typeface="Times New Roman"/>
              </a:rPr>
              <a:t>get venue </a:t>
            </a:r>
            <a:r>
              <a:rPr sz="1200" b="1" spc="-25" dirty="0">
                <a:latin typeface="Times New Roman"/>
                <a:cs typeface="Times New Roman"/>
              </a:rPr>
              <a:t>id </a:t>
            </a:r>
            <a:r>
              <a:rPr sz="1200" b="1" dirty="0">
                <a:latin typeface="Times New Roman"/>
                <a:cs typeface="Times New Roman"/>
              </a:rPr>
              <a:t>, </a:t>
            </a:r>
            <a:r>
              <a:rPr sz="1200" b="1" spc="-10" dirty="0">
                <a:latin typeface="Times New Roman"/>
                <a:cs typeface="Times New Roman"/>
              </a:rPr>
              <a:t>venue name and </a:t>
            </a:r>
            <a:r>
              <a:rPr sz="1200" b="1" dirty="0">
                <a:latin typeface="Times New Roman"/>
                <a:cs typeface="Times New Roman"/>
              </a:rPr>
              <a:t>category.After </a:t>
            </a:r>
            <a:r>
              <a:rPr sz="1200" b="1" spc="-5" dirty="0">
                <a:latin typeface="Times New Roman"/>
                <a:cs typeface="Times New Roman"/>
              </a:rPr>
              <a:t>getting </a:t>
            </a:r>
            <a:r>
              <a:rPr sz="1200" b="1" dirty="0">
                <a:latin typeface="Times New Roman"/>
                <a:cs typeface="Times New Roman"/>
              </a:rPr>
              <a:t>the  </a:t>
            </a:r>
            <a:r>
              <a:rPr sz="1200" b="1" spc="-5" dirty="0">
                <a:latin typeface="Times New Roman"/>
                <a:cs typeface="Times New Roman"/>
              </a:rPr>
              <a:t>details venue </a:t>
            </a:r>
            <a:r>
              <a:rPr sz="1200" b="1" spc="-15" dirty="0">
                <a:latin typeface="Times New Roman"/>
                <a:cs typeface="Times New Roman"/>
              </a:rPr>
              <a:t>id </a:t>
            </a:r>
            <a:r>
              <a:rPr sz="1200" b="1" spc="-5" dirty="0">
                <a:latin typeface="Times New Roman"/>
                <a:cs typeface="Times New Roman"/>
              </a:rPr>
              <a:t>etc..next </a:t>
            </a:r>
            <a:r>
              <a:rPr sz="1200" b="1" dirty="0">
                <a:latin typeface="Times New Roman"/>
                <a:cs typeface="Times New Roman"/>
              </a:rPr>
              <a:t>In </a:t>
            </a:r>
            <a:r>
              <a:rPr sz="1200" b="1" spc="-10" dirty="0">
                <a:latin typeface="Times New Roman"/>
                <a:cs typeface="Times New Roman"/>
              </a:rPr>
              <a:t>this </a:t>
            </a:r>
            <a:r>
              <a:rPr sz="1200" b="1" dirty="0">
                <a:latin typeface="Times New Roman"/>
                <a:cs typeface="Times New Roman"/>
              </a:rPr>
              <a:t>step </a:t>
            </a:r>
            <a:r>
              <a:rPr sz="1200" b="1" spc="-5" dirty="0">
                <a:latin typeface="Times New Roman"/>
                <a:cs typeface="Times New Roman"/>
              </a:rPr>
              <a:t>with </a:t>
            </a:r>
            <a:r>
              <a:rPr sz="1200" b="1" dirty="0">
                <a:latin typeface="Times New Roman"/>
                <a:cs typeface="Times New Roman"/>
              </a:rPr>
              <a:t>the </a:t>
            </a:r>
            <a:r>
              <a:rPr sz="1200" b="1" spc="-5" dirty="0">
                <a:latin typeface="Times New Roman"/>
                <a:cs typeface="Times New Roman"/>
              </a:rPr>
              <a:t>help </a:t>
            </a:r>
            <a:r>
              <a:rPr sz="1200" b="1" spc="10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define function </a:t>
            </a:r>
            <a:r>
              <a:rPr sz="1200" b="1" dirty="0">
                <a:latin typeface="Times New Roman"/>
                <a:cs typeface="Times New Roman"/>
              </a:rPr>
              <a:t>I </a:t>
            </a:r>
            <a:r>
              <a:rPr sz="1200" b="1" spc="-5" dirty="0">
                <a:latin typeface="Times New Roman"/>
                <a:cs typeface="Times New Roman"/>
              </a:rPr>
              <a:t>extract </a:t>
            </a:r>
            <a:r>
              <a:rPr sz="1200" b="1" dirty="0">
                <a:latin typeface="Times New Roman"/>
                <a:cs typeface="Times New Roman"/>
              </a:rPr>
              <a:t>the </a:t>
            </a:r>
            <a:r>
              <a:rPr sz="1200" b="1" spc="-5" dirty="0">
                <a:latin typeface="Times New Roman"/>
                <a:cs typeface="Times New Roman"/>
              </a:rPr>
              <a:t>information </a:t>
            </a:r>
            <a:r>
              <a:rPr sz="1200" b="1" dirty="0">
                <a:latin typeface="Times New Roman"/>
                <a:cs typeface="Times New Roman"/>
              </a:rPr>
              <a:t>about </a:t>
            </a:r>
            <a:r>
              <a:rPr sz="1200" b="1" spc="-10" dirty="0">
                <a:latin typeface="Times New Roman"/>
                <a:cs typeface="Times New Roman"/>
              </a:rPr>
              <a:t>venue  </a:t>
            </a:r>
            <a:r>
              <a:rPr sz="1200" b="1" spc="-5" dirty="0">
                <a:latin typeface="Times New Roman"/>
                <a:cs typeface="Times New Roman"/>
              </a:rPr>
              <a:t>details</a:t>
            </a:r>
            <a:r>
              <a:rPr sz="1200" b="1" spc="1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like</a:t>
            </a:r>
            <a:r>
              <a:rPr sz="1200" b="1" spc="10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rating</a:t>
            </a:r>
            <a:r>
              <a:rPr sz="1200" b="1" spc="10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,likes,names,</a:t>
            </a:r>
            <a:r>
              <a:rPr sz="1200" b="1" spc="1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tip</a:t>
            </a:r>
            <a:r>
              <a:rPr sz="1200" b="1" spc="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counts</a:t>
            </a:r>
            <a:r>
              <a:rPr sz="1200" b="1" spc="1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for</a:t>
            </a:r>
            <a:r>
              <a:rPr sz="1200" b="1" spc="114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given</a:t>
            </a:r>
            <a:r>
              <a:rPr sz="1200" b="1" spc="1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venue</a:t>
            </a:r>
            <a:r>
              <a:rPr sz="1200" b="1" spc="1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id.</a:t>
            </a:r>
            <a:r>
              <a:rPr sz="1200" b="1" spc="1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which</a:t>
            </a:r>
            <a:r>
              <a:rPr sz="1200" b="1" spc="80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will</a:t>
            </a:r>
            <a:r>
              <a:rPr sz="1200" b="1" spc="9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be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used</a:t>
            </a:r>
            <a:r>
              <a:rPr sz="1200" b="1" spc="1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for</a:t>
            </a:r>
            <a:r>
              <a:rPr sz="1200" b="1" spc="114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ranking.</a:t>
            </a:r>
            <a:r>
              <a:rPr sz="1200" b="1" spc="114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Next</a:t>
            </a:r>
            <a:r>
              <a:rPr sz="1200" b="1" spc="1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60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take</a:t>
            </a:r>
            <a:r>
              <a:rPr sz="1200" b="1" spc="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endParaRPr sz="1200" b="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8330" y="1245868"/>
            <a:ext cx="6645909" cy="0"/>
          </a:xfrm>
          <a:custGeom>
            <a:avLst/>
            <a:gdLst/>
            <a:ahLst/>
            <a:cxnLst/>
            <a:rect l="l" t="t" r="r" b="b"/>
            <a:pathLst>
              <a:path w="6645909">
                <a:moveTo>
                  <a:pt x="0" y="0"/>
                </a:moveTo>
                <a:lnTo>
                  <a:pt x="6645910" y="0"/>
                </a:lnTo>
              </a:path>
            </a:pathLst>
          </a:custGeom>
          <a:ln w="19050">
            <a:solidFill>
              <a:srgbClr val="6022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855" y="854075"/>
            <a:ext cx="0" cy="382270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0"/>
                </a:moveTo>
                <a:lnTo>
                  <a:pt x="0" y="382270"/>
                </a:lnTo>
              </a:path>
            </a:pathLst>
          </a:custGeom>
          <a:ln w="19050">
            <a:solidFill>
              <a:srgbClr val="6022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2490" y="84454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750" y="0"/>
                </a:lnTo>
              </a:path>
            </a:pathLst>
          </a:custGeom>
          <a:ln w="6350">
            <a:solidFill>
              <a:srgbClr val="6022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1505" y="835026"/>
            <a:ext cx="0" cy="19049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0"/>
                </a:moveTo>
                <a:lnTo>
                  <a:pt x="0" y="19050"/>
                </a:lnTo>
              </a:path>
            </a:pathLst>
          </a:custGeom>
          <a:ln w="6350">
            <a:solidFill>
              <a:srgbClr val="6022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7381" y="1227455"/>
            <a:ext cx="6607809" cy="0"/>
          </a:xfrm>
          <a:custGeom>
            <a:avLst/>
            <a:gdLst/>
            <a:ahLst/>
            <a:cxnLst/>
            <a:rect l="l" t="t" r="r" b="b"/>
            <a:pathLst>
              <a:path w="6607809">
                <a:moveTo>
                  <a:pt x="0" y="0"/>
                </a:moveTo>
                <a:lnTo>
                  <a:pt x="6607810" y="0"/>
                </a:lnTo>
              </a:path>
            </a:pathLst>
          </a:custGeom>
          <a:ln w="18669">
            <a:solidFill>
              <a:srgbClr val="6022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7380" y="1214755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5969">
            <a:solidFill>
              <a:srgbClr val="6022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44715" y="855345"/>
            <a:ext cx="0" cy="382270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0"/>
                </a:moveTo>
                <a:lnTo>
                  <a:pt x="0" y="382270"/>
                </a:lnTo>
              </a:path>
            </a:pathLst>
          </a:custGeom>
          <a:ln w="19050">
            <a:solidFill>
              <a:srgbClr val="6022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6431" y="1214755"/>
            <a:ext cx="6569709" cy="0"/>
          </a:xfrm>
          <a:custGeom>
            <a:avLst/>
            <a:gdLst/>
            <a:ahLst/>
            <a:cxnLst/>
            <a:rect l="l" t="t" r="r" b="b"/>
            <a:pathLst>
              <a:path w="6569709">
                <a:moveTo>
                  <a:pt x="0" y="0"/>
                </a:moveTo>
                <a:lnTo>
                  <a:pt x="6569709" y="0"/>
                </a:lnTo>
              </a:path>
            </a:pathLst>
          </a:custGeom>
          <a:ln w="6350">
            <a:solidFill>
              <a:srgbClr val="6022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25665" y="874394"/>
            <a:ext cx="0" cy="344171"/>
          </a:xfrm>
          <a:custGeom>
            <a:avLst/>
            <a:gdLst/>
            <a:ahLst/>
            <a:cxnLst/>
            <a:rect l="l" t="t" r="r" b="b"/>
            <a:pathLst>
              <a:path h="344169">
                <a:moveTo>
                  <a:pt x="0" y="0"/>
                </a:moveTo>
                <a:lnTo>
                  <a:pt x="0" y="344170"/>
                </a:lnTo>
              </a:path>
            </a:pathLst>
          </a:custGeom>
          <a:ln w="19050">
            <a:solidFill>
              <a:srgbClr val="6022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4681" y="829311"/>
            <a:ext cx="6607809" cy="382270"/>
          </a:xfrm>
          <a:custGeom>
            <a:avLst/>
            <a:gdLst/>
            <a:ahLst/>
            <a:cxnLst/>
            <a:rect l="l" t="t" r="r" b="b"/>
            <a:pathLst>
              <a:path w="6607809" h="382269">
                <a:moveTo>
                  <a:pt x="0" y="382270"/>
                </a:moveTo>
                <a:lnTo>
                  <a:pt x="6607809" y="382270"/>
                </a:lnTo>
                <a:lnTo>
                  <a:pt x="6607809" y="0"/>
                </a:lnTo>
                <a:lnTo>
                  <a:pt x="0" y="0"/>
                </a:lnTo>
                <a:lnTo>
                  <a:pt x="0" y="382270"/>
                </a:lnTo>
                <a:close/>
              </a:path>
            </a:pathLst>
          </a:custGeom>
          <a:ln w="38100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3731" y="848360"/>
            <a:ext cx="6569709" cy="253274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37465" rIns="0" bIns="0" rtlCol="0">
            <a:spAutoFit/>
          </a:bodyPr>
          <a:lstStyle/>
          <a:p>
            <a:pPr marL="226695" algn="ctr">
              <a:lnSpc>
                <a:spcPct val="100000"/>
              </a:lnSpc>
              <a:spcBef>
                <a:spcPts val="295"/>
              </a:spcBef>
            </a:pPr>
            <a:r>
              <a:rPr sz="1400" b="1" spc="-5" dirty="0">
                <a:solidFill>
                  <a:srgbClr val="ECEBDF"/>
                </a:solidFill>
                <a:latin typeface="Arial"/>
                <a:cs typeface="Arial"/>
              </a:rPr>
              <a:t>Methodology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6736080" y="10005262"/>
            <a:ext cx="6477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1" y="850903"/>
            <a:ext cx="6934199" cy="9541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help </a:t>
            </a:r>
            <a:r>
              <a:rPr sz="1200" b="1" spc="10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define </a:t>
            </a:r>
            <a:r>
              <a:rPr sz="1200" b="1" dirty="0">
                <a:latin typeface="Times New Roman"/>
                <a:cs typeface="Times New Roman"/>
              </a:rPr>
              <a:t>a </a:t>
            </a:r>
            <a:r>
              <a:rPr sz="1200" b="1" spc="-5" dirty="0">
                <a:latin typeface="Times New Roman"/>
                <a:cs typeface="Times New Roman"/>
              </a:rPr>
              <a:t>function </a:t>
            </a:r>
            <a:r>
              <a:rPr sz="1200" b="1" dirty="0">
                <a:latin typeface="Times New Roman"/>
                <a:cs typeface="Times New Roman"/>
              </a:rPr>
              <a:t>to </a:t>
            </a:r>
            <a:r>
              <a:rPr sz="1200" b="1" spc="-5" dirty="0">
                <a:latin typeface="Times New Roman"/>
                <a:cs typeface="Times New Roman"/>
              </a:rPr>
              <a:t>get </a:t>
            </a:r>
            <a:r>
              <a:rPr sz="1200" b="1" dirty="0">
                <a:latin typeface="Times New Roman"/>
                <a:cs typeface="Times New Roman"/>
              </a:rPr>
              <a:t>the </a:t>
            </a:r>
            <a:r>
              <a:rPr sz="1200" b="1" spc="-5" dirty="0">
                <a:latin typeface="Times New Roman"/>
                <a:cs typeface="Times New Roman"/>
              </a:rPr>
              <a:t>New York City </a:t>
            </a:r>
            <a:r>
              <a:rPr sz="1200" b="1" spc="5" dirty="0">
                <a:latin typeface="Times New Roman"/>
                <a:cs typeface="Times New Roman"/>
              </a:rPr>
              <a:t>data </a:t>
            </a:r>
            <a:r>
              <a:rPr sz="1200" b="1" spc="-5" dirty="0">
                <a:latin typeface="Times New Roman"/>
                <a:cs typeface="Times New Roman"/>
              </a:rPr>
              <a:t>such as Boroughs, Neighborhoods </a:t>
            </a:r>
            <a:r>
              <a:rPr sz="1200" b="1" spc="-15" dirty="0">
                <a:latin typeface="Times New Roman"/>
                <a:cs typeface="Times New Roman"/>
              </a:rPr>
              <a:t>along </a:t>
            </a:r>
            <a:r>
              <a:rPr sz="1200" b="1" spc="-10" dirty="0">
                <a:latin typeface="Times New Roman"/>
                <a:cs typeface="Times New Roman"/>
              </a:rPr>
              <a:t>with</a:t>
            </a:r>
            <a:r>
              <a:rPr sz="1200" b="1" spc="5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their</a:t>
            </a:r>
            <a:endParaRPr sz="1200" b="1">
              <a:latin typeface="Times New Roman"/>
              <a:cs typeface="Times New Roman"/>
            </a:endParaRPr>
          </a:p>
          <a:p>
            <a:pPr marL="12700" marR="7620">
              <a:lnSpc>
                <a:spcPts val="2760"/>
              </a:lnSpc>
              <a:spcBef>
                <a:spcPts val="285"/>
              </a:spcBef>
            </a:pPr>
            <a:r>
              <a:rPr sz="1200" b="1" spc="-5" dirty="0">
                <a:latin typeface="Times New Roman"/>
                <a:cs typeface="Times New Roman"/>
              </a:rPr>
              <a:t>latitude </a:t>
            </a:r>
            <a:r>
              <a:rPr sz="1200" b="1" spc="-10" dirty="0">
                <a:latin typeface="Times New Roman"/>
                <a:cs typeface="Times New Roman"/>
              </a:rPr>
              <a:t>and </a:t>
            </a:r>
            <a:r>
              <a:rPr sz="1200" b="1" spc="-5" dirty="0">
                <a:latin typeface="Times New Roman"/>
                <a:cs typeface="Times New Roman"/>
              </a:rPr>
              <a:t>longitude.With request </a:t>
            </a:r>
            <a:r>
              <a:rPr sz="1200" b="1" spc="-10" dirty="0">
                <a:latin typeface="Times New Roman"/>
                <a:cs typeface="Times New Roman"/>
              </a:rPr>
              <a:t>library </a:t>
            </a:r>
            <a:r>
              <a:rPr sz="1200" b="1" dirty="0">
                <a:latin typeface="Times New Roman"/>
                <a:cs typeface="Times New Roman"/>
              </a:rPr>
              <a:t>I got the </a:t>
            </a:r>
            <a:r>
              <a:rPr sz="1200" b="1" spc="-5" dirty="0">
                <a:latin typeface="Times New Roman"/>
                <a:cs typeface="Times New Roman"/>
              </a:rPr>
              <a:t>New York dataset </a:t>
            </a:r>
            <a:r>
              <a:rPr sz="1200" b="1" spc="-10" dirty="0">
                <a:latin typeface="Times New Roman"/>
                <a:cs typeface="Times New Roman"/>
              </a:rPr>
              <a:t>which </a:t>
            </a:r>
            <a:r>
              <a:rPr sz="1200" b="1" dirty="0">
                <a:latin typeface="Times New Roman"/>
                <a:cs typeface="Times New Roman"/>
              </a:rPr>
              <a:t>show </a:t>
            </a:r>
            <a:r>
              <a:rPr sz="1200" b="1" spc="-10" dirty="0">
                <a:latin typeface="Times New Roman"/>
                <a:cs typeface="Times New Roman"/>
              </a:rPr>
              <a:t>its </a:t>
            </a:r>
            <a:r>
              <a:rPr sz="1200" b="1" spc="-5" dirty="0">
                <a:latin typeface="Times New Roman"/>
                <a:cs typeface="Times New Roman"/>
              </a:rPr>
              <a:t>has </a:t>
            </a:r>
            <a:r>
              <a:rPr sz="1200" b="1" dirty="0">
                <a:latin typeface="Times New Roman"/>
                <a:cs typeface="Times New Roman"/>
              </a:rPr>
              <a:t>306 </a:t>
            </a:r>
            <a:r>
              <a:rPr sz="1200" b="1" spc="-10" dirty="0">
                <a:latin typeface="Times New Roman"/>
                <a:cs typeface="Times New Roman"/>
              </a:rPr>
              <a:t>different  </a:t>
            </a:r>
            <a:r>
              <a:rPr sz="1200" b="1" dirty="0">
                <a:latin typeface="Times New Roman"/>
                <a:cs typeface="Times New Roman"/>
              </a:rPr>
              <a:t>neighbourhood </a:t>
            </a:r>
            <a:r>
              <a:rPr sz="1200" b="1" spc="-15" dirty="0">
                <a:latin typeface="Times New Roman"/>
                <a:cs typeface="Times New Roman"/>
              </a:rPr>
              <a:t>in </a:t>
            </a:r>
            <a:r>
              <a:rPr sz="1200" b="1" dirty="0">
                <a:latin typeface="Times New Roman"/>
                <a:cs typeface="Times New Roman"/>
              </a:rPr>
              <a:t>the NEW YORK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CITY.</a:t>
            </a:r>
            <a:endParaRPr sz="1200" b="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451100"/>
            <a:ext cx="4575810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latin typeface="Georgia"/>
                <a:cs typeface="Georgia"/>
              </a:rPr>
              <a:t>It </a:t>
            </a:r>
            <a:r>
              <a:rPr sz="1100" b="1" spc="-5" dirty="0">
                <a:latin typeface="Georgia"/>
                <a:cs typeface="Georgia"/>
              </a:rPr>
              <a:t>shows </a:t>
            </a:r>
            <a:r>
              <a:rPr sz="1100" b="1" spc="-10" dirty="0">
                <a:latin typeface="Georgia"/>
                <a:cs typeface="Georgia"/>
              </a:rPr>
              <a:t>that </a:t>
            </a:r>
            <a:r>
              <a:rPr sz="1100" b="1" spc="-5" dirty="0">
                <a:latin typeface="Georgia"/>
                <a:cs typeface="Georgia"/>
              </a:rPr>
              <a:t>there is </a:t>
            </a:r>
            <a:r>
              <a:rPr sz="1100" b="1" dirty="0">
                <a:latin typeface="Georgia"/>
                <a:cs typeface="Georgia"/>
              </a:rPr>
              <a:t>306 </a:t>
            </a:r>
            <a:r>
              <a:rPr sz="1100" b="1" spc="-5" dirty="0">
                <a:latin typeface="Georgia"/>
                <a:cs typeface="Georgia"/>
              </a:rPr>
              <a:t>different Neighborhoods in </a:t>
            </a:r>
            <a:r>
              <a:rPr sz="1100" b="1" spc="-10">
                <a:latin typeface="Georgia"/>
                <a:cs typeface="Georgia"/>
              </a:rPr>
              <a:t>New</a:t>
            </a:r>
            <a:r>
              <a:rPr sz="1100" b="1" spc="45">
                <a:latin typeface="Georgia"/>
                <a:cs typeface="Georgia"/>
              </a:rPr>
              <a:t> </a:t>
            </a:r>
            <a:r>
              <a:rPr sz="1100" b="1" smtClean="0">
                <a:latin typeface="Georgia"/>
                <a:cs typeface="Georgia"/>
              </a:rPr>
              <a:t>York</a:t>
            </a:r>
            <a:endParaRPr lang="en-US" sz="1100" b="1" dirty="0" smtClean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964" y="3134334"/>
            <a:ext cx="3252470" cy="40780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340"/>
              </a:spcBef>
              <a:tabLst>
                <a:tab pos="1823720" algn="l"/>
                <a:tab pos="2558415" algn="l"/>
              </a:tabLst>
            </a:pPr>
            <a:r>
              <a:rPr sz="1100" spc="-45" dirty="0">
                <a:latin typeface="Lucida Sans Unicode"/>
                <a:cs typeface="Lucida Sans Unicode"/>
              </a:rPr>
              <a:t>Borough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Neighborhood	</a:t>
            </a:r>
            <a:r>
              <a:rPr sz="1100" spc="-5" dirty="0">
                <a:latin typeface="Lucida Sans Unicode"/>
                <a:cs typeface="Lucida Sans Unicode"/>
              </a:rPr>
              <a:t>Latitude	Longitude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302260" algn="l"/>
                <a:tab pos="945515" algn="l"/>
              </a:tabLst>
            </a:pPr>
            <a:r>
              <a:rPr sz="1100" dirty="0">
                <a:latin typeface="Lucida Sans Unicode"/>
                <a:cs typeface="Lucida Sans Unicode"/>
              </a:rPr>
              <a:t>0	</a:t>
            </a:r>
            <a:r>
              <a:rPr sz="1100" spc="-5" dirty="0">
                <a:latin typeface="Lucida Sans Unicode"/>
                <a:cs typeface="Lucida Sans Unicode"/>
              </a:rPr>
              <a:t>Bronx	Wakefield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965" y="3536441"/>
            <a:ext cx="711835" cy="741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indent="-29019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302260" algn="l"/>
                <a:tab pos="302895" algn="l"/>
              </a:tabLst>
            </a:pPr>
            <a:r>
              <a:rPr sz="1650" spc="-22" baseline="2525" dirty="0">
                <a:latin typeface="Lucida Sans Unicode"/>
                <a:cs typeface="Lucida Sans Unicode"/>
              </a:rPr>
              <a:t>B</a:t>
            </a:r>
            <a:r>
              <a:rPr sz="1650" baseline="2525" dirty="0">
                <a:latin typeface="Lucida Sans Unicode"/>
                <a:cs typeface="Lucida Sans Unicode"/>
              </a:rPr>
              <a:t>r</a:t>
            </a:r>
            <a:r>
              <a:rPr sz="1650" spc="-15" baseline="2525" dirty="0">
                <a:latin typeface="Lucida Sans Unicode"/>
                <a:cs typeface="Lucida Sans Unicode"/>
              </a:rPr>
              <a:t>o</a:t>
            </a:r>
            <a:r>
              <a:rPr sz="1650" spc="7" baseline="2525" dirty="0">
                <a:latin typeface="Lucida Sans Unicode"/>
                <a:cs typeface="Lucida Sans Unicode"/>
              </a:rPr>
              <a:t>n</a:t>
            </a:r>
            <a:r>
              <a:rPr sz="1650" baseline="2525" dirty="0">
                <a:latin typeface="Lucida Sans Unicode"/>
                <a:cs typeface="Lucida Sans Unicode"/>
              </a:rPr>
              <a:t>x</a:t>
            </a:r>
            <a:endParaRPr sz="1650" baseline="2525">
              <a:latin typeface="Lucida Sans Unicode"/>
              <a:cs typeface="Lucida Sans Unicode"/>
            </a:endParaRPr>
          </a:p>
          <a:p>
            <a:pPr marL="302260" indent="-290195">
              <a:lnSpc>
                <a:spcPct val="100000"/>
              </a:lnSpc>
              <a:spcBef>
                <a:spcPts val="50"/>
              </a:spcBef>
              <a:buAutoNum type="arabicPlain"/>
              <a:tabLst>
                <a:tab pos="302260" algn="l"/>
                <a:tab pos="302895" algn="l"/>
              </a:tabLst>
            </a:pPr>
            <a:r>
              <a:rPr sz="1100" spc="-15" dirty="0">
                <a:latin typeface="Lucida Sans Unicode"/>
                <a:cs typeface="Lucida Sans Unicode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x</a:t>
            </a:r>
            <a:endParaRPr sz="1100">
              <a:latin typeface="Lucida Sans Unicode"/>
              <a:cs typeface="Lucida Sans Unicode"/>
            </a:endParaRPr>
          </a:p>
          <a:p>
            <a:pPr marL="302260" indent="-290195">
              <a:lnSpc>
                <a:spcPct val="100000"/>
              </a:lnSpc>
              <a:spcBef>
                <a:spcPts val="95"/>
              </a:spcBef>
              <a:buAutoNum type="arabicPlain"/>
              <a:tabLst>
                <a:tab pos="302260" algn="l"/>
                <a:tab pos="302895" algn="l"/>
              </a:tabLst>
            </a:pPr>
            <a:r>
              <a:rPr sz="1100" spc="-15" dirty="0">
                <a:latin typeface="Lucida Sans Unicode"/>
                <a:cs typeface="Lucida Sans Unicode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x</a:t>
            </a:r>
            <a:endParaRPr sz="1100">
              <a:latin typeface="Lucida Sans Unicode"/>
              <a:cs typeface="Lucida Sans Unicode"/>
            </a:endParaRPr>
          </a:p>
          <a:p>
            <a:pPr marL="302260" indent="-290195">
              <a:lnSpc>
                <a:spcPct val="100000"/>
              </a:lnSpc>
              <a:spcBef>
                <a:spcPts val="240"/>
              </a:spcBef>
              <a:buAutoNum type="arabicPlain"/>
              <a:tabLst>
                <a:tab pos="302260" algn="l"/>
                <a:tab pos="302895" algn="l"/>
              </a:tabLst>
            </a:pPr>
            <a:r>
              <a:rPr sz="1100" spc="-15" dirty="0">
                <a:latin typeface="Lucida Sans Unicode"/>
                <a:cs typeface="Lucida Sans Unicode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3207" y="3524098"/>
            <a:ext cx="800100" cy="74930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27305" algn="r">
              <a:lnSpc>
                <a:spcPct val="110400"/>
              </a:lnSpc>
              <a:spcBef>
                <a:spcPts val="35"/>
              </a:spcBef>
            </a:pPr>
            <a:r>
              <a:rPr sz="1100" dirty="0">
                <a:latin typeface="Lucida Sans Unicode"/>
                <a:cs typeface="Lucida Sans Unicode"/>
              </a:rPr>
              <a:t>Co-op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City </a:t>
            </a:r>
            <a:r>
              <a:rPr sz="1100" dirty="0">
                <a:latin typeface="Lucida Sans Unicode"/>
                <a:cs typeface="Lucida Sans Unicode"/>
              </a:rPr>
              <a:t> E</a:t>
            </a:r>
            <a:r>
              <a:rPr sz="1100" spc="-10" dirty="0">
                <a:latin typeface="Lucida Sans Unicode"/>
                <a:cs typeface="Lucida Sans Unicode"/>
              </a:rPr>
              <a:t>a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che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r  </a:t>
            </a: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5" dirty="0">
                <a:latin typeface="Lucida Sans Unicode"/>
                <a:cs typeface="Lucida Sans Unicode"/>
              </a:rPr>
              <a:t>d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n  </a:t>
            </a:r>
            <a:r>
              <a:rPr sz="1100" spc="-5" dirty="0">
                <a:latin typeface="Lucida Sans Unicode"/>
                <a:cs typeface="Lucida Sans Unicode"/>
              </a:rPr>
              <a:t>R</a:t>
            </a: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dirty="0">
                <a:latin typeface="Lucida Sans Unicode"/>
                <a:cs typeface="Lucida Sans Unicode"/>
              </a:rPr>
              <a:t>v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5" dirty="0">
                <a:latin typeface="Lucida Sans Unicode"/>
                <a:cs typeface="Lucida Sans Unicode"/>
              </a:rPr>
              <a:t>d</a:t>
            </a:r>
            <a:r>
              <a:rPr sz="1100" spc="-10" dirty="0">
                <a:latin typeface="Lucida Sans Unicode"/>
                <a:cs typeface="Lucida Sans Unicode"/>
              </a:rPr>
              <a:t>al</a:t>
            </a:r>
            <a:r>
              <a:rPr sz="1100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8717" y="3359277"/>
            <a:ext cx="1475740" cy="92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0" dirty="0">
                <a:latin typeface="Lucida Sans Unicode"/>
                <a:cs typeface="Lucida Sans Unicode"/>
              </a:rPr>
              <a:t>40.894705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-73.847201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80" dirty="0">
                <a:latin typeface="Lucida Sans Unicode"/>
                <a:cs typeface="Lucida Sans Unicode"/>
              </a:rPr>
              <a:t>40.874294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-73.829939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100" spc="-80" dirty="0">
                <a:latin typeface="Lucida Sans Unicode"/>
                <a:cs typeface="Lucida Sans Unicode"/>
              </a:rPr>
              <a:t>40.887556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-73.827806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80" dirty="0">
                <a:latin typeface="Lucida Sans Unicode"/>
                <a:cs typeface="Lucida Sans Unicode"/>
              </a:rPr>
              <a:t>40.895437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-73.905643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spc="-80" dirty="0">
                <a:latin typeface="Lucida Sans Unicode"/>
                <a:cs typeface="Lucida Sans Unicode"/>
              </a:rPr>
              <a:t>40.890834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-73.912585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8789" y="8283930"/>
            <a:ext cx="6189980" cy="829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100" dirty="0">
                <a:latin typeface="Lucida Sans Unicode"/>
                <a:cs typeface="Lucida Sans Unicode"/>
              </a:rPr>
              <a:t>The </a:t>
            </a:r>
            <a:r>
              <a:rPr sz="1100" spc="-5" dirty="0">
                <a:latin typeface="Lucida Sans Unicode"/>
                <a:cs typeface="Lucida Sans Unicode"/>
              </a:rPr>
              <a:t>above figure showed </a:t>
            </a:r>
            <a:r>
              <a:rPr sz="1100" spc="-10" dirty="0">
                <a:latin typeface="Lucida Sans Unicode"/>
                <a:cs typeface="Lucida Sans Unicode"/>
              </a:rPr>
              <a:t>that </a:t>
            </a:r>
            <a:r>
              <a:rPr sz="1100" spc="-5" dirty="0">
                <a:latin typeface="Lucida Sans Unicode"/>
                <a:cs typeface="Lucida Sans Unicode"/>
              </a:rPr>
              <a:t>the </a:t>
            </a:r>
            <a:r>
              <a:rPr sz="1100" dirty="0">
                <a:latin typeface="Lucida Sans Unicode"/>
                <a:cs typeface="Lucida Sans Unicode"/>
              </a:rPr>
              <a:t>how many </a:t>
            </a:r>
            <a:r>
              <a:rPr sz="1100" spc="-5" dirty="0">
                <a:latin typeface="Lucida Sans Unicode"/>
                <a:cs typeface="Lucida Sans Unicode"/>
              </a:rPr>
              <a:t>neighbourhood in each </a:t>
            </a:r>
            <a:r>
              <a:rPr sz="1100" spc="-10" dirty="0">
                <a:latin typeface="Lucida Sans Unicode"/>
                <a:cs typeface="Lucida Sans Unicode"/>
              </a:rPr>
              <a:t>borough such  </a:t>
            </a:r>
            <a:r>
              <a:rPr sz="1100" spc="-5" dirty="0">
                <a:latin typeface="Lucida Sans Unicode"/>
                <a:cs typeface="Lucida Sans Unicode"/>
              </a:rPr>
              <a:t>Bronx,Brooklyn etc..has in </a:t>
            </a:r>
            <a:r>
              <a:rPr sz="1100" spc="-10" dirty="0">
                <a:latin typeface="Lucida Sans Unicode"/>
                <a:cs typeface="Lucida Sans Unicode"/>
              </a:rPr>
              <a:t>the </a:t>
            </a:r>
            <a:r>
              <a:rPr sz="1100" dirty="0">
                <a:latin typeface="Lucida Sans Unicode"/>
                <a:cs typeface="Lucida Sans Unicode"/>
              </a:rPr>
              <a:t>New York </a:t>
            </a:r>
            <a:r>
              <a:rPr sz="1100" spc="-10" dirty="0">
                <a:latin typeface="Lucida Sans Unicode"/>
                <a:cs typeface="Lucida Sans Unicode"/>
              </a:rPr>
              <a:t>city. </a:t>
            </a:r>
            <a:r>
              <a:rPr sz="1100" spc="-5" dirty="0">
                <a:latin typeface="Lucida Sans Unicode"/>
                <a:cs typeface="Lucida Sans Unicode"/>
              </a:rPr>
              <a:t>This data shows that QUEENS has the highest  Neighbourhood.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Lucida Sans Unicode"/>
                <a:cs typeface="Lucida Sans Unicode"/>
              </a:rPr>
              <a:t>After </a:t>
            </a:r>
            <a:r>
              <a:rPr sz="1100" spc="-5" dirty="0">
                <a:latin typeface="Lucida Sans Unicode"/>
                <a:cs typeface="Lucida Sans Unicode"/>
              </a:rPr>
              <a:t>this </a:t>
            </a:r>
            <a:r>
              <a:rPr sz="1100" dirty="0">
                <a:latin typeface="Lucida Sans Unicode"/>
                <a:cs typeface="Lucida Sans Unicode"/>
              </a:rPr>
              <a:t>I </a:t>
            </a:r>
            <a:r>
              <a:rPr sz="1100" spc="-5" dirty="0">
                <a:latin typeface="Lucida Sans Unicode"/>
                <a:cs typeface="Lucida Sans Unicode"/>
              </a:rPr>
              <a:t>have prepare the neighborhood </a:t>
            </a:r>
            <a:r>
              <a:rPr sz="1100" spc="-10" dirty="0">
                <a:latin typeface="Lucida Sans Unicode"/>
                <a:cs typeface="Lucida Sans Unicode"/>
              </a:rPr>
              <a:t>list </a:t>
            </a:r>
            <a:r>
              <a:rPr sz="1100" spc="-5" dirty="0">
                <a:latin typeface="Lucida Sans Unicode"/>
                <a:cs typeface="Lucida Sans Unicode"/>
              </a:rPr>
              <a:t>that contains Korean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Restaurant.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7281" y="4425950"/>
            <a:ext cx="5577840" cy="3816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6736080" y="10005262"/>
            <a:ext cx="6477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r>
              <a:rPr dirty="0"/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62001" y="2908301"/>
            <a:ext cx="5257800" cy="13715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1" y="1155702"/>
            <a:ext cx="562483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Georgia"/>
                <a:cs typeface="Georgia"/>
              </a:rPr>
              <a:t>This </a:t>
            </a:r>
            <a:r>
              <a:rPr sz="1100" b="1" spc="-5" dirty="0">
                <a:latin typeface="Georgia"/>
                <a:cs typeface="Georgia"/>
              </a:rPr>
              <a:t>data have </a:t>
            </a:r>
            <a:r>
              <a:rPr sz="1100" b="1" dirty="0">
                <a:latin typeface="Georgia"/>
                <a:cs typeface="Georgia"/>
              </a:rPr>
              <a:t>got </a:t>
            </a:r>
            <a:r>
              <a:rPr sz="1100" b="1" spc="-5" dirty="0">
                <a:latin typeface="Georgia"/>
                <a:cs typeface="Georgia"/>
              </a:rPr>
              <a:t>all the Korean restaurants in </a:t>
            </a:r>
            <a:r>
              <a:rPr sz="1100" b="1" dirty="0">
                <a:latin typeface="Georgia"/>
                <a:cs typeface="Georgia"/>
              </a:rPr>
              <a:t>New York </a:t>
            </a:r>
            <a:r>
              <a:rPr sz="1100" b="1" spc="-10" dirty="0">
                <a:latin typeface="Georgia"/>
                <a:cs typeface="Georgia"/>
              </a:rPr>
              <a:t>city </a:t>
            </a:r>
            <a:r>
              <a:rPr sz="1100" b="1" spc="-5" dirty="0">
                <a:latin typeface="Georgia"/>
                <a:cs typeface="Georgia"/>
              </a:rPr>
              <a:t>for</a:t>
            </a:r>
            <a:r>
              <a:rPr sz="1100" b="1" spc="95" dirty="0">
                <a:latin typeface="Georgia"/>
                <a:cs typeface="Georgia"/>
              </a:rPr>
              <a:t> </a:t>
            </a:r>
            <a:r>
              <a:rPr sz="1100" b="1" spc="-5" dirty="0">
                <a:latin typeface="Georgia"/>
                <a:cs typeface="Georgia"/>
              </a:rPr>
              <a:t>analyzation.</a:t>
            </a:r>
            <a:endParaRPr sz="11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7664" y="1541559"/>
          <a:ext cx="4996815" cy="141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960"/>
                <a:gridCol w="1315085"/>
                <a:gridCol w="2223770"/>
              </a:tblGrid>
              <a:tr h="197639"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810895" algn="l"/>
                        </a:tabLst>
                      </a:pPr>
                      <a:r>
                        <a:rPr sz="1100" dirty="0">
                          <a:solidFill>
                            <a:srgbClr val="D44312"/>
                          </a:solidFill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-15" dirty="0">
                          <a:latin typeface="Lucida Sans Unicode"/>
                          <a:cs typeface="Lucida Sans Unicode"/>
                        </a:rPr>
                        <a:t>ug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69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ig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h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h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oo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69" marB="0"/>
                </a:tc>
                <a:tc>
                  <a:txBody>
                    <a:bodyPr/>
                    <a:lstStyle/>
                    <a:p>
                      <a:pPr marR="179705" algn="r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286385" algn="l"/>
                        </a:tabLst>
                      </a:pP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D	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69" marB="0"/>
                </a:tc>
              </a:tr>
              <a:tr h="257434">
                <a:tc>
                  <a:txBody>
                    <a:bodyPr/>
                    <a:lstStyle/>
                    <a:p>
                      <a:pPr marR="78105" algn="r">
                        <a:lnSpc>
                          <a:spcPts val="1270"/>
                        </a:lnSpc>
                        <a:tabLst>
                          <a:tab pos="286385" algn="l"/>
                        </a:tabLst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	B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ook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yn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Brighton</a:t>
                      </a:r>
                      <a:r>
                        <a:rPr sz="1100" spc="-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Beach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4c9d5c0303133704a96f5ed5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237631">
                <a:tc>
                  <a:txBody>
                    <a:bodyPr/>
                    <a:lstStyle/>
                    <a:p>
                      <a:pPr marR="78105" algn="r">
                        <a:lnSpc>
                          <a:spcPts val="1245"/>
                        </a:lnSpc>
                        <a:tabLst>
                          <a:tab pos="286385" algn="l"/>
                        </a:tabLst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	B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ook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yn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Prospect</a:t>
                      </a: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Heights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4fa162e0e4b0badc81404a51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257434">
                <a:tc>
                  <a:txBody>
                    <a:bodyPr/>
                    <a:lstStyle/>
                    <a:p>
                      <a:pPr marR="78105" algn="r">
                        <a:lnSpc>
                          <a:spcPts val="1280"/>
                        </a:lnSpc>
                        <a:tabLst>
                          <a:tab pos="286385" algn="l"/>
                        </a:tabLst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	B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ook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yn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280"/>
                        </a:lnSpc>
                      </a:pP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W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ill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sz="1100" spc="35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g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80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52bf3053498e754b09a440b5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257434">
                <a:tc>
                  <a:txBody>
                    <a:bodyPr/>
                    <a:lstStyle/>
                    <a:p>
                      <a:pPr marR="84455" algn="r">
                        <a:lnSpc>
                          <a:spcPts val="1280"/>
                        </a:lnSpc>
                      </a:pPr>
                      <a:r>
                        <a:rPr sz="1100" spc="-90" dirty="0">
                          <a:latin typeface="Lucida Sans Unicode"/>
                          <a:cs typeface="Lucida Sans Unicode"/>
                        </a:rPr>
                        <a:t>3 </a:t>
                      </a: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Manhattan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280"/>
                        </a:lnSpc>
                      </a:pPr>
                      <a:r>
                        <a:rPr sz="1100" spc="55" dirty="0">
                          <a:latin typeface="Lucida Sans Unicode"/>
                          <a:cs typeface="Lucida Sans Unicode"/>
                        </a:rPr>
                        <a:t>East</a:t>
                      </a:r>
                      <a:r>
                        <a:rPr sz="1100" spc="-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45" dirty="0">
                          <a:latin typeface="Lucida Sans Unicode"/>
                          <a:cs typeface="Lucida Sans Unicode"/>
                        </a:rPr>
                        <a:t>Village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578bec6c498e3150fc369f3b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208308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90" dirty="0">
                          <a:latin typeface="Lucida Sans Unicode"/>
                          <a:cs typeface="Lucida Sans Unicode"/>
                        </a:rPr>
                        <a:t>4 </a:t>
                      </a: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Manhattan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Manhattan</a:t>
                      </a:r>
                      <a:r>
                        <a:rPr sz="1100" spc="-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Valley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56a14149498e9983c0199038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47724" y="2771622"/>
            <a:ext cx="2235200" cy="1114408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832610">
              <a:lnSpc>
                <a:spcPct val="100000"/>
              </a:lnSpc>
              <a:spcBef>
                <a:spcPts val="170"/>
              </a:spcBef>
            </a:pPr>
            <a:r>
              <a:rPr sz="1100" dirty="0">
                <a:latin typeface="Lucida Sans Unicode"/>
                <a:cs typeface="Lucida Sans Unicode"/>
              </a:rPr>
              <a:t>N</a:t>
            </a:r>
            <a:r>
              <a:rPr sz="1100" spc="-10" dirty="0">
                <a:latin typeface="Lucida Sans Unicode"/>
                <a:cs typeface="Lucida Sans Unicod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me</a:t>
            </a:r>
            <a:endParaRPr sz="1100">
              <a:latin typeface="Lucida Sans Unicode"/>
              <a:cs typeface="Lucida Sans Unicode"/>
            </a:endParaRPr>
          </a:p>
          <a:p>
            <a:pPr marL="231775" indent="-219710">
              <a:lnSpc>
                <a:spcPct val="100000"/>
              </a:lnSpc>
              <a:spcBef>
                <a:spcPts val="70"/>
              </a:spcBef>
              <a:buAutoNum type="arabicPlain"/>
              <a:tabLst>
                <a:tab pos="231775" algn="l"/>
                <a:tab pos="232410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Cafe </a:t>
            </a:r>
            <a:r>
              <a:rPr sz="1100" dirty="0">
                <a:latin typeface="Lucida Sans Unicode"/>
                <a:cs typeface="Lucida Sans Unicode"/>
              </a:rPr>
              <a:t>At </a:t>
            </a:r>
            <a:r>
              <a:rPr sz="1100" spc="-20" dirty="0">
                <a:latin typeface="Lucida Sans Unicode"/>
                <a:cs typeface="Lucida Sans Unicode"/>
              </a:rPr>
              <a:t>Your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Mother-in-Law</a:t>
            </a:r>
            <a:endParaRPr sz="1100">
              <a:latin typeface="Lucida Sans Unicode"/>
              <a:cs typeface="Lucida Sans Unicode"/>
            </a:endParaRPr>
          </a:p>
          <a:p>
            <a:pPr marL="1253490" indent="-1241425">
              <a:lnSpc>
                <a:spcPct val="100000"/>
              </a:lnSpc>
              <a:spcBef>
                <a:spcPts val="25"/>
              </a:spcBef>
              <a:buAutoNum type="arabicPlain"/>
              <a:tabLst>
                <a:tab pos="1253490" algn="l"/>
                <a:tab pos="1254125" algn="l"/>
              </a:tabLst>
            </a:pPr>
            <a:r>
              <a:rPr sz="1100" spc="85" dirty="0">
                <a:latin typeface="Lucida Sans Unicode"/>
                <a:cs typeface="Lucida Sans Unicode"/>
              </a:rPr>
              <a:t>Kimchi</a:t>
            </a:r>
            <a:r>
              <a:rPr sz="1100" spc="180" dirty="0">
                <a:latin typeface="Lucida Sans Unicode"/>
                <a:cs typeface="Lucida Sans Unicode"/>
              </a:rPr>
              <a:t> </a:t>
            </a:r>
            <a:r>
              <a:rPr sz="1100" spc="60" dirty="0">
                <a:latin typeface="Lucida Sans Unicode"/>
                <a:cs typeface="Lucida Sans Unicode"/>
              </a:rPr>
              <a:t>Grill</a:t>
            </a:r>
            <a:endParaRPr sz="1100">
              <a:latin typeface="Lucida Sans Unicode"/>
              <a:cs typeface="Lucida Sans Unicode"/>
            </a:endParaRPr>
          </a:p>
          <a:p>
            <a:pPr marL="1686560" indent="-1674495">
              <a:lnSpc>
                <a:spcPct val="100000"/>
              </a:lnSpc>
              <a:spcBef>
                <a:spcPts val="75"/>
              </a:spcBef>
              <a:buAutoNum type="arabicPlain"/>
              <a:tabLst>
                <a:tab pos="1686560" algn="l"/>
                <a:tab pos="1687195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Dotory</a:t>
            </a:r>
            <a:endParaRPr sz="1100">
              <a:latin typeface="Lucida Sans Unicode"/>
              <a:cs typeface="Lucida Sans Unicode"/>
            </a:endParaRPr>
          </a:p>
          <a:p>
            <a:pPr marL="960755" indent="-948690">
              <a:lnSpc>
                <a:spcPct val="100000"/>
              </a:lnSpc>
              <a:spcBef>
                <a:spcPts val="140"/>
              </a:spcBef>
              <a:buAutoNum type="arabicPlain"/>
              <a:tabLst>
                <a:tab pos="960755" algn="l"/>
                <a:tab pos="961390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Thursday</a:t>
            </a:r>
            <a:r>
              <a:rPr sz="1100" spc="17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Kitchen</a:t>
            </a:r>
            <a:endParaRPr sz="1100">
              <a:latin typeface="Lucida Sans Unicode"/>
              <a:cs typeface="Lucida Sans Unicode"/>
            </a:endParaRPr>
          </a:p>
          <a:p>
            <a:pPr marL="1759585" indent="-1747520">
              <a:lnSpc>
                <a:spcPct val="100000"/>
              </a:lnSpc>
              <a:spcBef>
                <a:spcPts val="315"/>
              </a:spcBef>
              <a:buAutoNum type="arabicPlain"/>
              <a:tabLst>
                <a:tab pos="1759585" algn="l"/>
                <a:tab pos="1760220" algn="l"/>
              </a:tabLst>
            </a:pPr>
            <a:r>
              <a:rPr sz="1100" dirty="0">
                <a:latin typeface="Lucida Sans Unicode"/>
                <a:cs typeface="Lucida Sans Unicode"/>
              </a:rPr>
              <a:t>Mokja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988" y="8795716"/>
            <a:ext cx="6503034" cy="44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7499"/>
              </a:lnSpc>
              <a:spcBef>
                <a:spcPts val="95"/>
              </a:spcBef>
            </a:pPr>
            <a:r>
              <a:rPr sz="1100" dirty="0">
                <a:latin typeface="Lucida Sans Unicode"/>
                <a:cs typeface="Lucida Sans Unicode"/>
              </a:rPr>
              <a:t>The </a:t>
            </a:r>
            <a:r>
              <a:rPr sz="1100" spc="-5" dirty="0">
                <a:latin typeface="Lucida Sans Unicode"/>
                <a:cs typeface="Lucida Sans Unicode"/>
              </a:rPr>
              <a:t>above figure shows </a:t>
            </a:r>
            <a:r>
              <a:rPr sz="1100" dirty="0">
                <a:latin typeface="Lucida Sans Unicode"/>
                <a:cs typeface="Lucida Sans Unicode"/>
              </a:rPr>
              <a:t>that </a:t>
            </a:r>
            <a:r>
              <a:rPr sz="1100" spc="-10" dirty="0">
                <a:latin typeface="Lucida Sans Unicode"/>
                <a:cs typeface="Lucida Sans Unicode"/>
              </a:rPr>
              <a:t>among </a:t>
            </a:r>
            <a:r>
              <a:rPr sz="1100" dirty="0">
                <a:latin typeface="Lucida Sans Unicode"/>
                <a:cs typeface="Lucida Sans Unicode"/>
              </a:rPr>
              <a:t>each </a:t>
            </a:r>
            <a:r>
              <a:rPr sz="1100" spc="-5" dirty="0">
                <a:latin typeface="Lucida Sans Unicode"/>
                <a:cs typeface="Lucida Sans Unicode"/>
              </a:rPr>
              <a:t>borough of </a:t>
            </a:r>
            <a:r>
              <a:rPr sz="1100" dirty="0">
                <a:latin typeface="Lucida Sans Unicode"/>
                <a:cs typeface="Lucida Sans Unicode"/>
              </a:rPr>
              <a:t>New York </a:t>
            </a:r>
            <a:r>
              <a:rPr sz="1100" spc="-5" dirty="0">
                <a:latin typeface="Lucida Sans Unicode"/>
                <a:cs typeface="Lucida Sans Unicode"/>
              </a:rPr>
              <a:t>City the QUEENS has the largest  </a:t>
            </a:r>
            <a:r>
              <a:rPr sz="1100" dirty="0">
                <a:latin typeface="Lucida Sans Unicode"/>
                <a:cs typeface="Lucida Sans Unicode"/>
              </a:rPr>
              <a:t>number </a:t>
            </a:r>
            <a:r>
              <a:rPr sz="1100" spc="-5" dirty="0">
                <a:latin typeface="Lucida Sans Unicode"/>
                <a:cs typeface="Lucida Sans Unicode"/>
              </a:rPr>
              <a:t>of </a:t>
            </a:r>
            <a:r>
              <a:rPr sz="1100" spc="-10" dirty="0">
                <a:latin typeface="Lucida Sans Unicode"/>
                <a:cs typeface="Lucida Sans Unicode"/>
              </a:rPr>
              <a:t>Korean</a:t>
            </a:r>
            <a:r>
              <a:rPr sz="1100" spc="-5" dirty="0">
                <a:latin typeface="Lucida Sans Unicode"/>
                <a:cs typeface="Lucida Sans Unicode"/>
              </a:rPr>
              <a:t> restaurants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4414" y="4725035"/>
            <a:ext cx="5462270" cy="3851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6736080" y="10005262"/>
            <a:ext cx="6477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r>
              <a:rPr dirty="0"/>
              <a:t>4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85801" y="1460500"/>
            <a:ext cx="5715000" cy="259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1" y="5651501"/>
            <a:ext cx="6176645" cy="3556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527050">
              <a:lnSpc>
                <a:spcPct val="101800"/>
              </a:lnSpc>
              <a:spcBef>
                <a:spcPts val="80"/>
              </a:spcBef>
            </a:pPr>
            <a:r>
              <a:rPr sz="1100" b="1" dirty="0">
                <a:latin typeface="Georgia"/>
                <a:cs typeface="Georgia"/>
              </a:rPr>
              <a:t>So </a:t>
            </a:r>
            <a:r>
              <a:rPr sz="1100" b="1" spc="-5" dirty="0">
                <a:latin typeface="Georgia"/>
                <a:cs typeface="Georgia"/>
              </a:rPr>
              <a:t>Murray </a:t>
            </a:r>
            <a:r>
              <a:rPr sz="1100" b="1" spc="-20" dirty="0">
                <a:latin typeface="Georgia"/>
                <a:cs typeface="Georgia"/>
              </a:rPr>
              <a:t>Hills </a:t>
            </a:r>
            <a:r>
              <a:rPr sz="1100" b="1" spc="-5" dirty="0">
                <a:latin typeface="Georgia"/>
                <a:cs typeface="Georgia"/>
              </a:rPr>
              <a:t>in </a:t>
            </a:r>
            <a:r>
              <a:rPr sz="1100" b="1" spc="-25" dirty="0">
                <a:latin typeface="Georgia"/>
                <a:cs typeface="Georgia"/>
              </a:rPr>
              <a:t>Queens </a:t>
            </a:r>
            <a:r>
              <a:rPr sz="1100" b="1" spc="-5" dirty="0">
                <a:latin typeface="Georgia"/>
                <a:cs typeface="Georgia"/>
              </a:rPr>
              <a:t>has </a:t>
            </a:r>
            <a:r>
              <a:rPr sz="1100" b="1" spc="-25" dirty="0">
                <a:latin typeface="Georgia"/>
                <a:cs typeface="Georgia"/>
              </a:rPr>
              <a:t>the </a:t>
            </a:r>
            <a:r>
              <a:rPr sz="1100" b="1" spc="-5" dirty="0">
                <a:latin typeface="Georgia"/>
                <a:cs typeface="Georgia"/>
              </a:rPr>
              <a:t>largest </a:t>
            </a:r>
            <a:r>
              <a:rPr sz="1100" b="1" spc="-20" dirty="0">
                <a:latin typeface="Georgia"/>
                <a:cs typeface="Georgia"/>
              </a:rPr>
              <a:t>number </a:t>
            </a:r>
            <a:r>
              <a:rPr sz="1100" b="1" spc="-5" dirty="0">
                <a:latin typeface="Georgia"/>
                <a:cs typeface="Georgia"/>
              </a:rPr>
              <a:t>of </a:t>
            </a:r>
            <a:r>
              <a:rPr sz="1100" b="1" spc="-25" dirty="0">
                <a:latin typeface="Georgia"/>
                <a:cs typeface="Georgia"/>
              </a:rPr>
              <a:t>Korean </a:t>
            </a:r>
            <a:r>
              <a:rPr sz="1100" b="1" spc="-15" dirty="0">
                <a:latin typeface="Georgia"/>
                <a:cs typeface="Georgia"/>
              </a:rPr>
              <a:t>Restaurants </a:t>
            </a:r>
            <a:r>
              <a:rPr sz="1100" b="1" spc="-5" dirty="0">
                <a:latin typeface="Georgia"/>
                <a:cs typeface="Georgia"/>
              </a:rPr>
              <a:t>with </a:t>
            </a:r>
            <a:r>
              <a:rPr sz="1100" b="1" dirty="0">
                <a:latin typeface="Georgia"/>
                <a:cs typeface="Georgia"/>
              </a:rPr>
              <a:t>a  </a:t>
            </a:r>
            <a:r>
              <a:rPr sz="1100" b="1" spc="-10" dirty="0">
                <a:latin typeface="Georgia"/>
                <a:cs typeface="Georgia"/>
              </a:rPr>
              <a:t>total </a:t>
            </a:r>
            <a:r>
              <a:rPr sz="1100" b="1" spc="-5" dirty="0">
                <a:latin typeface="Georgia"/>
                <a:cs typeface="Georgia"/>
              </a:rPr>
              <a:t>count of</a:t>
            </a:r>
            <a:r>
              <a:rPr sz="1100" b="1" spc="25" dirty="0">
                <a:latin typeface="Georgia"/>
                <a:cs typeface="Georgia"/>
              </a:rPr>
              <a:t> </a:t>
            </a:r>
            <a:r>
              <a:rPr sz="1100" b="1" dirty="0">
                <a:latin typeface="Georgia"/>
                <a:cs typeface="Georgia"/>
              </a:rPr>
              <a:t>9.</a:t>
            </a:r>
            <a:endParaRPr sz="11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4616" y="6200048"/>
          <a:ext cx="6040120" cy="3119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590"/>
                <a:gridCol w="1045210"/>
                <a:gridCol w="1797685"/>
                <a:gridCol w="1905635"/>
              </a:tblGrid>
              <a:tr h="196114"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661035" algn="l"/>
                        </a:tabLst>
                      </a:pPr>
                      <a:r>
                        <a:rPr sz="1100" dirty="0">
                          <a:solidFill>
                            <a:srgbClr val="D44312"/>
                          </a:solidFill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-15" dirty="0">
                          <a:latin typeface="Lucida Sans Unicode"/>
                          <a:cs typeface="Lucida Sans Unicode"/>
                        </a:rPr>
                        <a:t>ug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69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Neighborhood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69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ID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69" marB="0"/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35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100" spc="40" dirty="0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69" marB="0"/>
                </a:tc>
              </a:tr>
              <a:tr h="330834">
                <a:tc>
                  <a:txBody>
                    <a:bodyPr/>
                    <a:lstStyle/>
                    <a:p>
                      <a:pPr marR="53340" algn="r">
                        <a:lnSpc>
                          <a:spcPts val="1270"/>
                        </a:lnSpc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11</a:t>
                      </a: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Queens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0"/>
                        </a:lnSpc>
                      </a:pPr>
                      <a:r>
                        <a:rPr sz="1100" spc="60" dirty="0">
                          <a:latin typeface="Lucida Sans Unicode"/>
                          <a:cs typeface="Lucida Sans Unicode"/>
                        </a:rPr>
                        <a:t>Murray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45" dirty="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830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44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96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a520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430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e3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270"/>
                        </a:lnSpc>
                      </a:pPr>
                      <a:r>
                        <a:rPr sz="1100" spc="70" dirty="0">
                          <a:latin typeface="Lucida Sans Unicode"/>
                          <a:cs typeface="Lucida Sans Unicode"/>
                        </a:rPr>
                        <a:t>Hahm 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Ji </a:t>
                      </a:r>
                      <a:r>
                        <a:rPr sz="1100" spc="50" dirty="0">
                          <a:latin typeface="Lucida Sans Unicode"/>
                          <a:cs typeface="Lucida Sans Unicode"/>
                        </a:rPr>
                        <a:t>Bach</a:t>
                      </a:r>
                      <a:r>
                        <a:rPr sz="1100" spc="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55" dirty="0">
                          <a:latin typeface="Lucida Sans Unicode"/>
                          <a:cs typeface="Lucida Sans Unicode"/>
                        </a:rPr>
                        <a:t>-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308610">
                <a:tc>
                  <a:txBody>
                    <a:bodyPr/>
                    <a:lstStyle/>
                    <a:p>
                      <a:pPr marR="53340" algn="r">
                        <a:lnSpc>
                          <a:spcPts val="1230"/>
                        </a:lnSpc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12</a:t>
                      </a: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Queens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30"/>
                        </a:lnSpc>
                      </a:pPr>
                      <a:r>
                        <a:rPr sz="1100" spc="60" dirty="0">
                          <a:latin typeface="Lucida Sans Unicode"/>
                          <a:cs typeface="Lucida Sans Unicode"/>
                        </a:rPr>
                        <a:t>Murray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45" dirty="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3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0931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964a520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0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4533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ts val="1230"/>
                        </a:lnSpc>
                      </a:pPr>
                      <a:r>
                        <a:rPr sz="1100" spc="-120" dirty="0">
                          <a:latin typeface="Lucida Sans Unicode"/>
                          <a:cs typeface="Lucida Sans Unicode"/>
                        </a:rPr>
                        <a:t>Mapo</a:t>
                      </a:r>
                      <a:r>
                        <a:rPr sz="11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14" dirty="0">
                          <a:latin typeface="Lucida Sans Unicode"/>
                          <a:cs typeface="Lucida Sans Unicode"/>
                        </a:rPr>
                        <a:t>BBQ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308610">
                <a:tc>
                  <a:txBody>
                    <a:bodyPr/>
                    <a:lstStyle/>
                    <a:p>
                      <a:pPr marR="53340" algn="r">
                        <a:lnSpc>
                          <a:spcPts val="1245"/>
                        </a:lnSpc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13</a:t>
                      </a: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Queens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45"/>
                        </a:lnSpc>
                      </a:pPr>
                      <a:r>
                        <a:rPr sz="1100" spc="60" dirty="0">
                          <a:latin typeface="Lucida Sans Unicode"/>
                          <a:cs typeface="Lucida Sans Unicode"/>
                        </a:rPr>
                        <a:t>Murray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45" dirty="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49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10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964a520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9611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e3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ts val="1245"/>
                        </a:lnSpc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Mad </a:t>
                      </a:r>
                      <a:r>
                        <a:rPr sz="1100" spc="-40" dirty="0"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40" dirty="0">
                          <a:latin typeface="Lucida Sans Unicode"/>
                          <a:cs typeface="Lucida Sans Unicode"/>
                        </a:rPr>
                        <a:t>Chicken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330834">
                <a:tc>
                  <a:txBody>
                    <a:bodyPr/>
                    <a:lstStyle/>
                    <a:p>
                      <a:pPr marR="53340" algn="r">
                        <a:lnSpc>
                          <a:spcPts val="1255"/>
                        </a:lnSpc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14</a:t>
                      </a: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Queens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55"/>
                        </a:lnSpc>
                      </a:pPr>
                      <a:r>
                        <a:rPr sz="1100" spc="60" dirty="0">
                          <a:latin typeface="Lucida Sans Unicode"/>
                          <a:cs typeface="Lucida Sans Unicode"/>
                        </a:rPr>
                        <a:t>Murray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45" dirty="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ea</a:t>
                      </a: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964a52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0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37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e3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1255"/>
                        </a:lnSpc>
                      </a:pPr>
                      <a:r>
                        <a:rPr sz="1100" spc="-100" dirty="0">
                          <a:latin typeface="Lucida Sans Unicode"/>
                          <a:cs typeface="Lucida Sans Unicode"/>
                        </a:rPr>
                        <a:t>Kum </a:t>
                      </a: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Sung Chik</a:t>
                      </a:r>
                      <a:r>
                        <a:rPr sz="1100" spc="11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Naengmyun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308610">
                <a:tc>
                  <a:txBody>
                    <a:bodyPr/>
                    <a:lstStyle/>
                    <a:p>
                      <a:pPr marR="53340" algn="r">
                        <a:lnSpc>
                          <a:spcPts val="1245"/>
                        </a:lnSpc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15</a:t>
                      </a: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Queens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45"/>
                        </a:lnSpc>
                      </a:pPr>
                      <a:r>
                        <a:rPr sz="1100" spc="60" dirty="0">
                          <a:latin typeface="Lucida Sans Unicode"/>
                          <a:cs typeface="Lucida Sans Unicode"/>
                        </a:rPr>
                        <a:t>Murray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45" dirty="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7</a:t>
                      </a: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868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704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ee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144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Geo Si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Gi</a:t>
                      </a:r>
                      <a:r>
                        <a:rPr sz="1100" spc="-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Restaurant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330834">
                <a:tc>
                  <a:txBody>
                    <a:bodyPr/>
                    <a:lstStyle/>
                    <a:p>
                      <a:pPr marR="53340" algn="r">
                        <a:lnSpc>
                          <a:spcPts val="1255"/>
                        </a:lnSpc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16</a:t>
                      </a: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Queens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55"/>
                        </a:lnSpc>
                      </a:pPr>
                      <a:r>
                        <a:rPr sz="1100" spc="60" dirty="0">
                          <a:latin typeface="Lucida Sans Unicode"/>
                          <a:cs typeface="Lucida Sans Unicode"/>
                        </a:rPr>
                        <a:t>Murray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45" dirty="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5518a1a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498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7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268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88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ts val="1255"/>
                        </a:lnSpc>
                      </a:pPr>
                      <a:r>
                        <a:rPr sz="1100" spc="-40" dirty="0">
                          <a:latin typeface="Lucida Sans Unicode"/>
                          <a:cs typeface="Lucida Sans Unicode"/>
                        </a:rPr>
                        <a:t>Jongro</a:t>
                      </a:r>
                      <a:r>
                        <a:rPr sz="1100" spc="-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BBQ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330834">
                <a:tc>
                  <a:txBody>
                    <a:bodyPr/>
                    <a:lstStyle/>
                    <a:p>
                      <a:pPr marR="53340" algn="r">
                        <a:lnSpc>
                          <a:spcPts val="1280"/>
                        </a:lnSpc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17</a:t>
                      </a: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Queens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80"/>
                        </a:lnSpc>
                      </a:pPr>
                      <a:r>
                        <a:rPr sz="1100" spc="60" dirty="0">
                          <a:latin typeface="Lucida Sans Unicode"/>
                          <a:cs typeface="Lucida Sans Unicode"/>
                        </a:rPr>
                        <a:t>Murray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45" dirty="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280"/>
                        </a:lnSpc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5590598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498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b1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975</a:t>
                      </a: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a6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ts val="128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Mr.</a:t>
                      </a: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Tofu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330834">
                <a:tc>
                  <a:txBody>
                    <a:bodyPr/>
                    <a:lstStyle/>
                    <a:p>
                      <a:pPr marR="53340" algn="r">
                        <a:lnSpc>
                          <a:spcPts val="1280"/>
                        </a:lnSpc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18</a:t>
                      </a: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Queens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80"/>
                        </a:lnSpc>
                      </a:pPr>
                      <a:r>
                        <a:rPr sz="1100" spc="60" dirty="0">
                          <a:latin typeface="Lucida Sans Unicode"/>
                          <a:cs typeface="Lucida Sans Unicode"/>
                        </a:rPr>
                        <a:t>Murray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45" dirty="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80"/>
                        </a:lnSpc>
                      </a:pP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db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49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9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68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210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1280"/>
                        </a:lnSpc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SGD</a:t>
                      </a:r>
                      <a:r>
                        <a:rPr sz="1100" spc="-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TofuHouse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343534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19</a:t>
                      </a: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Queens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60" dirty="0">
                          <a:latin typeface="Lucida Sans Unicode"/>
                          <a:cs typeface="Lucida Sans Unicode"/>
                        </a:rPr>
                        <a:t>Murray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45" dirty="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4a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964a5201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62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0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e3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Han</a:t>
                      </a: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Joo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255" marB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273175" y="984505"/>
            <a:ext cx="5256403" cy="3913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6736080" y="10005262"/>
            <a:ext cx="6477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r>
              <a:rPr dirty="0"/>
              <a:t>5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6032500"/>
            <a:ext cx="6629400" cy="3429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7665" y="1663481"/>
          <a:ext cx="5002529" cy="2848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8755"/>
                <a:gridCol w="1262380"/>
                <a:gridCol w="421005"/>
                <a:gridCol w="536575"/>
                <a:gridCol w="1313814"/>
              </a:tblGrid>
              <a:tr h="194591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810895" algn="l"/>
                        </a:tabLst>
                      </a:pPr>
                      <a:r>
                        <a:rPr sz="1100" dirty="0">
                          <a:solidFill>
                            <a:srgbClr val="D44312"/>
                          </a:solidFill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-15" dirty="0">
                          <a:latin typeface="Lucida Sans Unicode"/>
                          <a:cs typeface="Lucida Sans Unicode"/>
                        </a:rPr>
                        <a:t>ug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69" marB="0"/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ig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h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h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oo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1053465" algn="l"/>
                        </a:tabLst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ID	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69" marB="0"/>
                </a:tc>
              </a:tr>
              <a:tr h="257434">
                <a:tc>
                  <a:txBody>
                    <a:bodyPr/>
                    <a:lstStyle/>
                    <a:p>
                      <a:pPr marR="88900" algn="r">
                        <a:lnSpc>
                          <a:spcPts val="1255"/>
                        </a:lnSpc>
                        <a:tabLst>
                          <a:tab pos="286385" algn="l"/>
                        </a:tabLst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	B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ook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yn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Brighton</a:t>
                      </a:r>
                      <a:r>
                        <a:rPr sz="1100" spc="-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Beach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15570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4c9d5c0303133704a96f5ed5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7434">
                <a:tc>
                  <a:txBody>
                    <a:bodyPr/>
                    <a:lstStyle/>
                    <a:p>
                      <a:pPr marR="88900" algn="r">
                        <a:lnSpc>
                          <a:spcPts val="1255"/>
                        </a:lnSpc>
                        <a:tabLst>
                          <a:tab pos="286385" algn="l"/>
                        </a:tabLst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	B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ook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yn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Prospect</a:t>
                      </a: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Heights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15570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4fa162e0e4b0badc81404a51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7434">
                <a:tc>
                  <a:txBody>
                    <a:bodyPr/>
                    <a:lstStyle/>
                    <a:p>
                      <a:pPr marR="88900" algn="r">
                        <a:lnSpc>
                          <a:spcPts val="1290"/>
                        </a:lnSpc>
                        <a:tabLst>
                          <a:tab pos="286385" algn="l"/>
                        </a:tabLst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	B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ook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yn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290"/>
                        </a:lnSpc>
                      </a:pP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W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ill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sz="1100" spc="35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g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15570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52bf3053498e754b09a440b5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07389"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spc="-90" dirty="0">
                          <a:latin typeface="Lucida Sans Unicode"/>
                          <a:cs typeface="Lucida Sans Unicode"/>
                        </a:rPr>
                        <a:t>3 </a:t>
                      </a: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Manhattan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spc="55" dirty="0">
                          <a:latin typeface="Lucida Sans Unicode"/>
                          <a:cs typeface="Lucida Sans Unicode"/>
                        </a:rPr>
                        <a:t>East</a:t>
                      </a:r>
                      <a:r>
                        <a:rPr sz="1100" spc="-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45" dirty="0">
                          <a:latin typeface="Lucida Sans Unicode"/>
                          <a:cs typeface="Lucida Sans Unicode"/>
                        </a:rPr>
                        <a:t>Village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809" marB="0"/>
                </a:tc>
                <a:tc gridSpan="3"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578bec6c498e3150fc369f3b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809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6346"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90" dirty="0">
                          <a:latin typeface="Lucida Sans Unicode"/>
                          <a:cs typeface="Lucida Sans Unicode"/>
                        </a:rPr>
                        <a:t>4 </a:t>
                      </a: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Manhattan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Manhattan</a:t>
                      </a:r>
                      <a:r>
                        <a:rPr sz="1100" spc="-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Valley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875" marB="0"/>
                </a:tc>
                <a:tc gridSpan="3"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56a14149498e9983c0199038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8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179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35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100" spc="40" dirty="0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-15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g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Tips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2384" marB="0"/>
                </a:tc>
              </a:tr>
              <a:tr h="257434">
                <a:tc gridSpan="2">
                  <a:txBody>
                    <a:bodyPr/>
                    <a:lstStyle/>
                    <a:p>
                      <a:pPr marL="508000" marR="3175">
                        <a:lnSpc>
                          <a:spcPts val="129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Cafe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At Your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Mother-in-Law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1290"/>
                        </a:lnSpc>
                      </a:pP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29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290"/>
                        </a:lnSpc>
                      </a:pP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7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.5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28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237631">
                <a:tc gridSpan="2">
                  <a:txBody>
                    <a:bodyPr/>
                    <a:lstStyle/>
                    <a:p>
                      <a:pPr marL="508000" marR="3175">
                        <a:lnSpc>
                          <a:spcPts val="1245"/>
                        </a:lnSpc>
                        <a:tabLst>
                          <a:tab pos="1742439" algn="l"/>
                        </a:tabLst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	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Kimchi</a:t>
                      </a:r>
                      <a:r>
                        <a:rPr sz="1100" spc="3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Grill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245"/>
                        </a:lnSpc>
                      </a:pP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.4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108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257434">
                <a:tc gridSpan="2">
                  <a:txBody>
                    <a:bodyPr/>
                    <a:lstStyle/>
                    <a:p>
                      <a:pPr marL="508000" marR="3175">
                        <a:lnSpc>
                          <a:spcPts val="1255"/>
                        </a:lnSpc>
                        <a:tabLst>
                          <a:tab pos="2178685" algn="l"/>
                        </a:tabLst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	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Dotory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255"/>
                        </a:lnSpc>
                      </a:pP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255"/>
                        </a:lnSpc>
                      </a:pP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.5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44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257434">
                <a:tc gridSpan="2">
                  <a:txBody>
                    <a:bodyPr/>
                    <a:lstStyle/>
                    <a:p>
                      <a:pPr marL="508000" marR="3175">
                        <a:lnSpc>
                          <a:spcPts val="1290"/>
                        </a:lnSpc>
                        <a:tabLst>
                          <a:tab pos="1452880" algn="l"/>
                        </a:tabLst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	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Thursday</a:t>
                      </a:r>
                      <a:r>
                        <a:rPr sz="1100" spc="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Kitchen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290"/>
                        </a:lnSpc>
                      </a:pP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7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290"/>
                        </a:lnSpc>
                      </a:pP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.9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72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209831">
                <a:tc gridSpan="2">
                  <a:txBody>
                    <a:bodyPr/>
                    <a:lstStyle/>
                    <a:p>
                      <a:pPr marL="508000" marR="3175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pos="2254885" algn="l"/>
                        </a:tabLst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	Mokja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25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23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7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.9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255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38200" y="4965700"/>
            <a:ext cx="5989955" cy="3556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sz="1100" b="1" dirty="0">
                <a:latin typeface="Georgia"/>
                <a:cs typeface="Georgia"/>
              </a:rPr>
              <a:t>So </a:t>
            </a:r>
            <a:r>
              <a:rPr sz="1100" b="1" spc="5" dirty="0">
                <a:latin typeface="Georgia"/>
                <a:cs typeface="Georgia"/>
              </a:rPr>
              <a:t>we </a:t>
            </a:r>
            <a:r>
              <a:rPr sz="1100" b="1" dirty="0">
                <a:latin typeface="Georgia"/>
                <a:cs typeface="Georgia"/>
              </a:rPr>
              <a:t>got </a:t>
            </a:r>
            <a:r>
              <a:rPr sz="1100" b="1" spc="-5" dirty="0">
                <a:latin typeface="Georgia"/>
                <a:cs typeface="Georgia"/>
              </a:rPr>
              <a:t>data for all restaurants </a:t>
            </a:r>
            <a:r>
              <a:rPr sz="1100" b="1" dirty="0">
                <a:latin typeface="Georgia"/>
                <a:cs typeface="Georgia"/>
              </a:rPr>
              <a:t>now i </a:t>
            </a:r>
            <a:r>
              <a:rPr sz="1100" b="1" spc="-10" dirty="0">
                <a:latin typeface="Georgia"/>
                <a:cs typeface="Georgia"/>
              </a:rPr>
              <a:t>will </a:t>
            </a:r>
            <a:r>
              <a:rPr sz="1100" b="1" dirty="0">
                <a:latin typeface="Georgia"/>
                <a:cs typeface="Georgia"/>
              </a:rPr>
              <a:t>save </a:t>
            </a:r>
            <a:r>
              <a:rPr sz="1100" b="1" spc="-10" dirty="0">
                <a:latin typeface="Georgia"/>
                <a:cs typeface="Georgia"/>
              </a:rPr>
              <a:t>this </a:t>
            </a:r>
            <a:r>
              <a:rPr sz="1100" b="1" spc="-5" dirty="0">
                <a:latin typeface="Georgia"/>
                <a:cs typeface="Georgia"/>
              </a:rPr>
              <a:t>data to </a:t>
            </a:r>
            <a:r>
              <a:rPr sz="1100" b="1" dirty="0">
                <a:latin typeface="Georgia"/>
                <a:cs typeface="Georgia"/>
              </a:rPr>
              <a:t>a CSV </a:t>
            </a:r>
            <a:r>
              <a:rPr sz="1100" b="1" spc="-5" dirty="0">
                <a:latin typeface="Georgia"/>
                <a:cs typeface="Georgia"/>
              </a:rPr>
              <a:t>sheet. </a:t>
            </a:r>
            <a:r>
              <a:rPr sz="1100" b="1" spc="5" dirty="0">
                <a:latin typeface="Georgia"/>
                <a:cs typeface="Georgia"/>
              </a:rPr>
              <a:t>In </a:t>
            </a:r>
            <a:r>
              <a:rPr sz="1100" b="1" spc="-5" dirty="0">
                <a:latin typeface="Georgia"/>
                <a:cs typeface="Georgia"/>
              </a:rPr>
              <a:t>case </a:t>
            </a:r>
            <a:r>
              <a:rPr sz="1100" b="1" spc="5" dirty="0">
                <a:latin typeface="Georgia"/>
                <a:cs typeface="Georgia"/>
              </a:rPr>
              <a:t>we  </a:t>
            </a:r>
            <a:r>
              <a:rPr sz="1100" b="1" dirty="0">
                <a:latin typeface="Georgia"/>
                <a:cs typeface="Georgia"/>
              </a:rPr>
              <a:t>by </a:t>
            </a:r>
            <a:r>
              <a:rPr sz="1100" b="1" spc="-5" dirty="0">
                <a:latin typeface="Georgia"/>
                <a:cs typeface="Georgia"/>
              </a:rPr>
              <a:t>mistake </a:t>
            </a:r>
            <a:r>
              <a:rPr sz="1100" b="1" dirty="0">
                <a:latin typeface="Georgia"/>
                <a:cs typeface="Georgia"/>
              </a:rPr>
              <a:t>modify </a:t>
            </a:r>
            <a:r>
              <a:rPr sz="1100" b="1" spc="-10" dirty="0">
                <a:latin typeface="Georgia"/>
                <a:cs typeface="Georgia"/>
              </a:rPr>
              <a:t>it. </a:t>
            </a:r>
            <a:r>
              <a:rPr sz="1100" b="1" spc="5" dirty="0">
                <a:latin typeface="Georgia"/>
                <a:cs typeface="Georgia"/>
              </a:rPr>
              <a:t>It </a:t>
            </a:r>
            <a:r>
              <a:rPr sz="1100" b="1" spc="-5" dirty="0">
                <a:latin typeface="Georgia"/>
                <a:cs typeface="Georgia"/>
              </a:rPr>
              <a:t>better to refer to </a:t>
            </a:r>
            <a:r>
              <a:rPr sz="1100" b="1" spc="-10" dirty="0">
                <a:latin typeface="Georgia"/>
                <a:cs typeface="Georgia"/>
              </a:rPr>
              <a:t>saved </a:t>
            </a:r>
            <a:r>
              <a:rPr sz="1100" b="1" spc="-5" dirty="0">
                <a:latin typeface="Georgia"/>
                <a:cs typeface="Georgia"/>
              </a:rPr>
              <a:t>data sheet </a:t>
            </a:r>
            <a:r>
              <a:rPr sz="1100" b="1" spc="-10" dirty="0">
                <a:latin typeface="Georgia"/>
                <a:cs typeface="Georgia"/>
              </a:rPr>
              <a:t>CSV </a:t>
            </a:r>
            <a:r>
              <a:rPr sz="1100" b="1" spc="-5" dirty="0">
                <a:latin typeface="Georgia"/>
                <a:cs typeface="Georgia"/>
              </a:rPr>
              <a:t>if</a:t>
            </a:r>
            <a:r>
              <a:rPr sz="1100" b="1" spc="65" dirty="0">
                <a:latin typeface="Georgia"/>
                <a:cs typeface="Georgia"/>
              </a:rPr>
              <a:t> </a:t>
            </a:r>
            <a:r>
              <a:rPr sz="1100" b="1" spc="-5" dirty="0">
                <a:latin typeface="Georgia"/>
                <a:cs typeface="Georgia"/>
              </a:rPr>
              <a:t>required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676" y="5744311"/>
            <a:ext cx="908050" cy="11047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635">
              <a:lnSpc>
                <a:spcPct val="100000"/>
              </a:lnSpc>
              <a:spcBef>
                <a:spcPts val="195"/>
              </a:spcBef>
            </a:pPr>
            <a:r>
              <a:rPr sz="1100" spc="-75" dirty="0">
                <a:latin typeface="Lucida Sans Unicode"/>
                <a:cs typeface="Lucida Sans Unicode"/>
              </a:rPr>
              <a:t>Borough</a:t>
            </a:r>
            <a:endParaRPr sz="1100">
              <a:latin typeface="Lucida Sans Unicode"/>
              <a:cs typeface="Lucida Sans Unicode"/>
            </a:endParaRPr>
          </a:p>
          <a:p>
            <a:pPr marL="308610" indent="-296545">
              <a:lnSpc>
                <a:spcPct val="100000"/>
              </a:lnSpc>
              <a:spcBef>
                <a:spcPts val="95"/>
              </a:spcBef>
              <a:buAutoNum type="arabicPlain"/>
              <a:tabLst>
                <a:tab pos="307975" algn="l"/>
                <a:tab pos="309245" algn="l"/>
              </a:tabLst>
            </a:pPr>
            <a:r>
              <a:rPr sz="1100" spc="-25" dirty="0">
                <a:latin typeface="Lucida Sans Unicode"/>
                <a:cs typeface="Lucida Sans Unicode"/>
              </a:rPr>
              <a:t>Brooklyn</a:t>
            </a:r>
            <a:endParaRPr sz="1100">
              <a:latin typeface="Lucida Sans Unicode"/>
              <a:cs typeface="Lucida Sans Unicode"/>
            </a:endParaRPr>
          </a:p>
          <a:p>
            <a:pPr marL="308610" indent="-296545">
              <a:lnSpc>
                <a:spcPct val="100000"/>
              </a:lnSpc>
              <a:spcBef>
                <a:spcPts val="25"/>
              </a:spcBef>
              <a:buAutoNum type="arabicPlain"/>
              <a:tabLst>
                <a:tab pos="307975" algn="l"/>
                <a:tab pos="309245" algn="l"/>
              </a:tabLst>
            </a:pPr>
            <a:r>
              <a:rPr sz="1100" spc="-25" dirty="0">
                <a:latin typeface="Lucida Sans Unicode"/>
                <a:cs typeface="Lucida Sans Unicode"/>
              </a:rPr>
              <a:t>Brooklyn</a:t>
            </a:r>
            <a:endParaRPr sz="1100">
              <a:latin typeface="Lucida Sans Unicode"/>
              <a:cs typeface="Lucida Sans Unicode"/>
            </a:endParaRPr>
          </a:p>
          <a:p>
            <a:pPr marL="308610" indent="-296545">
              <a:lnSpc>
                <a:spcPct val="100000"/>
              </a:lnSpc>
              <a:spcBef>
                <a:spcPts val="45"/>
              </a:spcBef>
              <a:buAutoNum type="arabicPlain"/>
              <a:tabLst>
                <a:tab pos="307975" algn="l"/>
                <a:tab pos="309245" algn="l"/>
              </a:tabLst>
            </a:pPr>
            <a:r>
              <a:rPr sz="1100" spc="-25" dirty="0">
                <a:latin typeface="Lucida Sans Unicode"/>
                <a:cs typeface="Lucida Sans Unicode"/>
              </a:rPr>
              <a:t>Brooklyn</a:t>
            </a:r>
            <a:endParaRPr sz="1100">
              <a:latin typeface="Lucida Sans Unicode"/>
              <a:cs typeface="Lucida Sans Unicode"/>
            </a:endParaRPr>
          </a:p>
          <a:p>
            <a:pPr marL="234950" indent="-222885">
              <a:lnSpc>
                <a:spcPct val="100000"/>
              </a:lnSpc>
              <a:spcBef>
                <a:spcPts val="145"/>
              </a:spcBef>
              <a:buAutoNum type="arabicPlain"/>
              <a:tabLst>
                <a:tab pos="234950" algn="l"/>
                <a:tab pos="235585" algn="l"/>
              </a:tabLst>
            </a:pPr>
            <a:r>
              <a:rPr sz="1100" spc="-55" dirty="0">
                <a:latin typeface="Lucida Sans Unicode"/>
                <a:cs typeface="Lucida Sans Unicode"/>
              </a:rPr>
              <a:t>Manhattan</a:t>
            </a:r>
            <a:endParaRPr sz="1100">
              <a:latin typeface="Lucida Sans Unicode"/>
              <a:cs typeface="Lucida Sans Unicode"/>
            </a:endParaRPr>
          </a:p>
          <a:p>
            <a:pPr marL="234950" indent="-222885">
              <a:lnSpc>
                <a:spcPct val="100000"/>
              </a:lnSpc>
              <a:spcBef>
                <a:spcPts val="315"/>
              </a:spcBef>
              <a:buAutoNum type="arabicPlain"/>
              <a:tabLst>
                <a:tab pos="234950" algn="l"/>
                <a:tab pos="235585" algn="l"/>
              </a:tabLst>
            </a:pPr>
            <a:r>
              <a:rPr sz="1100" spc="-55" dirty="0">
                <a:latin typeface="Lucida Sans Unicode"/>
                <a:cs typeface="Lucida Sans Unicode"/>
              </a:rPr>
              <a:t>Manhattan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6567" y="5810757"/>
            <a:ext cx="3279140" cy="13247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105"/>
              </a:spcBef>
              <a:tabLst>
                <a:tab pos="2900045" algn="l"/>
                <a:tab pos="3192780" algn="l"/>
              </a:tabLst>
            </a:pPr>
            <a:r>
              <a:rPr sz="1100" spc="-190" dirty="0">
                <a:latin typeface="Lucida Sans Unicode"/>
                <a:cs typeface="Lucida Sans Unicode"/>
              </a:rPr>
              <a:t>N</a:t>
            </a:r>
            <a:r>
              <a:rPr sz="1100" spc="-165" dirty="0">
                <a:latin typeface="Lucida Sans Unicode"/>
                <a:cs typeface="Lucida Sans Unicode"/>
              </a:rPr>
              <a:t>e</a:t>
            </a:r>
            <a:r>
              <a:rPr sz="1100" spc="-80" dirty="0">
                <a:latin typeface="Lucida Sans Unicode"/>
                <a:cs typeface="Lucida Sans Unicode"/>
              </a:rPr>
              <a:t>i</a:t>
            </a:r>
            <a:r>
              <a:rPr sz="1100" spc="-140" dirty="0">
                <a:latin typeface="Lucida Sans Unicode"/>
                <a:cs typeface="Lucida Sans Unicode"/>
              </a:rPr>
              <a:t>g</a:t>
            </a:r>
            <a:r>
              <a:rPr sz="1100" spc="-160" dirty="0">
                <a:latin typeface="Lucida Sans Unicode"/>
                <a:cs typeface="Lucida Sans Unicode"/>
              </a:rPr>
              <a:t>h</a:t>
            </a:r>
            <a:r>
              <a:rPr sz="1100" spc="-170" dirty="0">
                <a:latin typeface="Lucida Sans Unicode"/>
                <a:cs typeface="Lucida Sans Unicode"/>
              </a:rPr>
              <a:t>b</a:t>
            </a:r>
            <a:r>
              <a:rPr sz="1100" spc="-150" dirty="0">
                <a:latin typeface="Lucida Sans Unicode"/>
                <a:cs typeface="Lucida Sans Unicode"/>
              </a:rPr>
              <a:t>o</a:t>
            </a:r>
            <a:r>
              <a:rPr sz="1100" spc="-125" dirty="0">
                <a:latin typeface="Lucida Sans Unicode"/>
                <a:cs typeface="Lucida Sans Unicode"/>
              </a:rPr>
              <a:t>r</a:t>
            </a:r>
            <a:r>
              <a:rPr sz="1100" spc="-160" dirty="0">
                <a:latin typeface="Lucida Sans Unicode"/>
                <a:cs typeface="Lucida Sans Unicode"/>
              </a:rPr>
              <a:t>h</a:t>
            </a:r>
            <a:r>
              <a:rPr sz="1100" spc="-150" dirty="0">
                <a:latin typeface="Lucida Sans Unicode"/>
                <a:cs typeface="Lucida Sans Unicode"/>
              </a:rPr>
              <a:t>o</a:t>
            </a:r>
            <a:r>
              <a:rPr sz="1100" spc="-130" dirty="0">
                <a:latin typeface="Lucida Sans Unicode"/>
                <a:cs typeface="Lucida Sans Unicode"/>
              </a:rPr>
              <a:t>o</a:t>
            </a:r>
            <a:r>
              <a:rPr sz="1100" spc="-150" dirty="0">
                <a:latin typeface="Lucida Sans Unicode"/>
                <a:cs typeface="Lucida Sans Unicode"/>
              </a:rPr>
              <a:t>d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dirty="0">
                <a:latin typeface="Lucida Sans Unicode"/>
                <a:cs typeface="Lucida Sans Unicode"/>
              </a:rPr>
              <a:t>D	\</a:t>
            </a:r>
            <a:endParaRPr sz="1100">
              <a:latin typeface="Lucida Sans Unicode"/>
              <a:cs typeface="Lucida Sans Unicode"/>
            </a:endParaRPr>
          </a:p>
          <a:p>
            <a:pPr marL="27305" marR="111125" indent="118745">
              <a:lnSpc>
                <a:spcPct val="101800"/>
              </a:lnSpc>
              <a:spcBef>
                <a:spcPts val="20"/>
              </a:spcBef>
              <a:tabLst>
                <a:tab pos="1292860" algn="l"/>
              </a:tabLst>
            </a:pPr>
            <a:r>
              <a:rPr sz="1100" spc="-15" dirty="0">
                <a:latin typeface="Lucida Sans Unicode"/>
                <a:cs typeface="Lucida Sans Unicode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5" dirty="0">
                <a:latin typeface="Lucida Sans Unicode"/>
                <a:cs typeface="Lucida Sans Unicode"/>
              </a:rPr>
              <a:t>gh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n </a:t>
            </a:r>
            <a:r>
              <a:rPr sz="1100" spc="-15" dirty="0">
                <a:latin typeface="Lucida Sans Unicode"/>
                <a:cs typeface="Lucida Sans Unicode"/>
              </a:rPr>
              <a:t>B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spc="-35" dirty="0">
                <a:latin typeface="Lucida Sans Unicode"/>
                <a:cs typeface="Lucida Sans Unicode"/>
              </a:rPr>
              <a:t>a</a:t>
            </a: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dirty="0">
                <a:latin typeface="Lucida Sans Unicode"/>
                <a:cs typeface="Lucida Sans Unicode"/>
              </a:rPr>
              <a:t>h	</a:t>
            </a:r>
            <a:r>
              <a:rPr sz="1100" spc="-32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4</a:t>
            </a:r>
            <a:r>
              <a:rPr sz="1100" spc="-40" dirty="0">
                <a:latin typeface="Lucida Sans Unicode"/>
                <a:cs typeface="Lucida Sans Unicode"/>
              </a:rPr>
              <a:t>c</a:t>
            </a:r>
            <a:r>
              <a:rPr sz="1100" spc="-50" dirty="0">
                <a:latin typeface="Lucida Sans Unicode"/>
                <a:cs typeface="Lucida Sans Unicode"/>
              </a:rPr>
              <a:t>9</a:t>
            </a:r>
            <a:r>
              <a:rPr sz="1100" spc="-75" dirty="0">
                <a:latin typeface="Lucida Sans Unicode"/>
                <a:cs typeface="Lucida Sans Unicode"/>
              </a:rPr>
              <a:t>d</a:t>
            </a:r>
            <a:r>
              <a:rPr sz="1100" spc="-50" dirty="0">
                <a:latin typeface="Lucida Sans Unicode"/>
                <a:cs typeface="Lucida Sans Unicode"/>
              </a:rPr>
              <a:t>5</a:t>
            </a:r>
            <a:r>
              <a:rPr sz="1100" spc="-40" dirty="0">
                <a:latin typeface="Lucida Sans Unicode"/>
                <a:cs typeface="Lucida Sans Unicode"/>
              </a:rPr>
              <a:t>c</a:t>
            </a:r>
            <a:r>
              <a:rPr sz="1100" spc="-75" dirty="0">
                <a:latin typeface="Lucida Sans Unicode"/>
                <a:cs typeface="Lucida Sans Unicode"/>
              </a:rPr>
              <a:t>0</a:t>
            </a:r>
            <a:r>
              <a:rPr sz="1100" spc="-50" dirty="0">
                <a:latin typeface="Lucida Sans Unicode"/>
                <a:cs typeface="Lucida Sans Unicode"/>
              </a:rPr>
              <a:t>303</a:t>
            </a:r>
            <a:r>
              <a:rPr sz="1100" spc="-75" dirty="0">
                <a:latin typeface="Lucida Sans Unicode"/>
                <a:cs typeface="Lucida Sans Unicode"/>
              </a:rPr>
              <a:t>1</a:t>
            </a:r>
            <a:r>
              <a:rPr sz="1100" spc="-50" dirty="0">
                <a:latin typeface="Lucida Sans Unicode"/>
                <a:cs typeface="Lucida Sans Unicode"/>
              </a:rPr>
              <a:t>33</a:t>
            </a:r>
            <a:r>
              <a:rPr sz="1100" spc="-75" dirty="0">
                <a:latin typeface="Lucida Sans Unicode"/>
                <a:cs typeface="Lucida Sans Unicode"/>
              </a:rPr>
              <a:t>7</a:t>
            </a:r>
            <a:r>
              <a:rPr sz="1100" spc="-50" dirty="0">
                <a:latin typeface="Lucida Sans Unicode"/>
                <a:cs typeface="Lucida Sans Unicode"/>
              </a:rPr>
              <a:t>0</a:t>
            </a:r>
            <a:r>
              <a:rPr sz="1100" spc="-75" dirty="0">
                <a:latin typeface="Lucida Sans Unicode"/>
                <a:cs typeface="Lucida Sans Unicode"/>
              </a:rPr>
              <a:t>4</a:t>
            </a:r>
            <a:r>
              <a:rPr sz="1100" spc="-45" dirty="0">
                <a:latin typeface="Lucida Sans Unicode"/>
                <a:cs typeface="Lucida Sans Unicode"/>
              </a:rPr>
              <a:t>a96</a:t>
            </a:r>
            <a:r>
              <a:rPr sz="1100" spc="-50" dirty="0">
                <a:latin typeface="Lucida Sans Unicode"/>
                <a:cs typeface="Lucida Sans Unicode"/>
              </a:rPr>
              <a:t>f5</a:t>
            </a:r>
            <a:r>
              <a:rPr sz="1100" spc="-65" dirty="0">
                <a:latin typeface="Lucida Sans Unicode"/>
                <a:cs typeface="Lucida Sans Unicode"/>
              </a:rPr>
              <a:t>e</a:t>
            </a:r>
            <a:r>
              <a:rPr sz="1100" spc="-50" dirty="0">
                <a:latin typeface="Lucida Sans Unicode"/>
                <a:cs typeface="Lucida Sans Unicode"/>
              </a:rPr>
              <a:t>d</a:t>
            </a:r>
            <a:r>
              <a:rPr sz="1100" spc="-60" dirty="0">
                <a:latin typeface="Lucida Sans Unicode"/>
                <a:cs typeface="Lucida Sans Unicode"/>
              </a:rPr>
              <a:t>5  </a:t>
            </a:r>
            <a:r>
              <a:rPr sz="1100" spc="-5" dirty="0">
                <a:latin typeface="Lucida Sans Unicode"/>
                <a:cs typeface="Lucida Sans Unicode"/>
              </a:rPr>
              <a:t>Prospect</a:t>
            </a:r>
            <a:r>
              <a:rPr sz="1100" spc="70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Heights	</a:t>
            </a:r>
            <a:r>
              <a:rPr sz="1100" spc="-155" dirty="0">
                <a:latin typeface="Lucida Sans Unicode"/>
                <a:cs typeface="Lucida Sans Unicode"/>
              </a:rPr>
              <a:t>4fa162e0e4b0badc81404a51  </a:t>
            </a:r>
            <a:r>
              <a:rPr sz="1100" spc="-35" dirty="0">
                <a:latin typeface="Lucida Sans Unicode"/>
                <a:cs typeface="Lucida Sans Unicode"/>
              </a:rPr>
              <a:t>Williamsburg</a:t>
            </a:r>
            <a:r>
              <a:rPr sz="1100" spc="65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East	</a:t>
            </a:r>
            <a:r>
              <a:rPr sz="1100" spc="-160" dirty="0">
                <a:latin typeface="Lucida Sans Unicode"/>
                <a:cs typeface="Lucida Sans Unicode"/>
              </a:rPr>
              <a:t>52bf3053498e754b09a440b5</a:t>
            </a:r>
            <a:endParaRPr sz="1100">
              <a:latin typeface="Lucida Sans Unicode"/>
              <a:cs typeface="Lucida Sans Unicode"/>
            </a:endParaRPr>
          </a:p>
          <a:p>
            <a:pPr marL="12700" marR="340360" indent="713105">
              <a:lnSpc>
                <a:spcPct val="103600"/>
              </a:lnSpc>
              <a:spcBef>
                <a:spcPts val="25"/>
              </a:spcBef>
              <a:tabLst>
                <a:tab pos="1296035" algn="l"/>
              </a:tabLst>
            </a:pPr>
            <a:r>
              <a:rPr sz="1100" spc="-25" dirty="0">
                <a:latin typeface="Lucida Sans Unicode"/>
                <a:cs typeface="Lucida Sans Unicode"/>
              </a:rPr>
              <a:t>Village	</a:t>
            </a:r>
            <a:r>
              <a:rPr sz="1100" spc="-140" dirty="0">
                <a:latin typeface="Lucida Sans Unicode"/>
                <a:cs typeface="Lucida Sans Unicode"/>
              </a:rPr>
              <a:t>578bec6c498e3150fc369f3b  </a:t>
            </a:r>
            <a:r>
              <a:rPr sz="1100" spc="-5" dirty="0">
                <a:latin typeface="Lucida Sans Unicode"/>
                <a:cs typeface="Lucida Sans Unicode"/>
              </a:rPr>
              <a:t>Manhattan</a:t>
            </a:r>
            <a:r>
              <a:rPr sz="1100" spc="8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Valley	</a:t>
            </a:r>
            <a:r>
              <a:rPr sz="1100" spc="-155" dirty="0">
                <a:latin typeface="Lucida Sans Unicode"/>
                <a:cs typeface="Lucida Sans Unicode"/>
              </a:rPr>
              <a:t>56a14149498e9983c0199038</a:t>
            </a:r>
            <a:endParaRPr sz="1100">
              <a:latin typeface="Lucida Sans Unicode"/>
              <a:cs typeface="Lucida Sans Unicode"/>
            </a:endParaRPr>
          </a:p>
          <a:p>
            <a:pPr marL="820419">
              <a:lnSpc>
                <a:spcPct val="100000"/>
              </a:lnSpc>
              <a:spcBef>
                <a:spcPts val="819"/>
              </a:spcBef>
              <a:tabLst>
                <a:tab pos="1753870" algn="l"/>
                <a:tab pos="2335530" algn="l"/>
              </a:tabLst>
            </a:pPr>
            <a:r>
              <a:rPr sz="1100" dirty="0">
                <a:latin typeface="Lucida Sans Unicode"/>
                <a:cs typeface="Lucida Sans Unicode"/>
              </a:rPr>
              <a:t>Name</a:t>
            </a:r>
            <a:r>
              <a:rPr sz="1100" spc="1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Likes	</a:t>
            </a:r>
            <a:r>
              <a:rPr sz="1100" spc="-5" dirty="0">
                <a:latin typeface="Lucida Sans Unicode"/>
                <a:cs typeface="Lucida Sans Unicode"/>
              </a:rPr>
              <a:t>Rating	</a:t>
            </a:r>
            <a:r>
              <a:rPr sz="1100" spc="-20" dirty="0">
                <a:latin typeface="Lucida Sans Unicode"/>
                <a:cs typeface="Lucida Sans Unicode"/>
              </a:rPr>
              <a:t>Tips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1224" y="7127875"/>
            <a:ext cx="66865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3400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7</a:t>
            </a:r>
            <a:r>
              <a:rPr sz="1100" spc="5" dirty="0">
                <a:latin typeface="Lucida Sans Unicode"/>
                <a:cs typeface="Lucida Sans Unicode"/>
              </a:rPr>
              <a:t>.</a:t>
            </a:r>
            <a:r>
              <a:rPr sz="1100" dirty="0">
                <a:latin typeface="Lucida Sans Unicode"/>
                <a:cs typeface="Lucida Sans Unicode"/>
              </a:rPr>
              <a:t>5	</a:t>
            </a:r>
            <a:r>
              <a:rPr sz="1100" spc="-220" dirty="0">
                <a:latin typeface="Lucida Sans Unicode"/>
                <a:cs typeface="Lucida Sans Unicode"/>
              </a:rPr>
              <a:t>28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0773" y="7127876"/>
            <a:ext cx="2705735" cy="910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775" indent="-21717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31775" algn="l"/>
                <a:tab pos="232410" algn="l"/>
                <a:tab pos="2500630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Cafe </a:t>
            </a:r>
            <a:r>
              <a:rPr sz="1100" dirty="0">
                <a:latin typeface="Lucida Sans Unicode"/>
                <a:cs typeface="Lucida Sans Unicode"/>
              </a:rPr>
              <a:t>At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Your</a:t>
            </a:r>
            <a:r>
              <a:rPr sz="1100" spc="-5" dirty="0">
                <a:latin typeface="Lucida Sans Unicode"/>
                <a:cs typeface="Lucida Sans Unicode"/>
              </a:rPr>
              <a:t> Mother-in-Law	29</a:t>
            </a:r>
            <a:endParaRPr sz="1100">
              <a:latin typeface="Lucida Sans Unicode"/>
              <a:cs typeface="Lucida Sans Unicode"/>
            </a:endParaRPr>
          </a:p>
          <a:p>
            <a:pPr marL="1250315" indent="-1235710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1250315" algn="l"/>
                <a:tab pos="1250950" algn="l"/>
                <a:tab pos="1841500" algn="l"/>
                <a:tab pos="2427605" algn="l"/>
              </a:tabLst>
            </a:pPr>
            <a:r>
              <a:rPr sz="1100" dirty="0">
                <a:latin typeface="Lucida Sans Unicode"/>
                <a:cs typeface="Lucida Sans Unicode"/>
              </a:rPr>
              <a:t>K</a:t>
            </a: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10" dirty="0">
                <a:latin typeface="Lucida Sans Unicode"/>
                <a:cs typeface="Lucida Sans Unicode"/>
              </a:rPr>
              <a:t>c</a:t>
            </a:r>
            <a:r>
              <a:rPr sz="1100" spc="5" dirty="0">
                <a:latin typeface="Lucida Sans Unicode"/>
                <a:cs typeface="Lucida Sans Unicode"/>
              </a:rPr>
              <a:t>h</a:t>
            </a:r>
            <a:r>
              <a:rPr sz="1100" dirty="0">
                <a:latin typeface="Lucida Sans Unicode"/>
                <a:cs typeface="Lucida Sans Unicode"/>
              </a:rPr>
              <a:t>i	</a:t>
            </a:r>
            <a:r>
              <a:rPr sz="1100" spc="-30" dirty="0">
                <a:latin typeface="Lucida Sans Unicode"/>
                <a:cs typeface="Lucida Sans Unicode"/>
              </a:rPr>
              <a:t>G</a:t>
            </a:r>
            <a:r>
              <a:rPr sz="1100" spc="-25" dirty="0">
                <a:latin typeface="Lucida Sans Unicode"/>
                <a:cs typeface="Lucida Sans Unicode"/>
              </a:rPr>
              <a:t>r</a:t>
            </a:r>
            <a:r>
              <a:rPr sz="1100" spc="-35" dirty="0">
                <a:latin typeface="Lucida Sans Unicode"/>
                <a:cs typeface="Lucida Sans Unicode"/>
              </a:rPr>
              <a:t>il</a:t>
            </a:r>
            <a:r>
              <a:rPr sz="1100" dirty="0">
                <a:latin typeface="Lucida Sans Unicode"/>
                <a:cs typeface="Lucida Sans Unicode"/>
              </a:rPr>
              <a:t>l	</a:t>
            </a:r>
            <a:r>
              <a:rPr sz="1100" spc="-5" dirty="0">
                <a:latin typeface="Lucida Sans Unicode"/>
                <a:cs typeface="Lucida Sans Unicode"/>
              </a:rPr>
              <a:t>289</a:t>
            </a:r>
            <a:endParaRPr sz="1100">
              <a:latin typeface="Lucida Sans Unicode"/>
              <a:cs typeface="Lucida Sans Unicode"/>
            </a:endParaRPr>
          </a:p>
          <a:p>
            <a:pPr marL="1686560" indent="-1671955">
              <a:lnSpc>
                <a:spcPct val="100000"/>
              </a:lnSpc>
              <a:spcBef>
                <a:spcPts val="20"/>
              </a:spcBef>
              <a:buAutoNum type="arabicPlain"/>
              <a:tabLst>
                <a:tab pos="1686560" algn="l"/>
                <a:tab pos="1687195" algn="l"/>
                <a:tab pos="2427605" algn="l"/>
              </a:tabLst>
            </a:pPr>
            <a:r>
              <a:rPr sz="1100" spc="-15" dirty="0">
                <a:latin typeface="Lucida Sans Unicode"/>
                <a:cs typeface="Lucida Sans Unicode"/>
              </a:rPr>
              <a:t>D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ry	</a:t>
            </a:r>
            <a:r>
              <a:rPr sz="1100" spc="-5" dirty="0">
                <a:latin typeface="Lucida Sans Unicode"/>
                <a:cs typeface="Lucida Sans Unicode"/>
              </a:rPr>
              <a:t>138</a:t>
            </a:r>
            <a:endParaRPr sz="1100">
              <a:latin typeface="Lucida Sans Unicode"/>
              <a:cs typeface="Lucida Sans Unicode"/>
            </a:endParaRPr>
          </a:p>
          <a:p>
            <a:pPr marL="963930" indent="-949325">
              <a:lnSpc>
                <a:spcPct val="100000"/>
              </a:lnSpc>
              <a:spcBef>
                <a:spcPts val="120"/>
              </a:spcBef>
              <a:buAutoNum type="arabicPlain"/>
              <a:tabLst>
                <a:tab pos="963930" algn="l"/>
                <a:tab pos="964565" algn="l"/>
                <a:tab pos="2427605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hu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5" dirty="0">
                <a:latin typeface="Lucida Sans Unicode"/>
                <a:cs typeface="Lucida Sans Unicode"/>
              </a:rPr>
              <a:t>d</a:t>
            </a:r>
            <a:r>
              <a:rPr sz="1100" spc="-10" dirty="0">
                <a:latin typeface="Lucida Sans Unicode"/>
                <a:cs typeface="Lucida Sans Unicod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y</a:t>
            </a:r>
            <a:r>
              <a:rPr sz="1100" spc="8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K</a:t>
            </a: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-15" dirty="0">
                <a:latin typeface="Lucida Sans Unicode"/>
                <a:cs typeface="Lucida Sans Unicode"/>
              </a:rPr>
              <a:t>c</a:t>
            </a:r>
            <a:r>
              <a:rPr sz="1100" spc="5" dirty="0">
                <a:latin typeface="Lucida Sans Unicode"/>
                <a:cs typeface="Lucida Sans Unicode"/>
              </a:rPr>
              <a:t>h</a:t>
            </a:r>
            <a:r>
              <a:rPr sz="1100" spc="-20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n	</a:t>
            </a:r>
            <a:r>
              <a:rPr sz="1100" spc="-5" dirty="0">
                <a:latin typeface="Lucida Sans Unicode"/>
                <a:cs typeface="Lucida Sans Unicode"/>
              </a:rPr>
              <a:t>274</a:t>
            </a:r>
            <a:endParaRPr sz="1100">
              <a:latin typeface="Lucida Sans Unicode"/>
              <a:cs typeface="Lucida Sans Unicode"/>
            </a:endParaRPr>
          </a:p>
          <a:p>
            <a:pPr marL="1759585" indent="-1747520">
              <a:lnSpc>
                <a:spcPct val="100000"/>
              </a:lnSpc>
              <a:spcBef>
                <a:spcPts val="315"/>
              </a:spcBef>
              <a:buAutoNum type="arabicPlain"/>
              <a:tabLst>
                <a:tab pos="1759585" algn="l"/>
                <a:tab pos="1760220" algn="l"/>
                <a:tab pos="2497455" algn="l"/>
              </a:tabLst>
            </a:pPr>
            <a:r>
              <a:rPr sz="1100" dirty="0">
                <a:latin typeface="Lucida Sans Unicode"/>
                <a:cs typeface="Lucida Sans Unicode"/>
              </a:rPr>
              <a:t>Mokja	</a:t>
            </a:r>
            <a:r>
              <a:rPr sz="1100" spc="-5" dirty="0">
                <a:latin typeface="Lucida Sans Unicode"/>
                <a:cs typeface="Lucida Sans Unicode"/>
              </a:rPr>
              <a:t>23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8177" y="7295516"/>
            <a:ext cx="678180" cy="741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  <a:tabLst>
                <a:tab pos="478790" algn="l"/>
              </a:tabLst>
            </a:pPr>
            <a:r>
              <a:rPr sz="1100" dirty="0">
                <a:latin typeface="Lucida Sans Unicode"/>
                <a:cs typeface="Lucida Sans Unicode"/>
              </a:rPr>
              <a:t>8.4	</a:t>
            </a:r>
            <a:r>
              <a:rPr sz="1100" spc="-225" dirty="0">
                <a:latin typeface="Lucida Sans Unicode"/>
                <a:cs typeface="Lucida Sans Unicode"/>
              </a:rPr>
              <a:t>108</a:t>
            </a:r>
            <a:endParaRPr sz="1100">
              <a:latin typeface="Lucida Sans Unicode"/>
              <a:cs typeface="Lucida Sans Unicode"/>
            </a:endParaRPr>
          </a:p>
          <a:p>
            <a:pPr marL="15240">
              <a:lnSpc>
                <a:spcPct val="100000"/>
              </a:lnSpc>
              <a:spcBef>
                <a:spcPts val="25"/>
              </a:spcBef>
              <a:tabLst>
                <a:tab pos="487680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8</a:t>
            </a:r>
            <a:r>
              <a:rPr sz="1100" spc="5" dirty="0">
                <a:latin typeface="Lucida Sans Unicode"/>
                <a:cs typeface="Lucida Sans Unicode"/>
              </a:rPr>
              <a:t>.</a:t>
            </a:r>
            <a:r>
              <a:rPr sz="1100" dirty="0">
                <a:latin typeface="Lucida Sans Unicode"/>
                <a:cs typeface="Lucida Sans Unicode"/>
              </a:rPr>
              <a:t>5	</a:t>
            </a:r>
            <a:r>
              <a:rPr sz="1100" spc="-5" dirty="0">
                <a:latin typeface="Lucida Sans Unicode"/>
                <a:cs typeface="Lucida Sans Unicode"/>
              </a:rPr>
              <a:t>44</a:t>
            </a:r>
            <a:endParaRPr sz="1100">
              <a:latin typeface="Lucida Sans Unicode"/>
              <a:cs typeface="Lucida Sans Unicode"/>
            </a:endParaRPr>
          </a:p>
          <a:p>
            <a:pPr marL="15240">
              <a:lnSpc>
                <a:spcPct val="100000"/>
              </a:lnSpc>
              <a:spcBef>
                <a:spcPts val="120"/>
              </a:spcBef>
              <a:tabLst>
                <a:tab pos="487680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8</a:t>
            </a:r>
            <a:r>
              <a:rPr sz="1100" spc="5" dirty="0">
                <a:latin typeface="Lucida Sans Unicode"/>
                <a:cs typeface="Lucida Sans Unicode"/>
              </a:rPr>
              <a:t>.</a:t>
            </a:r>
            <a:r>
              <a:rPr sz="1100" dirty="0">
                <a:latin typeface="Lucida Sans Unicode"/>
                <a:cs typeface="Lucida Sans Unicode"/>
              </a:rPr>
              <a:t>9	</a:t>
            </a:r>
            <a:r>
              <a:rPr sz="1100" spc="-5" dirty="0">
                <a:latin typeface="Lucida Sans Unicode"/>
                <a:cs typeface="Lucida Sans Unicode"/>
              </a:rPr>
              <a:t>72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70230" algn="l"/>
              </a:tabLst>
            </a:pPr>
            <a:r>
              <a:rPr sz="1100" dirty="0">
                <a:latin typeface="Lucida Sans Unicode"/>
                <a:cs typeface="Lucida Sans Unicode"/>
              </a:rPr>
              <a:t>7.9	6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xfrm>
            <a:off x="6736080" y="10005262"/>
            <a:ext cx="6477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r>
              <a:rPr dirty="0"/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0601" y="393701"/>
            <a:ext cx="5943600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lang="en-US" sz="1400" b="1" spc="-5" dirty="0" smtClean="0">
                <a:latin typeface="Times New Roman"/>
                <a:cs typeface="Times New Roman"/>
              </a:rPr>
              <a:t>After that </a:t>
            </a:r>
            <a:r>
              <a:rPr lang="en-US" sz="1400" b="1" dirty="0" smtClean="0">
                <a:latin typeface="Times New Roman"/>
                <a:cs typeface="Times New Roman"/>
              </a:rPr>
              <a:t>I </a:t>
            </a:r>
            <a:r>
              <a:rPr lang="en-US" sz="1400" b="1" spc="-15" dirty="0" smtClean="0">
                <a:latin typeface="Times New Roman"/>
                <a:cs typeface="Times New Roman"/>
              </a:rPr>
              <a:t>have </a:t>
            </a:r>
            <a:r>
              <a:rPr lang="en-US" sz="1400" b="1" spc="-5" dirty="0" smtClean="0">
                <a:latin typeface="Times New Roman"/>
                <a:cs typeface="Times New Roman"/>
              </a:rPr>
              <a:t>prepared </a:t>
            </a:r>
            <a:r>
              <a:rPr lang="en-US" sz="1400" b="1" spc="-20" dirty="0" smtClean="0">
                <a:latin typeface="Times New Roman"/>
                <a:cs typeface="Times New Roman"/>
              </a:rPr>
              <a:t>list </a:t>
            </a:r>
            <a:r>
              <a:rPr lang="en-US" sz="1400" b="1" spc="-10" dirty="0" smtClean="0">
                <a:latin typeface="Times New Roman"/>
                <a:cs typeface="Times New Roman"/>
              </a:rPr>
              <a:t>with </a:t>
            </a:r>
            <a:r>
              <a:rPr lang="en-US" sz="1400" b="1" spc="-5" dirty="0" smtClean="0">
                <a:latin typeface="Times New Roman"/>
                <a:cs typeface="Times New Roman"/>
              </a:rPr>
              <a:t>borough, neighbor, </a:t>
            </a:r>
            <a:r>
              <a:rPr lang="en-US" sz="1400" b="1" dirty="0" smtClean="0">
                <a:latin typeface="Times New Roman"/>
                <a:cs typeface="Times New Roman"/>
              </a:rPr>
              <a:t>Id, </a:t>
            </a:r>
            <a:r>
              <a:rPr lang="en-US" sz="1400" b="1" spc="-10" dirty="0" smtClean="0">
                <a:latin typeface="Times New Roman"/>
                <a:cs typeface="Times New Roman"/>
              </a:rPr>
              <a:t>name, likes, </a:t>
            </a:r>
            <a:r>
              <a:rPr lang="en-US" sz="1400" b="1" spc="-5" dirty="0" smtClean="0">
                <a:latin typeface="Times New Roman"/>
                <a:cs typeface="Times New Roman"/>
              </a:rPr>
              <a:t>ratings</a:t>
            </a:r>
            <a:r>
              <a:rPr lang="en-US" sz="1400" b="1" spc="275" dirty="0" smtClean="0">
                <a:latin typeface="Times New Roman"/>
                <a:cs typeface="Times New Roman"/>
              </a:rPr>
              <a:t> </a:t>
            </a:r>
            <a:r>
              <a:rPr lang="en-US" sz="1400" b="1" spc="5" dirty="0" smtClean="0">
                <a:latin typeface="Times New Roman"/>
                <a:cs typeface="Times New Roman"/>
              </a:rPr>
              <a:t>tips.</a:t>
            </a:r>
            <a:endParaRPr lang="en-US" sz="1400" b="1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ts val="1370"/>
              </a:lnSpc>
              <a:spcBef>
                <a:spcPts val="80"/>
              </a:spcBef>
            </a:pPr>
            <a:r>
              <a:rPr lang="en-US" sz="1400" b="1" spc="-15" dirty="0" smtClean="0">
                <a:latin typeface="Times New Roman"/>
                <a:cs typeface="Times New Roman"/>
              </a:rPr>
              <a:t>Also </a:t>
            </a:r>
            <a:r>
              <a:rPr lang="en-US" sz="1400" b="1" spc="-10" dirty="0" smtClean="0">
                <a:latin typeface="Times New Roman"/>
                <a:cs typeface="Times New Roman"/>
              </a:rPr>
              <a:t>assigned </a:t>
            </a:r>
            <a:r>
              <a:rPr lang="en-US" sz="1400" b="1" dirty="0" smtClean="0">
                <a:latin typeface="Times New Roman"/>
                <a:cs typeface="Times New Roman"/>
              </a:rPr>
              <a:t>the </a:t>
            </a:r>
            <a:r>
              <a:rPr lang="en-US" sz="1400" b="1" spc="-5" dirty="0" smtClean="0">
                <a:latin typeface="Times New Roman"/>
                <a:cs typeface="Times New Roman"/>
              </a:rPr>
              <a:t>zero </a:t>
            </a:r>
            <a:r>
              <a:rPr lang="en-US" sz="1400" b="1" spc="-15" dirty="0" smtClean="0">
                <a:latin typeface="Times New Roman"/>
                <a:cs typeface="Times New Roman"/>
              </a:rPr>
              <a:t>value </a:t>
            </a:r>
            <a:r>
              <a:rPr lang="en-US" sz="1400" b="1" dirty="0" smtClean="0">
                <a:latin typeface="Times New Roman"/>
                <a:cs typeface="Times New Roman"/>
              </a:rPr>
              <a:t>to those </a:t>
            </a:r>
            <a:r>
              <a:rPr lang="en-US" sz="1400" b="1" spc="-5" dirty="0" smtClean="0">
                <a:latin typeface="Times New Roman"/>
                <a:cs typeface="Times New Roman"/>
              </a:rPr>
              <a:t>restaurants </a:t>
            </a:r>
            <a:r>
              <a:rPr lang="en-US" sz="1400" b="1" spc="-10" dirty="0" smtClean="0">
                <a:latin typeface="Times New Roman"/>
                <a:cs typeface="Times New Roman"/>
              </a:rPr>
              <a:t>which </a:t>
            </a:r>
            <a:r>
              <a:rPr lang="en-US" sz="1400" b="1" spc="-5" dirty="0" smtClean="0">
                <a:latin typeface="Times New Roman"/>
                <a:cs typeface="Times New Roman"/>
              </a:rPr>
              <a:t>doesn’t </a:t>
            </a:r>
            <a:r>
              <a:rPr lang="en-US" sz="1400" b="1" spc="-10" dirty="0" smtClean="0">
                <a:latin typeface="Times New Roman"/>
                <a:cs typeface="Times New Roman"/>
              </a:rPr>
              <a:t>exist </a:t>
            </a:r>
            <a:r>
              <a:rPr lang="en-US" sz="1400" b="1" spc="-15" dirty="0" smtClean="0">
                <a:latin typeface="Times New Roman"/>
                <a:cs typeface="Times New Roman"/>
              </a:rPr>
              <a:t>in </a:t>
            </a:r>
            <a:r>
              <a:rPr lang="en-US" sz="1400" b="1" spc="5" dirty="0" smtClean="0">
                <a:latin typeface="Times New Roman"/>
                <a:cs typeface="Times New Roman"/>
              </a:rPr>
              <a:t>Four-Square </a:t>
            </a:r>
            <a:r>
              <a:rPr lang="en-US" sz="1400" b="1" spc="-15" dirty="0" smtClean="0">
                <a:latin typeface="Times New Roman"/>
                <a:cs typeface="Times New Roman"/>
              </a:rPr>
              <a:t>API </a:t>
            </a:r>
            <a:r>
              <a:rPr lang="en-US" sz="1400" b="1" dirty="0" smtClean="0">
                <a:latin typeface="Times New Roman"/>
                <a:cs typeface="Times New Roman"/>
              </a:rPr>
              <a:t>to </a:t>
            </a:r>
            <a:r>
              <a:rPr lang="en-US" sz="1400" b="1" spc="-5" dirty="0" smtClean="0">
                <a:latin typeface="Times New Roman"/>
                <a:cs typeface="Times New Roman"/>
              </a:rPr>
              <a:t>extract  </a:t>
            </a:r>
            <a:r>
              <a:rPr lang="en-US" sz="1400" b="1" dirty="0" smtClean="0">
                <a:latin typeface="Times New Roman"/>
                <a:cs typeface="Times New Roman"/>
              </a:rPr>
              <a:t>the accurate</a:t>
            </a:r>
            <a:r>
              <a:rPr lang="en-US" sz="1400" b="1" spc="-20" dirty="0" smtClean="0">
                <a:latin typeface="Times New Roman"/>
                <a:cs typeface="Times New Roman"/>
              </a:rPr>
              <a:t> </a:t>
            </a:r>
            <a:r>
              <a:rPr lang="en-US" sz="1400" b="1" spc="-5" dirty="0" smtClean="0">
                <a:latin typeface="Times New Roman"/>
                <a:cs typeface="Times New Roman"/>
              </a:rPr>
              <a:t>results.</a:t>
            </a:r>
            <a:endParaRPr lang="en-US" sz="1400" b="1" dirty="0">
              <a:latin typeface="Times New Roman"/>
              <a:cs typeface="Times New Roman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85800" y="5727701"/>
            <a:ext cx="5943600" cy="2743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09600" y="1536700"/>
            <a:ext cx="5638800" cy="304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622301"/>
            <a:ext cx="6343650" cy="1333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3400"/>
              </a:lnSpc>
              <a:spcBef>
                <a:spcPts val="100"/>
              </a:spcBef>
            </a:pPr>
            <a:r>
              <a:rPr sz="1200" b="1" spc="-15" dirty="0">
                <a:latin typeface="Times New Roman"/>
                <a:cs typeface="Times New Roman"/>
              </a:rPr>
              <a:t>We </a:t>
            </a:r>
            <a:r>
              <a:rPr sz="1200" b="1" spc="-5" dirty="0">
                <a:latin typeface="Times New Roman"/>
                <a:cs typeface="Times New Roman"/>
              </a:rPr>
              <a:t>see that </a:t>
            </a:r>
            <a:r>
              <a:rPr sz="1200" b="1" spc="-10" dirty="0">
                <a:latin typeface="Times New Roman"/>
                <a:cs typeface="Times New Roman"/>
              </a:rPr>
              <a:t>values like Tips </a:t>
            </a:r>
            <a:r>
              <a:rPr sz="1200" b="1" spc="-5" dirty="0">
                <a:latin typeface="Times New Roman"/>
                <a:cs typeface="Times New Roman"/>
              </a:rPr>
              <a:t>and </a:t>
            </a:r>
            <a:r>
              <a:rPr sz="1200" b="1" spc="-15" dirty="0">
                <a:latin typeface="Times New Roman"/>
                <a:cs typeface="Times New Roman"/>
              </a:rPr>
              <a:t>likes </a:t>
            </a:r>
            <a:r>
              <a:rPr sz="1200" b="1" dirty="0">
                <a:latin typeface="Times New Roman"/>
                <a:cs typeface="Times New Roman"/>
              </a:rPr>
              <a:t>are </a:t>
            </a:r>
            <a:r>
              <a:rPr sz="1200" b="1" spc="-10" dirty="0">
                <a:latin typeface="Times New Roman"/>
                <a:cs typeface="Times New Roman"/>
              </a:rPr>
              <a:t>string </a:t>
            </a:r>
            <a:r>
              <a:rPr sz="1200" b="1" spc="-5" dirty="0">
                <a:latin typeface="Times New Roman"/>
                <a:cs typeface="Times New Roman"/>
              </a:rPr>
              <a:t>values. </a:t>
            </a:r>
            <a:r>
              <a:rPr sz="1200" b="1" spc="-15" dirty="0">
                <a:latin typeface="Times New Roman"/>
                <a:cs typeface="Times New Roman"/>
              </a:rPr>
              <a:t>We </a:t>
            </a:r>
            <a:r>
              <a:rPr sz="1200" b="1" spc="-5" dirty="0">
                <a:latin typeface="Times New Roman"/>
                <a:cs typeface="Times New Roman"/>
              </a:rPr>
              <a:t>need </a:t>
            </a:r>
            <a:r>
              <a:rPr sz="1200" b="1" dirty="0">
                <a:latin typeface="Times New Roman"/>
                <a:cs typeface="Times New Roman"/>
              </a:rPr>
              <a:t>to </a:t>
            </a:r>
            <a:r>
              <a:rPr sz="1200" b="1" spc="-10" dirty="0">
                <a:latin typeface="Times New Roman"/>
                <a:cs typeface="Times New Roman"/>
              </a:rPr>
              <a:t>convert </a:t>
            </a:r>
            <a:r>
              <a:rPr sz="1200" b="1" dirty="0">
                <a:latin typeface="Times New Roman"/>
                <a:cs typeface="Times New Roman"/>
              </a:rPr>
              <a:t>them </a:t>
            </a:r>
            <a:r>
              <a:rPr sz="1200" b="1" spc="-10" dirty="0">
                <a:latin typeface="Times New Roman"/>
                <a:cs typeface="Times New Roman"/>
              </a:rPr>
              <a:t>into </a:t>
            </a:r>
            <a:r>
              <a:rPr sz="1200" b="1" spc="-15" dirty="0">
                <a:latin typeface="Times New Roman"/>
                <a:cs typeface="Times New Roman"/>
              </a:rPr>
              <a:t>float </a:t>
            </a:r>
            <a:r>
              <a:rPr sz="1200" b="1" spc="-10" dirty="0">
                <a:latin typeface="Times New Roman"/>
                <a:cs typeface="Times New Roman"/>
              </a:rPr>
              <a:t>for </a:t>
            </a:r>
            <a:r>
              <a:rPr sz="1200" b="1" spc="-5" dirty="0">
                <a:latin typeface="Times New Roman"/>
                <a:cs typeface="Times New Roman"/>
              </a:rPr>
              <a:t>further  analysis.Also extract </a:t>
            </a:r>
            <a:r>
              <a:rPr sz="1200" b="1" dirty="0">
                <a:latin typeface="Times New Roman"/>
                <a:cs typeface="Times New Roman"/>
              </a:rPr>
              <a:t>the </a:t>
            </a:r>
            <a:r>
              <a:rPr sz="1200" b="1" spc="-5" dirty="0">
                <a:latin typeface="Times New Roman"/>
                <a:cs typeface="Times New Roman"/>
              </a:rPr>
              <a:t>data </a:t>
            </a:r>
            <a:r>
              <a:rPr sz="1200" b="1" spc="10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restaurant with </a:t>
            </a:r>
            <a:r>
              <a:rPr sz="1200" b="1" dirty="0">
                <a:latin typeface="Times New Roman"/>
                <a:cs typeface="Times New Roman"/>
              </a:rPr>
              <a:t>the </a:t>
            </a:r>
            <a:r>
              <a:rPr sz="1200" b="1" spc="-15" dirty="0">
                <a:latin typeface="Times New Roman"/>
                <a:cs typeface="Times New Roman"/>
              </a:rPr>
              <a:t>highest </a:t>
            </a:r>
            <a:r>
              <a:rPr sz="1200" b="1" spc="-10" dirty="0">
                <a:latin typeface="Times New Roman"/>
                <a:cs typeface="Times New Roman"/>
              </a:rPr>
              <a:t>rating, likes and tips </a:t>
            </a:r>
            <a:r>
              <a:rPr sz="1200" b="1" dirty="0">
                <a:latin typeface="Times New Roman"/>
                <a:cs typeface="Times New Roman"/>
              </a:rPr>
              <a:t>to </a:t>
            </a:r>
            <a:r>
              <a:rPr sz="1200" b="1" spc="-5" dirty="0">
                <a:latin typeface="Times New Roman"/>
                <a:cs typeface="Times New Roman"/>
              </a:rPr>
              <a:t>visualize  </a:t>
            </a:r>
            <a:r>
              <a:rPr sz="1200" b="1" dirty="0">
                <a:latin typeface="Times New Roman"/>
                <a:cs typeface="Times New Roman"/>
              </a:rPr>
              <a:t>neighborhood </a:t>
            </a:r>
            <a:r>
              <a:rPr sz="1200" b="1" spc="-10" dirty="0">
                <a:latin typeface="Times New Roman"/>
                <a:cs typeface="Times New Roman"/>
              </a:rPr>
              <a:t>and </a:t>
            </a:r>
            <a:r>
              <a:rPr sz="1200" b="1" dirty="0">
                <a:latin typeface="Times New Roman"/>
                <a:cs typeface="Times New Roman"/>
              </a:rPr>
              <a:t>Borough </a:t>
            </a:r>
            <a:r>
              <a:rPr sz="1200" b="1" spc="-5" dirty="0">
                <a:latin typeface="Times New Roman"/>
                <a:cs typeface="Times New Roman"/>
              </a:rPr>
              <a:t>with maximum </a:t>
            </a:r>
            <a:r>
              <a:rPr sz="1200" b="1" dirty="0">
                <a:latin typeface="Times New Roman"/>
                <a:cs typeface="Times New Roman"/>
              </a:rPr>
              <a:t>average </a:t>
            </a:r>
            <a:r>
              <a:rPr sz="1200" b="1" spc="-5" dirty="0">
                <a:latin typeface="Times New Roman"/>
                <a:cs typeface="Times New Roman"/>
              </a:rPr>
              <a:t>rating </a:t>
            </a:r>
            <a:r>
              <a:rPr sz="1200" b="1" spc="10" dirty="0">
                <a:latin typeface="Times New Roman"/>
                <a:cs typeface="Times New Roman"/>
              </a:rPr>
              <a:t>of </a:t>
            </a:r>
            <a:r>
              <a:rPr sz="1200" b="1" dirty="0">
                <a:latin typeface="Times New Roman"/>
                <a:cs typeface="Times New Roman"/>
              </a:rPr>
              <a:t>restaurants. In the </a:t>
            </a:r>
            <a:r>
              <a:rPr sz="1200" b="1" spc="-10" dirty="0">
                <a:latin typeface="Times New Roman"/>
                <a:cs typeface="Times New Roman"/>
              </a:rPr>
              <a:t>next </a:t>
            </a:r>
            <a:r>
              <a:rPr sz="1200" b="1" dirty="0">
                <a:latin typeface="Times New Roman"/>
                <a:cs typeface="Times New Roman"/>
              </a:rPr>
              <a:t>step </a:t>
            </a:r>
            <a:r>
              <a:rPr sz="1200" b="1" spc="-5" dirty="0">
                <a:latin typeface="Times New Roman"/>
                <a:cs typeface="Times New Roman"/>
              </a:rPr>
              <a:t>we </a:t>
            </a:r>
            <a:r>
              <a:rPr sz="1200" b="1" spc="-10" dirty="0">
                <a:latin typeface="Times New Roman"/>
                <a:cs typeface="Times New Roman"/>
              </a:rPr>
              <a:t>need </a:t>
            </a:r>
            <a:r>
              <a:rPr sz="1200" b="1" dirty="0">
                <a:latin typeface="Times New Roman"/>
                <a:cs typeface="Times New Roman"/>
              </a:rPr>
              <a:t>to  </a:t>
            </a:r>
            <a:r>
              <a:rPr sz="1200" b="1" spc="-5" dirty="0">
                <a:latin typeface="Times New Roman"/>
                <a:cs typeface="Times New Roman"/>
              </a:rPr>
              <a:t>visualize </a:t>
            </a:r>
            <a:r>
              <a:rPr sz="1200" b="1" dirty="0">
                <a:latin typeface="Times New Roman"/>
                <a:cs typeface="Times New Roman"/>
              </a:rPr>
              <a:t>neighborhood </a:t>
            </a:r>
            <a:r>
              <a:rPr sz="1200" b="1" spc="-10" dirty="0">
                <a:latin typeface="Times New Roman"/>
                <a:cs typeface="Times New Roman"/>
              </a:rPr>
              <a:t>and </a:t>
            </a:r>
            <a:r>
              <a:rPr sz="1200" b="1" dirty="0">
                <a:latin typeface="Times New Roman"/>
                <a:cs typeface="Times New Roman"/>
              </a:rPr>
              <a:t>each Borough </a:t>
            </a:r>
            <a:r>
              <a:rPr sz="1200" b="1" spc="-5" dirty="0">
                <a:latin typeface="Times New Roman"/>
                <a:cs typeface="Times New Roman"/>
              </a:rPr>
              <a:t>with maximum </a:t>
            </a:r>
            <a:r>
              <a:rPr sz="1200" b="1" dirty="0">
                <a:latin typeface="Times New Roman"/>
                <a:cs typeface="Times New Roman"/>
              </a:rPr>
              <a:t>average </a:t>
            </a:r>
            <a:r>
              <a:rPr sz="1200" b="1" spc="-5" dirty="0">
                <a:latin typeface="Times New Roman"/>
                <a:cs typeface="Times New Roman"/>
              </a:rPr>
              <a:t>rating </a:t>
            </a:r>
            <a:r>
              <a:rPr sz="1200" b="1" spc="10" dirty="0">
                <a:latin typeface="Times New Roman"/>
                <a:cs typeface="Times New Roman"/>
              </a:rPr>
              <a:t>of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restaurants.</a:t>
            </a:r>
            <a:endParaRPr sz="1200" b="1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43001" y="1993899"/>
          <a:ext cx="5181601" cy="2855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018"/>
                <a:gridCol w="2068395"/>
                <a:gridCol w="1855188"/>
              </a:tblGrid>
              <a:tr h="38100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69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ig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h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h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oo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69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Average</a:t>
                      </a:r>
                      <a:r>
                        <a:rPr sz="1100" spc="-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Rating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69" marB="0"/>
                </a:tc>
              </a:tr>
              <a:tr h="257434">
                <a:tc>
                  <a:txBody>
                    <a:bodyPr/>
                    <a:lstStyle/>
                    <a:p>
                      <a:pPr marR="173355"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127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Midtown</a:t>
                      </a:r>
                      <a:r>
                        <a:rPr sz="1100" spc="-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70" dirty="0">
                          <a:latin typeface="Lucida Sans Unicode"/>
                          <a:cs typeface="Lucida Sans Unicode"/>
                        </a:rPr>
                        <a:t>South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9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.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025000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237631">
                <a:tc>
                  <a:txBody>
                    <a:bodyPr/>
                    <a:lstStyle/>
                    <a:p>
                      <a:pPr marR="173355" algn="r">
                        <a:lnSpc>
                          <a:spcPts val="123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1235"/>
                        </a:lnSpc>
                      </a:pPr>
                      <a:r>
                        <a:rPr sz="1100" spc="55" dirty="0">
                          <a:latin typeface="Lucida Sans Unicode"/>
                          <a:cs typeface="Lucida Sans Unicode"/>
                        </a:rPr>
                        <a:t>East</a:t>
                      </a:r>
                      <a:r>
                        <a:rPr sz="1100" spc="-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45" dirty="0">
                          <a:latin typeface="Lucida Sans Unicode"/>
                          <a:cs typeface="Lucida Sans Unicode"/>
                        </a:rPr>
                        <a:t>Village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ts val="123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.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900000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237631">
                <a:tc>
                  <a:txBody>
                    <a:bodyPr/>
                    <a:lstStyle/>
                    <a:p>
                      <a:pPr marR="173355" algn="r">
                        <a:lnSpc>
                          <a:spcPts val="123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123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ts val="123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.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600000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257434">
                <a:tc>
                  <a:txBody>
                    <a:bodyPr/>
                    <a:lstStyle/>
                    <a:p>
                      <a:pPr marR="99060" algn="r">
                        <a:lnSpc>
                          <a:spcPts val="1255"/>
                        </a:lnSpc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12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3345" algn="r">
                        <a:lnSpc>
                          <a:spcPts val="1255"/>
                        </a:lnSpc>
                      </a:pP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W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ill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sz="1100" spc="35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g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.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500000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257434">
                <a:tc>
                  <a:txBody>
                    <a:bodyPr/>
                    <a:lstStyle/>
                    <a:p>
                      <a:pPr marR="173355" algn="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1255"/>
                        </a:lnSpc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100" spc="-15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h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1100" spc="-15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g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.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400000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237631">
                <a:tc>
                  <a:txBody>
                    <a:bodyPr/>
                    <a:lstStyle/>
                    <a:p>
                      <a:pPr marR="99060" algn="r">
                        <a:lnSpc>
                          <a:spcPts val="1245"/>
                        </a:lnSpc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10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Prospect</a:t>
                      </a: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Heights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.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400000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237631">
                <a:tc>
                  <a:txBody>
                    <a:bodyPr/>
                    <a:lstStyle/>
                    <a:p>
                      <a:pPr marR="99060" algn="r">
                        <a:lnSpc>
                          <a:spcPts val="1245"/>
                        </a:lnSpc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11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ts val="1245"/>
                        </a:lnSpc>
                      </a:pPr>
                      <a:r>
                        <a:rPr sz="1100" spc="-70" dirty="0">
                          <a:latin typeface="Lucida Sans Unicode"/>
                          <a:cs typeface="Lucida Sans Unicode"/>
                        </a:rPr>
                        <a:t>Sunnyside</a:t>
                      </a:r>
                      <a:r>
                        <a:rPr sz="1100" spc="-1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70" dirty="0">
                          <a:latin typeface="Lucida Sans Unicode"/>
                          <a:cs typeface="Lucida Sans Unicode"/>
                        </a:rPr>
                        <a:t>Gardens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.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300000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257434">
                <a:tc>
                  <a:txBody>
                    <a:bodyPr/>
                    <a:lstStyle/>
                    <a:p>
                      <a:pPr marR="173355" algn="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1255"/>
                        </a:lnSpc>
                      </a:pPr>
                      <a:r>
                        <a:rPr sz="1100" spc="60" dirty="0">
                          <a:latin typeface="Lucida Sans Unicode"/>
                          <a:cs typeface="Lucida Sans Unicode"/>
                        </a:rPr>
                        <a:t>Murray</a:t>
                      </a:r>
                      <a:r>
                        <a:rPr sz="1100" spc="-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45" dirty="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.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111111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257434">
                <a:tc>
                  <a:txBody>
                    <a:bodyPr/>
                    <a:lstStyle/>
                    <a:p>
                      <a:pPr marR="173355" algn="r">
                        <a:lnSpc>
                          <a:spcPts val="129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Manhattan</a:t>
                      </a:r>
                      <a:r>
                        <a:rPr sz="1100" spc="-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Valley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ts val="129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7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.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900000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236842"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College</a:t>
                      </a: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Point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7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.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800000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255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4000" y="5194299"/>
          <a:ext cx="3505200" cy="1084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1219200"/>
                <a:gridCol w="1524000"/>
              </a:tblGrid>
              <a:tr h="38100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69" marB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Borough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69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Average</a:t>
                      </a:r>
                      <a:r>
                        <a:rPr sz="1100" spc="-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Rating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69" marB="0"/>
                </a:tc>
              </a:tr>
              <a:tr h="237631">
                <a:tc gridSpan="2">
                  <a:txBody>
                    <a:bodyPr/>
                    <a:lstStyle/>
                    <a:p>
                      <a:pPr marL="586740">
                        <a:lnSpc>
                          <a:spcPts val="121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Manhattan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.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816667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257434">
                <a:tc gridSpan="2">
                  <a:txBody>
                    <a:bodyPr/>
                    <a:lstStyle/>
                    <a:p>
                      <a:pPr marL="596265">
                        <a:lnSpc>
                          <a:spcPts val="1280"/>
                        </a:lnSpc>
                        <a:tabLst>
                          <a:tab pos="885825" algn="l"/>
                        </a:tabLst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	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Brooklyn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128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.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133333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208308">
                <a:tc gridSpan="2">
                  <a:txBody>
                    <a:bodyPr/>
                    <a:lstStyle/>
                    <a:p>
                      <a:pPr marL="577850">
                        <a:lnSpc>
                          <a:spcPct val="100000"/>
                        </a:lnSpc>
                        <a:spcBef>
                          <a:spcPts val="55"/>
                        </a:spcBef>
                        <a:tabLst>
                          <a:tab pos="1017269" algn="l"/>
                        </a:tabLst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	</a:t>
                      </a: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Queens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.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023529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/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6736080" y="10005262"/>
            <a:ext cx="6477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r>
              <a:rPr dirty="0"/>
              <a:t>7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4400" y="1841499"/>
            <a:ext cx="6019800" cy="29718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90600" y="4965700"/>
            <a:ext cx="5029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988" y="4847336"/>
            <a:ext cx="6145530" cy="53136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2699"/>
              </a:lnSpc>
              <a:spcBef>
                <a:spcPts val="65"/>
              </a:spcBef>
            </a:pPr>
            <a:r>
              <a:rPr sz="1100" b="1" dirty="0">
                <a:latin typeface="Georgia"/>
                <a:cs typeface="Georgia"/>
              </a:rPr>
              <a:t>Next I </a:t>
            </a:r>
            <a:r>
              <a:rPr sz="1100" b="1" spc="-25" dirty="0">
                <a:latin typeface="Georgia"/>
                <a:cs typeface="Georgia"/>
              </a:rPr>
              <a:t>consider </a:t>
            </a:r>
            <a:r>
              <a:rPr sz="1100" b="1" spc="-10" dirty="0">
                <a:latin typeface="Georgia"/>
                <a:cs typeface="Georgia"/>
              </a:rPr>
              <a:t>all </a:t>
            </a:r>
            <a:r>
              <a:rPr sz="1100" b="1" spc="-25" dirty="0">
                <a:latin typeface="Georgia"/>
                <a:cs typeface="Georgia"/>
              </a:rPr>
              <a:t>the </a:t>
            </a:r>
            <a:r>
              <a:rPr sz="1100" b="1" spc="-20" dirty="0">
                <a:latin typeface="Georgia"/>
                <a:cs typeface="Georgia"/>
              </a:rPr>
              <a:t>neighborhoods </a:t>
            </a:r>
            <a:r>
              <a:rPr sz="1100" b="1" spc="-5" dirty="0">
                <a:latin typeface="Georgia"/>
                <a:cs typeface="Georgia"/>
              </a:rPr>
              <a:t>with average </a:t>
            </a:r>
            <a:r>
              <a:rPr sz="1100" b="1" spc="-10" dirty="0">
                <a:latin typeface="Georgia"/>
                <a:cs typeface="Georgia"/>
              </a:rPr>
              <a:t>rating </a:t>
            </a:r>
            <a:r>
              <a:rPr sz="1100" b="1" spc="-5" dirty="0">
                <a:latin typeface="Georgia"/>
                <a:cs typeface="Georgia"/>
              </a:rPr>
              <a:t>greater or equal 8.8 to  visualize on </a:t>
            </a:r>
            <a:r>
              <a:rPr sz="1100" b="1" spc="-20" dirty="0">
                <a:latin typeface="Georgia"/>
                <a:cs typeface="Georgia"/>
              </a:rPr>
              <a:t>map. </a:t>
            </a:r>
            <a:r>
              <a:rPr sz="1100" b="1" dirty="0">
                <a:latin typeface="Georgia"/>
                <a:cs typeface="Georgia"/>
              </a:rPr>
              <a:t>I </a:t>
            </a:r>
            <a:r>
              <a:rPr sz="1100" b="1" spc="-20" dirty="0">
                <a:latin typeface="Georgia"/>
                <a:cs typeface="Georgia"/>
              </a:rPr>
              <a:t>also added in next </a:t>
            </a:r>
            <a:r>
              <a:rPr sz="1100" b="1" spc="-15" dirty="0">
                <a:latin typeface="Georgia"/>
                <a:cs typeface="Georgia"/>
              </a:rPr>
              <a:t>step the </a:t>
            </a:r>
            <a:r>
              <a:rPr sz="1100" b="1" spc="-25" dirty="0">
                <a:latin typeface="Georgia"/>
                <a:cs typeface="Georgia"/>
              </a:rPr>
              <a:t>longitude </a:t>
            </a:r>
            <a:r>
              <a:rPr sz="1100" b="1" spc="-20" dirty="0">
                <a:latin typeface="Georgia"/>
                <a:cs typeface="Georgia"/>
              </a:rPr>
              <a:t>and </a:t>
            </a:r>
            <a:r>
              <a:rPr sz="1100" b="1" spc="-25" dirty="0">
                <a:latin typeface="Georgia"/>
                <a:cs typeface="Georgia"/>
              </a:rPr>
              <a:t>latitude </a:t>
            </a:r>
            <a:r>
              <a:rPr sz="1100" b="1" spc="-15" dirty="0">
                <a:latin typeface="Georgia"/>
                <a:cs typeface="Georgia"/>
              </a:rPr>
              <a:t>with </a:t>
            </a:r>
            <a:r>
              <a:rPr sz="1100" b="1" spc="-25" dirty="0">
                <a:latin typeface="Georgia"/>
                <a:cs typeface="Georgia"/>
              </a:rPr>
              <a:t>this </a:t>
            </a:r>
            <a:r>
              <a:rPr sz="1100" b="1" spc="-20" dirty="0">
                <a:latin typeface="Georgia"/>
                <a:cs typeface="Georgia"/>
              </a:rPr>
              <a:t>dataset to  show data </a:t>
            </a:r>
            <a:r>
              <a:rPr sz="1100" b="1" spc="-15" dirty="0">
                <a:latin typeface="Georgia"/>
                <a:cs typeface="Georgia"/>
              </a:rPr>
              <a:t>on</a:t>
            </a:r>
            <a:r>
              <a:rPr sz="1100" b="1" spc="-85" dirty="0">
                <a:latin typeface="Georgia"/>
                <a:cs typeface="Georgia"/>
              </a:rPr>
              <a:t> </a:t>
            </a:r>
            <a:r>
              <a:rPr sz="1100" b="1" spc="-20" dirty="0">
                <a:latin typeface="Georgia"/>
                <a:cs typeface="Georgia"/>
              </a:rPr>
              <a:t>map.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4533" y="5734556"/>
            <a:ext cx="35687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mtClean="0">
                <a:solidFill>
                  <a:srgbClr val="D44312"/>
                </a:solidFill>
                <a:latin typeface="Lucida Sans Unicode"/>
                <a:cs typeface="Lucida Sans Unicode"/>
              </a:rPr>
              <a:t>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535" y="5734558"/>
            <a:ext cx="434530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44220" algn="l"/>
                <a:tab pos="1835785" algn="l"/>
                <a:tab pos="2567305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Borough	</a:t>
            </a:r>
            <a:r>
              <a:rPr sz="1100" spc="-30" dirty="0">
                <a:latin typeface="Lucida Sans Unicode"/>
                <a:cs typeface="Lucida Sans Unicode"/>
              </a:rPr>
              <a:t>Neighborhood	</a:t>
            </a:r>
            <a:r>
              <a:rPr sz="1100" spc="-5" dirty="0">
                <a:latin typeface="Lucida Sans Unicode"/>
                <a:cs typeface="Lucida Sans Unicode"/>
              </a:rPr>
              <a:t>Latitude	Longitude </a:t>
            </a:r>
            <a:r>
              <a:rPr sz="1100" spc="-20" dirty="0">
                <a:latin typeface="Lucida Sans Unicode"/>
                <a:cs typeface="Lucida Sans Unicode"/>
              </a:rPr>
              <a:t>Average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Rating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965" y="5893664"/>
            <a:ext cx="3663315" cy="37317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6540" indent="-220345">
              <a:lnSpc>
                <a:spcPct val="100000"/>
              </a:lnSpc>
              <a:spcBef>
                <a:spcPts val="170"/>
              </a:spcBef>
              <a:buAutoNum type="arabicPlain"/>
              <a:tabLst>
                <a:tab pos="256540" algn="l"/>
                <a:tab pos="257175" algn="l"/>
                <a:tab pos="1131570" algn="l"/>
                <a:tab pos="2146935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Manhattan	East </a:t>
            </a:r>
            <a:r>
              <a:rPr sz="1100" spc="19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Village	</a:t>
            </a:r>
            <a:r>
              <a:rPr sz="1100" spc="-55" dirty="0">
                <a:latin typeface="Lucida Sans Unicode"/>
                <a:cs typeface="Lucida Sans Unicode"/>
              </a:rPr>
              <a:t>40.727847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-73.982226</a:t>
            </a:r>
            <a:endParaRPr sz="1100">
              <a:latin typeface="Lucida Sans Unicode"/>
              <a:cs typeface="Lucida Sans Unicode"/>
            </a:endParaRPr>
          </a:p>
          <a:p>
            <a:pPr marL="231775" indent="-219710">
              <a:lnSpc>
                <a:spcPct val="100000"/>
              </a:lnSpc>
              <a:spcBef>
                <a:spcPts val="70"/>
              </a:spcBef>
              <a:buAutoNum type="arabicPlain"/>
              <a:tabLst>
                <a:tab pos="231775" algn="l"/>
                <a:tab pos="232410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Manhattan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Midtown</a:t>
            </a:r>
            <a:r>
              <a:rPr sz="1100" spc="-2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South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40.748510</a:t>
            </a:r>
            <a:r>
              <a:rPr sz="1100" spc="-114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-73.988713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2603" y="5893664"/>
            <a:ext cx="413384" cy="37317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70"/>
              </a:spcBef>
            </a:pPr>
            <a:r>
              <a:rPr sz="1100" spc="-135" dirty="0">
                <a:latin typeface="Lucida Sans Unicode"/>
                <a:cs typeface="Lucida Sans Unicode"/>
              </a:rPr>
              <a:t>8.900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30" dirty="0">
                <a:latin typeface="Lucida Sans Unicode"/>
                <a:cs typeface="Lucida Sans Unicode"/>
              </a:rPr>
              <a:t>9</a:t>
            </a:r>
            <a:r>
              <a:rPr sz="1100" spc="-15" dirty="0">
                <a:latin typeface="Lucida Sans Unicode"/>
                <a:cs typeface="Lucida Sans Unicode"/>
              </a:rPr>
              <a:t>.</a:t>
            </a:r>
            <a:r>
              <a:rPr sz="1100" spc="-30" dirty="0">
                <a:latin typeface="Lucida Sans Unicode"/>
                <a:cs typeface="Lucida Sans Unicode"/>
              </a:rPr>
              <a:t>02</a:t>
            </a:r>
            <a:r>
              <a:rPr sz="1100" dirty="0">
                <a:latin typeface="Lucida Sans Unicode"/>
                <a:cs typeface="Lucida Sans Unicode"/>
              </a:rPr>
              <a:t>5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669" y="6799300"/>
            <a:ext cx="6137910" cy="227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8790" marR="5080" indent="-466725">
              <a:lnSpc>
                <a:spcPct val="127299"/>
              </a:lnSpc>
              <a:spcBef>
                <a:spcPts val="95"/>
              </a:spcBef>
            </a:pPr>
            <a:r>
              <a:rPr sz="1100" smtClean="0">
                <a:solidFill>
                  <a:srgbClr val="D44312"/>
                </a:solidFill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74445" y="954024"/>
            <a:ext cx="5253101" cy="3578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6736080" y="10005262"/>
            <a:ext cx="6477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r>
              <a:rPr dirty="0"/>
              <a:t>8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62000" y="5651501"/>
            <a:ext cx="5943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80</TotalTime>
  <Words>1503</Words>
  <Application>Microsoft Office PowerPoint</Application>
  <PresentationFormat>Custom</PresentationFormat>
  <Paragraphs>288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Hemant Kumar</dc:creator>
  <cp:lastModifiedBy>Hemant</cp:lastModifiedBy>
  <cp:revision>10</cp:revision>
  <dcterms:created xsi:type="dcterms:W3CDTF">2019-09-11T00:04:59Z</dcterms:created>
  <dcterms:modified xsi:type="dcterms:W3CDTF">2019-09-11T01:26:15Z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2019-09-11T00:00:00Z</vt:filetime>
  </property>
</Properties>
</file>