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D27A-280F-4B66-88F2-61A3B5A86F4A}"/>
              </a:ext>
            </a:extLst>
          </p:cNvPr>
          <p:cNvSpPr>
            <a:spLocks noGrp="1"/>
          </p:cNvSpPr>
          <p:nvPr>
            <p:ph type="ctrTitle"/>
          </p:nvPr>
        </p:nvSpPr>
        <p:spPr/>
        <p:txBody>
          <a:bodyPr/>
          <a:lstStyle/>
          <a:p>
            <a:r>
              <a:rPr lang="en-US" dirty="0"/>
              <a:t>Resource planning tools</a:t>
            </a:r>
          </a:p>
        </p:txBody>
      </p:sp>
      <p:sp>
        <p:nvSpPr>
          <p:cNvPr id="3" name="Subtitle 2">
            <a:extLst>
              <a:ext uri="{FF2B5EF4-FFF2-40B4-BE49-F238E27FC236}">
                <a16:creationId xmlns:a16="http://schemas.microsoft.com/office/drawing/2014/main" id="{C4D86C54-FE71-4008-B443-4B78F65F295A}"/>
              </a:ext>
            </a:extLst>
          </p:cNvPr>
          <p:cNvSpPr>
            <a:spLocks noGrp="1"/>
          </p:cNvSpPr>
          <p:nvPr>
            <p:ph type="subTitle" idx="1"/>
          </p:nvPr>
        </p:nvSpPr>
        <p:spPr/>
        <p:txBody>
          <a:bodyPr/>
          <a:lstStyle/>
          <a:p>
            <a:pPr algn="r"/>
            <a:r>
              <a:rPr lang="en-US" dirty="0"/>
              <a:t>Submitted by:</a:t>
            </a:r>
          </a:p>
          <a:p>
            <a:pPr algn="r"/>
            <a:r>
              <a:rPr lang="en-US" dirty="0"/>
              <a:t>Shweta(747925)</a:t>
            </a:r>
          </a:p>
        </p:txBody>
      </p:sp>
    </p:spTree>
    <p:extLst>
      <p:ext uri="{BB962C8B-B14F-4D97-AF65-F5344CB8AC3E}">
        <p14:creationId xmlns:p14="http://schemas.microsoft.com/office/powerpoint/2010/main" val="12194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2A73-3949-438D-A896-3B16838EF2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56B1C4-0E31-4A15-8B9D-B5494F860B77}"/>
              </a:ext>
            </a:extLst>
          </p:cNvPr>
          <p:cNvSpPr>
            <a:spLocks noGrp="1"/>
          </p:cNvSpPr>
          <p:nvPr>
            <p:ph idx="1"/>
          </p:nvPr>
        </p:nvSpPr>
        <p:spPr/>
        <p:txBody>
          <a:bodyPr/>
          <a:lstStyle/>
          <a:p>
            <a:r>
              <a:rPr lang="en-US" dirty="0"/>
              <a:t>All in All , it’s a software which provides flexibility to its different features which allow us to make changes time to time. So ,that we can effectively utilize our resources in terms of time and money.</a:t>
            </a:r>
          </a:p>
        </p:txBody>
      </p:sp>
    </p:spTree>
    <p:extLst>
      <p:ext uri="{BB962C8B-B14F-4D97-AF65-F5344CB8AC3E}">
        <p14:creationId xmlns:p14="http://schemas.microsoft.com/office/powerpoint/2010/main" val="2116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D799-C6B9-46E3-8D3B-194A744684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795D849-B458-4914-82A3-DB6699EAB1DF}"/>
              </a:ext>
            </a:extLst>
          </p:cNvPr>
          <p:cNvSpPr>
            <a:spLocks noGrp="1"/>
          </p:cNvSpPr>
          <p:nvPr>
            <p:ph idx="1"/>
          </p:nvPr>
        </p:nvSpPr>
        <p:spPr/>
        <p:txBody>
          <a:bodyPr/>
          <a:lstStyle/>
          <a:p>
            <a:r>
              <a:rPr lang="en-US" dirty="0"/>
              <a:t>It is a software through we can plan our resource allocation, schedule (and reschedule) different tasks which finally helps to improve the resource efficiency and helps to complete the project on time.</a:t>
            </a:r>
          </a:p>
        </p:txBody>
      </p:sp>
    </p:spTree>
    <p:extLst>
      <p:ext uri="{BB962C8B-B14F-4D97-AF65-F5344CB8AC3E}">
        <p14:creationId xmlns:p14="http://schemas.microsoft.com/office/powerpoint/2010/main" val="92157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8A6A-6A11-404B-A71E-8309B5C8F158}"/>
              </a:ext>
            </a:extLst>
          </p:cNvPr>
          <p:cNvSpPr>
            <a:spLocks noGrp="1"/>
          </p:cNvSpPr>
          <p:nvPr>
            <p:ph type="title"/>
          </p:nvPr>
        </p:nvSpPr>
        <p:spPr>
          <a:xfrm>
            <a:off x="1141413" y="618518"/>
            <a:ext cx="9905998" cy="1064508"/>
          </a:xfrm>
        </p:spPr>
        <p:txBody>
          <a:bodyPr/>
          <a:lstStyle/>
          <a:p>
            <a:r>
              <a:rPr lang="en-US" dirty="0"/>
              <a:t>Contents to be Discussed</a:t>
            </a:r>
          </a:p>
        </p:txBody>
      </p:sp>
      <p:sp>
        <p:nvSpPr>
          <p:cNvPr id="3" name="Content Placeholder 2">
            <a:extLst>
              <a:ext uri="{FF2B5EF4-FFF2-40B4-BE49-F238E27FC236}">
                <a16:creationId xmlns:a16="http://schemas.microsoft.com/office/drawing/2014/main" id="{C79D6E02-70A8-4A27-93ED-68BAD791DF07}"/>
              </a:ext>
            </a:extLst>
          </p:cNvPr>
          <p:cNvSpPr>
            <a:spLocks noGrp="1"/>
          </p:cNvSpPr>
          <p:nvPr>
            <p:ph idx="1"/>
          </p:nvPr>
        </p:nvSpPr>
        <p:spPr>
          <a:xfrm>
            <a:off x="1141412" y="1683026"/>
            <a:ext cx="9905999" cy="4556456"/>
          </a:xfrm>
        </p:spPr>
        <p:txBody>
          <a:bodyPr/>
          <a:lstStyle/>
          <a:p>
            <a:r>
              <a:rPr lang="en-US" dirty="0"/>
              <a:t>eResource Scheduler</a:t>
            </a:r>
          </a:p>
          <a:p>
            <a:r>
              <a:rPr lang="en-US" dirty="0"/>
              <a:t>Its Features:</a:t>
            </a:r>
          </a:p>
          <a:p>
            <a:pPr>
              <a:buFont typeface="Wingdings" panose="05000000000000000000" pitchFamily="2" charset="2"/>
              <a:buChar char="q"/>
            </a:pPr>
            <a:r>
              <a:rPr lang="en-US" dirty="0"/>
              <a:t>Amazing Dashboard</a:t>
            </a:r>
          </a:p>
          <a:p>
            <a:pPr>
              <a:buFont typeface="Wingdings" panose="05000000000000000000" pitchFamily="2" charset="2"/>
              <a:buChar char="q"/>
            </a:pPr>
            <a:r>
              <a:rPr lang="en-US" dirty="0"/>
              <a:t>Powerful Scheduling Chart</a:t>
            </a:r>
          </a:p>
          <a:p>
            <a:pPr>
              <a:buFont typeface="Wingdings" panose="05000000000000000000" pitchFamily="2" charset="2"/>
              <a:buChar char="q"/>
            </a:pPr>
            <a:r>
              <a:rPr lang="en-US" dirty="0"/>
              <a:t>Configurability</a:t>
            </a:r>
          </a:p>
          <a:p>
            <a:pPr>
              <a:buFont typeface="Wingdings" panose="05000000000000000000" pitchFamily="2" charset="2"/>
              <a:buChar char="q"/>
            </a:pPr>
            <a:r>
              <a:rPr lang="en-US" dirty="0"/>
              <a:t>User Access Rights</a:t>
            </a:r>
          </a:p>
          <a:p>
            <a:r>
              <a:rPr lang="en-US" dirty="0"/>
              <a:t>Other Features</a:t>
            </a:r>
          </a:p>
          <a:p>
            <a:r>
              <a:rPr lang="en-US" dirty="0"/>
              <a:t>Conclusion</a:t>
            </a:r>
          </a:p>
          <a:p>
            <a:endParaRPr lang="en-US" dirty="0"/>
          </a:p>
        </p:txBody>
      </p:sp>
    </p:spTree>
    <p:extLst>
      <p:ext uri="{BB962C8B-B14F-4D97-AF65-F5344CB8AC3E}">
        <p14:creationId xmlns:p14="http://schemas.microsoft.com/office/powerpoint/2010/main" val="147567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BDC3-382B-48E8-9A79-38DAC8160BD4}"/>
              </a:ext>
            </a:extLst>
          </p:cNvPr>
          <p:cNvSpPr>
            <a:spLocks noGrp="1"/>
          </p:cNvSpPr>
          <p:nvPr>
            <p:ph type="title"/>
          </p:nvPr>
        </p:nvSpPr>
        <p:spPr/>
        <p:txBody>
          <a:bodyPr/>
          <a:lstStyle/>
          <a:p>
            <a:r>
              <a:rPr lang="en-US" dirty="0"/>
              <a:t>eResource Scheduler</a:t>
            </a:r>
          </a:p>
        </p:txBody>
      </p:sp>
      <p:sp>
        <p:nvSpPr>
          <p:cNvPr id="3" name="Content Placeholder 2">
            <a:extLst>
              <a:ext uri="{FF2B5EF4-FFF2-40B4-BE49-F238E27FC236}">
                <a16:creationId xmlns:a16="http://schemas.microsoft.com/office/drawing/2014/main" id="{FD97A7FF-60AD-44DC-84EE-193B75255968}"/>
              </a:ext>
            </a:extLst>
          </p:cNvPr>
          <p:cNvSpPr>
            <a:spLocks noGrp="1"/>
          </p:cNvSpPr>
          <p:nvPr>
            <p:ph idx="1"/>
          </p:nvPr>
        </p:nvSpPr>
        <p:spPr/>
        <p:txBody>
          <a:bodyPr/>
          <a:lstStyle/>
          <a:p>
            <a:r>
              <a:rPr lang="en-US" dirty="0"/>
              <a:t>It is a resource management software which has the following characteristics:</a:t>
            </a:r>
          </a:p>
          <a:p>
            <a:pPr>
              <a:buFont typeface="Wingdings" panose="05000000000000000000" pitchFamily="2" charset="2"/>
              <a:buChar char="q"/>
            </a:pPr>
            <a:r>
              <a:rPr lang="en-US" dirty="0"/>
              <a:t>Cloud Based</a:t>
            </a:r>
          </a:p>
          <a:p>
            <a:pPr>
              <a:buFont typeface="Wingdings" panose="05000000000000000000" pitchFamily="2" charset="2"/>
              <a:buChar char="q"/>
            </a:pPr>
            <a:r>
              <a:rPr lang="en-US" dirty="0"/>
              <a:t>Drag n Drop Planning</a:t>
            </a:r>
          </a:p>
          <a:p>
            <a:pPr>
              <a:buFont typeface="Wingdings" panose="05000000000000000000" pitchFamily="2" charset="2"/>
              <a:buChar char="q"/>
            </a:pPr>
            <a:r>
              <a:rPr lang="en-US" dirty="0"/>
              <a:t>Powerful Reports</a:t>
            </a:r>
          </a:p>
        </p:txBody>
      </p:sp>
    </p:spTree>
    <p:extLst>
      <p:ext uri="{BB962C8B-B14F-4D97-AF65-F5344CB8AC3E}">
        <p14:creationId xmlns:p14="http://schemas.microsoft.com/office/powerpoint/2010/main" val="133890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0518-52B0-47DC-A00D-FE1FD4F0F24F}"/>
              </a:ext>
            </a:extLst>
          </p:cNvPr>
          <p:cNvSpPr>
            <a:spLocks noGrp="1"/>
          </p:cNvSpPr>
          <p:nvPr>
            <p:ph type="title"/>
          </p:nvPr>
        </p:nvSpPr>
        <p:spPr>
          <a:xfrm>
            <a:off x="1141413" y="618518"/>
            <a:ext cx="9905998" cy="985199"/>
          </a:xfrm>
        </p:spPr>
        <p:txBody>
          <a:bodyPr/>
          <a:lstStyle/>
          <a:p>
            <a:r>
              <a:rPr lang="en-US" dirty="0"/>
              <a:t>Amazing Dashboard</a:t>
            </a:r>
          </a:p>
        </p:txBody>
      </p:sp>
      <p:sp>
        <p:nvSpPr>
          <p:cNvPr id="3" name="Content Placeholder 2">
            <a:extLst>
              <a:ext uri="{FF2B5EF4-FFF2-40B4-BE49-F238E27FC236}">
                <a16:creationId xmlns:a16="http://schemas.microsoft.com/office/drawing/2014/main" id="{0182BC75-E90A-437E-96C0-FA426720B9E4}"/>
              </a:ext>
            </a:extLst>
          </p:cNvPr>
          <p:cNvSpPr>
            <a:spLocks noGrp="1"/>
          </p:cNvSpPr>
          <p:nvPr>
            <p:ph idx="1"/>
          </p:nvPr>
        </p:nvSpPr>
        <p:spPr>
          <a:xfrm>
            <a:off x="1141412" y="1714499"/>
            <a:ext cx="9905999" cy="4076702"/>
          </a:xfrm>
        </p:spPr>
        <p:txBody>
          <a:bodyPr/>
          <a:lstStyle/>
          <a:p>
            <a:r>
              <a:rPr lang="en-US" dirty="0"/>
              <a:t>Different types of widgets </a:t>
            </a:r>
          </a:p>
          <a:p>
            <a:pPr marL="0" indent="0">
              <a:buNone/>
            </a:pPr>
            <a:r>
              <a:rPr lang="en-US" dirty="0"/>
              <a:t>   show the contents like project </a:t>
            </a:r>
          </a:p>
          <a:p>
            <a:pPr marL="0" indent="0">
              <a:buNone/>
            </a:pPr>
            <a:r>
              <a:rPr lang="en-US" dirty="0"/>
              <a:t>   count, resource count,</a:t>
            </a:r>
          </a:p>
          <a:p>
            <a:pPr marL="0" indent="0">
              <a:buNone/>
            </a:pPr>
            <a:r>
              <a:rPr lang="en-US" dirty="0"/>
              <a:t>   availability etc. and it can be </a:t>
            </a:r>
          </a:p>
          <a:p>
            <a:pPr marL="0" indent="0">
              <a:buNone/>
            </a:pPr>
            <a:r>
              <a:rPr lang="en-US" dirty="0"/>
              <a:t>   configured in different units</a:t>
            </a:r>
          </a:p>
        </p:txBody>
      </p:sp>
      <p:pic>
        <p:nvPicPr>
          <p:cNvPr id="4" name="Picture 3">
            <a:extLst>
              <a:ext uri="{FF2B5EF4-FFF2-40B4-BE49-F238E27FC236}">
                <a16:creationId xmlns:a16="http://schemas.microsoft.com/office/drawing/2014/main" id="{AAAE037D-25F3-4C7D-9A61-6CE1DCC42383}"/>
              </a:ext>
            </a:extLst>
          </p:cNvPr>
          <p:cNvPicPr>
            <a:picLocks noChangeAspect="1"/>
          </p:cNvPicPr>
          <p:nvPr/>
        </p:nvPicPr>
        <p:blipFill>
          <a:blip r:embed="rId2"/>
          <a:stretch>
            <a:fillRect/>
          </a:stretch>
        </p:blipFill>
        <p:spPr>
          <a:xfrm>
            <a:off x="5289452" y="1714499"/>
            <a:ext cx="5757958" cy="4076701"/>
          </a:xfrm>
          <a:prstGeom prst="rect">
            <a:avLst/>
          </a:prstGeom>
        </p:spPr>
      </p:pic>
    </p:spTree>
    <p:extLst>
      <p:ext uri="{BB962C8B-B14F-4D97-AF65-F5344CB8AC3E}">
        <p14:creationId xmlns:p14="http://schemas.microsoft.com/office/powerpoint/2010/main" val="186995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DD14-DCA4-406F-898E-8DEB1F373B48}"/>
              </a:ext>
            </a:extLst>
          </p:cNvPr>
          <p:cNvSpPr>
            <a:spLocks noGrp="1"/>
          </p:cNvSpPr>
          <p:nvPr>
            <p:ph type="title"/>
          </p:nvPr>
        </p:nvSpPr>
        <p:spPr/>
        <p:txBody>
          <a:bodyPr/>
          <a:lstStyle/>
          <a:p>
            <a:r>
              <a:rPr lang="en-US" dirty="0"/>
              <a:t>Powerful scheduling chart</a:t>
            </a:r>
          </a:p>
        </p:txBody>
      </p:sp>
      <p:sp>
        <p:nvSpPr>
          <p:cNvPr id="3" name="Content Placeholder 2">
            <a:extLst>
              <a:ext uri="{FF2B5EF4-FFF2-40B4-BE49-F238E27FC236}">
                <a16:creationId xmlns:a16="http://schemas.microsoft.com/office/drawing/2014/main" id="{8D397F4F-1722-44C4-AF81-E30EE7660833}"/>
              </a:ext>
            </a:extLst>
          </p:cNvPr>
          <p:cNvSpPr>
            <a:spLocks noGrp="1"/>
          </p:cNvSpPr>
          <p:nvPr>
            <p:ph idx="1"/>
          </p:nvPr>
        </p:nvSpPr>
        <p:spPr/>
        <p:txBody>
          <a:bodyPr/>
          <a:lstStyle/>
          <a:p>
            <a:r>
              <a:rPr lang="en-US" dirty="0"/>
              <a:t>With the help of this ,it becomes </a:t>
            </a:r>
          </a:p>
          <a:p>
            <a:pPr marL="0" indent="0">
              <a:buNone/>
            </a:pPr>
            <a:r>
              <a:rPr lang="en-US" dirty="0"/>
              <a:t>   easy to understand when the </a:t>
            </a:r>
          </a:p>
          <a:p>
            <a:pPr marL="0" indent="0">
              <a:buNone/>
            </a:pPr>
            <a:r>
              <a:rPr lang="en-US" dirty="0"/>
              <a:t>    resources are scheduled on </a:t>
            </a:r>
          </a:p>
          <a:p>
            <a:pPr marL="0" indent="0">
              <a:buNone/>
            </a:pPr>
            <a:r>
              <a:rPr lang="en-US" dirty="0"/>
              <a:t>    projects and when they are </a:t>
            </a:r>
          </a:p>
          <a:p>
            <a:pPr marL="0" indent="0">
              <a:buNone/>
            </a:pPr>
            <a:r>
              <a:rPr lang="en-US" dirty="0"/>
              <a:t>    available. Also, we can drag </a:t>
            </a:r>
          </a:p>
          <a:p>
            <a:pPr marL="0" indent="0">
              <a:buNone/>
            </a:pPr>
            <a:r>
              <a:rPr lang="en-US" dirty="0"/>
              <a:t>    n drop the contents</a:t>
            </a:r>
          </a:p>
        </p:txBody>
      </p:sp>
      <p:pic>
        <p:nvPicPr>
          <p:cNvPr id="4" name="Picture 3">
            <a:extLst>
              <a:ext uri="{FF2B5EF4-FFF2-40B4-BE49-F238E27FC236}">
                <a16:creationId xmlns:a16="http://schemas.microsoft.com/office/drawing/2014/main" id="{7F7E9943-1CDB-4BFC-9859-21D4DB5BB523}"/>
              </a:ext>
            </a:extLst>
          </p:cNvPr>
          <p:cNvPicPr>
            <a:picLocks noChangeAspect="1"/>
          </p:cNvPicPr>
          <p:nvPr/>
        </p:nvPicPr>
        <p:blipFill>
          <a:blip r:embed="rId2"/>
          <a:stretch>
            <a:fillRect/>
          </a:stretch>
        </p:blipFill>
        <p:spPr>
          <a:xfrm>
            <a:off x="5739618" y="2249486"/>
            <a:ext cx="5307793" cy="3541713"/>
          </a:xfrm>
          <a:prstGeom prst="rect">
            <a:avLst/>
          </a:prstGeom>
        </p:spPr>
      </p:pic>
    </p:spTree>
    <p:extLst>
      <p:ext uri="{BB962C8B-B14F-4D97-AF65-F5344CB8AC3E}">
        <p14:creationId xmlns:p14="http://schemas.microsoft.com/office/powerpoint/2010/main" val="315891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CEEE-0FC4-4D31-BC11-A73F4129ED5D}"/>
              </a:ext>
            </a:extLst>
          </p:cNvPr>
          <p:cNvSpPr>
            <a:spLocks noGrp="1"/>
          </p:cNvSpPr>
          <p:nvPr>
            <p:ph type="title"/>
          </p:nvPr>
        </p:nvSpPr>
        <p:spPr/>
        <p:txBody>
          <a:bodyPr/>
          <a:lstStyle/>
          <a:p>
            <a:r>
              <a:rPr lang="en-US" dirty="0"/>
              <a:t>CONFIGURABILITY</a:t>
            </a:r>
          </a:p>
        </p:txBody>
      </p:sp>
      <p:sp>
        <p:nvSpPr>
          <p:cNvPr id="3" name="Content Placeholder 2">
            <a:extLst>
              <a:ext uri="{FF2B5EF4-FFF2-40B4-BE49-F238E27FC236}">
                <a16:creationId xmlns:a16="http://schemas.microsoft.com/office/drawing/2014/main" id="{2ECEE75E-78A8-405B-BC6E-6F1CD9F24349}"/>
              </a:ext>
            </a:extLst>
          </p:cNvPr>
          <p:cNvSpPr>
            <a:spLocks noGrp="1"/>
          </p:cNvSpPr>
          <p:nvPr>
            <p:ph idx="1"/>
          </p:nvPr>
        </p:nvSpPr>
        <p:spPr/>
        <p:txBody>
          <a:bodyPr/>
          <a:lstStyle/>
          <a:p>
            <a:r>
              <a:rPr lang="en-US" dirty="0"/>
              <a:t>It ensures that organizations</a:t>
            </a:r>
          </a:p>
          <a:p>
            <a:pPr marL="0" indent="0">
              <a:buNone/>
            </a:pPr>
            <a:r>
              <a:rPr lang="en-US" dirty="0"/>
              <a:t>of all types and sizes are able to </a:t>
            </a:r>
          </a:p>
          <a:p>
            <a:pPr marL="0" indent="0">
              <a:buNone/>
            </a:pPr>
            <a:r>
              <a:rPr lang="en-US" dirty="0"/>
              <a:t>customize according to their </a:t>
            </a:r>
          </a:p>
          <a:p>
            <a:pPr marL="0" indent="0">
              <a:buNone/>
            </a:pPr>
            <a:r>
              <a:rPr lang="en-US" dirty="0"/>
              <a:t>requirements.</a:t>
            </a:r>
          </a:p>
        </p:txBody>
      </p:sp>
      <p:pic>
        <p:nvPicPr>
          <p:cNvPr id="4" name="Picture 3">
            <a:extLst>
              <a:ext uri="{FF2B5EF4-FFF2-40B4-BE49-F238E27FC236}">
                <a16:creationId xmlns:a16="http://schemas.microsoft.com/office/drawing/2014/main" id="{FD9CFAEC-FC68-4979-A7F5-9F8997754EFB}"/>
              </a:ext>
            </a:extLst>
          </p:cNvPr>
          <p:cNvPicPr>
            <a:picLocks noChangeAspect="1"/>
          </p:cNvPicPr>
          <p:nvPr/>
        </p:nvPicPr>
        <p:blipFill>
          <a:blip r:embed="rId2"/>
          <a:stretch>
            <a:fillRect/>
          </a:stretch>
        </p:blipFill>
        <p:spPr>
          <a:xfrm>
            <a:off x="5456236" y="2249487"/>
            <a:ext cx="5591175" cy="3541714"/>
          </a:xfrm>
          <a:prstGeom prst="rect">
            <a:avLst/>
          </a:prstGeom>
        </p:spPr>
      </p:pic>
    </p:spTree>
    <p:extLst>
      <p:ext uri="{BB962C8B-B14F-4D97-AF65-F5344CB8AC3E}">
        <p14:creationId xmlns:p14="http://schemas.microsoft.com/office/powerpoint/2010/main" val="205616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344C-EE81-441D-BA00-9C1AD5A19C20}"/>
              </a:ext>
            </a:extLst>
          </p:cNvPr>
          <p:cNvSpPr>
            <a:spLocks noGrp="1"/>
          </p:cNvSpPr>
          <p:nvPr>
            <p:ph type="title"/>
          </p:nvPr>
        </p:nvSpPr>
        <p:spPr/>
        <p:txBody>
          <a:bodyPr/>
          <a:lstStyle/>
          <a:p>
            <a:r>
              <a:rPr lang="en-US" dirty="0"/>
              <a:t>User Access rights</a:t>
            </a:r>
          </a:p>
        </p:txBody>
      </p:sp>
      <p:sp>
        <p:nvSpPr>
          <p:cNvPr id="3" name="Content Placeholder 2">
            <a:extLst>
              <a:ext uri="{FF2B5EF4-FFF2-40B4-BE49-F238E27FC236}">
                <a16:creationId xmlns:a16="http://schemas.microsoft.com/office/drawing/2014/main" id="{60813603-1A93-4A08-B4A4-9B3F78613BFB}"/>
              </a:ext>
            </a:extLst>
          </p:cNvPr>
          <p:cNvSpPr>
            <a:spLocks noGrp="1"/>
          </p:cNvSpPr>
          <p:nvPr>
            <p:ph idx="1"/>
          </p:nvPr>
        </p:nvSpPr>
        <p:spPr/>
        <p:txBody>
          <a:bodyPr/>
          <a:lstStyle/>
          <a:p>
            <a:r>
              <a:rPr lang="en-US" dirty="0"/>
              <a:t>To maintain data confidentiality, there are different data rights according to </a:t>
            </a:r>
          </a:p>
          <a:p>
            <a:pPr marL="0" indent="0">
              <a:buNone/>
            </a:pPr>
            <a:r>
              <a:rPr lang="en-US" dirty="0"/>
              <a:t>   individual requirements</a:t>
            </a:r>
          </a:p>
        </p:txBody>
      </p:sp>
    </p:spTree>
    <p:extLst>
      <p:ext uri="{BB962C8B-B14F-4D97-AF65-F5344CB8AC3E}">
        <p14:creationId xmlns:p14="http://schemas.microsoft.com/office/powerpoint/2010/main" val="312536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ABDE-6D1F-4672-9F72-F4A70F71BAE4}"/>
              </a:ext>
            </a:extLst>
          </p:cNvPr>
          <p:cNvSpPr>
            <a:spLocks noGrp="1"/>
          </p:cNvSpPr>
          <p:nvPr>
            <p:ph type="title"/>
          </p:nvPr>
        </p:nvSpPr>
        <p:spPr/>
        <p:txBody>
          <a:bodyPr/>
          <a:lstStyle/>
          <a:p>
            <a:r>
              <a:rPr lang="en-US" dirty="0"/>
              <a:t>Other features</a:t>
            </a:r>
          </a:p>
        </p:txBody>
      </p:sp>
      <p:sp>
        <p:nvSpPr>
          <p:cNvPr id="3" name="Content Placeholder 2">
            <a:extLst>
              <a:ext uri="{FF2B5EF4-FFF2-40B4-BE49-F238E27FC236}">
                <a16:creationId xmlns:a16="http://schemas.microsoft.com/office/drawing/2014/main" id="{26BC6463-E32B-4DC4-898B-4501838E1C74}"/>
              </a:ext>
            </a:extLst>
          </p:cNvPr>
          <p:cNvSpPr>
            <a:spLocks noGrp="1"/>
          </p:cNvSpPr>
          <p:nvPr>
            <p:ph idx="1"/>
          </p:nvPr>
        </p:nvSpPr>
        <p:spPr/>
        <p:txBody>
          <a:bodyPr/>
          <a:lstStyle/>
          <a:p>
            <a:r>
              <a:rPr lang="en-US" dirty="0"/>
              <a:t>Management Reports-Utilization and Availability</a:t>
            </a:r>
          </a:p>
          <a:p>
            <a:r>
              <a:rPr lang="en-US" dirty="0"/>
              <a:t>Open REST API</a:t>
            </a:r>
          </a:p>
        </p:txBody>
      </p:sp>
    </p:spTree>
    <p:extLst>
      <p:ext uri="{BB962C8B-B14F-4D97-AF65-F5344CB8AC3E}">
        <p14:creationId xmlns:p14="http://schemas.microsoft.com/office/powerpoint/2010/main" val="3434130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{A73885A1-0356-4698-B3FC-CD521CE52C1B}tf04033919</Template>
  <TotalTime>47</TotalTime>
  <Words>249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Resource planning tools</vt:lpstr>
      <vt:lpstr>Introduction</vt:lpstr>
      <vt:lpstr>Contents to be Discussed</vt:lpstr>
      <vt:lpstr>eResource Scheduler</vt:lpstr>
      <vt:lpstr>Amazing Dashboard</vt:lpstr>
      <vt:lpstr>Powerful scheduling chart</vt:lpstr>
      <vt:lpstr>CONFIGURABILITY</vt:lpstr>
      <vt:lpstr>User Access rights</vt:lpstr>
      <vt:lpstr>Other features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planning tools</dc:title>
  <dc:creator>Shweta Gulati</dc:creator>
  <cp:lastModifiedBy>Shweta Gulati</cp:lastModifiedBy>
  <cp:revision>6</cp:revision>
  <dcterms:created xsi:type="dcterms:W3CDTF">2020-02-26T03:26:22Z</dcterms:created>
  <dcterms:modified xsi:type="dcterms:W3CDTF">2020-03-21T23:07:42Z</dcterms:modified>
</cp:coreProperties>
</file>