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_rels/presentation.xml.rels" ContentType="application/vnd.openxmlformats-package.relationships+xml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777204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914400" y="3836160"/>
            <a:ext cx="777204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897080" y="3836160"/>
            <a:ext cx="379260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914400" y="3836160"/>
            <a:ext cx="379260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777204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914400" y="1447920"/>
            <a:ext cx="777204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pic>
        <p:nvPicPr>
          <p:cNvPr id="44" name="" descr=""/>
          <p:cNvPicPr/>
          <p:nvPr/>
        </p:nvPicPr>
        <p:blipFill>
          <a:blip r:embed="rId2"/>
          <a:stretch/>
        </p:blipFill>
        <p:spPr>
          <a:xfrm>
            <a:off x="1935360" y="1447560"/>
            <a:ext cx="5729760" cy="457164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3"/>
          <a:stretch/>
        </p:blipFill>
        <p:spPr>
          <a:xfrm>
            <a:off x="1935360" y="1447560"/>
            <a:ext cx="5729760" cy="4571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914400" y="1447920"/>
            <a:ext cx="7772040" cy="457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777204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914400" y="274680"/>
            <a:ext cx="77720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914400" y="3836160"/>
            <a:ext cx="379260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914400" y="1447920"/>
            <a:ext cx="7772040" cy="457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897080" y="3836160"/>
            <a:ext cx="379260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914400" y="3836160"/>
            <a:ext cx="777204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777204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914400" y="3836160"/>
            <a:ext cx="777204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897080" y="3836160"/>
            <a:ext cx="379260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914400" y="3836160"/>
            <a:ext cx="379260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777204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914400" y="1447920"/>
            <a:ext cx="777204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pic>
        <p:nvPicPr>
          <p:cNvPr id="85" name="" descr=""/>
          <p:cNvPicPr/>
          <p:nvPr/>
        </p:nvPicPr>
        <p:blipFill>
          <a:blip r:embed="rId2"/>
          <a:stretch/>
        </p:blipFill>
        <p:spPr>
          <a:xfrm>
            <a:off x="1935360" y="1447560"/>
            <a:ext cx="5729760" cy="4571640"/>
          </a:xfrm>
          <a:prstGeom prst="rect">
            <a:avLst/>
          </a:prstGeom>
          <a:ln>
            <a:noFill/>
          </a:ln>
        </p:spPr>
      </p:pic>
      <p:pic>
        <p:nvPicPr>
          <p:cNvPr id="86" name="" descr=""/>
          <p:cNvPicPr/>
          <p:nvPr/>
        </p:nvPicPr>
        <p:blipFill>
          <a:blip r:embed="rId3"/>
          <a:stretch/>
        </p:blipFill>
        <p:spPr>
          <a:xfrm>
            <a:off x="1935360" y="1447560"/>
            <a:ext cx="5729760" cy="4571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777204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914400" y="274680"/>
            <a:ext cx="77720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914400" y="3836160"/>
            <a:ext cx="379260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897080" y="3836160"/>
            <a:ext cx="379260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914400" y="3836160"/>
            <a:ext cx="777204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64080" y="69840"/>
            <a:ext cx="9012960" cy="6693120"/>
          </a:xfrm>
          <a:prstGeom prst="roundRect">
            <a:avLst>
              <a:gd name="adj" fmla="val 4929"/>
            </a:avLst>
          </a:prstGeom>
          <a:ln w="6480">
            <a:solidFill>
              <a:schemeClr val="tx1">
                <a:alpha val="100000"/>
              </a:schemeClr>
            </a:solidFill>
            <a:round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65160" y="69840"/>
            <a:ext cx="9012960" cy="6691680"/>
          </a:xfrm>
          <a:prstGeom prst="roundRect">
            <a:avLst>
              <a:gd name="adj" fmla="val 4929"/>
            </a:avLst>
          </a:prstGeom>
          <a:ln w="6480">
            <a:solidFill>
              <a:schemeClr val="tx1">
                <a:alpha val="100000"/>
              </a:schemeClr>
            </a:solidFill>
            <a:round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6172200" y="6191280"/>
            <a:ext cx="2476080" cy="47592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6/12/18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914400" y="6172200"/>
            <a:ext cx="3962160" cy="456840"/>
          </a:xfrm>
          <a:prstGeom prst="rect">
            <a:avLst/>
          </a:prstGeom>
        </p:spPr>
        <p:txBody>
          <a:bodyPr lIns="90000" rIns="90000" tIns="45000" bIns="4500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sldNum"/>
          </p:nvPr>
        </p:nvSpPr>
        <p:spPr>
          <a:xfrm>
            <a:off x="146160" y="6210360"/>
            <a:ext cx="456840" cy="456840"/>
          </a:xfrm>
          <a:prstGeom prst="rect">
            <a:avLst/>
          </a:prstGeom>
        </p:spPr>
        <p:txBody>
          <a:bodyPr lIns="0" rIns="0" tIns="0" bIns="0" anchor="ctr" anchorCtr="1"/>
          <a:p>
            <a:pPr algn="ctr">
              <a:lnSpc>
                <a:spcPct val="100000"/>
              </a:lnSpc>
            </a:pPr>
            <a:fld id="{714CC6F8-8B0A-469F-A293-0CFC7416AC15}" type="slidenum"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CustomShape 8"/>
          <p:cNvSpPr/>
          <p:nvPr/>
        </p:nvSpPr>
        <p:spPr>
          <a:xfrm>
            <a:off x="63000" y="1449360"/>
            <a:ext cx="9021240" cy="152712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80">
            <a:noFill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63000" y="1396800"/>
            <a:ext cx="9021240" cy="12024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80">
            <a:noFill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63000" y="2976480"/>
            <a:ext cx="9021240" cy="110160"/>
          </a:xfrm>
          <a:prstGeom prst="rect">
            <a:avLst/>
          </a:prstGeom>
          <a:solidFill>
            <a:schemeClr val="accent5"/>
          </a:solidFill>
          <a:ln w="19080">
            <a:noFill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457200" y="1505880"/>
            <a:ext cx="8229240" cy="1469520"/>
          </a:xfrm>
          <a:prstGeom prst="rect">
            <a:avLst/>
          </a:prstGeom>
        </p:spPr>
        <p:txBody>
          <a:bodyPr lIns="90000" rIns="90000" tIns="45000" bIns="9144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Click to edit the outline text format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2"/>
          <p:cNvSpPr/>
          <p:nvPr/>
        </p:nvSpPr>
        <p:spPr>
          <a:xfrm>
            <a:off x="64080" y="69840"/>
            <a:ext cx="9012960" cy="6693120"/>
          </a:xfrm>
          <a:prstGeom prst="roundRect">
            <a:avLst>
              <a:gd name="adj" fmla="val 4929"/>
            </a:avLst>
          </a:prstGeom>
          <a:ln w="6480">
            <a:solidFill>
              <a:schemeClr val="tx1">
                <a:alpha val="100000"/>
              </a:schemeClr>
            </a:solidFill>
            <a:round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/>
        </p:style>
      </p:sp>
      <p:sp>
        <p:nvSpPr>
          <p:cNvPr id="48" name="PlaceHolder 3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dt"/>
          </p:nvPr>
        </p:nvSpPr>
        <p:spPr>
          <a:xfrm>
            <a:off x="6172200" y="6191280"/>
            <a:ext cx="2476080" cy="47592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6/12/18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ftr"/>
          </p:nvPr>
        </p:nvSpPr>
        <p:spPr>
          <a:xfrm>
            <a:off x="914400" y="6172200"/>
            <a:ext cx="3962160" cy="456840"/>
          </a:xfrm>
          <a:prstGeom prst="rect">
            <a:avLst/>
          </a:prstGeom>
        </p:spPr>
        <p:txBody>
          <a:bodyPr lIns="90000" rIns="90000" tIns="45000" bIns="4500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sldNum"/>
          </p:nvPr>
        </p:nvSpPr>
        <p:spPr>
          <a:xfrm>
            <a:off x="146160" y="6210360"/>
            <a:ext cx="456840" cy="456840"/>
          </a:xfrm>
          <a:prstGeom prst="rect">
            <a:avLst/>
          </a:prstGeom>
        </p:spPr>
        <p:txBody>
          <a:bodyPr lIns="0" rIns="0" tIns="0" bIns="0" anchor="ctr" anchorCtr="1"/>
          <a:p>
            <a:pPr algn="ctr">
              <a:lnSpc>
                <a:spcPct val="100000"/>
              </a:lnSpc>
            </a:pPr>
            <a:fld id="{99F2E5E0-8031-422A-9781-47A694334920}" type="slidenum"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 type="body"/>
          </p:nvPr>
        </p:nvSpPr>
        <p:spPr>
          <a:xfrm>
            <a:off x="914400" y="1447920"/>
            <a:ext cx="7772040" cy="457164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Click to edit the outline text format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Second Outline Level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Third Outline Level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Fourth Outline Level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Fifth Outline Level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Sixth Outline Level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marL="274320" indent="-273960">
              <a:lnSpc>
                <a:spcPct val="100000"/>
              </a:lnSpc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Seventh Outline LevelClick to edit Master text styles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lvl="1" marL="548640" indent="-228240">
              <a:lnSpc>
                <a:spcPct val="100000"/>
              </a:lnSpc>
              <a:buClr>
                <a:srgbClr val="9b2d1f"/>
              </a:buClr>
              <a:buSzPct val="85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Second level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lvl="2" marL="822960" indent="-228240">
              <a:lnSpc>
                <a:spcPct val="100000"/>
              </a:lnSpc>
              <a:buClr>
                <a:srgbClr val="e5b1ab"/>
              </a:buClr>
              <a:buSzPct val="85000"/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Third level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lvl="3" marL="1097280" indent="-228240">
              <a:lnSpc>
                <a:spcPct val="100000"/>
              </a:lnSpc>
              <a:buClr>
                <a:srgbClr val="a28e6a"/>
              </a:buClr>
              <a:buSzPct val="80000"/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Fourth level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lvl="4" marL="1371600" indent="-228240">
              <a:lnSpc>
                <a:spcPct val="100000"/>
              </a:lnSpc>
              <a:buClr>
                <a:srgbClr val="a28e6a"/>
              </a:buClr>
              <a:buFont typeface="StarSymbol"/>
              <a:buChar char="o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Fifth level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1371600" y="3886200"/>
            <a:ext cx="6400440" cy="2361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</a:t>
            </a:r>
            <a:r>
              <a:rPr b="0" lang="en-US" sz="2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US" sz="2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US" sz="2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US" sz="2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</a:t>
            </a:r>
            <a:r>
              <a:rPr b="0" lang="en-US" sz="2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BY,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US" sz="2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US" sz="2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US" sz="2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US" sz="2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         </a:t>
            </a:r>
            <a:r>
              <a:rPr b="0" lang="en-US" sz="2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Shweta Herlekar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                </a:t>
            </a:r>
            <a:r>
              <a:rPr b="0" lang="en-US" sz="2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US" sz="2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US" sz="2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US" sz="2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</a:t>
            </a:r>
            <a:r>
              <a:rPr b="0" lang="en-US" sz="2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12</a:t>
            </a:r>
            <a:r>
              <a:rPr b="0" lang="en-US" sz="2000" spc="-1" strike="noStrike" baseline="30000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</a:t>
            </a:r>
            <a:r>
              <a:rPr b="0" lang="en-US" sz="2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June, 2018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457200" y="1505880"/>
            <a:ext cx="8229240" cy="146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91440" anchor="ctr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Quote Of the Day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457200" y="533520"/>
            <a:ext cx="8229240" cy="5592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algn="ctr">
              <a:lnSpc>
                <a:spcPct val="100000"/>
              </a:lnSpc>
            </a:pP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Thank You!!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Agenda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914400" y="1447920"/>
            <a:ext cx="7772040" cy="457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Requirements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marL="274320" indent="-273960">
              <a:lnSpc>
                <a:spcPct val="100000"/>
              </a:lnSpc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Proposed Technical Solutions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marL="274320" indent="-273960">
              <a:lnSpc>
                <a:spcPct val="100000"/>
              </a:lnSpc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Comparison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marL="274320" indent="-273960">
              <a:lnSpc>
                <a:spcPct val="100000"/>
              </a:lnSpc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Q &amp; A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Requirements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914400" y="1447920"/>
            <a:ext cx="7772040" cy="457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App should allow user to login with Google credentials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marL="274320" indent="-273960">
              <a:lnSpc>
                <a:spcPct val="100000"/>
              </a:lnSpc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system should push the quote to the app.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marL="274320" indent="-273960">
              <a:lnSpc>
                <a:spcPct val="100000"/>
              </a:lnSpc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App should show the notification for the quote.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marL="274320" indent="-273960">
              <a:lnSpc>
                <a:spcPct val="100000"/>
              </a:lnSpc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App should provide the setting to change the time slot for notifications.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marL="274320" indent="-273960">
              <a:lnSpc>
                <a:spcPct val="100000"/>
              </a:lnSpc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App should provide user interface for quotes.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marL="274320" indent="-273960">
              <a:lnSpc>
                <a:spcPct val="100000"/>
              </a:lnSpc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App should allow to view the quote individually with download and share option.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marL="274320" indent="-273960">
              <a:lnSpc>
                <a:spcPct val="100000"/>
              </a:lnSpc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App should provide log out option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878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Technical Solution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pic>
        <p:nvPicPr>
          <p:cNvPr id="94" name="Picture 4" descr=""/>
          <p:cNvPicPr/>
          <p:nvPr/>
        </p:nvPicPr>
        <p:blipFill>
          <a:blip r:embed="rId1"/>
          <a:stretch/>
        </p:blipFill>
        <p:spPr>
          <a:xfrm>
            <a:off x="838080" y="1905120"/>
            <a:ext cx="7395840" cy="3962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Technical Solution</a:t>
            </a:r>
            <a:r>
              <a:rPr b="0" lang="en-US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pic>
        <p:nvPicPr>
          <p:cNvPr id="96" name="Picture 2" descr=""/>
          <p:cNvPicPr/>
          <p:nvPr/>
        </p:nvPicPr>
        <p:blipFill>
          <a:blip r:embed="rId1"/>
          <a:stretch/>
        </p:blipFill>
        <p:spPr>
          <a:xfrm>
            <a:off x="838080" y="1828800"/>
            <a:ext cx="7467120" cy="3657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Comparison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graphicFrame>
        <p:nvGraphicFramePr>
          <p:cNvPr id="98" name="Table 2"/>
          <p:cNvGraphicFramePr/>
          <p:nvPr/>
        </p:nvGraphicFramePr>
        <p:xfrm>
          <a:off x="1219320" y="1523880"/>
          <a:ext cx="7009920" cy="5168520"/>
        </p:xfrm>
        <a:graphic>
          <a:graphicData uri="http://schemas.openxmlformats.org/drawingml/2006/table">
            <a:tbl>
              <a:tblPr/>
              <a:tblGrid>
                <a:gridCol w="2432880"/>
                <a:gridCol w="2377800"/>
                <a:gridCol w="2199240"/>
              </a:tblGrid>
              <a:tr h="542520">
                <a:tc>
                  <a:txBody>
                    <a:bodyPr lIns="68400" rIns="68400" tIns="0" bIns="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75686a"/>
                      </a:solidFill>
                    </a:lnL>
                    <a:lnR w="9360">
                      <a:solidFill>
                        <a:srgbClr val="75686a"/>
                      </a:solidFill>
                    </a:lnR>
                    <a:lnT w="9360">
                      <a:solidFill>
                        <a:srgbClr val="75686a"/>
                      </a:solidFill>
                    </a:lnT>
                    <a:lnB w="9360">
                      <a:solidFill>
                        <a:srgbClr val="75686a"/>
                      </a:solidFill>
                    </a:lnB>
                    <a:noFill/>
                  </a:tcPr>
                </a:tc>
                <a:tc>
                  <a:txBody>
                    <a:bodyPr lIns="68400" rIns="6840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Approach 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75686a"/>
                      </a:solidFill>
                    </a:lnL>
                    <a:lnR w="9360">
                      <a:solidFill>
                        <a:srgbClr val="75686a"/>
                      </a:solidFill>
                    </a:lnR>
                    <a:lnT w="9360">
                      <a:solidFill>
                        <a:srgbClr val="75686a"/>
                      </a:solidFill>
                    </a:lnT>
                    <a:lnB w="9360">
                      <a:solidFill>
                        <a:srgbClr val="75686a"/>
                      </a:solidFill>
                    </a:lnB>
                    <a:noFill/>
                  </a:tcPr>
                </a:tc>
                <a:tc>
                  <a:txBody>
                    <a:bodyPr lIns="68400" rIns="6840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Approach 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75686a"/>
                      </a:solidFill>
                    </a:lnL>
                    <a:lnR w="9360">
                      <a:solidFill>
                        <a:srgbClr val="75686a"/>
                      </a:solidFill>
                    </a:lnR>
                    <a:lnT w="9360">
                      <a:solidFill>
                        <a:srgbClr val="75686a"/>
                      </a:solidFill>
                    </a:lnT>
                    <a:lnB w="9360">
                      <a:solidFill>
                        <a:srgbClr val="75686a"/>
                      </a:solidFill>
                    </a:lnB>
                    <a:noFill/>
                  </a:tcPr>
                </a:tc>
              </a:tr>
              <a:tr h="1953720">
                <a:tc>
                  <a:txBody>
                    <a:bodyPr lIns="68400" rIns="68400" tIns="0" bIns="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Cost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75686a"/>
                      </a:solidFill>
                    </a:lnL>
                    <a:lnR w="9360">
                      <a:solidFill>
                        <a:srgbClr val="75686a"/>
                      </a:solidFill>
                    </a:lnR>
                    <a:lnT w="9360">
                      <a:solidFill>
                        <a:srgbClr val="75686a"/>
                      </a:solidFill>
                    </a:lnT>
                    <a:lnB w="9360">
                      <a:solidFill>
                        <a:srgbClr val="75686a"/>
                      </a:solidFill>
                    </a:lnB>
                    <a:noFill/>
                  </a:tcPr>
                </a:tc>
                <a:tc>
                  <a:txBody>
                    <a:bodyPr lIns="68400" rIns="6840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$100-120 per month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WenQuanYi Zen Hei Sharp"/>
                        </a:rPr>
                        <a:t>(GCE VM : $0.76 per hour, GCM plan : $25 per month,)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75686a"/>
                      </a:solidFill>
                    </a:lnL>
                    <a:lnR w="9360">
                      <a:solidFill>
                        <a:srgbClr val="75686a"/>
                      </a:solidFill>
                    </a:lnR>
                    <a:lnT w="9360">
                      <a:solidFill>
                        <a:srgbClr val="75686a"/>
                      </a:solidFill>
                    </a:lnT>
                    <a:lnB w="9360">
                      <a:solidFill>
                        <a:srgbClr val="75686a"/>
                      </a:solidFill>
                    </a:lnB>
                    <a:noFill/>
                  </a:tcPr>
                </a:tc>
                <a:tc>
                  <a:txBody>
                    <a:bodyPr lIns="68400" rIns="6840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$30-50 per month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WenQuanYi Zen Hei Sharp"/>
                        </a:rPr>
                        <a:t>(GAE : $0.05 per hour, cloud storage : 0.026 per month, data store : 0.18 per GB 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75686a"/>
                      </a:solidFill>
                    </a:lnL>
                    <a:lnR w="9360">
                      <a:solidFill>
                        <a:srgbClr val="75686a"/>
                      </a:solidFill>
                    </a:lnR>
                    <a:lnT w="9360">
                      <a:solidFill>
                        <a:srgbClr val="75686a"/>
                      </a:solidFill>
                    </a:lnT>
                    <a:lnB w="9360">
                      <a:solidFill>
                        <a:srgbClr val="75686a"/>
                      </a:solidFill>
                    </a:lnB>
                    <a:noFill/>
                  </a:tcPr>
                </a:tc>
              </a:tr>
              <a:tr h="1376640">
                <a:tc>
                  <a:txBody>
                    <a:bodyPr lIns="68400" rIns="68400" tIns="0" bIns="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Performance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75686a"/>
                      </a:solidFill>
                    </a:lnL>
                    <a:lnR w="9360">
                      <a:solidFill>
                        <a:srgbClr val="75686a"/>
                      </a:solidFill>
                    </a:lnR>
                    <a:lnT w="9360">
                      <a:solidFill>
                        <a:srgbClr val="75686a"/>
                      </a:solidFill>
                    </a:lnT>
                    <a:lnB w="9360">
                      <a:solidFill>
                        <a:srgbClr val="75686a"/>
                      </a:solidFill>
                    </a:lnB>
                    <a:noFill/>
                  </a:tcPr>
                </a:tc>
                <a:tc>
                  <a:txBody>
                    <a:bodyPr lIns="68400" rIns="6840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Good performance even for 10,000 users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75686a"/>
                      </a:solidFill>
                    </a:lnL>
                    <a:lnR w="9360">
                      <a:solidFill>
                        <a:srgbClr val="75686a"/>
                      </a:solidFill>
                    </a:lnR>
                    <a:lnT w="9360">
                      <a:solidFill>
                        <a:srgbClr val="75686a"/>
                      </a:solidFill>
                    </a:lnT>
                    <a:lnB w="9360">
                      <a:solidFill>
                        <a:srgbClr val="75686a"/>
                      </a:solidFill>
                    </a:lnB>
                    <a:noFill/>
                  </a:tcPr>
                </a:tc>
                <a:tc>
                  <a:txBody>
                    <a:bodyPr lIns="68400" rIns="6840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Good performance for 200-300 users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75686a"/>
                      </a:solidFill>
                    </a:lnL>
                    <a:lnR w="9360">
                      <a:solidFill>
                        <a:srgbClr val="75686a"/>
                      </a:solidFill>
                    </a:lnR>
                    <a:lnT w="9360">
                      <a:solidFill>
                        <a:srgbClr val="75686a"/>
                      </a:solidFill>
                    </a:lnT>
                    <a:lnB w="9360">
                      <a:solidFill>
                        <a:srgbClr val="75686a"/>
                      </a:solidFill>
                    </a:lnB>
                    <a:noFill/>
                  </a:tcPr>
                </a:tc>
              </a:tr>
              <a:tr h="1295640">
                <a:tc>
                  <a:txBody>
                    <a:bodyPr lIns="68400" rIns="68400" tIns="0" bIns="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Development efforts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75686a"/>
                      </a:solidFill>
                    </a:lnL>
                    <a:lnR w="9360">
                      <a:solidFill>
                        <a:srgbClr val="75686a"/>
                      </a:solidFill>
                    </a:lnR>
                    <a:lnT w="9360">
                      <a:solidFill>
                        <a:srgbClr val="75686a"/>
                      </a:solidFill>
                    </a:lnT>
                    <a:lnB w="9360">
                      <a:solidFill>
                        <a:srgbClr val="75686a"/>
                      </a:solidFill>
                    </a:lnB>
                    <a:noFill/>
                  </a:tcPr>
                </a:tc>
                <a:tc>
                  <a:txBody>
                    <a:bodyPr lIns="68400" rIns="6840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12 weeks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75686a"/>
                      </a:solidFill>
                    </a:lnL>
                    <a:lnR w="9360">
                      <a:solidFill>
                        <a:srgbClr val="75686a"/>
                      </a:solidFill>
                    </a:lnR>
                    <a:lnT w="9360">
                      <a:solidFill>
                        <a:srgbClr val="75686a"/>
                      </a:solidFill>
                    </a:lnT>
                    <a:lnB w="9360">
                      <a:solidFill>
                        <a:srgbClr val="75686a"/>
                      </a:solidFill>
                    </a:lnB>
                    <a:noFill/>
                  </a:tcPr>
                </a:tc>
                <a:tc>
                  <a:txBody>
                    <a:bodyPr lIns="68400" rIns="6840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6 weeks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75686a"/>
                      </a:solidFill>
                    </a:lnL>
                    <a:lnR w="9360">
                      <a:solidFill>
                        <a:srgbClr val="75686a"/>
                      </a:solidFill>
                    </a:lnR>
                    <a:lnT w="9360">
                      <a:solidFill>
                        <a:srgbClr val="75686a"/>
                      </a:solidFill>
                    </a:lnT>
                    <a:lnB w="9360">
                      <a:solidFill>
                        <a:srgbClr val="75686a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Comparison</a:t>
            </a:r>
            <a:r>
              <a:rPr b="0" lang="en-US" sz="26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(continued)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graphicFrame>
        <p:nvGraphicFramePr>
          <p:cNvPr id="100" name="Table 2"/>
          <p:cNvGraphicFramePr/>
          <p:nvPr/>
        </p:nvGraphicFramePr>
        <p:xfrm>
          <a:off x="1219320" y="1371600"/>
          <a:ext cx="6781320" cy="5155920"/>
        </p:xfrm>
        <a:graphic>
          <a:graphicData uri="http://schemas.openxmlformats.org/drawingml/2006/table">
            <a:tbl>
              <a:tblPr/>
              <a:tblGrid>
                <a:gridCol w="2353680"/>
                <a:gridCol w="2300400"/>
                <a:gridCol w="2127600"/>
              </a:tblGrid>
              <a:tr h="300960">
                <a:tc>
                  <a:txBody>
                    <a:bodyPr lIns="68400" rIns="68400" tIns="0" bIns="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75686a"/>
                      </a:solidFill>
                    </a:lnL>
                    <a:lnR w="9360">
                      <a:solidFill>
                        <a:srgbClr val="75686a"/>
                      </a:solidFill>
                    </a:lnR>
                    <a:lnT w="9360">
                      <a:solidFill>
                        <a:srgbClr val="75686a"/>
                      </a:solidFill>
                    </a:lnT>
                    <a:lnB w="9360">
                      <a:solidFill>
                        <a:srgbClr val="75686a"/>
                      </a:solidFill>
                    </a:lnB>
                    <a:noFill/>
                  </a:tcPr>
                </a:tc>
                <a:tc>
                  <a:txBody>
                    <a:bodyPr lIns="68400" rIns="68400" tIns="0" bIns="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Approach 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75686a"/>
                      </a:solidFill>
                    </a:lnL>
                    <a:lnR w="9360">
                      <a:solidFill>
                        <a:srgbClr val="75686a"/>
                      </a:solidFill>
                    </a:lnR>
                    <a:lnT w="9360">
                      <a:solidFill>
                        <a:srgbClr val="75686a"/>
                      </a:solidFill>
                    </a:lnT>
                    <a:lnB w="9360">
                      <a:solidFill>
                        <a:srgbClr val="75686a"/>
                      </a:solidFill>
                    </a:lnB>
                    <a:noFill/>
                  </a:tcPr>
                </a:tc>
                <a:tc>
                  <a:txBody>
                    <a:bodyPr lIns="68400" rIns="68400" tIns="0" bIns="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Approach 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75686a"/>
                      </a:solidFill>
                    </a:lnL>
                    <a:lnR w="9360">
                      <a:solidFill>
                        <a:srgbClr val="75686a"/>
                      </a:solidFill>
                    </a:lnR>
                    <a:lnT w="9360">
                      <a:solidFill>
                        <a:srgbClr val="75686a"/>
                      </a:solidFill>
                    </a:lnT>
                    <a:lnB w="9360">
                      <a:solidFill>
                        <a:srgbClr val="75686a"/>
                      </a:solidFill>
                    </a:lnB>
                    <a:noFill/>
                  </a:tcPr>
                </a:tc>
              </a:tr>
              <a:tr h="4854960">
                <a:tc>
                  <a:txBody>
                    <a:bodyPr lIns="68400" rIns="68400" tIns="0" bIns="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Pros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75686a"/>
                      </a:solidFill>
                    </a:lnL>
                    <a:lnR w="9360">
                      <a:solidFill>
                        <a:srgbClr val="75686a"/>
                      </a:solidFill>
                    </a:lnR>
                    <a:lnT w="9360">
                      <a:solidFill>
                        <a:srgbClr val="75686a"/>
                      </a:solidFill>
                    </a:lnT>
                    <a:lnB w="9360">
                      <a:solidFill>
                        <a:srgbClr val="75686a"/>
                      </a:solidFill>
                    </a:lnB>
                    <a:noFill/>
                  </a:tcPr>
                </a:tc>
                <a:tc>
                  <a:txBody>
                    <a:bodyPr lIns="68400" rIns="6840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1. High performance and scalable VM’s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2. Cloud functions provides event-driven processing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3. Fast reporting, targeting and optimization in advertising and media feature of pub sub.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4. This approach can be extended to subscription based model.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75686a"/>
                      </a:solidFill>
                    </a:lnL>
                    <a:lnR w="9360">
                      <a:solidFill>
                        <a:srgbClr val="75686a"/>
                      </a:solidFill>
                    </a:lnR>
                    <a:lnT w="9360">
                      <a:solidFill>
                        <a:srgbClr val="75686a"/>
                      </a:solidFill>
                    </a:lnT>
                    <a:lnB w="9360">
                      <a:solidFill>
                        <a:srgbClr val="75686a"/>
                      </a:solidFill>
                    </a:lnB>
                    <a:noFill/>
                  </a:tcPr>
                </a:tc>
                <a:tc>
                  <a:txBody>
                    <a:bodyPr lIns="68400" rIns="6840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1. App engine provides fully managed application platform.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2. App engine allows familiar language tools.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3. Datastore: Fully managed NoSQL object based database.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75686a"/>
                      </a:solidFill>
                    </a:lnL>
                    <a:lnR w="9360">
                      <a:solidFill>
                        <a:srgbClr val="75686a"/>
                      </a:solidFill>
                    </a:lnR>
                    <a:lnT w="9360">
                      <a:solidFill>
                        <a:srgbClr val="75686a"/>
                      </a:solidFill>
                    </a:lnT>
                    <a:lnB w="9360">
                      <a:solidFill>
                        <a:srgbClr val="75686a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Comparison</a:t>
            </a:r>
            <a:r>
              <a:rPr b="0" lang="en-US" sz="26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(continued)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graphicFrame>
        <p:nvGraphicFramePr>
          <p:cNvPr id="102" name="Table 2"/>
          <p:cNvGraphicFramePr/>
          <p:nvPr/>
        </p:nvGraphicFramePr>
        <p:xfrm>
          <a:off x="1657440" y="2057400"/>
          <a:ext cx="6114600" cy="3428640"/>
        </p:xfrm>
        <a:graphic>
          <a:graphicData uri="http://schemas.openxmlformats.org/drawingml/2006/table">
            <a:tbl>
              <a:tblPr/>
              <a:tblGrid>
                <a:gridCol w="2122200"/>
                <a:gridCol w="2074320"/>
                <a:gridCol w="1918440"/>
              </a:tblGrid>
              <a:tr h="1176120">
                <a:tc>
                  <a:txBody>
                    <a:bodyPr lIns="68400" rIns="68400" tIns="0" bIns="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75686a"/>
                      </a:solidFill>
                    </a:lnL>
                    <a:lnR w="9360">
                      <a:solidFill>
                        <a:srgbClr val="75686a"/>
                      </a:solidFill>
                    </a:lnR>
                    <a:lnT w="9360">
                      <a:solidFill>
                        <a:srgbClr val="75686a"/>
                      </a:solidFill>
                    </a:lnT>
                    <a:lnB w="9360">
                      <a:solidFill>
                        <a:srgbClr val="75686a"/>
                      </a:solidFill>
                    </a:lnB>
                    <a:noFill/>
                  </a:tcPr>
                </a:tc>
                <a:tc>
                  <a:txBody>
                    <a:bodyPr lIns="68400" rIns="68400" tIns="0" bIns="0"/>
                    <a:p>
                      <a:pPr algn="ctr">
                        <a:lnSpc>
                          <a:spcPct val="115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Approach 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75686a"/>
                      </a:solidFill>
                    </a:lnL>
                    <a:lnR w="9360">
                      <a:solidFill>
                        <a:srgbClr val="75686a"/>
                      </a:solidFill>
                    </a:lnR>
                    <a:lnT w="9360">
                      <a:solidFill>
                        <a:srgbClr val="75686a"/>
                      </a:solidFill>
                    </a:lnT>
                    <a:lnB w="9360">
                      <a:solidFill>
                        <a:srgbClr val="75686a"/>
                      </a:solidFill>
                    </a:lnB>
                    <a:noFill/>
                  </a:tcPr>
                </a:tc>
                <a:tc>
                  <a:txBody>
                    <a:bodyPr lIns="68400" rIns="68400" tIns="0" bIns="0"/>
                    <a:p>
                      <a:pPr>
                        <a:lnSpc>
                          <a:spcPct val="115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Approach 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75686a"/>
                      </a:solidFill>
                    </a:lnL>
                    <a:lnR w="9360">
                      <a:solidFill>
                        <a:srgbClr val="75686a"/>
                      </a:solidFill>
                    </a:lnR>
                    <a:lnT w="9360">
                      <a:solidFill>
                        <a:srgbClr val="75686a"/>
                      </a:solidFill>
                    </a:lnT>
                    <a:lnB w="9360">
                      <a:solidFill>
                        <a:srgbClr val="75686a"/>
                      </a:solidFill>
                    </a:lnB>
                    <a:noFill/>
                  </a:tcPr>
                </a:tc>
              </a:tr>
              <a:tr h="2252520">
                <a:tc>
                  <a:txBody>
                    <a:bodyPr lIns="68400" rIns="68400" tIns="0" bIns="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Cons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75686a"/>
                      </a:solidFill>
                    </a:lnL>
                    <a:lnR w="9360">
                      <a:solidFill>
                        <a:srgbClr val="75686a"/>
                      </a:solidFill>
                    </a:lnR>
                    <a:lnT w="9360">
                      <a:solidFill>
                        <a:srgbClr val="75686a"/>
                      </a:solidFill>
                    </a:lnT>
                    <a:lnB w="9360">
                      <a:solidFill>
                        <a:srgbClr val="75686a"/>
                      </a:solidFill>
                    </a:lnB>
                    <a:noFill/>
                  </a:tcPr>
                </a:tc>
                <a:tc>
                  <a:txBody>
                    <a:bodyPr lIns="68400" rIns="68400" tIns="0" bIns="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1. Compute engine VM's changes IP once stopped.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2. Maintenance is mandatory.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Cost concern.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75686a"/>
                      </a:solidFill>
                    </a:lnL>
                    <a:lnR w="9360">
                      <a:solidFill>
                        <a:srgbClr val="75686a"/>
                      </a:solidFill>
                    </a:lnR>
                    <a:lnT w="9360">
                      <a:solidFill>
                        <a:srgbClr val="75686a"/>
                      </a:solidFill>
                    </a:lnT>
                    <a:lnB w="9360">
                      <a:solidFill>
                        <a:srgbClr val="75686a"/>
                      </a:solidFill>
                    </a:lnB>
                    <a:noFill/>
                  </a:tcPr>
                </a:tc>
                <a:tc>
                  <a:txBody>
                    <a:bodyPr lIns="68400" rIns="68400" tIns="0" bIns="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1. App engine provides limited processing capabilities.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75686a"/>
                      </a:solidFill>
                    </a:lnL>
                    <a:lnR w="9360">
                      <a:solidFill>
                        <a:srgbClr val="75686a"/>
                      </a:solidFill>
                    </a:lnR>
                    <a:lnT w="9360">
                      <a:solidFill>
                        <a:srgbClr val="75686a"/>
                      </a:solidFill>
                    </a:lnT>
                    <a:lnB w="9360">
                      <a:solidFill>
                        <a:srgbClr val="75686a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457200" y="533520"/>
            <a:ext cx="8229240" cy="5592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algn="ctr">
              <a:lnSpc>
                <a:spcPct val="100000"/>
              </a:lnSpc>
            </a:pP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4a3129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Question &amp; 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4a3129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Answers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93</TotalTime>
  <Application>LibreOffice/5.0.6.2$Linux_X86_64 LibreOffice_project/00$Build-2</Application>
  <Paragraphs>79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2018-06-11T19:04:53Z</dcterms:created>
  <dc:creator>hp</dc:creator>
  <dc:language>en-US</dc:language>
  <cp:lastModifiedBy>Shweta Herlekar</cp:lastModifiedBy>
  <dcterms:modified xsi:type="dcterms:W3CDTF">2018-06-12T11:16:53Z</dcterms:modified>
  <cp:revision>55</cp:revision>
  <dc:title>Quote Of the Day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