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64" r:id="rId4"/>
    <p:sldId id="265" r:id="rId5"/>
    <p:sldId id="266" r:id="rId6"/>
    <p:sldId id="267" r:id="rId7"/>
    <p:sldId id="280" r:id="rId8"/>
    <p:sldId id="275" r:id="rId9"/>
    <p:sldId id="276" r:id="rId10"/>
    <p:sldId id="277" r:id="rId11"/>
  </p:sldIdLst>
  <p:sldSz cx="9144000" cy="6858000" type="screen4x3"/>
  <p:notesSz cx="6884988" cy="10018713"/>
  <p:embeddedFontLst>
    <p:embeddedFont>
      <p:font typeface="Ericsson Capital TT" pitchFamily="2" charset="0"/>
      <p:regular r:id="rId14"/>
    </p:embeddedFont>
    <p:embeddedFont>
      <p:font typeface="Tahoma" pitchFamily="34" charset="0"/>
      <p:regular r:id="rId15"/>
      <p:bold r:id="rId1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636" autoAdjust="0"/>
    <p:restoredTop sz="90033" autoAdjust="0"/>
  </p:normalViewPr>
  <p:slideViewPr>
    <p:cSldViewPr snapToGrid="0" snapToObjects="1">
      <p:cViewPr varScale="1">
        <p:scale>
          <a:sx n="65" d="100"/>
          <a:sy n="65" d="100"/>
        </p:scale>
        <p:origin x="-1302" y="-114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2013-05-11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EB5ADA7-2699-4F36-AFEF-825A6472A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2013-05-11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0A37836-DCD1-4A29-B2A9-E396D157E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E454E79-B1F6-4CD5-9A39-A47E5F46BF0A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2773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3798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A6DACA9C-B9A4-4553-8A26-915F453E45EB}" type="slidenum">
              <a:rPr lang="en-US" sz="1200"/>
              <a:pPr algn="r" defTabSz="925513">
                <a:spcBef>
                  <a:spcPct val="50000"/>
                </a:spcBef>
              </a:pPr>
              <a:t>1</a:t>
            </a:fld>
            <a:endParaRPr lang="en-US" sz="1200"/>
          </a:p>
        </p:txBody>
      </p:sp>
      <p:sp>
        <p:nvSpPr>
          <p:cNvPr id="33799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40D37F7D-D634-4FD7-A634-B4305766E23B}" type="slidenum">
              <a:rPr lang="en-US" sz="1200"/>
              <a:pPr algn="r" defTabSz="925513">
                <a:spcBef>
                  <a:spcPct val="50000"/>
                </a:spcBef>
              </a:pPr>
              <a:t>1</a:t>
            </a:fld>
            <a:endParaRPr lang="en-US" sz="1200"/>
          </a:p>
        </p:txBody>
      </p:sp>
      <p:sp>
        <p:nvSpPr>
          <p:cNvPr id="3380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38213" y="730250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60913"/>
            <a:ext cx="5808663" cy="4506912"/>
          </a:xfrm>
          <a:noFill/>
        </p:spPr>
        <p:txBody>
          <a:bodyPr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latin typeface="Arial" pitchFamily="34" charset="0"/>
              </a:rPr>
              <a:t>Speakers notes:</a:t>
            </a:r>
          </a:p>
          <a:p>
            <a:pPr eaLnBrk="1" hangingPunct="1"/>
            <a:r>
              <a:rPr lang="en-US" b="1" smtClean="0">
                <a:latin typeface="Arial" pitchFamily="34" charset="0"/>
              </a:rPr>
              <a:t>Background: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17 people met at the ”The Lodge” in Snowbird, a ski resort in the Wasatch mountains in, Utah, February  2001. Representatives for XP, (eXtremeProgramming) Scrum, Adaptive Software Development, Crystal, Feature-Driven Development (to mention some of the representatives). The group founded the Agile Manifesto and the Agile Principles at his occasion.</a:t>
            </a:r>
          </a:p>
          <a:p>
            <a:pPr eaLnBrk="1" hangingPunct="1"/>
            <a:endParaRPr lang="en-US" b="1" smtClean="0">
              <a:latin typeface="Arial" pitchFamily="34" charset="0"/>
            </a:endParaRPr>
          </a:p>
          <a:p>
            <a:pPr eaLnBrk="1" hangingPunct="1"/>
            <a:r>
              <a:rPr lang="en-US" b="1" smtClean="0">
                <a:latin typeface="Arial" pitchFamily="34" charset="0"/>
              </a:rPr>
              <a:t>Something worth considering:</a:t>
            </a:r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It is clear that no matter the well defined processes and advanced tools made available for a team; if the persons in the team can not cooperate the processes and tools doesn't make a difference. It is more important to secure that the Team can work together as persons to get efficiency, speed and quality.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A typical user of a system will approve better with a well functioning SW rather than a complex manual or specification. The main goal is to develop products, not necessarily develop documentation. 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Reduce the risk for misunderstandings by communicate changes early rather than wait for the requirement specification.</a:t>
            </a:r>
          </a:p>
        </p:txBody>
      </p:sp>
      <p:sp>
        <p:nvSpPr>
          <p:cNvPr id="3380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/>
          <a:lstStyle/>
          <a:p>
            <a:pPr defTabSz="925513">
              <a:spcBef>
                <a:spcPct val="50000"/>
              </a:spcBef>
            </a:pPr>
            <a:r>
              <a:rPr lang="en-US" sz="1200"/>
              <a:t>Course Documentation Ericsson R&amp;D Agile &amp; Lean Basics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C07F8FE-A2DD-4E9A-AAFF-B1CE88A58C7B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41989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430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38213" y="750888"/>
            <a:ext cx="5010150" cy="3757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3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8129209-EEC5-413A-8454-7FFDC993DC73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4822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FE318F8F-8EC2-4BF7-B0A7-E16E5DA55B0C}" type="slidenum">
              <a:rPr lang="en-US" sz="1200"/>
              <a:pPr algn="r" defTabSz="925513">
                <a:spcBef>
                  <a:spcPct val="50000"/>
                </a:spcBef>
              </a:pPr>
              <a:t>2</a:t>
            </a:fld>
            <a:endParaRPr lang="en-US" sz="1200"/>
          </a:p>
        </p:txBody>
      </p:sp>
      <p:sp>
        <p:nvSpPr>
          <p:cNvPr id="34823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D17FDB4F-86C9-4E50-A2E6-2C172C0B7A16}" type="slidenum">
              <a:rPr lang="en-US" sz="1200"/>
              <a:pPr algn="r" defTabSz="925513">
                <a:spcBef>
                  <a:spcPct val="50000"/>
                </a:spcBef>
              </a:pPr>
              <a:t>2</a:t>
            </a:fld>
            <a:endParaRPr lang="en-US" sz="1200"/>
          </a:p>
        </p:txBody>
      </p:sp>
      <p:sp>
        <p:nvSpPr>
          <p:cNvPr id="3482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38213" y="730250"/>
            <a:ext cx="5010150" cy="37576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60913"/>
            <a:ext cx="5808663" cy="4506912"/>
          </a:xfrm>
          <a:noFill/>
        </p:spPr>
        <p:txBody>
          <a:bodyPr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latin typeface="Arial" pitchFamily="34" charset="0"/>
              </a:rPr>
              <a:t>Speakers notes:</a:t>
            </a:r>
          </a:p>
          <a:p>
            <a:pPr eaLnBrk="1" hangingPunct="1"/>
            <a:r>
              <a:rPr lang="en-US" b="1" smtClean="0">
                <a:latin typeface="Arial" pitchFamily="34" charset="0"/>
              </a:rPr>
              <a:t>Background: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17 people met at the ”The Lodge” in Snowbird, a ski resort in the Wasatch mountains in, Utah, February  2001. Representatives for XP, (eXtremeProgramming) Scrum, Adaptive Software Development, Crystal, Feature-Driven Development (to mention some of the representatives). The group founded the Agile Manifesto and the Agile Principles at his occasion.</a:t>
            </a:r>
          </a:p>
          <a:p>
            <a:pPr eaLnBrk="1" hangingPunct="1"/>
            <a:endParaRPr lang="en-US" b="1" smtClean="0">
              <a:latin typeface="Arial" pitchFamily="34" charset="0"/>
            </a:endParaRPr>
          </a:p>
        </p:txBody>
      </p:sp>
      <p:sp>
        <p:nvSpPr>
          <p:cNvPr id="348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/>
          <a:lstStyle/>
          <a:p>
            <a:pPr defTabSz="925513">
              <a:spcBef>
                <a:spcPct val="50000"/>
              </a:spcBef>
            </a:pPr>
            <a:r>
              <a:rPr lang="en-US" sz="1200"/>
              <a:t>Course Documentation Ericsson R&amp;D Agile &amp; Lean Basics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96D13CD-60A9-4C86-91F9-BBCA1BE0C9C3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5846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7CA1F5DF-CBD3-4A4F-B058-5795783F043B}" type="slidenum">
              <a:rPr lang="en-US" sz="1200"/>
              <a:pPr algn="r" defTabSz="925513">
                <a:spcBef>
                  <a:spcPct val="50000"/>
                </a:spcBef>
              </a:pPr>
              <a:t>3</a:t>
            </a:fld>
            <a:endParaRPr lang="en-US" sz="1200"/>
          </a:p>
        </p:txBody>
      </p:sp>
      <p:sp>
        <p:nvSpPr>
          <p:cNvPr id="35847" name="Rectangle 7"/>
          <p:cNvSpPr txBox="1">
            <a:spLocks noGrp="1" noChangeArrowheads="1"/>
          </p:cNvSpPr>
          <p:nvPr/>
        </p:nvSpPr>
        <p:spPr bwMode="auto">
          <a:xfrm>
            <a:off x="3898900" y="9515475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 anchor="b"/>
          <a:lstStyle/>
          <a:p>
            <a:pPr algn="r" defTabSz="925513">
              <a:spcBef>
                <a:spcPct val="50000"/>
              </a:spcBef>
            </a:pPr>
            <a:fld id="{69417F5D-DC75-4580-96BD-5F25E5078D9C}" type="slidenum">
              <a:rPr lang="en-US" sz="1200"/>
              <a:pPr algn="r" defTabSz="925513">
                <a:spcBef>
                  <a:spcPct val="50000"/>
                </a:spcBef>
              </a:pPr>
              <a:t>3</a:t>
            </a:fld>
            <a:endParaRPr lang="en-US" sz="1200"/>
          </a:p>
        </p:txBody>
      </p:sp>
      <p:sp>
        <p:nvSpPr>
          <p:cNvPr id="3584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36625" y="750888"/>
            <a:ext cx="5010150" cy="3757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>
                <a:latin typeface="Arial" pitchFamily="34" charset="0"/>
              </a:rPr>
              <a:t>Speakers notes:</a:t>
            </a:r>
          </a:p>
          <a:p>
            <a:pPr eaLnBrk="1" hangingPunct="1"/>
            <a:r>
              <a:rPr lang="en-US" b="1" smtClean="0">
                <a:latin typeface="Arial" pitchFamily="34" charset="0"/>
              </a:rPr>
              <a:t>Something worth considering:</a:t>
            </a:r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It is clear that no matter the well defined processes and advanced tools made available for a team; if the persons in the team can not cooperate the processes and tools doesn't make a difference. It is more important to secure that the Team can work together as persons to get efficiency, speed and quality.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A typical user of a system will approve better with a well functioning SW rather than a complex manual or specification. The main goal is to develop products, not necessarily develop documentation. 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Reduce the risk for misunderstandings by communicate changes early rather than wait for the requirement specification.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585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546" tIns="46273" rIns="92546" bIns="46273"/>
          <a:lstStyle/>
          <a:p>
            <a:pPr defTabSz="925513">
              <a:spcBef>
                <a:spcPct val="50000"/>
              </a:spcBef>
            </a:pPr>
            <a:r>
              <a:rPr lang="en-US" sz="1200"/>
              <a:t>Course Documentation Ericsson R&amp;D Agile &amp; Lean Basics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B24534C-01F3-4FAC-9514-3E1526698DAC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6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5847" name="Footer Placeholder 6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29629F-3427-4EF7-9B8B-C5FCE81A100F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70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6871" name="Footer Placeholder 6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B53FBCC-F0A4-4172-975A-34C933A3C3E6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4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7895" name="Footer Placeholder 6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AC1D10E-CBC5-43D0-AA5E-DA5BE7C68F19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8917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99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9800" y="750888"/>
            <a:ext cx="5010150" cy="3757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8975" y="4760913"/>
            <a:ext cx="5507038" cy="4506912"/>
          </a:xfrm>
          <a:noFill/>
        </p:spPr>
        <p:txBody>
          <a:bodyPr wrap="square" lIns="96575" tIns="48288" rIns="96575" bIns="4828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9944" name="Slide Number Placeholder 3"/>
          <p:cNvSpPr txBox="1">
            <a:spLocks noGrp="1"/>
          </p:cNvSpPr>
          <p:nvPr/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>
              <a:spcBef>
                <a:spcPct val="50000"/>
              </a:spcBef>
            </a:pPr>
            <a:fld id="{7C9E39A0-F28B-4CFA-A71A-A107C5DA43AE}" type="slidenum">
              <a:rPr lang="en-US" sz="1300"/>
              <a:pPr algn="r" defTabSz="965200">
                <a:spcBef>
                  <a:spcPct val="50000"/>
                </a:spcBef>
              </a:pPr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6BE8B5-0C98-4CC5-9ADF-5EE777A0CFE2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39941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409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38213" y="750888"/>
            <a:ext cx="5010150" cy="3757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7" name="Rectangle 3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2013-01-24 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A480C20-B27C-4431-8CD7-13648AB289F2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 </a:t>
            </a:r>
          </a:p>
        </p:txBody>
      </p:sp>
      <p:sp>
        <p:nvSpPr>
          <p:cNvPr id="419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38213" y="750888"/>
            <a:ext cx="5010150" cy="3757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3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1514475" y="2828925"/>
            <a:ext cx="1476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Slide title</a:t>
            </a: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70 pt</a:t>
            </a: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rgbClr val="9FB7D3"/>
                </a:solidFill>
              </a:rPr>
              <a:t>CAPITALS</a:t>
            </a: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Slide subtitle </a:t>
            </a: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minimum 30 pt</a:t>
            </a:r>
          </a:p>
          <a:p>
            <a:pPr algn="r">
              <a:defRPr/>
            </a:pP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699" y="5137200"/>
            <a:ext cx="8355014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3700" y="1808709"/>
            <a:ext cx="8351839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5" y="1800225"/>
            <a:ext cx="8351838" cy="1849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75" y="3802063"/>
            <a:ext cx="8351838" cy="184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Slide title </a:t>
            </a: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44 pt</a:t>
            </a: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 minimum 24 pt</a:t>
            </a: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Bullets level 2-5</a:t>
            </a:r>
          </a:p>
          <a:p>
            <a:pPr algn="r">
              <a:defRPr/>
            </a:pPr>
            <a:r>
              <a:rPr lang="en-US" sz="1200">
                <a:solidFill>
                  <a:srgbClr val="FFFFFF"/>
                </a:solidFill>
              </a:rPr>
              <a:t>minimum 20 pt</a:t>
            </a:r>
          </a:p>
          <a:p>
            <a:pPr algn="r">
              <a:defRPr/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800">
              <a:solidFill>
                <a:schemeClr val="bg1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800">
              <a:solidFill>
                <a:schemeClr val="bg1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8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500">
                <a:solidFill>
                  <a:srgbClr val="9FB7D3"/>
                </a:solidFill>
              </a:rPr>
              <a:t>Characters for Embedded font:</a:t>
            </a:r>
            <a:br>
              <a:rPr lang="en-US" sz="500">
                <a:solidFill>
                  <a:srgbClr val="9FB7D3"/>
                </a:solidFill>
              </a:rPr>
            </a:br>
            <a:r>
              <a:rPr lang="en-US" sz="50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>
              <a:spcBef>
                <a:spcPct val="50000"/>
              </a:spcBef>
              <a:defRPr/>
            </a:pPr>
            <a:endParaRPr 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50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50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50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5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defRPr/>
            </a:pPr>
            <a:endParaRPr lang="en-US" sz="140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 descr="ECON_RGB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lang="en-US" sz="800">
                <a:solidFill>
                  <a:srgbClr val="87888A"/>
                </a:solidFill>
              </a:rPr>
              <a:t>Ericsson Internal  |  2013-05-11  |  Page </a:t>
            </a:r>
            <a:fld id="{ED3E0776-F1A3-4800-92E9-B95C178A3A7E}" type="slidenum">
              <a:rPr lang="en-US" sz="800">
                <a:solidFill>
                  <a:srgbClr val="87888A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80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5" r:id="rId17"/>
    <p:sldLayoutId id="2147483826" r:id="rId18"/>
    <p:sldLayoutId id="214748382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pitchFamily="34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247650"/>
            <a:ext cx="7826375" cy="804863"/>
          </a:xfrm>
        </p:spPr>
        <p:txBody>
          <a:bodyPr anchor="b">
            <a:spAutoFit/>
          </a:bodyPr>
          <a:lstStyle/>
          <a:p>
            <a:pPr eaLnBrk="1" hangingPunct="1">
              <a:lnSpc>
                <a:spcPct val="165000"/>
              </a:lnSpc>
            </a:pPr>
            <a:r>
              <a:rPr lang="en-US" sz="3200" smtClean="0">
                <a:solidFill>
                  <a:schemeClr val="tx2"/>
                </a:solidFill>
                <a:latin typeface="Ericsson Capital TT" pitchFamily="2" charset="0"/>
              </a:rPr>
              <a:t>Agile Manifesto  (2001)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8900"/>
            <a:ext cx="8958263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129338"/>
            <a:ext cx="914400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sv-SE">
                <a:solidFill>
                  <a:schemeClr val="bg1"/>
                </a:solidFill>
              </a:rPr>
              <a:t>http://agilemanifesto.org/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239713"/>
            <a:ext cx="7496175" cy="108585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i-FI" smtClean="0">
                <a:solidFill>
                  <a:schemeClr val="tx2"/>
                </a:solidFill>
                <a:latin typeface="Ericsson Capital TT" pitchFamily="2" charset="0"/>
              </a:rPr>
              <a:t>Product Owner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800225"/>
            <a:ext cx="8353425" cy="3852863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Define the features of the product.</a:t>
            </a:r>
          </a:p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Decide on release date and content.</a:t>
            </a:r>
          </a:p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Be responsible for the profitability of the product (ROI).</a:t>
            </a:r>
          </a:p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Prioritize features according to market value.</a:t>
            </a:r>
          </a:p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Adjust features and priority every iteration, as needed</a:t>
            </a:r>
          </a:p>
          <a:p>
            <a:pPr marL="341313" indent="-341313" defTabSz="449263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i-FI" smtClean="0"/>
              <a:t>Accept or reject work results.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204788"/>
            <a:ext cx="7494588" cy="1120775"/>
          </a:xfrm>
        </p:spPr>
        <p:txBody>
          <a:bodyPr anchor="b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sz="3200" smtClean="0">
                <a:solidFill>
                  <a:schemeClr val="tx2"/>
                </a:solidFill>
                <a:latin typeface="Ericsson Capital TT" pitchFamily="2" charset="0"/>
              </a:rPr>
              <a:t>Principles behind the Agile Manifesto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800225"/>
            <a:ext cx="8086725" cy="385127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/>
              <a:t>Our highest priority is to </a:t>
            </a:r>
            <a:r>
              <a:rPr lang="en-US" sz="1800" b="1" smtClean="0">
                <a:solidFill>
                  <a:srgbClr val="00A9D4"/>
                </a:solidFill>
              </a:rPr>
              <a:t>satisfy the customer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through early and </a:t>
            </a:r>
            <a:r>
              <a:rPr lang="en-US" sz="1800" b="1" smtClean="0">
                <a:solidFill>
                  <a:srgbClr val="00A9D4"/>
                </a:solidFill>
              </a:rPr>
              <a:t>continuous delivery of valuable software</a:t>
            </a:r>
            <a:r>
              <a:rPr lang="en-US" sz="1800" smtClean="0"/>
              <a:t>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endParaRPr lang="en-US" sz="1800" b="1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b="1" smtClean="0">
                <a:solidFill>
                  <a:srgbClr val="00A9D4"/>
                </a:solidFill>
              </a:rPr>
              <a:t>Welcome changing requirements</a:t>
            </a:r>
            <a:r>
              <a:rPr lang="en-US" sz="1800" smtClean="0"/>
              <a:t>, even late in development. Agile processes </a:t>
            </a:r>
            <a:r>
              <a:rPr lang="en-US" sz="1800" b="1" smtClean="0">
                <a:solidFill>
                  <a:srgbClr val="00A9D4"/>
                </a:solidFill>
              </a:rPr>
              <a:t>harness change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for the customer's competitive advantage.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b="1" smtClean="0">
                <a:solidFill>
                  <a:srgbClr val="00A9D4"/>
                </a:solidFill>
              </a:rPr>
              <a:t>Deliver working software frequently</a:t>
            </a:r>
            <a:r>
              <a:rPr lang="en-US" sz="1800" smtClean="0"/>
              <a:t>, from a couple of weeks to a couple of months, with a preference to the shorter timescale.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/>
              <a:t>Business people and developers must </a:t>
            </a:r>
            <a:r>
              <a:rPr lang="en-US" sz="1800" b="1" smtClean="0">
                <a:solidFill>
                  <a:srgbClr val="00A9D4"/>
                </a:solidFill>
              </a:rPr>
              <a:t>work together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daily throughout the project.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/>
              <a:t>Build projects around </a:t>
            </a:r>
            <a:r>
              <a:rPr lang="en-US" sz="1800" b="1" smtClean="0">
                <a:solidFill>
                  <a:srgbClr val="00A9D4"/>
                </a:solidFill>
              </a:rPr>
              <a:t>motivated individuals</a:t>
            </a:r>
            <a:r>
              <a:rPr lang="en-US" sz="1800" smtClean="0"/>
              <a:t>. Give them the environment and support they need, and trust them to get the job done.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smtClean="0"/>
              <a:t>The most efficient and effective method of conveying information to and within a development team is </a:t>
            </a:r>
            <a:r>
              <a:rPr lang="en-US" sz="1800" b="1" smtClean="0">
                <a:solidFill>
                  <a:srgbClr val="00A9D4"/>
                </a:solidFill>
              </a:rPr>
              <a:t>face-to-face conversation</a:t>
            </a:r>
            <a:r>
              <a:rPr lang="en-US" sz="180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b="1" smtClean="0">
                <a:solidFill>
                  <a:srgbClr val="00A9D4"/>
                </a:solidFill>
              </a:rPr>
              <a:t>Working software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is the primary </a:t>
            </a:r>
            <a:r>
              <a:rPr lang="en-US" sz="1800" b="1" smtClean="0">
                <a:solidFill>
                  <a:srgbClr val="00A9D4"/>
                </a:solidFill>
              </a:rPr>
              <a:t>measure</a:t>
            </a:r>
            <a:r>
              <a:rPr lang="en-US" sz="1800" smtClean="0"/>
              <a:t> of progress.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smtClean="0"/>
              <a:t>Agile processes promote </a:t>
            </a:r>
            <a:r>
              <a:rPr lang="en-US" sz="1800" b="1" smtClean="0">
                <a:solidFill>
                  <a:srgbClr val="00A9D4"/>
                </a:solidFill>
              </a:rPr>
              <a:t>sustainable development.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The sponsors, developers, and users should be able to maintain a constant pace indefinitely.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smtClean="0"/>
              <a:t>Continuous attention to </a:t>
            </a:r>
            <a:r>
              <a:rPr lang="en-US" sz="1800" b="1" smtClean="0">
                <a:solidFill>
                  <a:srgbClr val="00A9D4"/>
                </a:solidFill>
              </a:rPr>
              <a:t>technical excellence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and </a:t>
            </a:r>
            <a:r>
              <a:rPr lang="en-US" sz="1800" b="1" smtClean="0">
                <a:solidFill>
                  <a:srgbClr val="00A9D4"/>
                </a:solidFill>
              </a:rPr>
              <a:t>good design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enhances agility.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b="1" smtClean="0">
                <a:solidFill>
                  <a:srgbClr val="00A9D4"/>
                </a:solidFill>
              </a:rPr>
              <a:t>Simplicity</a:t>
            </a:r>
            <a:r>
              <a:rPr lang="en-US" sz="1800" smtClean="0"/>
              <a:t>--the art of maximizing the amount of work not done--is essential.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endParaRPr lang="en-US" sz="1800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smtClean="0"/>
              <a:t>The best architectures, requirements, and designs emerge from </a:t>
            </a:r>
            <a:r>
              <a:rPr lang="en-US" sz="1800" b="1" smtClean="0">
                <a:solidFill>
                  <a:srgbClr val="00A9D4"/>
                </a:solidFill>
              </a:rPr>
              <a:t>self-organizing teams. </a:t>
            </a:r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endParaRPr lang="en-US" sz="1800" b="1" smtClean="0"/>
          </a:p>
          <a:p>
            <a:pPr marL="457200" indent="-457200" eaLnBrk="1" hangingPunct="1">
              <a:lnSpc>
                <a:spcPct val="80000"/>
              </a:lnSpc>
              <a:buFont typeface="Arial" pitchFamily="34" charset="0"/>
              <a:buAutoNum type="arabicPeriod" startAt="7"/>
            </a:pPr>
            <a:r>
              <a:rPr lang="en-US" sz="1800" smtClean="0"/>
              <a:t>At regular intervals, the </a:t>
            </a:r>
            <a:r>
              <a:rPr lang="en-US" sz="1800" b="1" smtClean="0">
                <a:solidFill>
                  <a:srgbClr val="00A9D4"/>
                </a:solidFill>
              </a:rPr>
              <a:t>team reflects</a:t>
            </a:r>
            <a:r>
              <a:rPr lang="en-US" sz="1800" smtClean="0">
                <a:solidFill>
                  <a:srgbClr val="00A9D4"/>
                </a:solidFill>
              </a:rPr>
              <a:t> </a:t>
            </a:r>
            <a:r>
              <a:rPr lang="en-US" sz="1800" smtClean="0"/>
              <a:t>on how to become more effective, then tunes and adjusts its behavior accordingly. 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93700" y="765175"/>
            <a:ext cx="749458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 anchor="b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Principles behind the Agile Manifesto</a:t>
            </a:r>
            <a:r>
              <a:rPr lang="en-US" sz="3200">
                <a:solidFill>
                  <a:schemeClr val="tx2"/>
                </a:solidFill>
                <a:latin typeface="Ericsson Capital TT" pitchFamily="2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3700" y="1808163"/>
            <a:ext cx="8351838" cy="2840037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chemeClr val="tx2"/>
                </a:solidFill>
                <a:latin typeface="Ericsson Capital TT" pitchFamily="2" charset="0"/>
              </a:rPr>
              <a:t>SCRUM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4067175"/>
            <a:ext cx="4286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257175"/>
            <a:ext cx="7480300" cy="10429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  <a:latin typeface="Ericsson Capital TT" pitchFamily="2" charset="0"/>
                <a:cs typeface="Arial" pitchFamily="34" charset="0"/>
              </a:rPr>
              <a:t>Scrum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930400"/>
            <a:ext cx="8120063" cy="3629025"/>
          </a:xfrm>
        </p:spPr>
        <p:txBody>
          <a:bodyPr/>
          <a:lstStyle/>
          <a:p>
            <a:pPr eaLnBrk="1" hangingPunct="1"/>
            <a:r>
              <a:rPr lang="en-US" smtClean="0"/>
              <a:t>Scrum is an Agile process;</a:t>
            </a:r>
          </a:p>
          <a:p>
            <a:pPr eaLnBrk="1" hangingPunct="1"/>
            <a:r>
              <a:rPr lang="en-US" smtClean="0"/>
              <a:t>Used to manage complex projects since 1990;</a:t>
            </a:r>
          </a:p>
          <a:p>
            <a:pPr eaLnBrk="1" hangingPunct="1"/>
            <a:r>
              <a:rPr lang="en-US" smtClean="0"/>
              <a:t>Delivers business functionality in 30 days;</a:t>
            </a:r>
          </a:p>
          <a:p>
            <a:pPr eaLnBrk="1" hangingPunct="1"/>
            <a:r>
              <a:rPr lang="en-US" smtClean="0"/>
              <a:t>Business sets the priorities;</a:t>
            </a:r>
          </a:p>
          <a:p>
            <a:pPr eaLnBrk="1" hangingPunct="1"/>
            <a:r>
              <a:rPr lang="en-US" smtClean="0"/>
              <a:t>Teams self-organize to determine the best way to deliver the highest priority features.</a:t>
            </a:r>
          </a:p>
          <a:p>
            <a:pPr eaLnBrk="1" hangingPunct="1"/>
            <a:r>
              <a:rPr lang="en-US" smtClean="0"/>
              <a:t>Scalable to distributed, large, and long projects;</a:t>
            </a:r>
          </a:p>
          <a:p>
            <a:pPr eaLnBrk="1" hangingPunct="1"/>
            <a:r>
              <a:rPr lang="en-US" smtClean="0"/>
              <a:t>Extremely simple but very hard!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257175"/>
            <a:ext cx="7480300" cy="10429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  <a:latin typeface="Ericsson Capital TT" pitchFamily="2" charset="0"/>
                <a:cs typeface="Arial" pitchFamily="34" charset="0"/>
              </a:rPr>
              <a:t>Scrum - framework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930400"/>
            <a:ext cx="8120063" cy="123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Sprint planning – “definition of Done”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Sprint review – “the demo”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Sprint retrospective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</a:rPr>
              <a:t>Daily scrum meeting</a:t>
            </a:r>
          </a:p>
        </p:txBody>
      </p:sp>
      <p:pic>
        <p:nvPicPr>
          <p:cNvPr id="16388" name="Picture 4" descr="allinone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68450" y="3227388"/>
            <a:ext cx="5995988" cy="2332037"/>
          </a:xfr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495800"/>
            <a:ext cx="952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828800"/>
            <a:ext cx="3781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65125" y="6030913"/>
            <a:ext cx="1327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Product owner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876800" y="3505200"/>
            <a:ext cx="1287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Scrum master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162800" y="3505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team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664200" y="1042988"/>
            <a:ext cx="18557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4E9793"/>
                </a:solidFill>
              </a:rPr>
              <a:t>Timeboxing!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4057650" y="1150938"/>
            <a:ext cx="1519238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4595813" y="1395413"/>
            <a:ext cx="981075" cy="204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76250" y="188913"/>
            <a:ext cx="8229600" cy="900112"/>
          </a:xfrm>
        </p:spPr>
        <p:txBody>
          <a:bodyPr lIns="91440" tIns="45720" rIns="91440" bIns="45720" anchor="t">
            <a:normAutofit fontScale="90000"/>
          </a:bodyPr>
          <a:lstStyle/>
          <a:p>
            <a:pPr eaLnBrk="1" hangingPunct="1">
              <a:defRPr/>
            </a:pPr>
            <a:r>
              <a:rPr lang="sv-SE" smtClean="0">
                <a:solidFill>
                  <a:schemeClr val="tx2"/>
                </a:solidFill>
              </a:rPr>
              <a:t>Cross functional team</a:t>
            </a:r>
            <a:br>
              <a:rPr lang="sv-SE" smtClean="0">
                <a:solidFill>
                  <a:schemeClr val="tx2"/>
                </a:solidFill>
              </a:rPr>
            </a:br>
            <a:r>
              <a:rPr lang="sv-SE" sz="3400" smtClean="0"/>
              <a:t>Doesn’t mean everyone has to know everything</a:t>
            </a:r>
            <a:endParaRPr lang="sv-SE" smtClean="0"/>
          </a:p>
        </p:txBody>
      </p:sp>
      <p:cxnSp>
        <p:nvCxnSpPr>
          <p:cNvPr id="17411" name="Straight Connector 6"/>
          <p:cNvCxnSpPr>
            <a:cxnSpLocks noChangeShapeType="1"/>
          </p:cNvCxnSpPr>
          <p:nvPr/>
        </p:nvCxnSpPr>
        <p:spPr bwMode="auto">
          <a:xfrm rot="5400000">
            <a:off x="699294" y="3769519"/>
            <a:ext cx="3433763" cy="9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2" name="Straight Connector 7"/>
          <p:cNvCxnSpPr>
            <a:cxnSpLocks noChangeShapeType="1"/>
          </p:cNvCxnSpPr>
          <p:nvPr/>
        </p:nvCxnSpPr>
        <p:spPr bwMode="auto">
          <a:xfrm rot="16200000" flipH="1">
            <a:off x="1501776" y="3756025"/>
            <a:ext cx="3460750" cy="9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3" name="Straight Connector 8"/>
          <p:cNvCxnSpPr>
            <a:cxnSpLocks noChangeShapeType="1"/>
          </p:cNvCxnSpPr>
          <p:nvPr/>
        </p:nvCxnSpPr>
        <p:spPr bwMode="auto">
          <a:xfrm rot="5400000">
            <a:off x="2447925" y="3779838"/>
            <a:ext cx="3387725" cy="34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4" name="Straight Connector 9"/>
          <p:cNvCxnSpPr>
            <a:cxnSpLocks noChangeShapeType="1"/>
          </p:cNvCxnSpPr>
          <p:nvPr/>
        </p:nvCxnSpPr>
        <p:spPr bwMode="auto">
          <a:xfrm rot="5400000">
            <a:off x="3339307" y="3747294"/>
            <a:ext cx="3352800" cy="26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5" name="Straight Connector 10"/>
          <p:cNvCxnSpPr>
            <a:cxnSpLocks noChangeShapeType="1"/>
          </p:cNvCxnSpPr>
          <p:nvPr/>
        </p:nvCxnSpPr>
        <p:spPr bwMode="auto">
          <a:xfrm rot="16200000" flipH="1">
            <a:off x="4230688" y="3797300"/>
            <a:ext cx="3335337" cy="174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Straight Connector 11"/>
          <p:cNvCxnSpPr>
            <a:cxnSpLocks noChangeShapeType="1"/>
          </p:cNvCxnSpPr>
          <p:nvPr/>
        </p:nvCxnSpPr>
        <p:spPr bwMode="auto">
          <a:xfrm rot="16200000" flipH="1">
            <a:off x="5145882" y="3813968"/>
            <a:ext cx="3352800" cy="365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3571875" y="1962150"/>
            <a:ext cx="40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DB</a:t>
            </a:r>
          </a:p>
        </p:txBody>
      </p:sp>
      <p:sp>
        <p:nvSpPr>
          <p:cNvPr id="17418" name="TextBox 13"/>
          <p:cNvSpPr txBox="1">
            <a:spLocks noChangeArrowheads="1"/>
          </p:cNvSpPr>
          <p:nvPr/>
        </p:nvSpPr>
        <p:spPr bwMode="auto">
          <a:xfrm>
            <a:off x="5143500" y="2033588"/>
            <a:ext cx="55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Java</a:t>
            </a:r>
          </a:p>
        </p:txBody>
      </p:sp>
      <p:sp>
        <p:nvSpPr>
          <p:cNvPr id="17419" name="TextBox 14"/>
          <p:cNvSpPr txBox="1">
            <a:spLocks noChangeArrowheads="1"/>
          </p:cNvSpPr>
          <p:nvPr/>
        </p:nvSpPr>
        <p:spPr bwMode="auto">
          <a:xfrm>
            <a:off x="4357688" y="2033588"/>
            <a:ext cx="514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Web</a:t>
            </a:r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2571750" y="1962150"/>
            <a:ext cx="581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Test</a:t>
            </a:r>
          </a:p>
        </p:txBody>
      </p:sp>
      <p:sp>
        <p:nvSpPr>
          <p:cNvPr id="17421" name="TextBox 16"/>
          <p:cNvSpPr txBox="1">
            <a:spLocks noChangeArrowheads="1"/>
          </p:cNvSpPr>
          <p:nvPr/>
        </p:nvSpPr>
        <p:spPr bwMode="auto">
          <a:xfrm>
            <a:off x="6000750" y="1962150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Domain</a:t>
            </a:r>
          </a:p>
        </p:txBody>
      </p:sp>
      <p:sp>
        <p:nvSpPr>
          <p:cNvPr id="17422" name="TextBox 17"/>
          <p:cNvSpPr txBox="1">
            <a:spLocks noChangeArrowheads="1"/>
          </p:cNvSpPr>
          <p:nvPr/>
        </p:nvSpPr>
        <p:spPr bwMode="auto">
          <a:xfrm>
            <a:off x="6929438" y="1962150"/>
            <a:ext cx="43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CM</a:t>
            </a:r>
          </a:p>
        </p:txBody>
      </p:sp>
      <p:cxnSp>
        <p:nvCxnSpPr>
          <p:cNvPr id="17423" name="Straight Connector 18"/>
          <p:cNvCxnSpPr>
            <a:cxnSpLocks noChangeShapeType="1"/>
          </p:cNvCxnSpPr>
          <p:nvPr/>
        </p:nvCxnSpPr>
        <p:spPr bwMode="auto">
          <a:xfrm rot="5400000">
            <a:off x="5888038" y="3840162"/>
            <a:ext cx="3416300" cy="47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Straight Connector 19"/>
          <p:cNvCxnSpPr>
            <a:cxnSpLocks noChangeShapeType="1"/>
          </p:cNvCxnSpPr>
          <p:nvPr/>
        </p:nvCxnSpPr>
        <p:spPr bwMode="auto">
          <a:xfrm>
            <a:off x="1785938" y="2390775"/>
            <a:ext cx="5969000" cy="34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5" name="Straight Connector 21"/>
          <p:cNvCxnSpPr>
            <a:cxnSpLocks noChangeShapeType="1"/>
          </p:cNvCxnSpPr>
          <p:nvPr/>
        </p:nvCxnSpPr>
        <p:spPr bwMode="auto">
          <a:xfrm>
            <a:off x="1785938" y="2962275"/>
            <a:ext cx="594995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Straight Connector 22"/>
          <p:cNvCxnSpPr>
            <a:cxnSpLocks noChangeShapeType="1"/>
          </p:cNvCxnSpPr>
          <p:nvPr/>
        </p:nvCxnSpPr>
        <p:spPr bwMode="auto">
          <a:xfrm>
            <a:off x="1785938" y="3462338"/>
            <a:ext cx="5949950" cy="650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Straight Connector 23"/>
          <p:cNvCxnSpPr>
            <a:cxnSpLocks noChangeShapeType="1"/>
          </p:cNvCxnSpPr>
          <p:nvPr/>
        </p:nvCxnSpPr>
        <p:spPr bwMode="auto">
          <a:xfrm>
            <a:off x="1714500" y="3962400"/>
            <a:ext cx="5959475" cy="762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Straight Connector 24"/>
          <p:cNvCxnSpPr>
            <a:cxnSpLocks noChangeShapeType="1"/>
          </p:cNvCxnSpPr>
          <p:nvPr/>
        </p:nvCxnSpPr>
        <p:spPr bwMode="auto">
          <a:xfrm>
            <a:off x="1714500" y="4391025"/>
            <a:ext cx="5959475" cy="428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9" name="Straight Connector 25"/>
          <p:cNvCxnSpPr>
            <a:cxnSpLocks noChangeShapeType="1"/>
          </p:cNvCxnSpPr>
          <p:nvPr/>
        </p:nvCxnSpPr>
        <p:spPr bwMode="auto">
          <a:xfrm>
            <a:off x="1714500" y="4891088"/>
            <a:ext cx="5942013" cy="619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0" name="TextBox 26"/>
          <p:cNvSpPr txBox="1">
            <a:spLocks noChangeArrowheads="1"/>
          </p:cNvSpPr>
          <p:nvPr/>
        </p:nvSpPr>
        <p:spPr bwMode="auto">
          <a:xfrm>
            <a:off x="1816100" y="25336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Lisa</a:t>
            </a:r>
          </a:p>
        </p:txBody>
      </p:sp>
      <p:sp>
        <p:nvSpPr>
          <p:cNvPr id="17431" name="TextBox 27"/>
          <p:cNvSpPr txBox="1">
            <a:spLocks noChangeArrowheads="1"/>
          </p:cNvSpPr>
          <p:nvPr/>
        </p:nvSpPr>
        <p:spPr bwMode="auto">
          <a:xfrm>
            <a:off x="1857375" y="3105150"/>
            <a:ext cx="48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Joe</a:t>
            </a:r>
          </a:p>
        </p:txBody>
      </p:sp>
      <p:sp>
        <p:nvSpPr>
          <p:cNvPr id="17432" name="TextBox 28"/>
          <p:cNvSpPr txBox="1">
            <a:spLocks noChangeArrowheads="1"/>
          </p:cNvSpPr>
          <p:nvPr/>
        </p:nvSpPr>
        <p:spPr bwMode="auto">
          <a:xfrm>
            <a:off x="1785938" y="3533775"/>
            <a:ext cx="55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Fred</a:t>
            </a:r>
          </a:p>
        </p:txBody>
      </p:sp>
      <p:sp>
        <p:nvSpPr>
          <p:cNvPr id="17433" name="TextBox 29"/>
          <p:cNvSpPr txBox="1">
            <a:spLocks noChangeArrowheads="1"/>
          </p:cNvSpPr>
          <p:nvPr/>
        </p:nvSpPr>
        <p:spPr bwMode="auto">
          <a:xfrm>
            <a:off x="1587500" y="3962400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Jenny</a:t>
            </a:r>
          </a:p>
        </p:txBody>
      </p:sp>
      <p:sp>
        <p:nvSpPr>
          <p:cNvPr id="17434" name="TextBox 30"/>
          <p:cNvSpPr txBox="1">
            <a:spLocks noChangeArrowheads="1"/>
          </p:cNvSpPr>
          <p:nvPr/>
        </p:nvSpPr>
        <p:spPr bwMode="auto">
          <a:xfrm>
            <a:off x="1663700" y="4476750"/>
            <a:ext cx="83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David</a:t>
            </a:r>
          </a:p>
        </p:txBody>
      </p:sp>
      <p:cxnSp>
        <p:nvCxnSpPr>
          <p:cNvPr id="17435" name="Straight Connector 31"/>
          <p:cNvCxnSpPr>
            <a:cxnSpLocks noChangeShapeType="1"/>
          </p:cNvCxnSpPr>
          <p:nvPr/>
        </p:nvCxnSpPr>
        <p:spPr bwMode="auto">
          <a:xfrm>
            <a:off x="1714500" y="5319713"/>
            <a:ext cx="6000750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6" name="TextBox 32"/>
          <p:cNvSpPr txBox="1">
            <a:spLocks noChangeArrowheads="1"/>
          </p:cNvSpPr>
          <p:nvPr/>
        </p:nvSpPr>
        <p:spPr bwMode="auto">
          <a:xfrm>
            <a:off x="1785938" y="4962525"/>
            <a:ext cx="49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>
                <a:solidFill>
                  <a:srgbClr val="215773"/>
                </a:solidFill>
                <a:latin typeface="Inkpen2 Script"/>
              </a:rPr>
              <a:t>Erik</a:t>
            </a:r>
          </a:p>
        </p:txBody>
      </p:sp>
      <p:sp>
        <p:nvSpPr>
          <p:cNvPr id="17437" name="Freeform 35"/>
          <p:cNvSpPr>
            <a:spLocks noChangeArrowheads="1"/>
          </p:cNvSpPr>
          <p:nvPr/>
        </p:nvSpPr>
        <p:spPr bwMode="auto">
          <a:xfrm>
            <a:off x="5143500" y="3605213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Freeform 36"/>
          <p:cNvSpPr>
            <a:spLocks noChangeArrowheads="1"/>
          </p:cNvSpPr>
          <p:nvPr/>
        </p:nvSpPr>
        <p:spPr bwMode="auto">
          <a:xfrm>
            <a:off x="5143500" y="2676525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Freeform 37"/>
          <p:cNvSpPr>
            <a:spLocks noChangeArrowheads="1"/>
          </p:cNvSpPr>
          <p:nvPr/>
        </p:nvSpPr>
        <p:spPr bwMode="auto">
          <a:xfrm>
            <a:off x="3646488" y="270192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Freeform 38"/>
          <p:cNvSpPr>
            <a:spLocks noChangeArrowheads="1"/>
          </p:cNvSpPr>
          <p:nvPr/>
        </p:nvSpPr>
        <p:spPr bwMode="auto">
          <a:xfrm>
            <a:off x="4500563" y="267652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Freeform 39"/>
          <p:cNvSpPr>
            <a:spLocks noChangeArrowheads="1"/>
          </p:cNvSpPr>
          <p:nvPr/>
        </p:nvSpPr>
        <p:spPr bwMode="auto">
          <a:xfrm>
            <a:off x="2714625" y="267652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Freeform 40"/>
          <p:cNvSpPr>
            <a:spLocks noChangeArrowheads="1"/>
          </p:cNvSpPr>
          <p:nvPr/>
        </p:nvSpPr>
        <p:spPr bwMode="auto">
          <a:xfrm>
            <a:off x="3500438" y="3105150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Freeform 41"/>
          <p:cNvSpPr>
            <a:spLocks noChangeArrowheads="1"/>
          </p:cNvSpPr>
          <p:nvPr/>
        </p:nvSpPr>
        <p:spPr bwMode="auto">
          <a:xfrm>
            <a:off x="2714625" y="3176588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42"/>
          <p:cNvSpPr>
            <a:spLocks noChangeArrowheads="1"/>
          </p:cNvSpPr>
          <p:nvPr/>
        </p:nvSpPr>
        <p:spPr bwMode="auto">
          <a:xfrm>
            <a:off x="2714625" y="3676650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43"/>
          <p:cNvSpPr>
            <a:spLocks noChangeArrowheads="1"/>
          </p:cNvSpPr>
          <p:nvPr/>
        </p:nvSpPr>
        <p:spPr bwMode="auto">
          <a:xfrm>
            <a:off x="2714625" y="4176713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44"/>
          <p:cNvSpPr>
            <a:spLocks noChangeArrowheads="1"/>
          </p:cNvSpPr>
          <p:nvPr/>
        </p:nvSpPr>
        <p:spPr bwMode="auto">
          <a:xfrm>
            <a:off x="2643188" y="4533900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Freeform 45"/>
          <p:cNvSpPr>
            <a:spLocks noChangeArrowheads="1"/>
          </p:cNvSpPr>
          <p:nvPr/>
        </p:nvSpPr>
        <p:spPr bwMode="auto">
          <a:xfrm>
            <a:off x="7143750" y="373697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Freeform 46"/>
          <p:cNvSpPr>
            <a:spLocks noChangeArrowheads="1"/>
          </p:cNvSpPr>
          <p:nvPr/>
        </p:nvSpPr>
        <p:spPr bwMode="auto">
          <a:xfrm>
            <a:off x="4357688" y="4033838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Freeform 47"/>
          <p:cNvSpPr>
            <a:spLocks noChangeArrowheads="1"/>
          </p:cNvSpPr>
          <p:nvPr/>
        </p:nvSpPr>
        <p:spPr bwMode="auto">
          <a:xfrm>
            <a:off x="5286375" y="4176713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Freeform 48"/>
          <p:cNvSpPr>
            <a:spLocks noChangeArrowheads="1"/>
          </p:cNvSpPr>
          <p:nvPr/>
        </p:nvSpPr>
        <p:spPr bwMode="auto">
          <a:xfrm>
            <a:off x="4500563" y="467677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Freeform 49"/>
          <p:cNvSpPr>
            <a:spLocks noChangeArrowheads="1"/>
          </p:cNvSpPr>
          <p:nvPr/>
        </p:nvSpPr>
        <p:spPr bwMode="auto">
          <a:xfrm>
            <a:off x="7143750" y="467677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Freeform 50"/>
          <p:cNvSpPr>
            <a:spLocks noChangeArrowheads="1"/>
          </p:cNvSpPr>
          <p:nvPr/>
        </p:nvSpPr>
        <p:spPr bwMode="auto">
          <a:xfrm>
            <a:off x="5214938" y="5033963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Freeform 51"/>
          <p:cNvSpPr>
            <a:spLocks noChangeArrowheads="1"/>
          </p:cNvSpPr>
          <p:nvPr/>
        </p:nvSpPr>
        <p:spPr bwMode="auto">
          <a:xfrm>
            <a:off x="4429125" y="5033963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Freeform 52"/>
          <p:cNvSpPr>
            <a:spLocks noChangeArrowheads="1"/>
          </p:cNvSpPr>
          <p:nvPr/>
        </p:nvSpPr>
        <p:spPr bwMode="auto">
          <a:xfrm>
            <a:off x="7000875" y="5033963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Freeform 54"/>
          <p:cNvSpPr>
            <a:spLocks noChangeArrowheads="1"/>
          </p:cNvSpPr>
          <p:nvPr/>
        </p:nvSpPr>
        <p:spPr bwMode="auto">
          <a:xfrm>
            <a:off x="6286500" y="5105400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Freeform 55"/>
          <p:cNvSpPr>
            <a:spLocks noChangeArrowheads="1"/>
          </p:cNvSpPr>
          <p:nvPr/>
        </p:nvSpPr>
        <p:spPr bwMode="auto">
          <a:xfrm>
            <a:off x="5286375" y="3176588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Freeform 56"/>
          <p:cNvSpPr>
            <a:spLocks noChangeArrowheads="1"/>
          </p:cNvSpPr>
          <p:nvPr/>
        </p:nvSpPr>
        <p:spPr bwMode="auto">
          <a:xfrm>
            <a:off x="6143625" y="4605338"/>
            <a:ext cx="346075" cy="250825"/>
          </a:xfrm>
          <a:custGeom>
            <a:avLst/>
            <a:gdLst>
              <a:gd name="T0" fmla="*/ 14533 w 346635"/>
              <a:gd name="T1" fmla="*/ 59035 h 251947"/>
              <a:gd name="T2" fmla="*/ 258742 w 346635"/>
              <a:gd name="T3" fmla="*/ 216917 h 251947"/>
              <a:gd name="T4" fmla="*/ 250019 w 346635"/>
              <a:gd name="T5" fmla="*/ 183679 h 251947"/>
              <a:gd name="T6" fmla="*/ 223855 w 346635"/>
              <a:gd name="T7" fmla="*/ 75654 h 251947"/>
              <a:gd name="T8" fmla="*/ 215133 w 346635"/>
              <a:gd name="T9" fmla="*/ 9176 h 251947"/>
              <a:gd name="T10" fmla="*/ 188969 w 346635"/>
              <a:gd name="T11" fmla="*/ 34105 h 251947"/>
              <a:gd name="T12" fmla="*/ 171526 w 346635"/>
              <a:gd name="T13" fmla="*/ 59035 h 251947"/>
              <a:gd name="T14" fmla="*/ 145361 w 346635"/>
              <a:gd name="T15" fmla="*/ 108892 h 251947"/>
              <a:gd name="T16" fmla="*/ 119196 w 346635"/>
              <a:gd name="T17" fmla="*/ 117202 h 251947"/>
              <a:gd name="T18" fmla="*/ 110474 w 346635"/>
              <a:gd name="T19" fmla="*/ 142130 h 251947"/>
              <a:gd name="T20" fmla="*/ 93031 w 346635"/>
              <a:gd name="T21" fmla="*/ 183679 h 251947"/>
              <a:gd name="T22" fmla="*/ 84309 w 346635"/>
              <a:gd name="T23" fmla="*/ 233539 h 251947"/>
              <a:gd name="T24" fmla="*/ 154082 w 346635"/>
              <a:gd name="T25" fmla="*/ 183679 h 251947"/>
              <a:gd name="T26" fmla="*/ 180247 w 346635"/>
              <a:gd name="T27" fmla="*/ 175370 h 251947"/>
              <a:gd name="T28" fmla="*/ 223855 w 346635"/>
              <a:gd name="T29" fmla="*/ 150441 h 251947"/>
              <a:gd name="T30" fmla="*/ 276185 w 346635"/>
              <a:gd name="T31" fmla="*/ 125513 h 251947"/>
              <a:gd name="T32" fmla="*/ 302351 w 346635"/>
              <a:gd name="T33" fmla="*/ 108892 h 251947"/>
              <a:gd name="T34" fmla="*/ 328514 w 346635"/>
              <a:gd name="T35" fmla="*/ 100584 h 251947"/>
              <a:gd name="T36" fmla="*/ 337238 w 346635"/>
              <a:gd name="T37" fmla="*/ 75654 h 251947"/>
              <a:gd name="T38" fmla="*/ 171526 w 346635"/>
              <a:gd name="T39" fmla="*/ 50725 h 251947"/>
              <a:gd name="T40" fmla="*/ 14533 w 346635"/>
              <a:gd name="T41" fmla="*/ 59035 h 251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635"/>
              <a:gd name="T64" fmla="*/ 0 h 251947"/>
              <a:gd name="T65" fmla="*/ 346635 w 346635"/>
              <a:gd name="T66" fmla="*/ 251947 h 2519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635" h="251947">
                <a:moveTo>
                  <a:pt x="14941" y="63688"/>
                </a:moveTo>
                <a:cubicBezTo>
                  <a:pt x="29882" y="93570"/>
                  <a:pt x="177562" y="184911"/>
                  <a:pt x="265953" y="234017"/>
                </a:cubicBezTo>
                <a:cubicBezTo>
                  <a:pt x="276723" y="240000"/>
                  <a:pt x="259404" y="210240"/>
                  <a:pt x="256988" y="198159"/>
                </a:cubicBezTo>
                <a:cubicBezTo>
                  <a:pt x="236084" y="93641"/>
                  <a:pt x="263025" y="196880"/>
                  <a:pt x="230094" y="81617"/>
                </a:cubicBezTo>
                <a:cubicBezTo>
                  <a:pt x="227106" y="57711"/>
                  <a:pt x="236179" y="28712"/>
                  <a:pt x="221129" y="9900"/>
                </a:cubicBezTo>
                <a:cubicBezTo>
                  <a:pt x="213209" y="0"/>
                  <a:pt x="202351" y="27054"/>
                  <a:pt x="194235" y="36794"/>
                </a:cubicBezTo>
                <a:cubicBezTo>
                  <a:pt x="187338" y="45071"/>
                  <a:pt x="181124" y="54051"/>
                  <a:pt x="176306" y="63688"/>
                </a:cubicBezTo>
                <a:cubicBezTo>
                  <a:pt x="165480" y="85341"/>
                  <a:pt x="170820" y="100349"/>
                  <a:pt x="149412" y="117476"/>
                </a:cubicBezTo>
                <a:cubicBezTo>
                  <a:pt x="142033" y="123379"/>
                  <a:pt x="131483" y="123453"/>
                  <a:pt x="122518" y="126441"/>
                </a:cubicBezTo>
                <a:cubicBezTo>
                  <a:pt x="119530" y="135406"/>
                  <a:pt x="116871" y="144487"/>
                  <a:pt x="113553" y="153335"/>
                </a:cubicBezTo>
                <a:cubicBezTo>
                  <a:pt x="107902" y="168403"/>
                  <a:pt x="99857" y="182634"/>
                  <a:pt x="95623" y="198159"/>
                </a:cubicBezTo>
                <a:cubicBezTo>
                  <a:pt x="90840" y="215695"/>
                  <a:pt x="68482" y="251947"/>
                  <a:pt x="86659" y="251947"/>
                </a:cubicBezTo>
                <a:cubicBezTo>
                  <a:pt x="116541" y="251947"/>
                  <a:pt x="130027" y="207609"/>
                  <a:pt x="158376" y="198159"/>
                </a:cubicBezTo>
                <a:lnTo>
                  <a:pt x="185270" y="189194"/>
                </a:lnTo>
                <a:cubicBezTo>
                  <a:pt x="220293" y="154173"/>
                  <a:pt x="183542" y="185577"/>
                  <a:pt x="230094" y="162300"/>
                </a:cubicBezTo>
                <a:cubicBezTo>
                  <a:pt x="299599" y="127546"/>
                  <a:pt x="216291" y="157935"/>
                  <a:pt x="283882" y="135406"/>
                </a:cubicBezTo>
                <a:cubicBezTo>
                  <a:pt x="292847" y="129429"/>
                  <a:pt x="301139" y="122294"/>
                  <a:pt x="310776" y="117476"/>
                </a:cubicBezTo>
                <a:cubicBezTo>
                  <a:pt x="319228" y="113250"/>
                  <a:pt x="330988" y="115194"/>
                  <a:pt x="337670" y="108512"/>
                </a:cubicBezTo>
                <a:cubicBezTo>
                  <a:pt x="344352" y="101830"/>
                  <a:pt x="343647" y="90582"/>
                  <a:pt x="346635" y="81617"/>
                </a:cubicBezTo>
                <a:cubicBezTo>
                  <a:pt x="272077" y="60315"/>
                  <a:pt x="267860" y="54723"/>
                  <a:pt x="176306" y="54723"/>
                </a:cubicBezTo>
                <a:cubicBezTo>
                  <a:pt x="128401" y="54723"/>
                  <a:pt x="0" y="33806"/>
                  <a:pt x="14941" y="63688"/>
                </a:cubicBez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Freeform 57"/>
          <p:cNvSpPr>
            <a:spLocks noChangeArrowheads="1"/>
          </p:cNvSpPr>
          <p:nvPr/>
        </p:nvSpPr>
        <p:spPr bwMode="auto">
          <a:xfrm>
            <a:off x="6286500" y="3748088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Freeform 58"/>
          <p:cNvSpPr>
            <a:spLocks noChangeArrowheads="1"/>
          </p:cNvSpPr>
          <p:nvPr/>
        </p:nvSpPr>
        <p:spPr bwMode="auto">
          <a:xfrm>
            <a:off x="6286500" y="324802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60" name="Group 70"/>
          <p:cNvGrpSpPr>
            <a:grpSpLocks/>
          </p:cNvGrpSpPr>
          <p:nvPr/>
        </p:nvGrpSpPr>
        <p:grpSpPr bwMode="auto">
          <a:xfrm>
            <a:off x="214313" y="1774825"/>
            <a:ext cx="1008062" cy="1616075"/>
            <a:chOff x="587" y="779"/>
            <a:chExt cx="635" cy="1018"/>
          </a:xfrm>
        </p:grpSpPr>
        <p:sp>
          <p:nvSpPr>
            <p:cNvPr id="17481" name="AutoShape 71"/>
            <p:cNvSpPr>
              <a:spLocks noChangeArrowheads="1"/>
            </p:cNvSpPr>
            <p:nvPr/>
          </p:nvSpPr>
          <p:spPr bwMode="auto">
            <a:xfrm rot="10800000" flipH="1">
              <a:off x="587" y="779"/>
              <a:ext cx="635" cy="1018"/>
            </a:xfrm>
            <a:prstGeom prst="verticalScroll">
              <a:avLst>
                <a:gd name="adj" fmla="val 12500"/>
              </a:avLst>
            </a:prstGeom>
            <a:solidFill>
              <a:srgbClr val="FFFFD5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215773"/>
                </a:solidFill>
                <a:latin typeface="Tahoma" pitchFamily="34" charset="0"/>
              </a:endParaRPr>
            </a:p>
          </p:txBody>
        </p:sp>
        <p:sp>
          <p:nvSpPr>
            <p:cNvPr id="17482" name="Line 72"/>
            <p:cNvSpPr>
              <a:spLocks noChangeShapeType="1"/>
            </p:cNvSpPr>
            <p:nvPr/>
          </p:nvSpPr>
          <p:spPr bwMode="auto">
            <a:xfrm>
              <a:off x="703" y="1051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Line 73"/>
            <p:cNvSpPr>
              <a:spLocks noChangeShapeType="1"/>
            </p:cNvSpPr>
            <p:nvPr/>
          </p:nvSpPr>
          <p:spPr bwMode="auto">
            <a:xfrm>
              <a:off x="703" y="1097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Line 74"/>
            <p:cNvSpPr>
              <a:spLocks noChangeShapeType="1"/>
            </p:cNvSpPr>
            <p:nvPr/>
          </p:nvSpPr>
          <p:spPr bwMode="auto">
            <a:xfrm>
              <a:off x="703" y="1142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Line 75"/>
            <p:cNvSpPr>
              <a:spLocks noChangeShapeType="1"/>
            </p:cNvSpPr>
            <p:nvPr/>
          </p:nvSpPr>
          <p:spPr bwMode="auto">
            <a:xfrm>
              <a:off x="703" y="1187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Line 76"/>
            <p:cNvSpPr>
              <a:spLocks noChangeShapeType="1"/>
            </p:cNvSpPr>
            <p:nvPr/>
          </p:nvSpPr>
          <p:spPr bwMode="auto">
            <a:xfrm>
              <a:off x="703" y="1233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Line 77"/>
            <p:cNvSpPr>
              <a:spLocks noChangeShapeType="1"/>
            </p:cNvSpPr>
            <p:nvPr/>
          </p:nvSpPr>
          <p:spPr bwMode="auto">
            <a:xfrm>
              <a:off x="703" y="1278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Line 78"/>
            <p:cNvSpPr>
              <a:spLocks noChangeShapeType="1"/>
            </p:cNvSpPr>
            <p:nvPr/>
          </p:nvSpPr>
          <p:spPr bwMode="auto">
            <a:xfrm>
              <a:off x="703" y="1323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Line 79"/>
            <p:cNvSpPr>
              <a:spLocks noChangeShapeType="1"/>
            </p:cNvSpPr>
            <p:nvPr/>
          </p:nvSpPr>
          <p:spPr bwMode="auto">
            <a:xfrm>
              <a:off x="703" y="1369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Line 80"/>
            <p:cNvSpPr>
              <a:spLocks noChangeShapeType="1"/>
            </p:cNvSpPr>
            <p:nvPr/>
          </p:nvSpPr>
          <p:spPr bwMode="auto">
            <a:xfrm>
              <a:off x="703" y="1414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Line 81"/>
            <p:cNvSpPr>
              <a:spLocks noChangeShapeType="1"/>
            </p:cNvSpPr>
            <p:nvPr/>
          </p:nvSpPr>
          <p:spPr bwMode="auto">
            <a:xfrm>
              <a:off x="703" y="1460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Line 82"/>
            <p:cNvSpPr>
              <a:spLocks noChangeShapeType="1"/>
            </p:cNvSpPr>
            <p:nvPr/>
          </p:nvSpPr>
          <p:spPr bwMode="auto">
            <a:xfrm>
              <a:off x="703" y="1505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Text Box 83"/>
            <p:cNvSpPr txBox="1">
              <a:spLocks noChangeArrowheads="1"/>
            </p:cNvSpPr>
            <p:nvPr/>
          </p:nvSpPr>
          <p:spPr bwMode="auto">
            <a:xfrm>
              <a:off x="703" y="779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v-SE" sz="1000"/>
                <a:t>Product</a:t>
              </a:r>
            </a:p>
            <a:p>
              <a:pPr>
                <a:spcBef>
                  <a:spcPct val="50000"/>
                </a:spcBef>
              </a:pPr>
              <a:r>
                <a:rPr lang="sv-SE" sz="1000"/>
                <a:t>Backlog</a:t>
              </a:r>
            </a:p>
          </p:txBody>
        </p:sp>
        <p:sp>
          <p:nvSpPr>
            <p:cNvPr id="17494" name="Line 84"/>
            <p:cNvSpPr>
              <a:spLocks noChangeShapeType="1"/>
            </p:cNvSpPr>
            <p:nvPr/>
          </p:nvSpPr>
          <p:spPr bwMode="auto">
            <a:xfrm>
              <a:off x="703" y="1550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85"/>
            <p:cNvSpPr>
              <a:spLocks noChangeShapeType="1"/>
            </p:cNvSpPr>
            <p:nvPr/>
          </p:nvSpPr>
          <p:spPr bwMode="auto">
            <a:xfrm>
              <a:off x="703" y="159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86"/>
            <p:cNvSpPr>
              <a:spLocks noChangeShapeType="1"/>
            </p:cNvSpPr>
            <p:nvPr/>
          </p:nvSpPr>
          <p:spPr bwMode="auto">
            <a:xfrm>
              <a:off x="703" y="1641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87"/>
            <p:cNvSpPr>
              <a:spLocks noChangeShapeType="1"/>
            </p:cNvSpPr>
            <p:nvPr/>
          </p:nvSpPr>
          <p:spPr bwMode="auto">
            <a:xfrm>
              <a:off x="703" y="168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61" name="Group 112"/>
          <p:cNvGrpSpPr>
            <a:grpSpLocks/>
          </p:cNvGrpSpPr>
          <p:nvPr/>
        </p:nvGrpSpPr>
        <p:grpSpPr bwMode="auto">
          <a:xfrm>
            <a:off x="0" y="3786188"/>
            <a:ext cx="1571625" cy="1785937"/>
            <a:chOff x="-32" y="4143393"/>
            <a:chExt cx="1571636" cy="1785937"/>
          </a:xfrm>
        </p:grpSpPr>
        <p:sp>
          <p:nvSpPr>
            <p:cNvPr id="17468" name="Oval 20"/>
            <p:cNvSpPr>
              <a:spLocks noChangeArrowheads="1"/>
            </p:cNvSpPr>
            <p:nvPr/>
          </p:nvSpPr>
          <p:spPr bwMode="auto">
            <a:xfrm>
              <a:off x="-32" y="4143393"/>
              <a:ext cx="1571636" cy="1785937"/>
            </a:xfrm>
            <a:prstGeom prst="ellipse">
              <a:avLst/>
            </a:prstGeom>
            <a:solidFill>
              <a:srgbClr val="C1FFC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215773"/>
                </a:solidFill>
                <a:latin typeface="Tahoma" pitchFamily="34" charset="0"/>
              </a:endParaRPr>
            </a:p>
          </p:txBody>
        </p:sp>
        <p:sp>
          <p:nvSpPr>
            <p:cNvPr id="79" name="Right Arrow 78"/>
            <p:cNvSpPr/>
            <p:nvPr/>
          </p:nvSpPr>
          <p:spPr bwMode="auto">
            <a:xfrm>
              <a:off x="857224" y="4429143"/>
              <a:ext cx="142876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>
              <a:off x="1000100" y="5214955"/>
              <a:ext cx="500067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1" name="Right Arrow 80"/>
            <p:cNvSpPr/>
            <p:nvPr/>
          </p:nvSpPr>
          <p:spPr bwMode="auto">
            <a:xfrm>
              <a:off x="649261" y="5500705"/>
              <a:ext cx="422278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2" name="Right Arrow 81"/>
            <p:cNvSpPr/>
            <p:nvPr/>
          </p:nvSpPr>
          <p:spPr bwMode="auto">
            <a:xfrm>
              <a:off x="357159" y="5214955"/>
              <a:ext cx="428628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83" name="Right Arrow 82"/>
            <p:cNvSpPr/>
            <p:nvPr/>
          </p:nvSpPr>
          <p:spPr bwMode="auto">
            <a:xfrm>
              <a:off x="428596" y="4857768"/>
              <a:ext cx="428628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7474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5" y="5000650"/>
              <a:ext cx="309562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7475" name="Picture 2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68" y="4214830"/>
              <a:ext cx="307975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747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5357839"/>
              <a:ext cx="309562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7477" name="Picture 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18" y="4643455"/>
              <a:ext cx="307975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7478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1" y="5000643"/>
              <a:ext cx="307975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9" name="Right Arrow 88"/>
            <p:cNvSpPr/>
            <p:nvPr/>
          </p:nvSpPr>
          <p:spPr bwMode="auto">
            <a:xfrm>
              <a:off x="1071539" y="4857768"/>
              <a:ext cx="357189" cy="14287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sv-SE" sz="1200">
                <a:solidFill>
                  <a:srgbClr val="215773"/>
                </a:solidFill>
                <a:latin typeface="Tahoma" pitchFamily="34" charset="0"/>
                <a:cs typeface="Arial" charset="0"/>
              </a:endParaRPr>
            </a:p>
          </p:txBody>
        </p:sp>
        <p:pic>
          <p:nvPicPr>
            <p:cNvPr id="17480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4643459"/>
              <a:ext cx="309562" cy="425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7462" name="TextBox 111"/>
          <p:cNvSpPr txBox="1">
            <a:spLocks noChangeArrowheads="1"/>
          </p:cNvSpPr>
          <p:nvPr/>
        </p:nvSpPr>
        <p:spPr bwMode="auto">
          <a:xfrm>
            <a:off x="2857500" y="1604963"/>
            <a:ext cx="4354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v-SE" u="sng">
                <a:solidFill>
                  <a:srgbClr val="215773"/>
                </a:solidFill>
                <a:latin typeface="Inkpen2 Script"/>
              </a:rPr>
              <a:t>Skills Needed to implement Top X backlog items</a:t>
            </a:r>
          </a:p>
        </p:txBody>
      </p:sp>
      <p:sp>
        <p:nvSpPr>
          <p:cNvPr id="17463" name="Rounded Rectangular Callout 114"/>
          <p:cNvSpPr>
            <a:spLocks noChangeArrowheads="1"/>
          </p:cNvSpPr>
          <p:nvPr/>
        </p:nvSpPr>
        <p:spPr bwMode="auto">
          <a:xfrm>
            <a:off x="5715000" y="2286000"/>
            <a:ext cx="1357313" cy="428625"/>
          </a:xfrm>
          <a:prstGeom prst="wedgeRoundRectCallout">
            <a:avLst>
              <a:gd name="adj1" fmla="val -65801"/>
              <a:gd name="adj2" fmla="val 7713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sv-SE" sz="1100">
                <a:solidFill>
                  <a:srgbClr val="215773"/>
                </a:solidFill>
                <a:latin typeface="Tahoma" pitchFamily="34" charset="0"/>
              </a:rPr>
              <a:t>I’m good at Java!</a:t>
            </a:r>
          </a:p>
        </p:txBody>
      </p:sp>
      <p:sp>
        <p:nvSpPr>
          <p:cNvPr id="17464" name="Rounded Rectangular Callout 115"/>
          <p:cNvSpPr>
            <a:spLocks noChangeArrowheads="1"/>
          </p:cNvSpPr>
          <p:nvPr/>
        </p:nvSpPr>
        <p:spPr bwMode="auto">
          <a:xfrm>
            <a:off x="1214438" y="1571625"/>
            <a:ext cx="1357312" cy="571500"/>
          </a:xfrm>
          <a:prstGeom prst="wedgeRoundRectCallout">
            <a:avLst>
              <a:gd name="adj1" fmla="val 56389"/>
              <a:gd name="adj2" fmla="val 1409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sv-SE" sz="1100">
                <a:solidFill>
                  <a:srgbClr val="215773"/>
                </a:solidFill>
                <a:latin typeface="Tahoma" pitchFamily="34" charset="0"/>
              </a:rPr>
              <a:t>I </a:t>
            </a:r>
            <a:r>
              <a:rPr lang="sv-SE" sz="1100" i="1">
                <a:solidFill>
                  <a:srgbClr val="215773"/>
                </a:solidFill>
                <a:latin typeface="Tahoma" pitchFamily="34" charset="0"/>
              </a:rPr>
              <a:t>can</a:t>
            </a:r>
            <a:r>
              <a:rPr lang="sv-SE" sz="1100">
                <a:solidFill>
                  <a:srgbClr val="215773"/>
                </a:solidFill>
                <a:latin typeface="Tahoma" pitchFamily="34" charset="0"/>
              </a:rPr>
              <a:t> test, but I’m not so good at it.</a:t>
            </a:r>
          </a:p>
        </p:txBody>
      </p:sp>
      <p:sp>
        <p:nvSpPr>
          <p:cNvPr id="17465" name="Rounded Rectangular Callout 116"/>
          <p:cNvSpPr>
            <a:spLocks noChangeArrowheads="1"/>
          </p:cNvSpPr>
          <p:nvPr/>
        </p:nvSpPr>
        <p:spPr bwMode="auto">
          <a:xfrm>
            <a:off x="7643813" y="1857375"/>
            <a:ext cx="1357312" cy="571500"/>
          </a:xfrm>
          <a:prstGeom prst="wedgeRoundRectCallout">
            <a:avLst>
              <a:gd name="adj1" fmla="val -70421"/>
              <a:gd name="adj2" fmla="val 10642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sv-SE" sz="1100">
                <a:solidFill>
                  <a:srgbClr val="215773"/>
                </a:solidFill>
                <a:latin typeface="Tahoma" pitchFamily="34" charset="0"/>
              </a:rPr>
              <a:t>I don’t know CM at all. But I’m willing to learn!</a:t>
            </a:r>
          </a:p>
        </p:txBody>
      </p:sp>
      <p:sp>
        <p:nvSpPr>
          <p:cNvPr id="17466" name="Freeform 117"/>
          <p:cNvSpPr>
            <a:spLocks noChangeArrowheads="1"/>
          </p:cNvSpPr>
          <p:nvPr/>
        </p:nvSpPr>
        <p:spPr bwMode="auto">
          <a:xfrm>
            <a:off x="7143750" y="2714625"/>
            <a:ext cx="139700" cy="82550"/>
          </a:xfrm>
          <a:custGeom>
            <a:avLst/>
            <a:gdLst>
              <a:gd name="T0" fmla="*/ 76334 w 139382"/>
              <a:gd name="T1" fmla="*/ 10602 h 82738"/>
              <a:gd name="T2" fmla="*/ 29739 w 139382"/>
              <a:gd name="T3" fmla="*/ 19228 h 82738"/>
              <a:gd name="T4" fmla="*/ 67014 w 139382"/>
              <a:gd name="T5" fmla="*/ 79599 h 82738"/>
              <a:gd name="T6" fmla="*/ 57697 w 139382"/>
              <a:gd name="T7" fmla="*/ 10602 h 82738"/>
              <a:gd name="T8" fmla="*/ 48377 w 139382"/>
              <a:gd name="T9" fmla="*/ 45100 h 82738"/>
              <a:gd name="T10" fmla="*/ 85653 w 139382"/>
              <a:gd name="T11" fmla="*/ 70975 h 82738"/>
              <a:gd name="T12" fmla="*/ 113609 w 139382"/>
              <a:gd name="T13" fmla="*/ 62349 h 82738"/>
              <a:gd name="T14" fmla="*/ 85653 w 139382"/>
              <a:gd name="T15" fmla="*/ 19228 h 82738"/>
              <a:gd name="T16" fmla="*/ 57697 w 139382"/>
              <a:gd name="T17" fmla="*/ 10602 h 82738"/>
              <a:gd name="T18" fmla="*/ 29739 w 139382"/>
              <a:gd name="T19" fmla="*/ 19228 h 82738"/>
              <a:gd name="T20" fmla="*/ 20420 w 139382"/>
              <a:gd name="T21" fmla="*/ 45100 h 82738"/>
              <a:gd name="T22" fmla="*/ 57697 w 139382"/>
              <a:gd name="T23" fmla="*/ 36476 h 82738"/>
              <a:gd name="T24" fmla="*/ 76334 w 139382"/>
              <a:gd name="T25" fmla="*/ 10602 h 827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382"/>
              <a:gd name="T40" fmla="*/ 0 h 82738"/>
              <a:gd name="T41" fmla="*/ 139382 w 139382"/>
              <a:gd name="T42" fmla="*/ 82738 h 8273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382" h="82738">
                <a:moveTo>
                  <a:pt x="73433" y="11020"/>
                </a:moveTo>
                <a:cubicBezTo>
                  <a:pt x="68951" y="8032"/>
                  <a:pt x="36169" y="6755"/>
                  <a:pt x="28609" y="19985"/>
                </a:cubicBezTo>
                <a:cubicBezTo>
                  <a:pt x="0" y="70051"/>
                  <a:pt x="40672" y="74806"/>
                  <a:pt x="64468" y="82738"/>
                </a:cubicBezTo>
                <a:cubicBezTo>
                  <a:pt x="61480" y="58832"/>
                  <a:pt x="66278" y="32569"/>
                  <a:pt x="55504" y="11020"/>
                </a:cubicBezTo>
                <a:cubicBezTo>
                  <a:pt x="49994" y="0"/>
                  <a:pt x="41686" y="35554"/>
                  <a:pt x="46539" y="46879"/>
                </a:cubicBezTo>
                <a:cubicBezTo>
                  <a:pt x="52425" y="60612"/>
                  <a:pt x="70445" y="64808"/>
                  <a:pt x="82398" y="73773"/>
                </a:cubicBezTo>
                <a:cubicBezTo>
                  <a:pt x="91363" y="70785"/>
                  <a:pt x="102610" y="71490"/>
                  <a:pt x="109292" y="64808"/>
                </a:cubicBezTo>
                <a:cubicBezTo>
                  <a:pt x="139382" y="34717"/>
                  <a:pt x="102807" y="28732"/>
                  <a:pt x="82398" y="19985"/>
                </a:cubicBezTo>
                <a:cubicBezTo>
                  <a:pt x="73712" y="16263"/>
                  <a:pt x="64469" y="14008"/>
                  <a:pt x="55504" y="11020"/>
                </a:cubicBezTo>
                <a:cubicBezTo>
                  <a:pt x="46539" y="14008"/>
                  <a:pt x="35291" y="13303"/>
                  <a:pt x="28609" y="19985"/>
                </a:cubicBezTo>
                <a:cubicBezTo>
                  <a:pt x="21927" y="26667"/>
                  <a:pt x="11782" y="41638"/>
                  <a:pt x="19645" y="46879"/>
                </a:cubicBezTo>
                <a:cubicBezTo>
                  <a:pt x="29897" y="53713"/>
                  <a:pt x="43551" y="40902"/>
                  <a:pt x="55504" y="37914"/>
                </a:cubicBezTo>
                <a:cubicBezTo>
                  <a:pt x="88068" y="48769"/>
                  <a:pt x="77915" y="14008"/>
                  <a:pt x="73433" y="1102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Rounded Rectangular Callout 118"/>
          <p:cNvSpPr>
            <a:spLocks noChangeArrowheads="1"/>
          </p:cNvSpPr>
          <p:nvPr/>
        </p:nvSpPr>
        <p:spPr bwMode="auto">
          <a:xfrm>
            <a:off x="2286000" y="5500688"/>
            <a:ext cx="1357313" cy="500062"/>
          </a:xfrm>
          <a:prstGeom prst="wedgeRoundRectCallout">
            <a:avLst>
              <a:gd name="adj1" fmla="val 52986"/>
              <a:gd name="adj2" fmla="val -204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sv-SE" sz="1100">
                <a:solidFill>
                  <a:srgbClr val="215773"/>
                </a:solidFill>
                <a:latin typeface="Tahoma" pitchFamily="34" charset="0"/>
              </a:rPr>
              <a:t>I won’t even go near a database!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239713"/>
            <a:ext cx="7496175" cy="108585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i-FI" smtClean="0">
                <a:solidFill>
                  <a:schemeClr val="tx2"/>
                </a:solidFill>
                <a:latin typeface="Ericsson Capital TT" pitchFamily="2" charset="0"/>
              </a:rPr>
              <a:t>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800225"/>
            <a:ext cx="8353425" cy="3852863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Seven (plus/minus two) members 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Is cross-functional (Skills in testing, coding, architecture etc.)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Selects the Sprint goal and specifies work results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Has the right to do everything within the boundaries of the project guidelines to reach the Sprint goal 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Organizes itself and its work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Demos work results to the Product Owner.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239713"/>
            <a:ext cx="7496175" cy="108585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i-FI" smtClean="0">
                <a:solidFill>
                  <a:schemeClr val="tx2"/>
                </a:solidFill>
                <a:latin typeface="Ericsson Capital TT" pitchFamily="2" charset="0"/>
              </a:rPr>
              <a:t>Scrum Master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800225"/>
            <a:ext cx="8353425" cy="3852863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Ensure that the team is fully functional and productive</a:t>
            </a:r>
          </a:p>
          <a:p>
            <a:pPr marL="341313" indent="-341313" defTabSz="449263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Enable close cooperation across all roles and functions</a:t>
            </a:r>
          </a:p>
          <a:p>
            <a:pPr marL="341313" indent="-341313" defTabSz="449263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Remove barriers</a:t>
            </a:r>
          </a:p>
          <a:p>
            <a:pPr marL="341313" indent="-341313" defTabSz="449263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Shield the team from external interferences during the Sprint</a:t>
            </a:r>
          </a:p>
          <a:p>
            <a:pPr marL="341313" indent="-341313" defTabSz="449263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Ensure that the process is followed, including issuing invitations to Daily Scrum, Sprint Review and Sprint Planning meetings.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23721</TotalTime>
  <Words>982</Words>
  <Application>Microsoft Office PowerPoint</Application>
  <PresentationFormat>On-screen Show (4:3)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Ericsson Capital TT</vt:lpstr>
      <vt:lpstr>Inkpen2 Script</vt:lpstr>
      <vt:lpstr>Tahoma</vt:lpstr>
      <vt:lpstr>PresentationTemplate2011</vt:lpstr>
      <vt:lpstr>Agile Manifesto  (2001)</vt:lpstr>
      <vt:lpstr>Principles behind the Agile Manifesto </vt:lpstr>
      <vt:lpstr>Slide 3</vt:lpstr>
      <vt:lpstr>SCRUM</vt:lpstr>
      <vt:lpstr>Scrum Overview</vt:lpstr>
      <vt:lpstr>Scrum - framework</vt:lpstr>
      <vt:lpstr>Cross functional team Doesn’t mean everyone has to know everything</vt:lpstr>
      <vt:lpstr>Team</vt:lpstr>
      <vt:lpstr>Scrum Master</vt:lpstr>
      <vt:lpstr>Product Owner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basics</dc:title>
  <dc:creator>László Csereklei</dc:creator>
  <dc:description>Rev PA1</dc:description>
  <cp:lastModifiedBy>Windows User</cp:lastModifiedBy>
  <cp:revision>111</cp:revision>
  <dcterms:created xsi:type="dcterms:W3CDTF">2011-05-24T09:22:48Z</dcterms:created>
  <dcterms:modified xsi:type="dcterms:W3CDTF">2021-08-07T06:47:52Z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2013-05-11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2013-05-11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