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66" r:id="rId3"/>
    <p:sldId id="258" r:id="rId4"/>
    <p:sldId id="271" r:id="rId5"/>
    <p:sldId id="259" r:id="rId6"/>
    <p:sldId id="265" r:id="rId7"/>
    <p:sldId id="267" r:id="rId8"/>
    <p:sldId id="264"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5D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9" autoAdjust="0"/>
    <p:restoredTop sz="94660"/>
  </p:normalViewPr>
  <p:slideViewPr>
    <p:cSldViewPr snapToGrid="0">
      <p:cViewPr varScale="1">
        <p:scale>
          <a:sx n="85" d="100"/>
          <a:sy n="85" d="100"/>
        </p:scale>
        <p:origin x="40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B5FD41-B968-4C34-8A6A-CA00C43DDF70}" type="doc">
      <dgm:prSet loTypeId="urn:microsoft.com/office/officeart/2011/layout/HexagonRadial" loCatId="cycle" qsTypeId="urn:microsoft.com/office/officeart/2005/8/quickstyle/simple5" qsCatId="simple" csTypeId="urn:microsoft.com/office/officeart/2005/8/colors/accent2_3" csCatId="accent2"/>
      <dgm:spPr/>
      <dgm:t>
        <a:bodyPr/>
        <a:lstStyle/>
        <a:p>
          <a:endParaRPr lang="en-US"/>
        </a:p>
      </dgm:t>
    </dgm:pt>
    <dgm:pt modelId="{CCE5FFAF-F332-4BB5-809A-D1E435FD4A4E}">
      <dgm:prSet/>
      <dgm:spPr/>
      <dgm:t>
        <a:bodyPr/>
        <a:lstStyle/>
        <a:p>
          <a:r>
            <a:rPr lang="en-US" b="1" i="0"/>
            <a:t>Employee Performance Analysis</a:t>
          </a:r>
          <a:br>
            <a:rPr lang="en-US" b="1" i="0"/>
          </a:br>
          <a:endParaRPr lang="en-US"/>
        </a:p>
      </dgm:t>
    </dgm:pt>
    <dgm:pt modelId="{1275FF22-31CD-4B9C-A400-9C38C2068577}" type="parTrans" cxnId="{A364C9EE-2819-4A44-986B-D34D52CB2565}">
      <dgm:prSet/>
      <dgm:spPr/>
      <dgm:t>
        <a:bodyPr/>
        <a:lstStyle/>
        <a:p>
          <a:endParaRPr lang="en-US"/>
        </a:p>
      </dgm:t>
    </dgm:pt>
    <dgm:pt modelId="{08485109-555C-41F0-AF52-C0512378DCC7}" type="sibTrans" cxnId="{A364C9EE-2819-4A44-986B-D34D52CB2565}">
      <dgm:prSet/>
      <dgm:spPr/>
      <dgm:t>
        <a:bodyPr/>
        <a:lstStyle/>
        <a:p>
          <a:endParaRPr lang="en-US"/>
        </a:p>
      </dgm:t>
    </dgm:pt>
    <dgm:pt modelId="{F049D60D-AF2B-4AE9-BC8D-A620D14244A1}">
      <dgm:prSet/>
      <dgm:spPr/>
      <dgm:t>
        <a:bodyPr/>
        <a:lstStyle/>
        <a:p>
          <a:r>
            <a:rPr lang="en-US" b="1" i="0"/>
            <a:t>Branch Efficiency and Customer Satisfaction</a:t>
          </a:r>
          <a:br>
            <a:rPr lang="en-US" b="1" i="0"/>
          </a:br>
          <a:endParaRPr lang="en-US"/>
        </a:p>
      </dgm:t>
    </dgm:pt>
    <dgm:pt modelId="{71934D96-04A8-49EF-B464-8E14529CCCEE}" type="parTrans" cxnId="{28D67743-D395-4366-86DB-1F08ADC24719}">
      <dgm:prSet/>
      <dgm:spPr/>
      <dgm:t>
        <a:bodyPr/>
        <a:lstStyle/>
        <a:p>
          <a:endParaRPr lang="en-US"/>
        </a:p>
      </dgm:t>
    </dgm:pt>
    <dgm:pt modelId="{C764B7B8-E674-4853-A8CF-800C32DAF5B1}" type="sibTrans" cxnId="{28D67743-D395-4366-86DB-1F08ADC24719}">
      <dgm:prSet/>
      <dgm:spPr/>
      <dgm:t>
        <a:bodyPr/>
        <a:lstStyle/>
        <a:p>
          <a:endParaRPr lang="en-US"/>
        </a:p>
      </dgm:t>
    </dgm:pt>
    <dgm:pt modelId="{9A1EC6EA-FA72-4E43-B961-1B1C00AC038D}">
      <dgm:prSet/>
      <dgm:spPr/>
      <dgm:t>
        <a:bodyPr/>
        <a:lstStyle/>
        <a:p>
          <a:r>
            <a:rPr lang="en-US" b="1" i="0"/>
            <a:t>Account Type Distribution</a:t>
          </a:r>
          <a:br>
            <a:rPr lang="en-US" b="1" i="0"/>
          </a:br>
          <a:endParaRPr lang="en-US"/>
        </a:p>
      </dgm:t>
    </dgm:pt>
    <dgm:pt modelId="{9EA6A9CF-24BF-41B4-BD2B-09C90EB5A8B2}" type="parTrans" cxnId="{C735FEB9-47DA-4E21-B80B-427FB975CC66}">
      <dgm:prSet/>
      <dgm:spPr/>
      <dgm:t>
        <a:bodyPr/>
        <a:lstStyle/>
        <a:p>
          <a:endParaRPr lang="en-US"/>
        </a:p>
      </dgm:t>
    </dgm:pt>
    <dgm:pt modelId="{224D98A0-8068-4E5F-8241-100636ECFF21}" type="sibTrans" cxnId="{C735FEB9-47DA-4E21-B80B-427FB975CC66}">
      <dgm:prSet/>
      <dgm:spPr/>
      <dgm:t>
        <a:bodyPr/>
        <a:lstStyle/>
        <a:p>
          <a:endParaRPr lang="en-US"/>
        </a:p>
      </dgm:t>
    </dgm:pt>
    <dgm:pt modelId="{84CD8469-DA2D-44D1-9ED3-765A16270F42}">
      <dgm:prSet/>
      <dgm:spPr/>
      <dgm:t>
        <a:bodyPr/>
        <a:lstStyle/>
        <a:p>
          <a:r>
            <a:rPr lang="en-US" b="1" i="0"/>
            <a:t>Employee Salary and Job Role Correlation</a:t>
          </a:r>
          <a:br>
            <a:rPr lang="en-US" b="1" i="0"/>
          </a:br>
          <a:endParaRPr lang="en-US"/>
        </a:p>
      </dgm:t>
    </dgm:pt>
    <dgm:pt modelId="{6D260E56-2690-4DF8-A1CC-4656CEBA63A6}" type="parTrans" cxnId="{A71C0455-8592-41AA-AE26-F2A336244EF6}">
      <dgm:prSet/>
      <dgm:spPr/>
      <dgm:t>
        <a:bodyPr/>
        <a:lstStyle/>
        <a:p>
          <a:endParaRPr lang="en-US"/>
        </a:p>
      </dgm:t>
    </dgm:pt>
    <dgm:pt modelId="{1ABF15A2-A32D-431D-B17D-07A24E3E751F}" type="sibTrans" cxnId="{A71C0455-8592-41AA-AE26-F2A336244EF6}">
      <dgm:prSet/>
      <dgm:spPr/>
      <dgm:t>
        <a:bodyPr/>
        <a:lstStyle/>
        <a:p>
          <a:endParaRPr lang="en-US"/>
        </a:p>
      </dgm:t>
    </dgm:pt>
    <dgm:pt modelId="{212A8EAB-E8B9-4A65-848C-02BC84EFB831}">
      <dgm:prSet/>
      <dgm:spPr/>
      <dgm:t>
        <a:bodyPr/>
        <a:lstStyle/>
        <a:p>
          <a:r>
            <a:rPr lang="en-US" b="1" i="0" dirty="0"/>
            <a:t>Customer Behavior and Account Preferences</a:t>
          </a:r>
          <a:br>
            <a:rPr lang="en-US" b="1" i="0" dirty="0"/>
          </a:br>
          <a:endParaRPr lang="en-US" dirty="0"/>
        </a:p>
      </dgm:t>
    </dgm:pt>
    <dgm:pt modelId="{D976FA54-A52F-47C6-B3E7-7AB2C5D0E08D}" type="parTrans" cxnId="{D660C314-63FD-4ED4-BF2B-4F4F981CE25E}">
      <dgm:prSet/>
      <dgm:spPr/>
      <dgm:t>
        <a:bodyPr/>
        <a:lstStyle/>
        <a:p>
          <a:endParaRPr lang="en-US"/>
        </a:p>
      </dgm:t>
    </dgm:pt>
    <dgm:pt modelId="{3F66A49E-46C2-41D6-A065-60B1897989D5}" type="sibTrans" cxnId="{D660C314-63FD-4ED4-BF2B-4F4F981CE25E}">
      <dgm:prSet/>
      <dgm:spPr/>
      <dgm:t>
        <a:bodyPr/>
        <a:lstStyle/>
        <a:p>
          <a:endParaRPr lang="en-US"/>
        </a:p>
      </dgm:t>
    </dgm:pt>
    <dgm:pt modelId="{7FC7F192-38A0-44D3-9D77-CC93986D3E6E}">
      <dgm:prSet/>
      <dgm:spPr/>
      <dgm:t>
        <a:bodyPr/>
        <a:lstStyle/>
        <a:p>
          <a:r>
            <a:rPr lang="en-US" b="1" i="0"/>
            <a:t>Branch Expansion Strategy</a:t>
          </a:r>
          <a:br>
            <a:rPr lang="en-US" b="1" i="0"/>
          </a:br>
          <a:endParaRPr lang="en-US"/>
        </a:p>
      </dgm:t>
    </dgm:pt>
    <dgm:pt modelId="{2D12AB9F-EA68-40CA-A6BB-FB3FEBA28F16}" type="parTrans" cxnId="{22794F81-99E2-406C-BFAE-8D71257FB77B}">
      <dgm:prSet/>
      <dgm:spPr/>
      <dgm:t>
        <a:bodyPr/>
        <a:lstStyle/>
        <a:p>
          <a:endParaRPr lang="en-US"/>
        </a:p>
      </dgm:t>
    </dgm:pt>
    <dgm:pt modelId="{2A0E1A46-54B9-44B5-8438-41D199B9EE2A}" type="sibTrans" cxnId="{22794F81-99E2-406C-BFAE-8D71257FB77B}">
      <dgm:prSet/>
      <dgm:spPr/>
      <dgm:t>
        <a:bodyPr/>
        <a:lstStyle/>
        <a:p>
          <a:endParaRPr lang="en-US"/>
        </a:p>
      </dgm:t>
    </dgm:pt>
    <dgm:pt modelId="{19D5C780-DA22-48E1-BB02-F17BB8AEF22E}">
      <dgm:prSet/>
      <dgm:spPr/>
      <dgm:t>
        <a:bodyPr/>
        <a:lstStyle/>
        <a:p>
          <a:r>
            <a:rPr lang="en-US" b="1" i="0"/>
            <a:t>ATM Usage Patterns</a:t>
          </a:r>
          <a:endParaRPr lang="en-US"/>
        </a:p>
      </dgm:t>
    </dgm:pt>
    <dgm:pt modelId="{74D47FC5-0639-4A42-81EF-A18013FAF2E7}" type="parTrans" cxnId="{CD7A35CE-EAA1-4B50-9BB9-F0F37F3134D9}">
      <dgm:prSet/>
      <dgm:spPr/>
      <dgm:t>
        <a:bodyPr/>
        <a:lstStyle/>
        <a:p>
          <a:endParaRPr lang="en-US"/>
        </a:p>
      </dgm:t>
    </dgm:pt>
    <dgm:pt modelId="{28744C07-FBE9-4B66-9525-5358EDFDE9C6}" type="sibTrans" cxnId="{CD7A35CE-EAA1-4B50-9BB9-F0F37F3134D9}">
      <dgm:prSet/>
      <dgm:spPr/>
      <dgm:t>
        <a:bodyPr/>
        <a:lstStyle/>
        <a:p>
          <a:endParaRPr lang="en-US"/>
        </a:p>
      </dgm:t>
    </dgm:pt>
    <dgm:pt modelId="{F56E13AA-7816-4174-86E2-8A0A90A51130}" type="pres">
      <dgm:prSet presAssocID="{E9B5FD41-B968-4C34-8A6A-CA00C43DDF70}" presName="Name0" presStyleCnt="0">
        <dgm:presLayoutVars>
          <dgm:chMax val="1"/>
          <dgm:chPref val="1"/>
          <dgm:dir/>
          <dgm:animOne val="branch"/>
          <dgm:animLvl val="lvl"/>
        </dgm:presLayoutVars>
      </dgm:prSet>
      <dgm:spPr/>
    </dgm:pt>
    <dgm:pt modelId="{4E4BC3E1-6523-494C-8D49-71537C410339}" type="pres">
      <dgm:prSet presAssocID="{CCE5FFAF-F332-4BB5-809A-D1E435FD4A4E}" presName="Parent" presStyleLbl="node0" presStyleIdx="0" presStyleCnt="1">
        <dgm:presLayoutVars>
          <dgm:chMax val="6"/>
          <dgm:chPref val="6"/>
        </dgm:presLayoutVars>
      </dgm:prSet>
      <dgm:spPr/>
    </dgm:pt>
    <dgm:pt modelId="{E87BCE69-0790-4A78-A147-9EADF6C9565E}" type="pres">
      <dgm:prSet presAssocID="{F049D60D-AF2B-4AE9-BC8D-A620D14244A1}" presName="Accent1" presStyleCnt="0"/>
      <dgm:spPr/>
    </dgm:pt>
    <dgm:pt modelId="{7779A3DE-EC6E-49C4-B265-8FB456D85D56}" type="pres">
      <dgm:prSet presAssocID="{F049D60D-AF2B-4AE9-BC8D-A620D14244A1}" presName="Accent" presStyleLbl="bgShp" presStyleIdx="0" presStyleCnt="6"/>
      <dgm:spPr/>
    </dgm:pt>
    <dgm:pt modelId="{C79A6F4F-102E-43C8-98A9-75E9EFC5712B}" type="pres">
      <dgm:prSet presAssocID="{F049D60D-AF2B-4AE9-BC8D-A620D14244A1}" presName="Child1" presStyleLbl="node1" presStyleIdx="0" presStyleCnt="6">
        <dgm:presLayoutVars>
          <dgm:chMax val="0"/>
          <dgm:chPref val="0"/>
          <dgm:bulletEnabled val="1"/>
        </dgm:presLayoutVars>
      </dgm:prSet>
      <dgm:spPr/>
    </dgm:pt>
    <dgm:pt modelId="{FB954AA3-5C5B-48AD-B8C5-867429E4853A}" type="pres">
      <dgm:prSet presAssocID="{9A1EC6EA-FA72-4E43-B961-1B1C00AC038D}" presName="Accent2" presStyleCnt="0"/>
      <dgm:spPr/>
    </dgm:pt>
    <dgm:pt modelId="{D504498B-00D6-4550-A84B-7E6C2A6D6EA4}" type="pres">
      <dgm:prSet presAssocID="{9A1EC6EA-FA72-4E43-B961-1B1C00AC038D}" presName="Accent" presStyleLbl="bgShp" presStyleIdx="1" presStyleCnt="6"/>
      <dgm:spPr/>
    </dgm:pt>
    <dgm:pt modelId="{EAED7FFC-300F-4DC9-9E95-BEEF1FDE0BC0}" type="pres">
      <dgm:prSet presAssocID="{9A1EC6EA-FA72-4E43-B961-1B1C00AC038D}" presName="Child2" presStyleLbl="node1" presStyleIdx="1" presStyleCnt="6">
        <dgm:presLayoutVars>
          <dgm:chMax val="0"/>
          <dgm:chPref val="0"/>
          <dgm:bulletEnabled val="1"/>
        </dgm:presLayoutVars>
      </dgm:prSet>
      <dgm:spPr/>
    </dgm:pt>
    <dgm:pt modelId="{75D936B5-83DE-45AE-8F61-D76CA3173C8C}" type="pres">
      <dgm:prSet presAssocID="{84CD8469-DA2D-44D1-9ED3-765A16270F42}" presName="Accent3" presStyleCnt="0"/>
      <dgm:spPr/>
    </dgm:pt>
    <dgm:pt modelId="{14B8FCFA-EC01-4ADB-9314-24493DF96231}" type="pres">
      <dgm:prSet presAssocID="{84CD8469-DA2D-44D1-9ED3-765A16270F42}" presName="Accent" presStyleLbl="bgShp" presStyleIdx="2" presStyleCnt="6"/>
      <dgm:spPr/>
    </dgm:pt>
    <dgm:pt modelId="{9DA9E50F-217B-44A9-986C-38631889FCE7}" type="pres">
      <dgm:prSet presAssocID="{84CD8469-DA2D-44D1-9ED3-765A16270F42}" presName="Child3" presStyleLbl="node1" presStyleIdx="2" presStyleCnt="6">
        <dgm:presLayoutVars>
          <dgm:chMax val="0"/>
          <dgm:chPref val="0"/>
          <dgm:bulletEnabled val="1"/>
        </dgm:presLayoutVars>
      </dgm:prSet>
      <dgm:spPr/>
    </dgm:pt>
    <dgm:pt modelId="{7E827980-1438-4F95-A6D1-AF11D4FB9CEC}" type="pres">
      <dgm:prSet presAssocID="{212A8EAB-E8B9-4A65-848C-02BC84EFB831}" presName="Accent4" presStyleCnt="0"/>
      <dgm:spPr/>
    </dgm:pt>
    <dgm:pt modelId="{1E2A3976-531C-496F-B357-019EAD032ADD}" type="pres">
      <dgm:prSet presAssocID="{212A8EAB-E8B9-4A65-848C-02BC84EFB831}" presName="Accent" presStyleLbl="bgShp" presStyleIdx="3" presStyleCnt="6"/>
      <dgm:spPr/>
    </dgm:pt>
    <dgm:pt modelId="{B0FE4E0A-4FD9-45C0-971B-F96DC6E37BB9}" type="pres">
      <dgm:prSet presAssocID="{212A8EAB-E8B9-4A65-848C-02BC84EFB831}" presName="Child4" presStyleLbl="node1" presStyleIdx="3" presStyleCnt="6">
        <dgm:presLayoutVars>
          <dgm:chMax val="0"/>
          <dgm:chPref val="0"/>
          <dgm:bulletEnabled val="1"/>
        </dgm:presLayoutVars>
      </dgm:prSet>
      <dgm:spPr/>
    </dgm:pt>
    <dgm:pt modelId="{C5D39C18-0E4D-471C-99BB-B13B492199D6}" type="pres">
      <dgm:prSet presAssocID="{7FC7F192-38A0-44D3-9D77-CC93986D3E6E}" presName="Accent5" presStyleCnt="0"/>
      <dgm:spPr/>
    </dgm:pt>
    <dgm:pt modelId="{B54E10CD-0BBD-438F-BA3C-1612CAE7CBFB}" type="pres">
      <dgm:prSet presAssocID="{7FC7F192-38A0-44D3-9D77-CC93986D3E6E}" presName="Accent" presStyleLbl="bgShp" presStyleIdx="4" presStyleCnt="6"/>
      <dgm:spPr/>
    </dgm:pt>
    <dgm:pt modelId="{AB14018E-D44E-4547-ADD9-980F248F2BB3}" type="pres">
      <dgm:prSet presAssocID="{7FC7F192-38A0-44D3-9D77-CC93986D3E6E}" presName="Child5" presStyleLbl="node1" presStyleIdx="4" presStyleCnt="6">
        <dgm:presLayoutVars>
          <dgm:chMax val="0"/>
          <dgm:chPref val="0"/>
          <dgm:bulletEnabled val="1"/>
        </dgm:presLayoutVars>
      </dgm:prSet>
      <dgm:spPr/>
    </dgm:pt>
    <dgm:pt modelId="{8DEF65A7-1FED-40F7-9E28-7D568A18B5EC}" type="pres">
      <dgm:prSet presAssocID="{19D5C780-DA22-48E1-BB02-F17BB8AEF22E}" presName="Accent6" presStyleCnt="0"/>
      <dgm:spPr/>
    </dgm:pt>
    <dgm:pt modelId="{C194D288-7D75-4A39-9836-30F5B48D98E5}" type="pres">
      <dgm:prSet presAssocID="{19D5C780-DA22-48E1-BB02-F17BB8AEF22E}" presName="Accent" presStyleLbl="bgShp" presStyleIdx="5" presStyleCnt="6"/>
      <dgm:spPr/>
    </dgm:pt>
    <dgm:pt modelId="{B0EB928C-20AC-4427-9B78-503739BCD1EB}" type="pres">
      <dgm:prSet presAssocID="{19D5C780-DA22-48E1-BB02-F17BB8AEF22E}" presName="Child6" presStyleLbl="node1" presStyleIdx="5" presStyleCnt="6">
        <dgm:presLayoutVars>
          <dgm:chMax val="0"/>
          <dgm:chPref val="0"/>
          <dgm:bulletEnabled val="1"/>
        </dgm:presLayoutVars>
      </dgm:prSet>
      <dgm:spPr/>
    </dgm:pt>
  </dgm:ptLst>
  <dgm:cxnLst>
    <dgm:cxn modelId="{F7F6C100-BCE9-490C-90E9-8403FAD18FF3}" type="presOf" srcId="{7FC7F192-38A0-44D3-9D77-CC93986D3E6E}" destId="{AB14018E-D44E-4547-ADD9-980F248F2BB3}" srcOrd="0" destOrd="0" presId="urn:microsoft.com/office/officeart/2011/layout/HexagonRadial"/>
    <dgm:cxn modelId="{D660C314-63FD-4ED4-BF2B-4F4F981CE25E}" srcId="{CCE5FFAF-F332-4BB5-809A-D1E435FD4A4E}" destId="{212A8EAB-E8B9-4A65-848C-02BC84EFB831}" srcOrd="3" destOrd="0" parTransId="{D976FA54-A52F-47C6-B3E7-7AB2C5D0E08D}" sibTransId="{3F66A49E-46C2-41D6-A065-60B1897989D5}"/>
    <dgm:cxn modelId="{2AEE291D-A4EB-4949-BF7A-9FC525962A69}" type="presOf" srcId="{F049D60D-AF2B-4AE9-BC8D-A620D14244A1}" destId="{C79A6F4F-102E-43C8-98A9-75E9EFC5712B}" srcOrd="0" destOrd="0" presId="urn:microsoft.com/office/officeart/2011/layout/HexagonRadial"/>
    <dgm:cxn modelId="{23F72463-5370-46FC-92B3-AE400DAF9D5A}" type="presOf" srcId="{19D5C780-DA22-48E1-BB02-F17BB8AEF22E}" destId="{B0EB928C-20AC-4427-9B78-503739BCD1EB}" srcOrd="0" destOrd="0" presId="urn:microsoft.com/office/officeart/2011/layout/HexagonRadial"/>
    <dgm:cxn modelId="{28D67743-D395-4366-86DB-1F08ADC24719}" srcId="{CCE5FFAF-F332-4BB5-809A-D1E435FD4A4E}" destId="{F049D60D-AF2B-4AE9-BC8D-A620D14244A1}" srcOrd="0" destOrd="0" parTransId="{71934D96-04A8-49EF-B464-8E14529CCCEE}" sibTransId="{C764B7B8-E674-4853-A8CF-800C32DAF5B1}"/>
    <dgm:cxn modelId="{79C7346F-F1AF-46FE-AF6F-A90EBB7281F8}" type="presOf" srcId="{E9B5FD41-B968-4C34-8A6A-CA00C43DDF70}" destId="{F56E13AA-7816-4174-86E2-8A0A90A51130}" srcOrd="0" destOrd="0" presId="urn:microsoft.com/office/officeart/2011/layout/HexagonRadial"/>
    <dgm:cxn modelId="{A71C0455-8592-41AA-AE26-F2A336244EF6}" srcId="{CCE5FFAF-F332-4BB5-809A-D1E435FD4A4E}" destId="{84CD8469-DA2D-44D1-9ED3-765A16270F42}" srcOrd="2" destOrd="0" parTransId="{6D260E56-2690-4DF8-A1CC-4656CEBA63A6}" sibTransId="{1ABF15A2-A32D-431D-B17D-07A24E3E751F}"/>
    <dgm:cxn modelId="{22794F81-99E2-406C-BFAE-8D71257FB77B}" srcId="{CCE5FFAF-F332-4BB5-809A-D1E435FD4A4E}" destId="{7FC7F192-38A0-44D3-9D77-CC93986D3E6E}" srcOrd="4" destOrd="0" parTransId="{2D12AB9F-EA68-40CA-A6BB-FB3FEBA28F16}" sibTransId="{2A0E1A46-54B9-44B5-8438-41D199B9EE2A}"/>
    <dgm:cxn modelId="{BEACC8A6-57B9-41E0-8C98-4C8F47CACD92}" type="presOf" srcId="{CCE5FFAF-F332-4BB5-809A-D1E435FD4A4E}" destId="{4E4BC3E1-6523-494C-8D49-71537C410339}" srcOrd="0" destOrd="0" presId="urn:microsoft.com/office/officeart/2011/layout/HexagonRadial"/>
    <dgm:cxn modelId="{B2049AAB-73FA-4EF7-AB2D-BB35AFD06669}" type="presOf" srcId="{9A1EC6EA-FA72-4E43-B961-1B1C00AC038D}" destId="{EAED7FFC-300F-4DC9-9E95-BEEF1FDE0BC0}" srcOrd="0" destOrd="0" presId="urn:microsoft.com/office/officeart/2011/layout/HexagonRadial"/>
    <dgm:cxn modelId="{C735FEB9-47DA-4E21-B80B-427FB975CC66}" srcId="{CCE5FFAF-F332-4BB5-809A-D1E435FD4A4E}" destId="{9A1EC6EA-FA72-4E43-B961-1B1C00AC038D}" srcOrd="1" destOrd="0" parTransId="{9EA6A9CF-24BF-41B4-BD2B-09C90EB5A8B2}" sibTransId="{224D98A0-8068-4E5F-8241-100636ECFF21}"/>
    <dgm:cxn modelId="{C8A9F5C3-374B-4C2B-BB12-E904B9D14354}" type="presOf" srcId="{212A8EAB-E8B9-4A65-848C-02BC84EFB831}" destId="{B0FE4E0A-4FD9-45C0-971B-F96DC6E37BB9}" srcOrd="0" destOrd="0" presId="urn:microsoft.com/office/officeart/2011/layout/HexagonRadial"/>
    <dgm:cxn modelId="{CD7A35CE-EAA1-4B50-9BB9-F0F37F3134D9}" srcId="{CCE5FFAF-F332-4BB5-809A-D1E435FD4A4E}" destId="{19D5C780-DA22-48E1-BB02-F17BB8AEF22E}" srcOrd="5" destOrd="0" parTransId="{74D47FC5-0639-4A42-81EF-A18013FAF2E7}" sibTransId="{28744C07-FBE9-4B66-9525-5358EDFDE9C6}"/>
    <dgm:cxn modelId="{46755DE2-1F3B-4D43-85B9-7A060A3B156A}" type="presOf" srcId="{84CD8469-DA2D-44D1-9ED3-765A16270F42}" destId="{9DA9E50F-217B-44A9-986C-38631889FCE7}" srcOrd="0" destOrd="0" presId="urn:microsoft.com/office/officeart/2011/layout/HexagonRadial"/>
    <dgm:cxn modelId="{A364C9EE-2819-4A44-986B-D34D52CB2565}" srcId="{E9B5FD41-B968-4C34-8A6A-CA00C43DDF70}" destId="{CCE5FFAF-F332-4BB5-809A-D1E435FD4A4E}" srcOrd="0" destOrd="0" parTransId="{1275FF22-31CD-4B9C-A400-9C38C2068577}" sibTransId="{08485109-555C-41F0-AF52-C0512378DCC7}"/>
    <dgm:cxn modelId="{A3733C71-63E6-4B5E-8386-DF007F122B8A}" type="presParOf" srcId="{F56E13AA-7816-4174-86E2-8A0A90A51130}" destId="{4E4BC3E1-6523-494C-8D49-71537C410339}" srcOrd="0" destOrd="0" presId="urn:microsoft.com/office/officeart/2011/layout/HexagonRadial"/>
    <dgm:cxn modelId="{1D6175A2-1F6F-4805-9057-03C55676D378}" type="presParOf" srcId="{F56E13AA-7816-4174-86E2-8A0A90A51130}" destId="{E87BCE69-0790-4A78-A147-9EADF6C9565E}" srcOrd="1" destOrd="0" presId="urn:microsoft.com/office/officeart/2011/layout/HexagonRadial"/>
    <dgm:cxn modelId="{63EF9F54-C877-4AD4-85C7-36EE515CFB73}" type="presParOf" srcId="{E87BCE69-0790-4A78-A147-9EADF6C9565E}" destId="{7779A3DE-EC6E-49C4-B265-8FB456D85D56}" srcOrd="0" destOrd="0" presId="urn:microsoft.com/office/officeart/2011/layout/HexagonRadial"/>
    <dgm:cxn modelId="{1DB4AD21-8018-49F8-9DCD-EFE8BF20C762}" type="presParOf" srcId="{F56E13AA-7816-4174-86E2-8A0A90A51130}" destId="{C79A6F4F-102E-43C8-98A9-75E9EFC5712B}" srcOrd="2" destOrd="0" presId="urn:microsoft.com/office/officeart/2011/layout/HexagonRadial"/>
    <dgm:cxn modelId="{75C00F29-F8A1-455A-BFEC-5091604188D5}" type="presParOf" srcId="{F56E13AA-7816-4174-86E2-8A0A90A51130}" destId="{FB954AA3-5C5B-48AD-B8C5-867429E4853A}" srcOrd="3" destOrd="0" presId="urn:microsoft.com/office/officeart/2011/layout/HexagonRadial"/>
    <dgm:cxn modelId="{F4AFEEF3-480C-491A-A974-57DC9DB1A0E6}" type="presParOf" srcId="{FB954AA3-5C5B-48AD-B8C5-867429E4853A}" destId="{D504498B-00D6-4550-A84B-7E6C2A6D6EA4}" srcOrd="0" destOrd="0" presId="urn:microsoft.com/office/officeart/2011/layout/HexagonRadial"/>
    <dgm:cxn modelId="{441506BE-3903-40F2-928E-0ECBBF1BA192}" type="presParOf" srcId="{F56E13AA-7816-4174-86E2-8A0A90A51130}" destId="{EAED7FFC-300F-4DC9-9E95-BEEF1FDE0BC0}" srcOrd="4" destOrd="0" presId="urn:microsoft.com/office/officeart/2011/layout/HexagonRadial"/>
    <dgm:cxn modelId="{1FD6D5F7-61D9-4175-BAC1-BBCBF3E7797B}" type="presParOf" srcId="{F56E13AA-7816-4174-86E2-8A0A90A51130}" destId="{75D936B5-83DE-45AE-8F61-D76CA3173C8C}" srcOrd="5" destOrd="0" presId="urn:microsoft.com/office/officeart/2011/layout/HexagonRadial"/>
    <dgm:cxn modelId="{C6581552-BA83-4882-A9B2-1ECBE6832E9F}" type="presParOf" srcId="{75D936B5-83DE-45AE-8F61-D76CA3173C8C}" destId="{14B8FCFA-EC01-4ADB-9314-24493DF96231}" srcOrd="0" destOrd="0" presId="urn:microsoft.com/office/officeart/2011/layout/HexagonRadial"/>
    <dgm:cxn modelId="{52B20B5C-1777-4A54-948C-3822ECBCEECE}" type="presParOf" srcId="{F56E13AA-7816-4174-86E2-8A0A90A51130}" destId="{9DA9E50F-217B-44A9-986C-38631889FCE7}" srcOrd="6" destOrd="0" presId="urn:microsoft.com/office/officeart/2011/layout/HexagonRadial"/>
    <dgm:cxn modelId="{88D7EC6B-07A2-4244-82DE-7FB9BC7CB54C}" type="presParOf" srcId="{F56E13AA-7816-4174-86E2-8A0A90A51130}" destId="{7E827980-1438-4F95-A6D1-AF11D4FB9CEC}" srcOrd="7" destOrd="0" presId="urn:microsoft.com/office/officeart/2011/layout/HexagonRadial"/>
    <dgm:cxn modelId="{28ABEBAE-17C0-4D8A-92BD-A6C6357C5D9F}" type="presParOf" srcId="{7E827980-1438-4F95-A6D1-AF11D4FB9CEC}" destId="{1E2A3976-531C-496F-B357-019EAD032ADD}" srcOrd="0" destOrd="0" presId="urn:microsoft.com/office/officeart/2011/layout/HexagonRadial"/>
    <dgm:cxn modelId="{3229D430-684A-4D6E-89A7-B66681AC8117}" type="presParOf" srcId="{F56E13AA-7816-4174-86E2-8A0A90A51130}" destId="{B0FE4E0A-4FD9-45C0-971B-F96DC6E37BB9}" srcOrd="8" destOrd="0" presId="urn:microsoft.com/office/officeart/2011/layout/HexagonRadial"/>
    <dgm:cxn modelId="{9959A444-3848-4D65-B78A-D9FC06263533}" type="presParOf" srcId="{F56E13AA-7816-4174-86E2-8A0A90A51130}" destId="{C5D39C18-0E4D-471C-99BB-B13B492199D6}" srcOrd="9" destOrd="0" presId="urn:microsoft.com/office/officeart/2011/layout/HexagonRadial"/>
    <dgm:cxn modelId="{FEC58EDE-B83A-48BC-BD0A-369BE8707FCD}" type="presParOf" srcId="{C5D39C18-0E4D-471C-99BB-B13B492199D6}" destId="{B54E10CD-0BBD-438F-BA3C-1612CAE7CBFB}" srcOrd="0" destOrd="0" presId="urn:microsoft.com/office/officeart/2011/layout/HexagonRadial"/>
    <dgm:cxn modelId="{B2F97745-9DE4-4FAF-8687-F4C9F9C0FB68}" type="presParOf" srcId="{F56E13AA-7816-4174-86E2-8A0A90A51130}" destId="{AB14018E-D44E-4547-ADD9-980F248F2BB3}" srcOrd="10" destOrd="0" presId="urn:microsoft.com/office/officeart/2011/layout/HexagonRadial"/>
    <dgm:cxn modelId="{2485A57D-5F06-4639-8F69-6D6DE7DFB869}" type="presParOf" srcId="{F56E13AA-7816-4174-86E2-8A0A90A51130}" destId="{8DEF65A7-1FED-40F7-9E28-7D568A18B5EC}" srcOrd="11" destOrd="0" presId="urn:microsoft.com/office/officeart/2011/layout/HexagonRadial"/>
    <dgm:cxn modelId="{7E5B20D8-708D-4E40-BB55-4653EC24B725}" type="presParOf" srcId="{8DEF65A7-1FED-40F7-9E28-7D568A18B5EC}" destId="{C194D288-7D75-4A39-9836-30F5B48D98E5}" srcOrd="0" destOrd="0" presId="urn:microsoft.com/office/officeart/2011/layout/HexagonRadial"/>
    <dgm:cxn modelId="{E9F63652-ECAD-4E72-8176-57B8662F9EA7}" type="presParOf" srcId="{F56E13AA-7816-4174-86E2-8A0A90A51130}" destId="{B0EB928C-20AC-4427-9B78-503739BCD1EB}"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4BC3E1-6523-494C-8D49-71537C410339}">
      <dsp:nvSpPr>
        <dsp:cNvPr id="0" name=""/>
        <dsp:cNvSpPr/>
      </dsp:nvSpPr>
      <dsp:spPr>
        <a:xfrm>
          <a:off x="2760682" y="1284054"/>
          <a:ext cx="1632088" cy="1411822"/>
        </a:xfrm>
        <a:prstGeom prst="hexagon">
          <a:avLst>
            <a:gd name="adj" fmla="val 28570"/>
            <a:gd name="vf" fmla="val 11547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a:t>Employee Performance Analysis</a:t>
          </a:r>
          <a:br>
            <a:rPr lang="en-US" sz="1000" b="1" i="0" kern="1200"/>
          </a:br>
          <a:endParaRPr lang="en-US" sz="1000" kern="1200"/>
        </a:p>
      </dsp:txBody>
      <dsp:txXfrm>
        <a:off x="3031142" y="1518013"/>
        <a:ext cx="1091168" cy="943904"/>
      </dsp:txXfrm>
    </dsp:sp>
    <dsp:sp modelId="{D504498B-00D6-4550-A84B-7E6C2A6D6EA4}">
      <dsp:nvSpPr>
        <dsp:cNvPr id="0" name=""/>
        <dsp:cNvSpPr/>
      </dsp:nvSpPr>
      <dsp:spPr>
        <a:xfrm>
          <a:off x="3782683" y="608592"/>
          <a:ext cx="615782" cy="53057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C79A6F4F-102E-43C8-98A9-75E9EFC5712B}">
      <dsp:nvSpPr>
        <dsp:cNvPr id="0" name=""/>
        <dsp:cNvSpPr/>
      </dsp:nvSpPr>
      <dsp:spPr>
        <a:xfrm>
          <a:off x="2911021" y="0"/>
          <a:ext cx="1337485" cy="1157081"/>
        </a:xfrm>
        <a:prstGeom prst="hexagon">
          <a:avLst>
            <a:gd name="adj" fmla="val 28570"/>
            <a:gd name="vf" fmla="val 115470"/>
          </a:avLst>
        </a:prstGeom>
        <a:gradFill rotWithShape="0">
          <a:gsLst>
            <a:gs pos="0">
              <a:schemeClr val="accent2">
                <a:shade val="80000"/>
                <a:hueOff val="0"/>
                <a:satOff val="0"/>
                <a:lumOff val="0"/>
                <a:alphaOff val="0"/>
                <a:satMod val="103000"/>
                <a:lumMod val="102000"/>
                <a:tint val="94000"/>
              </a:schemeClr>
            </a:gs>
            <a:gs pos="50000">
              <a:schemeClr val="accent2">
                <a:shade val="80000"/>
                <a:hueOff val="0"/>
                <a:satOff val="0"/>
                <a:lumOff val="0"/>
                <a:alphaOff val="0"/>
                <a:satMod val="110000"/>
                <a:lumMod val="100000"/>
                <a:shade val="100000"/>
              </a:schemeClr>
            </a:gs>
            <a:gs pos="100000">
              <a:schemeClr val="accent2">
                <a:shade val="8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a:t>Branch Efficiency and Customer Satisfaction</a:t>
          </a:r>
          <a:br>
            <a:rPr lang="en-US" sz="1000" b="1" i="0" kern="1200"/>
          </a:br>
          <a:endParaRPr lang="en-US" sz="1000" kern="1200"/>
        </a:p>
      </dsp:txBody>
      <dsp:txXfrm>
        <a:off x="3132671" y="191753"/>
        <a:ext cx="894185" cy="773575"/>
      </dsp:txXfrm>
    </dsp:sp>
    <dsp:sp modelId="{14B8FCFA-EC01-4ADB-9314-24493DF96231}">
      <dsp:nvSpPr>
        <dsp:cNvPr id="0" name=""/>
        <dsp:cNvSpPr/>
      </dsp:nvSpPr>
      <dsp:spPr>
        <a:xfrm>
          <a:off x="4501349" y="1600490"/>
          <a:ext cx="615782" cy="53057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EAED7FFC-300F-4DC9-9E95-BEEF1FDE0BC0}">
      <dsp:nvSpPr>
        <dsp:cNvPr id="0" name=""/>
        <dsp:cNvSpPr/>
      </dsp:nvSpPr>
      <dsp:spPr>
        <a:xfrm>
          <a:off x="4137650" y="711682"/>
          <a:ext cx="1337485" cy="1157081"/>
        </a:xfrm>
        <a:prstGeom prst="hexagon">
          <a:avLst>
            <a:gd name="adj" fmla="val 28570"/>
            <a:gd name="vf" fmla="val 115470"/>
          </a:avLst>
        </a:prstGeom>
        <a:gradFill rotWithShape="0">
          <a:gsLst>
            <a:gs pos="0">
              <a:schemeClr val="accent2">
                <a:shade val="80000"/>
                <a:hueOff val="-96283"/>
                <a:satOff val="2033"/>
                <a:lumOff val="5416"/>
                <a:alphaOff val="0"/>
                <a:satMod val="103000"/>
                <a:lumMod val="102000"/>
                <a:tint val="94000"/>
              </a:schemeClr>
            </a:gs>
            <a:gs pos="50000">
              <a:schemeClr val="accent2">
                <a:shade val="80000"/>
                <a:hueOff val="-96283"/>
                <a:satOff val="2033"/>
                <a:lumOff val="5416"/>
                <a:alphaOff val="0"/>
                <a:satMod val="110000"/>
                <a:lumMod val="100000"/>
                <a:shade val="100000"/>
              </a:schemeClr>
            </a:gs>
            <a:gs pos="100000">
              <a:schemeClr val="accent2">
                <a:shade val="80000"/>
                <a:hueOff val="-96283"/>
                <a:satOff val="2033"/>
                <a:lumOff val="5416"/>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a:t>Account Type Distribution</a:t>
          </a:r>
          <a:br>
            <a:rPr lang="en-US" sz="1000" b="1" i="0" kern="1200"/>
          </a:br>
          <a:endParaRPr lang="en-US" sz="1000" kern="1200"/>
        </a:p>
      </dsp:txBody>
      <dsp:txXfrm>
        <a:off x="4359300" y="903435"/>
        <a:ext cx="894185" cy="773575"/>
      </dsp:txXfrm>
    </dsp:sp>
    <dsp:sp modelId="{1E2A3976-531C-496F-B357-019EAD032ADD}">
      <dsp:nvSpPr>
        <dsp:cNvPr id="0" name=""/>
        <dsp:cNvSpPr/>
      </dsp:nvSpPr>
      <dsp:spPr>
        <a:xfrm>
          <a:off x="4002118" y="2720156"/>
          <a:ext cx="615782" cy="53057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9DA9E50F-217B-44A9-986C-38631889FCE7}">
      <dsp:nvSpPr>
        <dsp:cNvPr id="0" name=""/>
        <dsp:cNvSpPr/>
      </dsp:nvSpPr>
      <dsp:spPr>
        <a:xfrm>
          <a:off x="4137650" y="2110768"/>
          <a:ext cx="1337485" cy="1157081"/>
        </a:xfrm>
        <a:prstGeom prst="hexagon">
          <a:avLst>
            <a:gd name="adj" fmla="val 28570"/>
            <a:gd name="vf" fmla="val 115470"/>
          </a:avLst>
        </a:prstGeom>
        <a:gradFill rotWithShape="0">
          <a:gsLst>
            <a:gs pos="0">
              <a:schemeClr val="accent2">
                <a:shade val="80000"/>
                <a:hueOff val="-192566"/>
                <a:satOff val="4066"/>
                <a:lumOff val="10832"/>
                <a:alphaOff val="0"/>
                <a:satMod val="103000"/>
                <a:lumMod val="102000"/>
                <a:tint val="94000"/>
              </a:schemeClr>
            </a:gs>
            <a:gs pos="50000">
              <a:schemeClr val="accent2">
                <a:shade val="80000"/>
                <a:hueOff val="-192566"/>
                <a:satOff val="4066"/>
                <a:lumOff val="10832"/>
                <a:alphaOff val="0"/>
                <a:satMod val="110000"/>
                <a:lumMod val="100000"/>
                <a:shade val="100000"/>
              </a:schemeClr>
            </a:gs>
            <a:gs pos="100000">
              <a:schemeClr val="accent2">
                <a:shade val="80000"/>
                <a:hueOff val="-192566"/>
                <a:satOff val="4066"/>
                <a:lumOff val="1083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a:t>Employee Salary and Job Role Correlation</a:t>
          </a:r>
          <a:br>
            <a:rPr lang="en-US" sz="1000" b="1" i="0" kern="1200"/>
          </a:br>
          <a:endParaRPr lang="en-US" sz="1000" kern="1200"/>
        </a:p>
      </dsp:txBody>
      <dsp:txXfrm>
        <a:off x="4359300" y="2302521"/>
        <a:ext cx="894185" cy="773575"/>
      </dsp:txXfrm>
    </dsp:sp>
    <dsp:sp modelId="{B54E10CD-0BBD-438F-BA3C-1612CAE7CBFB}">
      <dsp:nvSpPr>
        <dsp:cNvPr id="0" name=""/>
        <dsp:cNvSpPr/>
      </dsp:nvSpPr>
      <dsp:spPr>
        <a:xfrm>
          <a:off x="2763720" y="2836382"/>
          <a:ext cx="615782" cy="53057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B0FE4E0A-4FD9-45C0-971B-F96DC6E37BB9}">
      <dsp:nvSpPr>
        <dsp:cNvPr id="0" name=""/>
        <dsp:cNvSpPr/>
      </dsp:nvSpPr>
      <dsp:spPr>
        <a:xfrm>
          <a:off x="2911021" y="2823247"/>
          <a:ext cx="1337485" cy="1157081"/>
        </a:xfrm>
        <a:prstGeom prst="hexagon">
          <a:avLst>
            <a:gd name="adj" fmla="val 28570"/>
            <a:gd name="vf" fmla="val 115470"/>
          </a:avLst>
        </a:prstGeom>
        <a:gradFill rotWithShape="0">
          <a:gsLst>
            <a:gs pos="0">
              <a:schemeClr val="accent2">
                <a:shade val="80000"/>
                <a:hueOff val="-288849"/>
                <a:satOff val="6100"/>
                <a:lumOff val="16249"/>
                <a:alphaOff val="0"/>
                <a:satMod val="103000"/>
                <a:lumMod val="102000"/>
                <a:tint val="94000"/>
              </a:schemeClr>
            </a:gs>
            <a:gs pos="50000">
              <a:schemeClr val="accent2">
                <a:shade val="80000"/>
                <a:hueOff val="-288849"/>
                <a:satOff val="6100"/>
                <a:lumOff val="16249"/>
                <a:alphaOff val="0"/>
                <a:satMod val="110000"/>
                <a:lumMod val="100000"/>
                <a:shade val="100000"/>
              </a:schemeClr>
            </a:gs>
            <a:gs pos="100000">
              <a:schemeClr val="accent2">
                <a:shade val="80000"/>
                <a:hueOff val="-288849"/>
                <a:satOff val="6100"/>
                <a:lumOff val="16249"/>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dirty="0"/>
            <a:t>Customer Behavior and Account Preferences</a:t>
          </a:r>
          <a:br>
            <a:rPr lang="en-US" sz="1000" b="1" i="0" kern="1200" dirty="0"/>
          </a:br>
          <a:endParaRPr lang="en-US" sz="1000" kern="1200" dirty="0"/>
        </a:p>
      </dsp:txBody>
      <dsp:txXfrm>
        <a:off x="3132671" y="3015000"/>
        <a:ext cx="894185" cy="773575"/>
      </dsp:txXfrm>
    </dsp:sp>
    <dsp:sp modelId="{C194D288-7D75-4A39-9836-30F5B48D98E5}">
      <dsp:nvSpPr>
        <dsp:cNvPr id="0" name=""/>
        <dsp:cNvSpPr/>
      </dsp:nvSpPr>
      <dsp:spPr>
        <a:xfrm>
          <a:off x="2033285" y="1844882"/>
          <a:ext cx="615782" cy="530577"/>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AB14018E-D44E-4547-ADD9-980F248F2BB3}">
      <dsp:nvSpPr>
        <dsp:cNvPr id="0" name=""/>
        <dsp:cNvSpPr/>
      </dsp:nvSpPr>
      <dsp:spPr>
        <a:xfrm>
          <a:off x="1678698" y="2111564"/>
          <a:ext cx="1337485" cy="1157081"/>
        </a:xfrm>
        <a:prstGeom prst="hexagon">
          <a:avLst>
            <a:gd name="adj" fmla="val 28570"/>
            <a:gd name="vf" fmla="val 115470"/>
          </a:avLst>
        </a:prstGeom>
        <a:gradFill rotWithShape="0">
          <a:gsLst>
            <a:gs pos="0">
              <a:schemeClr val="accent2">
                <a:shade val="80000"/>
                <a:hueOff val="-385132"/>
                <a:satOff val="8133"/>
                <a:lumOff val="21665"/>
                <a:alphaOff val="0"/>
                <a:satMod val="103000"/>
                <a:lumMod val="102000"/>
                <a:tint val="94000"/>
              </a:schemeClr>
            </a:gs>
            <a:gs pos="50000">
              <a:schemeClr val="accent2">
                <a:shade val="80000"/>
                <a:hueOff val="-385132"/>
                <a:satOff val="8133"/>
                <a:lumOff val="21665"/>
                <a:alphaOff val="0"/>
                <a:satMod val="110000"/>
                <a:lumMod val="100000"/>
                <a:shade val="100000"/>
              </a:schemeClr>
            </a:gs>
            <a:gs pos="100000">
              <a:schemeClr val="accent2">
                <a:shade val="80000"/>
                <a:hueOff val="-385132"/>
                <a:satOff val="8133"/>
                <a:lumOff val="216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a:t>Branch Expansion Strategy</a:t>
          </a:r>
          <a:br>
            <a:rPr lang="en-US" sz="1000" b="1" i="0" kern="1200"/>
          </a:br>
          <a:endParaRPr lang="en-US" sz="1000" kern="1200"/>
        </a:p>
      </dsp:txBody>
      <dsp:txXfrm>
        <a:off x="1900348" y="2303317"/>
        <a:ext cx="894185" cy="773575"/>
      </dsp:txXfrm>
    </dsp:sp>
    <dsp:sp modelId="{B0EB928C-20AC-4427-9B78-503739BCD1EB}">
      <dsp:nvSpPr>
        <dsp:cNvPr id="0" name=""/>
        <dsp:cNvSpPr/>
      </dsp:nvSpPr>
      <dsp:spPr>
        <a:xfrm>
          <a:off x="1678698" y="710090"/>
          <a:ext cx="1337485" cy="1157081"/>
        </a:xfrm>
        <a:prstGeom prst="hexagon">
          <a:avLst>
            <a:gd name="adj" fmla="val 28570"/>
            <a:gd name="vf" fmla="val 115470"/>
          </a:avLst>
        </a:prstGeom>
        <a:gradFill rotWithShape="0">
          <a:gsLst>
            <a:gs pos="0">
              <a:schemeClr val="accent2">
                <a:shade val="80000"/>
                <a:hueOff val="-481415"/>
                <a:satOff val="10166"/>
                <a:lumOff val="27081"/>
                <a:alphaOff val="0"/>
                <a:satMod val="103000"/>
                <a:lumMod val="102000"/>
                <a:tint val="94000"/>
              </a:schemeClr>
            </a:gs>
            <a:gs pos="50000">
              <a:schemeClr val="accent2">
                <a:shade val="80000"/>
                <a:hueOff val="-481415"/>
                <a:satOff val="10166"/>
                <a:lumOff val="27081"/>
                <a:alphaOff val="0"/>
                <a:satMod val="110000"/>
                <a:lumMod val="100000"/>
                <a:shade val="100000"/>
              </a:schemeClr>
            </a:gs>
            <a:gs pos="100000">
              <a:schemeClr val="accent2">
                <a:shade val="80000"/>
                <a:hueOff val="-481415"/>
                <a:satOff val="10166"/>
                <a:lumOff val="2708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n-US" sz="1000" b="1" i="0" kern="1200"/>
            <a:t>ATM Usage Patterns</a:t>
          </a:r>
          <a:endParaRPr lang="en-US" sz="1000" kern="1200"/>
        </a:p>
      </dsp:txBody>
      <dsp:txXfrm>
        <a:off x="1900348" y="901843"/>
        <a:ext cx="894185" cy="773575"/>
      </dsp:txXfrm>
    </dsp:sp>
  </dsp:spTree>
</dsp:drawing>
</file>

<file path=ppt/diagrams/layout1.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1B73ED-5A7F-49D9-8DE0-65F5ABD04C5E}" type="datetimeFigureOut">
              <a:rPr lang="en-IN" smtClean="0"/>
              <a:t>06-01-2024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66326A-A01E-48D9-9C79-95BB8A3B18F6}" type="slidenum">
              <a:rPr lang="en-IN" smtClean="0"/>
              <a:t>‹#›</a:t>
            </a:fld>
            <a:endParaRPr lang="en-IN"/>
          </a:p>
        </p:txBody>
      </p:sp>
    </p:spTree>
    <p:extLst>
      <p:ext uri="{BB962C8B-B14F-4D97-AF65-F5344CB8AC3E}">
        <p14:creationId xmlns:p14="http://schemas.microsoft.com/office/powerpoint/2010/main" val="1208057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b7223bd2a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b7223bd2a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4620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8536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47998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caee8303e0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caee8303e0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23441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gb7223bd2a0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8" name="Google Shape;348;gb7223bd2a0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0906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4105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9996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b7223bd2a0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b7223bd2a0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403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3671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1020621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78148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38F6550-DC47-412E-A6BD-C043C18783D6}"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22149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F6550-DC47-412E-A6BD-C043C18783D6}" type="datetimeFigureOut">
              <a:rPr lang="en-IN" smtClean="0"/>
              <a:t>06-01-2024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38483432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38F6550-DC47-412E-A6BD-C043C18783D6}"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8840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38F6550-DC47-412E-A6BD-C043C18783D6}" type="datetimeFigureOut">
              <a:rPr lang="en-IN" smtClean="0"/>
              <a:t>06-01-2024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6291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38F6550-DC47-412E-A6BD-C043C18783D6}" type="datetimeFigureOut">
              <a:rPr lang="en-IN" smtClean="0"/>
              <a:t>06-01-2024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45425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8F6550-DC47-412E-A6BD-C043C18783D6}" type="datetimeFigureOut">
              <a:rPr lang="en-IN" smtClean="0"/>
              <a:t>06-01-2024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837486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175328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38F6550-DC47-412E-A6BD-C043C18783D6}" type="datetimeFigureOut">
              <a:rPr lang="en-IN" smtClean="0"/>
              <a:t>06-01-2024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37D71CF-7B1B-462D-96FD-DE7121FB0FF9}" type="slidenum">
              <a:rPr lang="en-IN" smtClean="0"/>
              <a:t>‹#›</a:t>
            </a:fld>
            <a:endParaRPr lang="en-IN"/>
          </a:p>
        </p:txBody>
      </p:sp>
    </p:spTree>
    <p:extLst>
      <p:ext uri="{BB962C8B-B14F-4D97-AF65-F5344CB8AC3E}">
        <p14:creationId xmlns:p14="http://schemas.microsoft.com/office/powerpoint/2010/main" val="2760098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8F6550-DC47-412E-A6BD-C043C18783D6}" type="datetimeFigureOut">
              <a:rPr lang="en-IN" smtClean="0"/>
              <a:t>06-01-2024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7D71CF-7B1B-462D-96FD-DE7121FB0FF9}" type="slidenum">
              <a:rPr lang="en-IN" smtClean="0"/>
              <a:t>‹#›</a:t>
            </a:fld>
            <a:endParaRPr lang="en-IN"/>
          </a:p>
        </p:txBody>
      </p:sp>
    </p:spTree>
    <p:extLst>
      <p:ext uri="{BB962C8B-B14F-4D97-AF65-F5344CB8AC3E}">
        <p14:creationId xmlns:p14="http://schemas.microsoft.com/office/powerpoint/2010/main" val="2779792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330" name="Google Shape;330;p13"/>
          <p:cNvSpPr txBox="1"/>
          <p:nvPr/>
        </p:nvSpPr>
        <p:spPr>
          <a:xfrm>
            <a:off x="415600" y="2192595"/>
            <a:ext cx="11360800" cy="1829600"/>
          </a:xfrm>
          <a:prstGeom prst="rect">
            <a:avLst/>
          </a:prstGeom>
          <a:noFill/>
          <a:ln>
            <a:noFill/>
          </a:ln>
        </p:spPr>
        <p:txBody>
          <a:bodyPr spcFirstLastPara="1" wrap="square" lIns="121900" tIns="121900" rIns="121900" bIns="121900" anchor="ctr" anchorCtr="0">
            <a:noAutofit/>
          </a:bodyPr>
          <a:lstStyle/>
          <a:p>
            <a:pPr algn="ctr"/>
            <a:r>
              <a:rPr lang="en-GB" sz="5333" b="1" dirty="0">
                <a:solidFill>
                  <a:srgbClr val="FF6A0E"/>
                </a:solidFill>
              </a:rPr>
              <a:t>ICICI Bank Management System</a:t>
            </a:r>
          </a:p>
        </p:txBody>
      </p:sp>
      <p:sp>
        <p:nvSpPr>
          <p:cNvPr id="334" name="Google Shape;334;p13"/>
          <p:cNvSpPr txBox="1"/>
          <p:nvPr/>
        </p:nvSpPr>
        <p:spPr>
          <a:xfrm>
            <a:off x="0" y="64972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buClr>
                <a:srgbClr val="000000"/>
              </a:buClr>
              <a:buSzPts val="1200"/>
            </a:pPr>
            <a:r>
              <a:rPr lang="en-GB" sz="1600" dirty="0">
                <a:solidFill>
                  <a:srgbClr val="FFFFFF"/>
                </a:solidFill>
                <a:ea typeface="Roboto"/>
                <a:cs typeface="Roboto"/>
                <a:sym typeface="Roboto"/>
              </a:rPr>
              <a:t>© All rights reserved by </a:t>
            </a:r>
            <a:r>
              <a:rPr lang="en-GB" sz="1600" dirty="0" err="1">
                <a:solidFill>
                  <a:srgbClr val="FFFFFF"/>
                </a:solidFill>
                <a:ea typeface="Roboto"/>
                <a:cs typeface="Roboto"/>
                <a:sym typeface="Roboto"/>
              </a:rPr>
              <a:t>Fireblaze</a:t>
            </a:r>
            <a:r>
              <a:rPr lang="en-GB" sz="1600" dirty="0">
                <a:solidFill>
                  <a:srgbClr val="FFFFFF"/>
                </a:solidFill>
                <a:ea typeface="Roboto"/>
                <a:cs typeface="Roboto"/>
                <a:sym typeface="Roboto"/>
              </a:rPr>
              <a:t> Technologies </a:t>
            </a:r>
            <a:r>
              <a:rPr lang="en-GB" sz="1600" dirty="0" err="1">
                <a:solidFill>
                  <a:srgbClr val="FFFFFF"/>
                </a:solidFill>
                <a:ea typeface="Roboto"/>
                <a:cs typeface="Roboto"/>
                <a:sym typeface="Roboto"/>
              </a:rPr>
              <a:t>Pvt.</a:t>
            </a:r>
            <a:r>
              <a:rPr lang="en-GB" sz="1600" dirty="0">
                <a:solidFill>
                  <a:srgbClr val="FFFFFF"/>
                </a:solidFill>
                <a:ea typeface="Roboto"/>
                <a:cs typeface="Roboto"/>
                <a:sym typeface="Roboto"/>
              </a:rPr>
              <a:t> Ltd.</a:t>
            </a:r>
            <a:endParaRPr sz="1600" dirty="0">
              <a:solidFill>
                <a:srgbClr val="FFFFFF"/>
              </a:solidFill>
              <a:ea typeface="Roboto"/>
              <a:cs typeface="Roboto"/>
              <a:sym typeface="Roboto"/>
            </a:endParaRPr>
          </a:p>
        </p:txBody>
      </p:sp>
      <p:sp>
        <p:nvSpPr>
          <p:cNvPr id="335" name="Google Shape;335;p13"/>
          <p:cNvSpPr/>
          <p:nvPr/>
        </p:nvSpPr>
        <p:spPr>
          <a:xfrm>
            <a:off x="0" y="64972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pPr>
              <a:buClr>
                <a:srgbClr val="000000"/>
              </a:buClr>
              <a:buSzPts val="1400"/>
            </a:pPr>
            <a:endParaRPr sz="1867">
              <a:solidFill>
                <a:srgbClr val="000000"/>
              </a:solidFill>
              <a:ea typeface="Arial"/>
              <a:cs typeface="Arial"/>
              <a:sym typeface="Arial"/>
            </a:endParaRPr>
          </a:p>
        </p:txBody>
      </p:sp>
      <p:sp>
        <p:nvSpPr>
          <p:cNvPr id="2" name="TextBox 1">
            <a:extLst>
              <a:ext uri="{FF2B5EF4-FFF2-40B4-BE49-F238E27FC236}">
                <a16:creationId xmlns:a16="http://schemas.microsoft.com/office/drawing/2014/main" id="{04D63B57-2B6C-4AEF-AA4E-F393A4E8B2DF}"/>
              </a:ext>
            </a:extLst>
          </p:cNvPr>
          <p:cNvSpPr txBox="1"/>
          <p:nvPr/>
        </p:nvSpPr>
        <p:spPr>
          <a:xfrm>
            <a:off x="9391363" y="5120560"/>
            <a:ext cx="1997462" cy="461665"/>
          </a:xfrm>
          <a:prstGeom prst="rect">
            <a:avLst/>
          </a:prstGeom>
          <a:noFill/>
        </p:spPr>
        <p:txBody>
          <a:bodyPr wrap="square" rtlCol="0">
            <a:spAutoFit/>
          </a:bodyPr>
          <a:lstStyle/>
          <a:p>
            <a:r>
              <a:rPr lang="en-US" sz="2400" b="1" dirty="0">
                <a:solidFill>
                  <a:srgbClr val="FF6A0E"/>
                </a:solidFill>
              </a:rPr>
              <a:t>Shweta Agrey</a:t>
            </a:r>
            <a:endParaRPr lang="en-IN" sz="2400" b="1" dirty="0">
              <a:solidFill>
                <a:srgbClr val="FF6A0E"/>
              </a:solidFill>
            </a:endParaRP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90094" y="359842"/>
            <a:ext cx="848809" cy="734389"/>
          </a:xfrm>
          <a:prstGeom prst="rect">
            <a:avLst/>
          </a:prstGeom>
        </p:spPr>
      </p:pic>
    </p:spTree>
    <p:extLst>
      <p:ext uri="{BB962C8B-B14F-4D97-AF65-F5344CB8AC3E}">
        <p14:creationId xmlns:p14="http://schemas.microsoft.com/office/powerpoint/2010/main" val="1478729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13400" y="-55174"/>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mn-lt"/>
                <a:ea typeface="Roboto"/>
                <a:cs typeface="Roboto"/>
                <a:sym typeface="Roboto"/>
              </a:rPr>
              <a:t>About the Data</a:t>
            </a:r>
            <a:endParaRPr sz="4000" b="1" dirty="0">
              <a:solidFill>
                <a:srgbClr val="FFFFFF"/>
              </a:solidFill>
              <a:latin typeface="+mn-lt"/>
              <a:ea typeface="Roboto"/>
              <a:cs typeface="Roboto"/>
              <a:sym typeface="Roboto"/>
            </a:endParaRPr>
          </a:p>
        </p:txBody>
      </p:sp>
      <p:sp>
        <p:nvSpPr>
          <p:cNvPr id="393" name="Google Shape;393;p19"/>
          <p:cNvSpPr txBox="1"/>
          <p:nvPr/>
        </p:nvSpPr>
        <p:spPr>
          <a:xfrm>
            <a:off x="13400" y="6547267"/>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239082" y="-55175"/>
            <a:ext cx="939518" cy="990211"/>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13400" y="6547266"/>
            <a:ext cx="4218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2" name="TextBox 1">
            <a:extLst>
              <a:ext uri="{FF2B5EF4-FFF2-40B4-BE49-F238E27FC236}">
                <a16:creationId xmlns:a16="http://schemas.microsoft.com/office/drawing/2014/main" id="{E12F7542-F54B-349F-F9E1-CC20CBCE7090}"/>
              </a:ext>
            </a:extLst>
          </p:cNvPr>
          <p:cNvSpPr txBox="1"/>
          <p:nvPr/>
        </p:nvSpPr>
        <p:spPr>
          <a:xfrm>
            <a:off x="750841" y="1905506"/>
            <a:ext cx="10663518"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In the provided database, we can view employee information, department structures, account types, customer profiles, and branch information for a banking institution. </a:t>
            </a:r>
            <a:br>
              <a:rPr lang="en-US" sz="1600" dirty="0"/>
            </a:br>
            <a:endParaRPr lang="en-US" sz="1600" dirty="0"/>
          </a:p>
          <a:p>
            <a:pPr marL="285750" indent="-285750">
              <a:buFont typeface="Arial" panose="020B0604020202020204" pitchFamily="34" charset="0"/>
              <a:buChar char="•"/>
            </a:pPr>
            <a:r>
              <a:rPr lang="en-US" sz="1600" dirty="0"/>
              <a:t>Based on the analysis of various factors, we have gained insight into the performance of employees, branch efficiency, and customer behavior. </a:t>
            </a:r>
            <a:br>
              <a:rPr lang="en-US" sz="1600" dirty="0"/>
            </a:br>
            <a:endParaRPr lang="en-US" sz="1600" dirty="0"/>
          </a:p>
          <a:p>
            <a:pPr marL="285750" indent="-285750">
              <a:buFont typeface="Arial" panose="020B0604020202020204" pitchFamily="34" charset="0"/>
              <a:buChar char="•"/>
            </a:pPr>
            <a:r>
              <a:rPr lang="en-US" sz="1600" dirty="0"/>
              <a:t>Banks can make strategic decisions based on the dataset, allowing for optimization, predictive analytics, and continuous improvement. </a:t>
            </a:r>
            <a:br>
              <a:rPr lang="en-US" sz="1600" dirty="0"/>
            </a:br>
            <a:endParaRPr lang="en-US" sz="1600" dirty="0"/>
          </a:p>
          <a:p>
            <a:pPr marL="285750" indent="-285750">
              <a:buFont typeface="Arial" panose="020B0604020202020204" pitchFamily="34" charset="0"/>
              <a:buChar char="•"/>
            </a:pPr>
            <a:r>
              <a:rPr lang="en-US" sz="1600" dirty="0"/>
              <a:t>Using this information, the organization can make informed, data-driven decisions based on the rich and diverse information that it possesses.</a:t>
            </a:r>
            <a:endParaRPr lang="en-US" sz="1600" dirty="0">
              <a:ea typeface="Roboto"/>
              <a:cs typeface="Roboto"/>
              <a:sym typeface="Roboto"/>
            </a:endParaRPr>
          </a:p>
          <a:p>
            <a:endParaRPr lang="en-US" sz="1600" dirty="0"/>
          </a:p>
        </p:txBody>
      </p:sp>
    </p:spTree>
    <p:extLst>
      <p:ext uri="{BB962C8B-B14F-4D97-AF65-F5344CB8AC3E}">
        <p14:creationId xmlns:p14="http://schemas.microsoft.com/office/powerpoint/2010/main" val="30788556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13400" y="-1664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mn-lt"/>
                <a:ea typeface="Roboto"/>
                <a:cs typeface="Roboto"/>
                <a:sym typeface="Roboto"/>
              </a:rPr>
              <a:t>Problem Statement</a:t>
            </a:r>
            <a:endParaRPr sz="4000" b="1" dirty="0">
              <a:solidFill>
                <a:srgbClr val="FFFFFF"/>
              </a:solidFill>
              <a:latin typeface="+mn-lt"/>
              <a:ea typeface="Roboto"/>
              <a:cs typeface="Roboto"/>
              <a:sym typeface="Roboto"/>
            </a:endParaRPr>
          </a:p>
        </p:txBody>
      </p:sp>
      <p:sp>
        <p:nvSpPr>
          <p:cNvPr id="343" name="Google Shape;343;p14"/>
          <p:cNvSpPr txBox="1"/>
          <p:nvPr/>
        </p:nvSpPr>
        <p:spPr>
          <a:xfrm>
            <a:off x="0" y="6484942"/>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391294" y="-21360"/>
            <a:ext cx="787306" cy="94768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13400" y="6489661"/>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dirty="0"/>
          </a:p>
        </p:txBody>
      </p:sp>
      <p:pic>
        <p:nvPicPr>
          <p:cNvPr id="4" name="Picture 3">
            <a:extLst>
              <a:ext uri="{FF2B5EF4-FFF2-40B4-BE49-F238E27FC236}">
                <a16:creationId xmlns:a16="http://schemas.microsoft.com/office/drawing/2014/main" id="{56504A92-FAAE-0EA8-EA77-7F3362DB0EE2}"/>
              </a:ext>
            </a:extLst>
          </p:cNvPr>
          <p:cNvPicPr>
            <a:picLocks noChangeAspect="1"/>
          </p:cNvPicPr>
          <p:nvPr/>
        </p:nvPicPr>
        <p:blipFill>
          <a:blip r:embed="rId3"/>
          <a:stretch>
            <a:fillRect/>
          </a:stretch>
        </p:blipFill>
        <p:spPr>
          <a:xfrm>
            <a:off x="2084018" y="935760"/>
            <a:ext cx="8313343" cy="5544463"/>
          </a:xfrm>
          <a:prstGeom prst="rect">
            <a:avLst/>
          </a:prstGeom>
        </p:spPr>
      </p:pic>
    </p:spTree>
    <p:extLst>
      <p:ext uri="{BB962C8B-B14F-4D97-AF65-F5344CB8AC3E}">
        <p14:creationId xmlns:p14="http://schemas.microsoft.com/office/powerpoint/2010/main" val="6920512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14"/>
          <p:cNvSpPr txBox="1">
            <a:spLocks noGrp="1"/>
          </p:cNvSpPr>
          <p:nvPr>
            <p:ph type="ctrTitle"/>
          </p:nvPr>
        </p:nvSpPr>
        <p:spPr>
          <a:xfrm>
            <a:off x="-13400" y="-16640"/>
            <a:ext cx="12192000" cy="947680"/>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mn-lt"/>
                <a:ea typeface="Roboto"/>
                <a:cs typeface="Roboto"/>
                <a:sym typeface="Roboto"/>
              </a:rPr>
              <a:t>Problem Statement</a:t>
            </a:r>
            <a:endParaRPr sz="4000" b="1" dirty="0">
              <a:solidFill>
                <a:srgbClr val="FFFFFF"/>
              </a:solidFill>
              <a:latin typeface="+mn-lt"/>
              <a:ea typeface="Roboto"/>
              <a:cs typeface="Roboto"/>
              <a:sym typeface="Roboto"/>
            </a:endParaRPr>
          </a:p>
        </p:txBody>
      </p:sp>
      <p:graphicFrame>
        <p:nvGraphicFramePr>
          <p:cNvPr id="4" name="Diagram 3">
            <a:extLst>
              <a:ext uri="{FF2B5EF4-FFF2-40B4-BE49-F238E27FC236}">
                <a16:creationId xmlns:a16="http://schemas.microsoft.com/office/drawing/2014/main" id="{19080B42-06DD-8453-6158-25CA2D436FFB}"/>
              </a:ext>
            </a:extLst>
          </p:cNvPr>
          <p:cNvGraphicFramePr/>
          <p:nvPr>
            <p:extLst>
              <p:ext uri="{D42A27DB-BD31-4B8C-83A1-F6EECF244321}">
                <p14:modId xmlns:p14="http://schemas.microsoft.com/office/powerpoint/2010/main" val="2523630066"/>
              </p:ext>
            </p:extLst>
          </p:nvPr>
        </p:nvGraphicFramePr>
        <p:xfrm>
          <a:off x="2339788" y="1981200"/>
          <a:ext cx="7153834" cy="398032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43" name="Google Shape;343;p14"/>
          <p:cNvSpPr txBox="1"/>
          <p:nvPr/>
        </p:nvSpPr>
        <p:spPr>
          <a:xfrm>
            <a:off x="0" y="64972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44" name="Google Shape;344;p14"/>
          <p:cNvSpPr/>
          <p:nvPr/>
        </p:nvSpPr>
        <p:spPr>
          <a:xfrm rot="10800000">
            <a:off x="11391294" y="0"/>
            <a:ext cx="787306" cy="94768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45" name="Google Shape;345;p14"/>
          <p:cNvSpPr/>
          <p:nvPr/>
        </p:nvSpPr>
        <p:spPr>
          <a:xfrm>
            <a:off x="-13400" y="6489661"/>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dirty="0"/>
          </a:p>
        </p:txBody>
      </p:sp>
      <p:sp>
        <p:nvSpPr>
          <p:cNvPr id="5" name="TextBox 4">
            <a:extLst>
              <a:ext uri="{FF2B5EF4-FFF2-40B4-BE49-F238E27FC236}">
                <a16:creationId xmlns:a16="http://schemas.microsoft.com/office/drawing/2014/main" id="{902ED163-DDD5-C951-2C7E-43563AAC3CAC}"/>
              </a:ext>
            </a:extLst>
          </p:cNvPr>
          <p:cNvSpPr txBox="1"/>
          <p:nvPr/>
        </p:nvSpPr>
        <p:spPr>
          <a:xfrm>
            <a:off x="762001" y="1303433"/>
            <a:ext cx="10174940" cy="646331"/>
          </a:xfrm>
          <a:prstGeom prst="rect">
            <a:avLst/>
          </a:prstGeom>
          <a:noFill/>
        </p:spPr>
        <p:txBody>
          <a:bodyPr wrap="square" rtlCol="0">
            <a:spAutoFit/>
          </a:bodyPr>
          <a:lstStyle/>
          <a:p>
            <a:r>
              <a:rPr lang="en-US" sz="1800" b="0" i="0" dirty="0">
                <a:effectLst/>
              </a:rPr>
              <a:t>Based on the data you've provided, here are a few problem statements that you could explore further</a:t>
            </a:r>
            <a:endParaRPr lang="en-US" sz="1800" i="0" dirty="0">
              <a:effectLst/>
            </a:endParaRPr>
          </a:p>
          <a:p>
            <a:endParaRPr lang="en-US" dirty="0"/>
          </a:p>
        </p:txBody>
      </p:sp>
    </p:spTree>
    <p:extLst>
      <p:ext uri="{BB962C8B-B14F-4D97-AF65-F5344CB8AC3E}">
        <p14:creationId xmlns:p14="http://schemas.microsoft.com/office/powerpoint/2010/main" val="477807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1" name="Google Shape;351;p15"/>
          <p:cNvSpPr txBox="1">
            <a:spLocks noGrp="1"/>
          </p:cNvSpPr>
          <p:nvPr>
            <p:ph type="ctrTitle"/>
          </p:nvPr>
        </p:nvSpPr>
        <p:spPr>
          <a:xfrm>
            <a:off x="0" y="-8965"/>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mn-lt"/>
                <a:ea typeface="Roboto"/>
                <a:cs typeface="Roboto"/>
                <a:sym typeface="Roboto"/>
              </a:rPr>
              <a:t>Proposed Solution</a:t>
            </a:r>
            <a:endParaRPr sz="4000" b="1" dirty="0">
              <a:solidFill>
                <a:srgbClr val="FFFFFF"/>
              </a:solidFill>
              <a:latin typeface="+mn-lt"/>
              <a:ea typeface="Roboto"/>
              <a:cs typeface="Roboto"/>
              <a:sym typeface="Roboto"/>
            </a:endParaRPr>
          </a:p>
        </p:txBody>
      </p:sp>
      <p:sp>
        <p:nvSpPr>
          <p:cNvPr id="352" name="Google Shape;352;p15"/>
          <p:cNvSpPr txBox="1"/>
          <p:nvPr/>
        </p:nvSpPr>
        <p:spPr>
          <a:xfrm>
            <a:off x="141353" y="766094"/>
            <a:ext cx="12192000" cy="5487106"/>
          </a:xfrm>
          <a:prstGeom prst="rect">
            <a:avLst/>
          </a:prstGeom>
          <a:noFill/>
          <a:ln>
            <a:noFill/>
          </a:ln>
        </p:spPr>
        <p:txBody>
          <a:bodyPr spcFirstLastPara="1" wrap="square" lIns="365733" tIns="365733" rIns="365733" bIns="365733" anchor="t" anchorCtr="0">
            <a:noAutofit/>
          </a:bodyPr>
          <a:lstStyle/>
          <a:p>
            <a:pPr algn="just">
              <a:lnSpc>
                <a:spcPct val="150000"/>
              </a:lnSpc>
              <a:spcBef>
                <a:spcPts val="2133"/>
              </a:spcBef>
              <a:spcAft>
                <a:spcPts val="2133"/>
              </a:spcAft>
            </a:pPr>
            <a:r>
              <a:rPr lang="en-US" sz="1600" b="0" i="0" dirty="0">
                <a:effectLst/>
              </a:rPr>
              <a:t>Here's a proposed solution for each of the identified points:</a:t>
            </a:r>
            <a:endParaRPr lang="en-US" sz="1600" b="0" i="0" dirty="0">
              <a:effectLst/>
              <a:ea typeface="Roboto"/>
              <a:cs typeface="Roboto"/>
              <a:sym typeface="Roboto"/>
            </a:endParaRPr>
          </a:p>
          <a:p>
            <a:pPr marL="285750" indent="-285750" algn="l">
              <a:buFont typeface="Arial" panose="020B0604020202020204" pitchFamily="34" charset="0"/>
              <a:buChar char="•"/>
            </a:pPr>
            <a:r>
              <a:rPr lang="en-US" sz="1600" dirty="0"/>
              <a:t>Implement regular performance assessments, provide targeted training, and establish a feedback process to improve employee performance.</a:t>
            </a:r>
          </a:p>
          <a:p>
            <a:pPr algn="l"/>
            <a:endParaRPr lang="en-US" sz="1600" b="0" i="0" dirty="0">
              <a:effectLst/>
            </a:endParaRPr>
          </a:p>
          <a:p>
            <a:pPr algn="l">
              <a:buFont typeface="Arial" panose="020B0604020202020204" pitchFamily="34" charset="0"/>
              <a:buChar char="•"/>
            </a:pPr>
            <a:r>
              <a:rPr lang="en-US" sz="1600" b="0" i="0" dirty="0">
                <a:effectLst/>
              </a:rPr>
              <a:t>      Implement customer satisfaction surveys to gather feedback. Correlate branch efficiency metrics with customer satisfaction scores.</a:t>
            </a:r>
          </a:p>
          <a:p>
            <a:pPr marL="285750" indent="-285750" algn="l">
              <a:buFont typeface="Arial" panose="020B0604020202020204" pitchFamily="34" charset="0"/>
              <a:buChar char="•"/>
            </a:pPr>
            <a:endParaRPr lang="en-US" sz="1600" b="0" i="0" dirty="0">
              <a:effectLst/>
            </a:endParaRPr>
          </a:p>
          <a:p>
            <a:pPr marL="285750" indent="-285750" algn="l">
              <a:buFont typeface="Arial" panose="020B0604020202020204" pitchFamily="34" charset="0"/>
              <a:buChar char="•"/>
            </a:pPr>
            <a:r>
              <a:rPr lang="en-US" sz="1600" b="0" i="0" dirty="0">
                <a:effectLst/>
              </a:rPr>
              <a:t>Custom made marketing strategies based on analysis of customer account preferences and behavioral trends.</a:t>
            </a:r>
          </a:p>
          <a:p>
            <a:pPr marL="285750" indent="-285750" algn="l">
              <a:buFont typeface="Arial" panose="020B0604020202020204" pitchFamily="34" charset="0"/>
              <a:buChar char="•"/>
            </a:pPr>
            <a:endParaRPr lang="en-US" sz="1600" b="0" i="0" dirty="0">
              <a:effectLst/>
            </a:endParaRPr>
          </a:p>
          <a:p>
            <a:pPr marL="285750" indent="-285750" algn="l">
              <a:buFont typeface="Arial" panose="020B0604020202020204" pitchFamily="34" charset="0"/>
              <a:buChar char="•"/>
            </a:pPr>
            <a:r>
              <a:rPr lang="en-US" sz="1600" b="0" i="0" dirty="0">
                <a:effectLst/>
              </a:rPr>
              <a:t>Ensure fair compensation by analyzing correlations between employee salaries and job roles.</a:t>
            </a:r>
          </a:p>
          <a:p>
            <a:pPr marL="285750" indent="-285750" algn="l">
              <a:buFont typeface="Arial" panose="020B0604020202020204" pitchFamily="34" charset="0"/>
              <a:buChar char="•"/>
            </a:pPr>
            <a:endParaRPr lang="en-US" sz="1600" b="0" i="0" dirty="0">
              <a:effectLst/>
            </a:endParaRPr>
          </a:p>
          <a:p>
            <a:pPr marL="285750" indent="-285750" algn="l">
              <a:buFont typeface="Arial" panose="020B0604020202020204" pitchFamily="34" charset="0"/>
              <a:buChar char="•"/>
            </a:pPr>
            <a:r>
              <a:rPr lang="en-US" sz="1600" b="0" i="0" dirty="0">
                <a:effectLst/>
              </a:rPr>
              <a:t>Utilize behavioral analytics to understand customer preferences, offering personalized services, targeted promotions, and improving overall customer engagement.</a:t>
            </a:r>
            <a:br>
              <a:rPr lang="en-US" sz="1600" b="0" i="0" dirty="0">
                <a:effectLst/>
              </a:rPr>
            </a:br>
            <a:endParaRPr lang="en-US" sz="1600" b="0" i="0" dirty="0">
              <a:effectLst/>
            </a:endParaRPr>
          </a:p>
          <a:p>
            <a:pPr marL="285750" indent="-285750" algn="l">
              <a:buFont typeface="Arial" panose="020B0604020202020204" pitchFamily="34" charset="0"/>
              <a:buChar char="•"/>
            </a:pPr>
            <a:r>
              <a:rPr lang="en-US" sz="1600" b="0" i="0" dirty="0">
                <a:effectLst/>
              </a:rPr>
              <a:t>Conduct a thorough market analysis to identify high-potential locations, align expansion plans with customer demand, and consider demographic factors for strategic branch expansion.</a:t>
            </a:r>
            <a:br>
              <a:rPr lang="en-US" sz="1600" b="0" i="0" dirty="0">
                <a:effectLst/>
              </a:rPr>
            </a:br>
            <a:endParaRPr lang="en-US" sz="1600" b="0" i="0" dirty="0">
              <a:effectLst/>
            </a:endParaRPr>
          </a:p>
          <a:p>
            <a:pPr marL="285750" indent="-285750" algn="l">
              <a:buFont typeface="Arial" panose="020B0604020202020204" pitchFamily="34" charset="0"/>
              <a:buChar char="•"/>
            </a:pPr>
            <a:r>
              <a:rPr lang="en-US" sz="1600" b="0" i="0" dirty="0">
                <a:effectLst/>
              </a:rPr>
              <a:t>Optimize ATM placement and functionality based on usage patterns, improving accessibility and customer experience.</a:t>
            </a:r>
          </a:p>
          <a:p>
            <a:pPr algn="just">
              <a:lnSpc>
                <a:spcPct val="150000"/>
              </a:lnSpc>
              <a:spcBef>
                <a:spcPts val="2133"/>
              </a:spcBef>
              <a:spcAft>
                <a:spcPts val="2133"/>
              </a:spcAft>
            </a:pPr>
            <a:endParaRPr lang="en-US" sz="1600" b="0" i="0" dirty="0">
              <a:effectLst/>
            </a:endParaRPr>
          </a:p>
        </p:txBody>
      </p:sp>
      <p:sp>
        <p:nvSpPr>
          <p:cNvPr id="353" name="Google Shape;353;p15"/>
          <p:cNvSpPr txBox="1"/>
          <p:nvPr/>
        </p:nvSpPr>
        <p:spPr>
          <a:xfrm>
            <a:off x="13400" y="6468354"/>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54" name="Google Shape;354;p15"/>
          <p:cNvSpPr/>
          <p:nvPr/>
        </p:nvSpPr>
        <p:spPr>
          <a:xfrm rot="10800000">
            <a:off x="11400258" y="28846"/>
            <a:ext cx="791741" cy="9524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55" name="Google Shape;355;p15"/>
          <p:cNvSpPr/>
          <p:nvPr/>
        </p:nvSpPr>
        <p:spPr>
          <a:xfrm>
            <a:off x="13400" y="6468353"/>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dirty="0"/>
          </a:p>
        </p:txBody>
      </p:sp>
    </p:spTree>
    <p:extLst>
      <p:ext uri="{BB962C8B-B14F-4D97-AF65-F5344CB8AC3E}">
        <p14:creationId xmlns:p14="http://schemas.microsoft.com/office/powerpoint/2010/main" val="3499812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mn-lt"/>
                <a:ea typeface="Roboto"/>
                <a:cs typeface="Roboto"/>
                <a:sym typeface="Roboto"/>
              </a:rPr>
              <a:t>Future Scope</a:t>
            </a:r>
            <a:endParaRPr sz="4000" b="1" dirty="0">
              <a:solidFill>
                <a:srgbClr val="FFFFFF"/>
              </a:solidFill>
              <a:latin typeface="+mn-lt"/>
              <a:ea typeface="Roboto"/>
              <a:cs typeface="Roboto"/>
              <a:sym typeface="Roboto"/>
            </a:endParaRPr>
          </a:p>
        </p:txBody>
      </p:sp>
      <p:sp>
        <p:nvSpPr>
          <p:cNvPr id="392" name="Google Shape;392;p19"/>
          <p:cNvSpPr txBox="1"/>
          <p:nvPr/>
        </p:nvSpPr>
        <p:spPr>
          <a:xfrm>
            <a:off x="0" y="1021534"/>
            <a:ext cx="12192000" cy="5475666"/>
          </a:xfrm>
          <a:prstGeom prst="rect">
            <a:avLst/>
          </a:prstGeom>
          <a:noFill/>
          <a:ln>
            <a:noFill/>
          </a:ln>
        </p:spPr>
        <p:txBody>
          <a:bodyPr spcFirstLastPara="1" wrap="square" lIns="365733" tIns="365733" rIns="365733" bIns="365733" anchor="t" anchorCtr="0">
            <a:noAutofit/>
          </a:bodyPr>
          <a:lstStyle/>
          <a:p>
            <a:pPr algn="l"/>
            <a:r>
              <a:rPr lang="en-US" sz="1600" i="0" dirty="0">
                <a:effectLst/>
              </a:rPr>
              <a:t>The scope of future use of the provided datasets and associated analyses may include various directions and opportunities for further investigation and improvement. Here are some potential future scopes:</a:t>
            </a:r>
          </a:p>
          <a:p>
            <a:pPr algn="l"/>
            <a:endParaRPr lang="en-US" sz="1600" b="1" i="0" dirty="0">
              <a:effectLst/>
            </a:endParaRPr>
          </a:p>
          <a:p>
            <a:pPr algn="l"/>
            <a:r>
              <a:rPr lang="en-US" sz="1600" b="1" i="0" dirty="0">
                <a:effectLst/>
              </a:rPr>
              <a:t>Predictive Analytics for Employee Performance:</a:t>
            </a:r>
            <a:br>
              <a:rPr lang="en-US" sz="1600" b="1" i="0" dirty="0">
                <a:effectLst/>
              </a:rPr>
            </a:br>
            <a:endParaRPr lang="en-US" sz="1600" b="0" i="0" dirty="0">
              <a:effectLst/>
            </a:endParaRPr>
          </a:p>
          <a:p>
            <a:pPr algn="l"/>
            <a:r>
              <a:rPr lang="en-US" sz="1600" b="0" i="0" dirty="0">
                <a:effectLst/>
              </a:rPr>
              <a:t>Implement machine learning models to predict employee performance based on historical data. This could involve using features such as employee demographics, job roles, and historical performance metrics</a:t>
            </a:r>
          </a:p>
          <a:p>
            <a:pPr algn="l"/>
            <a:br>
              <a:rPr lang="en-US" sz="1600" b="1" i="0" dirty="0">
                <a:effectLst/>
              </a:rPr>
            </a:br>
            <a:r>
              <a:rPr lang="en-US" sz="1600" b="1" i="0" dirty="0">
                <a:effectLst/>
              </a:rPr>
              <a:t>Real-time Performance Monitoring:</a:t>
            </a:r>
            <a:br>
              <a:rPr lang="en-US" sz="1600" b="1" i="0" dirty="0">
                <a:effectLst/>
              </a:rPr>
            </a:br>
            <a:endParaRPr lang="en-US" sz="1600" b="0" i="0" dirty="0">
              <a:effectLst/>
            </a:endParaRPr>
          </a:p>
          <a:p>
            <a:pPr algn="l"/>
            <a:r>
              <a:rPr lang="en-US" sz="1600" b="0" i="0" dirty="0">
                <a:effectLst/>
              </a:rPr>
              <a:t>Implement real-time performance monitoring systems to detect performance anomalies or trends as they happen. This could involve integrating with employee tracking systems or incorporating feedback mechanisms.</a:t>
            </a:r>
          </a:p>
          <a:p>
            <a:pPr algn="l"/>
            <a:br>
              <a:rPr lang="en-US" sz="1600" b="1" i="0" dirty="0">
                <a:effectLst/>
              </a:rPr>
            </a:br>
            <a:r>
              <a:rPr lang="en-US" sz="1600" b="1" i="0" dirty="0">
                <a:effectLst/>
              </a:rPr>
              <a:t>Benchmarking Against Industry Standards:</a:t>
            </a:r>
            <a:br>
              <a:rPr lang="en-US" sz="1600" b="1" i="0" dirty="0">
                <a:effectLst/>
              </a:rPr>
            </a:br>
            <a:endParaRPr lang="en-US" sz="1600" b="0" i="0" dirty="0">
              <a:effectLst/>
            </a:endParaRPr>
          </a:p>
          <a:p>
            <a:pPr algn="l"/>
            <a:r>
              <a:rPr lang="en-US" sz="1600" b="0" i="0" dirty="0">
                <a:effectLst/>
              </a:rPr>
              <a:t>Benchmark the employee performance against industry standards. This comparative analysis could provide insights into the bank's competitive positioning and highlight areas for improvement</a:t>
            </a:r>
          </a:p>
          <a:p>
            <a:pPr marL="609585" algn="just">
              <a:lnSpc>
                <a:spcPct val="150000"/>
              </a:lnSpc>
              <a:spcBef>
                <a:spcPts val="2133"/>
              </a:spcBef>
              <a:spcAft>
                <a:spcPts val="2133"/>
              </a:spcAft>
            </a:pPr>
            <a:endParaRPr sz="1600" dirty="0">
              <a:ea typeface="Roboto"/>
              <a:cs typeface="Roboto"/>
              <a:sym typeface="Roboto"/>
            </a:endParaRPr>
          </a:p>
        </p:txBody>
      </p:sp>
      <p:sp>
        <p:nvSpPr>
          <p:cNvPr id="393" name="Google Shape;393;p19"/>
          <p:cNvSpPr txBox="1"/>
          <p:nvPr/>
        </p:nvSpPr>
        <p:spPr>
          <a:xfrm>
            <a:off x="0" y="64972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 All rights reserved by </a:t>
            </a:r>
            <a:r>
              <a:rPr lang="en-GB" sz="1600" dirty="0" err="1">
                <a:solidFill>
                  <a:srgbClr val="FFFFFF"/>
                </a:solidFill>
                <a:latin typeface="Roboto"/>
                <a:ea typeface="Roboto"/>
                <a:cs typeface="Roboto"/>
                <a:sym typeface="Roboto"/>
              </a:rPr>
              <a:t>Fireblaze</a:t>
            </a:r>
            <a:r>
              <a:rPr lang="en-GB" sz="1600" dirty="0">
                <a:solidFill>
                  <a:srgbClr val="FFFFFF"/>
                </a:solidFill>
                <a:latin typeface="Roboto"/>
                <a:ea typeface="Roboto"/>
                <a:cs typeface="Roboto"/>
                <a:sym typeface="Roboto"/>
              </a:rPr>
              <a:t> Technologies </a:t>
            </a:r>
            <a:r>
              <a:rPr lang="en-GB" sz="1600" dirty="0" err="1">
                <a:solidFill>
                  <a:srgbClr val="FFFFFF"/>
                </a:solidFill>
                <a:latin typeface="Roboto"/>
                <a:ea typeface="Roboto"/>
                <a:cs typeface="Roboto"/>
                <a:sym typeface="Roboto"/>
              </a:rPr>
              <a:t>Pvt.</a:t>
            </a:r>
            <a:r>
              <a:rPr lang="en-GB" sz="1600" dirty="0">
                <a:solidFill>
                  <a:srgbClr val="FFFFFF"/>
                </a:solidFill>
                <a:latin typeface="Roboto"/>
                <a:ea typeface="Roboto"/>
                <a:cs typeface="Roboto"/>
                <a:sym typeface="Roboto"/>
              </a:rPr>
              <a:t> Ltd.</a:t>
            </a:r>
            <a:endParaRPr sz="1600" dirty="0">
              <a:solidFill>
                <a:srgbClr val="FFFFFF"/>
              </a:solidFill>
              <a:latin typeface="Roboto"/>
              <a:ea typeface="Roboto"/>
              <a:cs typeface="Roboto"/>
              <a:sym typeface="Roboto"/>
            </a:endParaRPr>
          </a:p>
        </p:txBody>
      </p:sp>
      <p:sp>
        <p:nvSpPr>
          <p:cNvPr id="394" name="Google Shape;394;p19"/>
          <p:cNvSpPr/>
          <p:nvPr/>
        </p:nvSpPr>
        <p:spPr>
          <a:xfrm rot="10800000">
            <a:off x="11373364" y="-1"/>
            <a:ext cx="818635" cy="984541"/>
          </a:xfrm>
          <a:prstGeom prst="rtTriangle">
            <a:avLst/>
          </a:prstGeom>
          <a:solidFill>
            <a:srgbClr val="FF9900"/>
          </a:solidFill>
          <a:ln>
            <a:noFill/>
          </a:ln>
        </p:spPr>
        <p:txBody>
          <a:bodyPr spcFirstLastPara="1" wrap="square" lIns="121900" tIns="121900" rIns="121900" bIns="121900" anchor="ctr" anchorCtr="0">
            <a:noAutofit/>
          </a:bodyPr>
          <a:lstStyle/>
          <a:p>
            <a:endParaRPr sz="2400" dirty="0"/>
          </a:p>
        </p:txBody>
      </p:sp>
      <p:sp>
        <p:nvSpPr>
          <p:cNvPr id="395" name="Google Shape;395;p19"/>
          <p:cNvSpPr/>
          <p:nvPr/>
        </p:nvSpPr>
        <p:spPr>
          <a:xfrm>
            <a:off x="0" y="64972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22208286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mn-lt"/>
                <a:ea typeface="Roboto"/>
                <a:cs typeface="Roboto"/>
                <a:sym typeface="Roboto"/>
              </a:rPr>
              <a:t>Future Scope</a:t>
            </a:r>
            <a:endParaRPr sz="4000" b="1" dirty="0">
              <a:solidFill>
                <a:srgbClr val="FFFFFF"/>
              </a:solidFill>
              <a:latin typeface="+mn-lt"/>
              <a:ea typeface="Roboto"/>
              <a:cs typeface="Roboto"/>
              <a:sym typeface="Roboto"/>
            </a:endParaRPr>
          </a:p>
        </p:txBody>
      </p:sp>
      <p:sp>
        <p:nvSpPr>
          <p:cNvPr id="392" name="Google Shape;392;p19"/>
          <p:cNvSpPr txBox="1"/>
          <p:nvPr/>
        </p:nvSpPr>
        <p:spPr>
          <a:xfrm>
            <a:off x="0" y="1021534"/>
            <a:ext cx="12192000" cy="5475666"/>
          </a:xfrm>
          <a:prstGeom prst="rect">
            <a:avLst/>
          </a:prstGeom>
          <a:noFill/>
          <a:ln>
            <a:noFill/>
          </a:ln>
        </p:spPr>
        <p:txBody>
          <a:bodyPr spcFirstLastPara="1" wrap="square" lIns="365733" tIns="365733" rIns="365733" bIns="365733" anchor="t" anchorCtr="0">
            <a:noAutofit/>
          </a:bodyPr>
          <a:lstStyle/>
          <a:p>
            <a:pPr algn="l"/>
            <a:r>
              <a:rPr lang="en-US" sz="1600" b="1" i="0" dirty="0">
                <a:effectLst/>
              </a:rPr>
              <a:t>Employee Retention Strategies:</a:t>
            </a:r>
            <a:br>
              <a:rPr lang="en-US" sz="1600" b="1" i="0" dirty="0">
                <a:effectLst/>
              </a:rPr>
            </a:br>
            <a:endParaRPr lang="en-US" sz="1600" dirty="0"/>
          </a:p>
          <a:p>
            <a:pPr algn="l"/>
            <a:r>
              <a:rPr lang="en-US" sz="1600" b="0" i="0" dirty="0">
                <a:effectLst/>
              </a:rPr>
              <a:t>Investigate factors influencing employee retention and develop strategies to reduce turnover. This could involve analyzing correlations between salary, job satisfaction, and tenure.</a:t>
            </a:r>
          </a:p>
          <a:p>
            <a:pPr algn="l"/>
            <a:br>
              <a:rPr lang="en-US" sz="1600" b="1" i="0" dirty="0">
                <a:effectLst/>
              </a:rPr>
            </a:br>
            <a:br>
              <a:rPr lang="en-US" sz="1600" b="1" i="0" dirty="0">
                <a:effectLst/>
              </a:rPr>
            </a:br>
            <a:r>
              <a:rPr lang="en-US" sz="1600" b="1" i="0" dirty="0">
                <a:effectLst/>
              </a:rPr>
              <a:t>Ethical AI and Bias Mitigation:</a:t>
            </a:r>
          </a:p>
          <a:p>
            <a:pPr algn="l"/>
            <a:endParaRPr lang="en-US" sz="1600" dirty="0"/>
          </a:p>
          <a:p>
            <a:pPr algn="l"/>
            <a:r>
              <a:rPr lang="en-US" sz="1600" b="0" i="0" dirty="0">
                <a:effectLst/>
              </a:rPr>
              <a:t>Ensure ethical considerations in the use of AI models, particularly in predicting employee performance. Implement strategies to mitigate biases and ensure fair and unbiased decision-making.</a:t>
            </a:r>
          </a:p>
          <a:p>
            <a:pPr algn="l"/>
            <a:br>
              <a:rPr lang="en-US" sz="1600" b="1" i="0" dirty="0">
                <a:effectLst/>
              </a:rPr>
            </a:br>
            <a:br>
              <a:rPr lang="en-US" sz="1600" b="1" i="0" dirty="0">
                <a:effectLst/>
              </a:rPr>
            </a:br>
            <a:r>
              <a:rPr lang="en-US" sz="1600" b="1" i="0" dirty="0">
                <a:effectLst/>
              </a:rPr>
              <a:t>Integration with HR Systems:</a:t>
            </a:r>
            <a:br>
              <a:rPr lang="en-US" sz="1600" b="1" i="0" dirty="0">
                <a:effectLst/>
              </a:rPr>
            </a:br>
            <a:endParaRPr lang="en-US" sz="1600" b="0" i="0" dirty="0">
              <a:effectLst/>
            </a:endParaRPr>
          </a:p>
          <a:p>
            <a:r>
              <a:rPr lang="en-US" sz="1600" b="0" i="0" dirty="0">
                <a:effectLst/>
              </a:rPr>
              <a:t>Integrate performance analysis with HR systems for seamless access to employee data. This integration could improve efficiency in decision-making related to promotions, raises, and talent management.</a:t>
            </a:r>
          </a:p>
          <a:p>
            <a:pPr lvl="1" algn="l"/>
            <a:endParaRPr lang="en-US" sz="1600" b="0" i="0" dirty="0">
              <a:effectLst/>
            </a:endParaRPr>
          </a:p>
          <a:p>
            <a:pPr algn="l"/>
            <a:endParaRPr lang="en-US" sz="1600" b="0" i="0" dirty="0">
              <a:effectLst/>
            </a:endParaRPr>
          </a:p>
          <a:p>
            <a:pPr marL="609585" algn="just">
              <a:lnSpc>
                <a:spcPct val="150000"/>
              </a:lnSpc>
              <a:spcBef>
                <a:spcPts val="2133"/>
              </a:spcBef>
              <a:spcAft>
                <a:spcPts val="2133"/>
              </a:spcAft>
            </a:pPr>
            <a:endParaRPr sz="1600" dirty="0">
              <a:ea typeface="Roboto"/>
              <a:cs typeface="Roboto"/>
              <a:sym typeface="Roboto"/>
            </a:endParaRPr>
          </a:p>
        </p:txBody>
      </p:sp>
      <p:sp>
        <p:nvSpPr>
          <p:cNvPr id="393" name="Google Shape;393;p19"/>
          <p:cNvSpPr txBox="1"/>
          <p:nvPr/>
        </p:nvSpPr>
        <p:spPr>
          <a:xfrm>
            <a:off x="0" y="64972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dirty="0">
                <a:solidFill>
                  <a:srgbClr val="FFFFFF"/>
                </a:solidFill>
                <a:latin typeface="Roboto"/>
                <a:ea typeface="Roboto"/>
                <a:cs typeface="Roboto"/>
                <a:sym typeface="Roboto"/>
              </a:rPr>
              <a:t>© All rights reserved by </a:t>
            </a:r>
            <a:r>
              <a:rPr lang="en-GB" sz="1600" dirty="0" err="1">
                <a:solidFill>
                  <a:srgbClr val="FFFFFF"/>
                </a:solidFill>
                <a:latin typeface="Roboto"/>
                <a:ea typeface="Roboto"/>
                <a:cs typeface="Roboto"/>
                <a:sym typeface="Roboto"/>
              </a:rPr>
              <a:t>Fireblaze</a:t>
            </a:r>
            <a:r>
              <a:rPr lang="en-GB" sz="1600" dirty="0">
                <a:solidFill>
                  <a:srgbClr val="FFFFFF"/>
                </a:solidFill>
                <a:latin typeface="Roboto"/>
                <a:ea typeface="Roboto"/>
                <a:cs typeface="Roboto"/>
                <a:sym typeface="Roboto"/>
              </a:rPr>
              <a:t> Technologies </a:t>
            </a:r>
            <a:r>
              <a:rPr lang="en-GB" sz="1600" dirty="0" err="1">
                <a:solidFill>
                  <a:srgbClr val="FFFFFF"/>
                </a:solidFill>
                <a:latin typeface="Roboto"/>
                <a:ea typeface="Roboto"/>
                <a:cs typeface="Roboto"/>
                <a:sym typeface="Roboto"/>
              </a:rPr>
              <a:t>Pvt.</a:t>
            </a:r>
            <a:r>
              <a:rPr lang="en-GB" sz="1600" dirty="0">
                <a:solidFill>
                  <a:srgbClr val="FFFFFF"/>
                </a:solidFill>
                <a:latin typeface="Roboto"/>
                <a:ea typeface="Roboto"/>
                <a:cs typeface="Roboto"/>
                <a:sym typeface="Roboto"/>
              </a:rPr>
              <a:t> Ltd.</a:t>
            </a:r>
            <a:endParaRPr sz="1600" dirty="0">
              <a:solidFill>
                <a:srgbClr val="FFFFFF"/>
              </a:solidFill>
              <a:latin typeface="Roboto"/>
              <a:ea typeface="Roboto"/>
              <a:cs typeface="Roboto"/>
              <a:sym typeface="Roboto"/>
            </a:endParaRPr>
          </a:p>
        </p:txBody>
      </p:sp>
      <p:sp>
        <p:nvSpPr>
          <p:cNvPr id="394" name="Google Shape;394;p19"/>
          <p:cNvSpPr/>
          <p:nvPr/>
        </p:nvSpPr>
        <p:spPr>
          <a:xfrm rot="10800000">
            <a:off x="11373364" y="-1"/>
            <a:ext cx="818635" cy="984541"/>
          </a:xfrm>
          <a:prstGeom prst="rtTriangle">
            <a:avLst/>
          </a:prstGeom>
          <a:solidFill>
            <a:srgbClr val="FF9900"/>
          </a:solidFill>
          <a:ln>
            <a:noFill/>
          </a:ln>
        </p:spPr>
        <p:txBody>
          <a:bodyPr spcFirstLastPara="1" wrap="square" lIns="121900" tIns="121900" rIns="121900" bIns="121900" anchor="ctr" anchorCtr="0">
            <a:noAutofit/>
          </a:bodyPr>
          <a:lstStyle/>
          <a:p>
            <a:endParaRPr sz="2400" dirty="0"/>
          </a:p>
        </p:txBody>
      </p:sp>
      <p:sp>
        <p:nvSpPr>
          <p:cNvPr id="395" name="Google Shape;395;p19"/>
          <p:cNvSpPr/>
          <p:nvPr/>
        </p:nvSpPr>
        <p:spPr>
          <a:xfrm>
            <a:off x="0" y="6497200"/>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205987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19"/>
          <p:cNvSpPr txBox="1">
            <a:spLocks noGrp="1"/>
          </p:cNvSpPr>
          <p:nvPr>
            <p:ph type="ctrTitle"/>
          </p:nvPr>
        </p:nvSpPr>
        <p:spPr>
          <a:xfrm>
            <a:off x="0" y="-5670"/>
            <a:ext cx="12192000" cy="990211"/>
          </a:xfrm>
          <a:prstGeom prst="rect">
            <a:avLst/>
          </a:prstGeom>
          <a:solidFill>
            <a:srgbClr val="FF6A0E"/>
          </a:solidFill>
          <a:ln w="9525" cap="flat" cmpd="sng">
            <a:solidFill>
              <a:srgbClr val="FFFFFF"/>
            </a:solidFill>
            <a:prstDash val="solid"/>
            <a:round/>
            <a:headEnd type="none" w="sm" len="sm"/>
            <a:tailEnd type="none" w="sm" len="sm"/>
          </a:ln>
        </p:spPr>
        <p:txBody>
          <a:bodyPr spcFirstLastPara="1" vert="horz" wrap="square" lIns="121900" tIns="121900" rIns="121900" bIns="121900" rtlCol="0" anchor="t" anchorCtr="0">
            <a:noAutofit/>
          </a:bodyPr>
          <a:lstStyle/>
          <a:p>
            <a:pPr marL="599985" algn="l">
              <a:lnSpc>
                <a:spcPct val="150000"/>
              </a:lnSpc>
              <a:spcBef>
                <a:spcPts val="0"/>
              </a:spcBef>
              <a:spcAft>
                <a:spcPts val="2133"/>
              </a:spcAft>
            </a:pPr>
            <a:r>
              <a:rPr lang="en-GB" sz="4000" b="1" dirty="0">
                <a:solidFill>
                  <a:srgbClr val="FFFFFF"/>
                </a:solidFill>
                <a:latin typeface="+mn-lt"/>
                <a:ea typeface="Roboto"/>
                <a:cs typeface="Roboto"/>
                <a:sym typeface="Roboto"/>
              </a:rPr>
              <a:t>Conclusion</a:t>
            </a:r>
            <a:endParaRPr sz="4000" b="1" dirty="0">
              <a:solidFill>
                <a:srgbClr val="FFFFFF"/>
              </a:solidFill>
              <a:latin typeface="+mn-lt"/>
              <a:ea typeface="Roboto"/>
              <a:cs typeface="Roboto"/>
              <a:sym typeface="Roboto"/>
            </a:endParaRPr>
          </a:p>
        </p:txBody>
      </p:sp>
      <p:sp>
        <p:nvSpPr>
          <p:cNvPr id="392" name="Google Shape;392;p19"/>
          <p:cNvSpPr txBox="1"/>
          <p:nvPr/>
        </p:nvSpPr>
        <p:spPr>
          <a:xfrm>
            <a:off x="-13401" y="994612"/>
            <a:ext cx="12192000" cy="5492517"/>
          </a:xfrm>
          <a:prstGeom prst="rect">
            <a:avLst/>
          </a:prstGeom>
          <a:noFill/>
          <a:ln>
            <a:noFill/>
          </a:ln>
        </p:spPr>
        <p:txBody>
          <a:bodyPr spcFirstLastPara="1" wrap="square" lIns="365733" tIns="365733" rIns="365733" bIns="365733" anchor="t" anchorCtr="0">
            <a:noAutofit/>
          </a:bodyPr>
          <a:lstStyle/>
          <a:p>
            <a:pPr marL="609585" algn="just">
              <a:lnSpc>
                <a:spcPct val="150000"/>
              </a:lnSpc>
              <a:spcBef>
                <a:spcPts val="2133"/>
              </a:spcBef>
              <a:spcAft>
                <a:spcPts val="2133"/>
              </a:spcAft>
            </a:pPr>
            <a:r>
              <a:rPr lang="en-US" sz="1600" dirty="0"/>
              <a:t>Accordingly, the provided dataset has provided valuable insights into the bank operations. We examined employee performance metrics, branch efficiency, customer demographics, and account details thoroughly. A structured approach is proposed for analyzing employee performance in order to improve productivity and optimize workforce efficiency. The identified correlations and trends offer actionable insights for immediate improvements. In the future, predictive analytics, real-time monitoring, and integration of data sources will be crucial for a deeper understanding of the data. With the dataset, the bank remains adaptable and successful in a dynamic financial environment with continuous strategic decision-making.</a:t>
            </a:r>
            <a:endParaRPr sz="1600" dirty="0">
              <a:latin typeface="Roboto"/>
              <a:ea typeface="Roboto"/>
              <a:cs typeface="Roboto"/>
              <a:sym typeface="Roboto"/>
            </a:endParaRPr>
          </a:p>
        </p:txBody>
      </p:sp>
      <p:sp>
        <p:nvSpPr>
          <p:cNvPr id="393" name="Google Shape;393;p19"/>
          <p:cNvSpPr txBox="1"/>
          <p:nvPr/>
        </p:nvSpPr>
        <p:spPr>
          <a:xfrm>
            <a:off x="13400" y="64972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394" name="Google Shape;394;p19"/>
          <p:cNvSpPr/>
          <p:nvPr/>
        </p:nvSpPr>
        <p:spPr>
          <a:xfrm rot="10800000">
            <a:off x="11404694" y="-5671"/>
            <a:ext cx="773905" cy="990211"/>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395" name="Google Shape;395;p19"/>
          <p:cNvSpPr/>
          <p:nvPr/>
        </p:nvSpPr>
        <p:spPr>
          <a:xfrm>
            <a:off x="13400" y="6487129"/>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3374026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05F93DE-15BC-4B8C-F488-44CDBB1D9A49}"/>
              </a:ext>
            </a:extLst>
          </p:cNvPr>
          <p:cNvSpPr txBox="1"/>
          <p:nvPr/>
        </p:nvSpPr>
        <p:spPr>
          <a:xfrm>
            <a:off x="4679576" y="3013501"/>
            <a:ext cx="2877671" cy="830997"/>
          </a:xfrm>
          <a:prstGeom prst="rect">
            <a:avLst/>
          </a:prstGeom>
          <a:noFill/>
        </p:spPr>
        <p:txBody>
          <a:bodyPr wrap="square" rtlCol="0">
            <a:spAutoFit/>
          </a:bodyPr>
          <a:lstStyle/>
          <a:p>
            <a:r>
              <a:rPr lang="en-US" sz="4800" b="1" dirty="0">
                <a:solidFill>
                  <a:srgbClr val="FC5D04"/>
                </a:solidFill>
              </a:rPr>
              <a:t>Thank You </a:t>
            </a:r>
          </a:p>
        </p:txBody>
      </p:sp>
      <p:sp>
        <p:nvSpPr>
          <p:cNvPr id="3" name="Google Shape;394;p19">
            <a:extLst>
              <a:ext uri="{FF2B5EF4-FFF2-40B4-BE49-F238E27FC236}">
                <a16:creationId xmlns:a16="http://schemas.microsoft.com/office/drawing/2014/main" id="{5BEDBA24-3CBF-D03D-F07C-06DCD973AE34}"/>
              </a:ext>
            </a:extLst>
          </p:cNvPr>
          <p:cNvSpPr/>
          <p:nvPr/>
        </p:nvSpPr>
        <p:spPr>
          <a:xfrm rot="10800000">
            <a:off x="9789459" y="-45953"/>
            <a:ext cx="2442740" cy="2018188"/>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
        <p:nvSpPr>
          <p:cNvPr id="4" name="Google Shape;393;p19">
            <a:extLst>
              <a:ext uri="{FF2B5EF4-FFF2-40B4-BE49-F238E27FC236}">
                <a16:creationId xmlns:a16="http://schemas.microsoft.com/office/drawing/2014/main" id="{E7B766DC-B4CC-396D-BC0C-7DCA22B4253C}"/>
              </a:ext>
            </a:extLst>
          </p:cNvPr>
          <p:cNvSpPr txBox="1"/>
          <p:nvPr/>
        </p:nvSpPr>
        <p:spPr>
          <a:xfrm>
            <a:off x="13400" y="6497200"/>
            <a:ext cx="12218800" cy="360800"/>
          </a:xfrm>
          <a:prstGeom prst="rect">
            <a:avLst/>
          </a:prstGeom>
          <a:solidFill>
            <a:srgbClr val="FF6A0E"/>
          </a:solidFill>
          <a:ln>
            <a:noFill/>
          </a:ln>
        </p:spPr>
        <p:txBody>
          <a:bodyPr spcFirstLastPara="1" wrap="square" lIns="121900" tIns="121900" rIns="121900" bIns="121900" anchor="ctr" anchorCtr="0">
            <a:noAutofit/>
          </a:bodyPr>
          <a:lstStyle/>
          <a:p>
            <a:pPr marR="243834" algn="r"/>
            <a:r>
              <a:rPr lang="en-GB" sz="1600">
                <a:solidFill>
                  <a:srgbClr val="FFFFFF"/>
                </a:solidFill>
                <a:latin typeface="Roboto"/>
                <a:ea typeface="Roboto"/>
                <a:cs typeface="Roboto"/>
                <a:sym typeface="Roboto"/>
              </a:rPr>
              <a:t>© All rights reserved by Fireblaze Technologies Pvt. Ltd.</a:t>
            </a:r>
            <a:endParaRPr sz="1600">
              <a:solidFill>
                <a:srgbClr val="FFFFFF"/>
              </a:solidFill>
              <a:latin typeface="Roboto"/>
              <a:ea typeface="Roboto"/>
              <a:cs typeface="Roboto"/>
              <a:sym typeface="Roboto"/>
            </a:endParaRPr>
          </a:p>
        </p:txBody>
      </p:sp>
      <p:sp>
        <p:nvSpPr>
          <p:cNvPr id="5" name="Google Shape;395;p19">
            <a:extLst>
              <a:ext uri="{FF2B5EF4-FFF2-40B4-BE49-F238E27FC236}">
                <a16:creationId xmlns:a16="http://schemas.microsoft.com/office/drawing/2014/main" id="{45940D1A-5871-F13C-A903-ADE73149E7B0}"/>
              </a:ext>
            </a:extLst>
          </p:cNvPr>
          <p:cNvSpPr/>
          <p:nvPr/>
        </p:nvSpPr>
        <p:spPr>
          <a:xfrm>
            <a:off x="13400" y="6487129"/>
            <a:ext cx="435200" cy="360800"/>
          </a:xfrm>
          <a:prstGeom prst="rtTriangle">
            <a:avLst/>
          </a:prstGeom>
          <a:solidFill>
            <a:srgbClr val="FF9900"/>
          </a:solidFill>
          <a:ln>
            <a:noFill/>
          </a:ln>
        </p:spPr>
        <p:txBody>
          <a:bodyPr spcFirstLastPara="1" wrap="square" lIns="121900" tIns="121900" rIns="121900" bIns="121900" anchor="ctr" anchorCtr="0">
            <a:noAutofit/>
          </a:bodyPr>
          <a:lstStyle/>
          <a:p>
            <a:endParaRPr sz="2400"/>
          </a:p>
        </p:txBody>
      </p:sp>
    </p:spTree>
    <p:extLst>
      <p:ext uri="{BB962C8B-B14F-4D97-AF65-F5344CB8AC3E}">
        <p14:creationId xmlns:p14="http://schemas.microsoft.com/office/powerpoint/2010/main" val="1381234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760</Words>
  <Application>Microsoft Office PowerPoint</Application>
  <PresentationFormat>Widescreen</PresentationFormat>
  <Paragraphs>60</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Roboto</vt:lpstr>
      <vt:lpstr>Office Theme</vt:lpstr>
      <vt:lpstr>PowerPoint Presentation</vt:lpstr>
      <vt:lpstr>About the Data</vt:lpstr>
      <vt:lpstr>Problem Statement</vt:lpstr>
      <vt:lpstr>Problem Statement</vt:lpstr>
      <vt:lpstr>Proposed Solution</vt:lpstr>
      <vt:lpstr>Future Scope</vt:lpstr>
      <vt:lpstr>Future Scope</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Zebion</dc:creator>
  <cp:lastModifiedBy>Shweta Agrey</cp:lastModifiedBy>
  <cp:revision>11</cp:revision>
  <dcterms:created xsi:type="dcterms:W3CDTF">2022-08-27T05:41:13Z</dcterms:created>
  <dcterms:modified xsi:type="dcterms:W3CDTF">2024-01-06T13:29:26Z</dcterms:modified>
</cp:coreProperties>
</file>