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0768-D7F1-B42D-D292-5A523DCBC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FF44E-6CDC-41AA-265A-E75491611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7621-571D-7036-38E9-2DCAE90C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CAE1-0AEC-5FE8-EB83-1A70A270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0FA7-CC1E-32F2-6F74-F7E0DA0F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4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0716-C8C3-8A75-98D9-89EFFD5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6DB1E-E1AC-4FAD-4BA9-1BFF743AA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0F27D-D42B-87CB-CB1A-BD4D488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6262-6737-C0BD-069C-8B261F8F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39E9-FCDF-EA3D-EDBD-CE08A0AE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E5F8D-7744-2D49-4F10-45623E27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23EF-CC22-7FA3-8DBE-CD9D29BF0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040F-61CA-972B-CF78-01287788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B2FE-5834-C4E6-28BA-4DEE606C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3B86-2E65-AE38-A907-85474A62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2BEC-A5F0-3A86-5B77-99474E06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704-2CFC-19D3-ADF1-1B41A00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6D32-0D3F-FFA0-4C57-A8FE6631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2CE5-36F4-6940-0D25-E6601CFF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06E8-8FFA-9922-44F4-5671E53A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A1A3-8CD5-E78E-23C4-5E5AB38D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EE53-9E53-5AF2-CEE0-A6D50881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F642-76AB-8576-D352-A3202208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23C-48ED-9331-B1DD-D572166D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6063-1E29-C52B-C7B2-3B3F2AA6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4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13A4-AD4B-D3C4-753B-EF424A4D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4AC8-3EFF-19DE-48B3-3D9B35875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BDE8-64CD-A5B5-DBBE-0B6C3470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9F17-8C60-3EBD-3AA1-EE9C4D74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A9004-5DD0-C1D6-D0F9-C737C337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44DE-A6F3-B3FF-EF41-D48E0EC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0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F46D-C372-EE68-736C-CD6FC5AF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94FE-19B1-B126-8D3C-0DCA6EE0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041A9-6D6C-63AD-5CAF-2ACD5F2F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33473-0444-E00A-72B9-33B69DD3D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3A889-927F-B1A2-B3AF-BF8E6A05F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E3F8C-3CDF-CC3D-65B8-3B7E8803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F01DE-7075-D9F0-C819-56E584DC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A8EB2-4AF6-56C2-2D1C-5DD93BF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7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A946-C1E2-76AD-E306-6F0B3024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9B60D-948A-F211-19F6-225E505D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07B76-9D5A-8DCC-D874-CE730B4D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49C9D-A138-83D5-4B5E-D8E323E2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9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F7EA8-126D-6A6D-2233-F876806D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1B126-0DC7-7627-A37F-A827632E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6A54-5D42-0128-783B-33C7AB31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2118-A0EE-617B-22FB-427A34DE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3166-ED36-160D-731F-8B82EA65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AC72C-B485-5C0E-321E-EAE1ACB9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0AA3-3DB0-739F-42FF-E04EBF03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1225B-01E4-3275-81B2-1EE89C74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74FA-016C-1FFA-376D-D391E9B1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7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704-1A73-560F-E210-53AEFEAD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F3D38-5BA7-F300-1FEE-24BD14F4A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ABFAE-C779-776C-1C24-D1EB7B0A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27931-5E31-D32F-0627-5E74433F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39537-38CE-10F8-BE02-EB81A751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27780-85CC-9946-1142-0CE7E62A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6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39368-A39A-419E-8A21-9ADF21E9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DB21-E65E-EDBF-AB92-B8B201CA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7C5A-DE19-CADA-B87F-7D480617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B870-5E57-42D4-80CE-BF450940AC1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4E5B-48D4-4719-10E0-DA1D591F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F1B7-064C-B028-C8D8-32EB2F3F5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79E2-2288-449C-8EFD-34391B1B8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134D-4C4C-2E1D-F634-F161A7627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Omnify Intern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ED0D6-825D-3A8D-41AB-D33B298CE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Pivot Tables And Corresponding Charts</a:t>
            </a:r>
          </a:p>
        </p:txBody>
      </p:sp>
    </p:spTree>
    <p:extLst>
      <p:ext uri="{BB962C8B-B14F-4D97-AF65-F5344CB8AC3E}">
        <p14:creationId xmlns:p14="http://schemas.microsoft.com/office/powerpoint/2010/main" val="340398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DEDA-F7A1-1D39-F78A-B65595E77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572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Bahnschrift SemiBold" panose="020B0502040204020203" pitchFamily="34" charset="0"/>
              </a:rPr>
              <a:t>Analysis Of Google Ads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8988D-4C6D-6F88-8AE2-ECDAF4916AB8}"/>
              </a:ext>
            </a:extLst>
          </p:cNvPr>
          <p:cNvSpPr/>
          <p:nvPr/>
        </p:nvSpPr>
        <p:spPr>
          <a:xfrm>
            <a:off x="1417163" y="3696829"/>
            <a:ext cx="2092751" cy="1088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Cost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$2760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0814F-9512-CAAB-4C2E-0A4C074F6DD7}"/>
              </a:ext>
            </a:extLst>
          </p:cNvPr>
          <p:cNvSpPr/>
          <p:nvPr/>
        </p:nvSpPr>
        <p:spPr>
          <a:xfrm>
            <a:off x="5049624" y="3696829"/>
            <a:ext cx="2092751" cy="1088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Payments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$12000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5181F-E2C4-8146-3315-A765D5D844D3}"/>
              </a:ext>
            </a:extLst>
          </p:cNvPr>
          <p:cNvSpPr/>
          <p:nvPr/>
        </p:nvSpPr>
        <p:spPr>
          <a:xfrm>
            <a:off x="8682086" y="3696829"/>
            <a:ext cx="2092751" cy="1088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Profit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$9120</a:t>
            </a:r>
          </a:p>
        </p:txBody>
      </p:sp>
    </p:spTree>
    <p:extLst>
      <p:ext uri="{BB962C8B-B14F-4D97-AF65-F5344CB8AC3E}">
        <p14:creationId xmlns:p14="http://schemas.microsoft.com/office/powerpoint/2010/main" val="20057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980E1C-6893-2726-3620-3E1C50565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19933"/>
              </p:ext>
            </p:extLst>
          </p:nvPr>
        </p:nvGraphicFramePr>
        <p:xfrm>
          <a:off x="131976" y="150828"/>
          <a:ext cx="2875175" cy="3365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792">
                  <a:extLst>
                    <a:ext uri="{9D8B030D-6E8A-4147-A177-3AD203B41FA5}">
                      <a16:colId xmlns:a16="http://schemas.microsoft.com/office/drawing/2014/main" val="3763955983"/>
                    </a:ext>
                  </a:extLst>
                </a:gridCol>
                <a:gridCol w="1076660">
                  <a:extLst>
                    <a:ext uri="{9D8B030D-6E8A-4147-A177-3AD203B41FA5}">
                      <a16:colId xmlns:a16="http://schemas.microsoft.com/office/drawing/2014/main" val="2463820611"/>
                    </a:ext>
                  </a:extLst>
                </a:gridCol>
                <a:gridCol w="1027723">
                  <a:extLst>
                    <a:ext uri="{9D8B030D-6E8A-4147-A177-3AD203B41FA5}">
                      <a16:colId xmlns:a16="http://schemas.microsoft.com/office/drawing/2014/main" val="2005901075"/>
                    </a:ext>
                  </a:extLst>
                </a:gridCol>
              </a:tblGrid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Category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Sum of Cost ($)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Click category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6480404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776.85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1292902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0645241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398.39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9532879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337.69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High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5283955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307.82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9401645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122.71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Medium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7959869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99.76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5591099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820722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Medium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336322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High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74574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6EEAE29-FFB9-D975-80B6-BB8997A9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6" y="150828"/>
            <a:ext cx="2806041" cy="336537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DC1E80-D207-0A8E-E4FB-CF36BFCD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17348"/>
              </p:ext>
            </p:extLst>
          </p:nvPr>
        </p:nvGraphicFramePr>
        <p:xfrm>
          <a:off x="131975" y="3667027"/>
          <a:ext cx="2875175" cy="3040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348">
                  <a:extLst>
                    <a:ext uri="{9D8B030D-6E8A-4147-A177-3AD203B41FA5}">
                      <a16:colId xmlns:a16="http://schemas.microsoft.com/office/drawing/2014/main" val="2578209627"/>
                    </a:ext>
                  </a:extLst>
                </a:gridCol>
                <a:gridCol w="1271130">
                  <a:extLst>
                    <a:ext uri="{9D8B030D-6E8A-4147-A177-3AD203B41FA5}">
                      <a16:colId xmlns:a16="http://schemas.microsoft.com/office/drawing/2014/main" val="946385999"/>
                    </a:ext>
                  </a:extLst>
                </a:gridCol>
                <a:gridCol w="650697">
                  <a:extLst>
                    <a:ext uri="{9D8B030D-6E8A-4147-A177-3AD203B41FA5}">
                      <a16:colId xmlns:a16="http://schemas.microsoft.com/office/drawing/2014/main" val="3474230680"/>
                    </a:ext>
                  </a:extLst>
                </a:gridCol>
              </a:tblGrid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Category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Click Category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Profit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864217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3177.61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002624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2050.31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262126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1437.5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56240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1088.24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0627783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1011.15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5733866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672.18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5747697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-30.2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3190281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-65.66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3733200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-95.65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5175483"/>
                  </a:ext>
                </a:extLst>
              </a:tr>
              <a:tr h="2763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-122.71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598189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4941C63-F765-0FF4-FB68-A72A60AA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7" y="3667025"/>
            <a:ext cx="2787189" cy="304014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F323FB4-C562-A5B7-4A65-39F941BF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66524"/>
              </p:ext>
            </p:extLst>
          </p:nvPr>
        </p:nvGraphicFramePr>
        <p:xfrm>
          <a:off x="6083433" y="150828"/>
          <a:ext cx="2875174" cy="3365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287">
                  <a:extLst>
                    <a:ext uri="{9D8B030D-6E8A-4147-A177-3AD203B41FA5}">
                      <a16:colId xmlns:a16="http://schemas.microsoft.com/office/drawing/2014/main" val="4017612574"/>
                    </a:ext>
                  </a:extLst>
                </a:gridCol>
                <a:gridCol w="1140364">
                  <a:extLst>
                    <a:ext uri="{9D8B030D-6E8A-4147-A177-3AD203B41FA5}">
                      <a16:colId xmlns:a16="http://schemas.microsoft.com/office/drawing/2014/main" val="3814336748"/>
                    </a:ext>
                  </a:extLst>
                </a:gridCol>
                <a:gridCol w="970523">
                  <a:extLst>
                    <a:ext uri="{9D8B030D-6E8A-4147-A177-3AD203B41FA5}">
                      <a16:colId xmlns:a16="http://schemas.microsoft.com/office/drawing/2014/main" val="2714675059"/>
                    </a:ext>
                  </a:extLst>
                </a:gridCol>
              </a:tblGrid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Category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Average of </a:t>
                      </a:r>
                      <a:r>
                        <a:rPr lang="en-IN" sz="1100" b="1" u="none" strike="noStrike" dirty="0" err="1">
                          <a:effectLst/>
                        </a:rPr>
                        <a:t>RoAS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Keyword type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7926627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619.99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3587363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440.34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8710389"/>
                  </a:ext>
                </a:extLst>
              </a:tr>
              <a:tr h="473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186.6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5493116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165.98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4944646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297334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098997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145617"/>
                  </a:ext>
                </a:extLst>
              </a:tr>
              <a:tr h="473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management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0913349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727274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4338204"/>
                  </a:ext>
                </a:extLst>
              </a:tr>
              <a:tr h="24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Phrase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604922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5CF9092-3B46-1397-6C16-F8A801ADB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02" y="150828"/>
            <a:ext cx="3019717" cy="3278172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643E3D-E5C9-9635-6A7E-A7E0AD84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56524"/>
              </p:ext>
            </p:extLst>
          </p:nvPr>
        </p:nvGraphicFramePr>
        <p:xfrm>
          <a:off x="6083433" y="3667025"/>
          <a:ext cx="2944303" cy="2969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83">
                  <a:extLst>
                    <a:ext uri="{9D8B030D-6E8A-4147-A177-3AD203B41FA5}">
                      <a16:colId xmlns:a16="http://schemas.microsoft.com/office/drawing/2014/main" val="3464797018"/>
                    </a:ext>
                  </a:extLst>
                </a:gridCol>
                <a:gridCol w="1113715">
                  <a:extLst>
                    <a:ext uri="{9D8B030D-6E8A-4147-A177-3AD203B41FA5}">
                      <a16:colId xmlns:a16="http://schemas.microsoft.com/office/drawing/2014/main" val="2303344656"/>
                    </a:ext>
                  </a:extLst>
                </a:gridCol>
                <a:gridCol w="1024105">
                  <a:extLst>
                    <a:ext uri="{9D8B030D-6E8A-4147-A177-3AD203B41FA5}">
                      <a16:colId xmlns:a16="http://schemas.microsoft.com/office/drawing/2014/main" val="2674389600"/>
                    </a:ext>
                  </a:extLst>
                </a:gridCol>
              </a:tblGrid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Category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Average of CTR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Keyword type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7709537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9918469"/>
                  </a:ext>
                </a:extLst>
              </a:tr>
              <a:tr h="3746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6807713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4711964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reservation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111322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465499"/>
                  </a:ext>
                </a:extLst>
              </a:tr>
              <a:tr h="3746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management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8657730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1862244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14.76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201470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5298762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8.42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6104567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reservation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Broad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98089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B4299C49-8BD6-9B70-236E-4B8AF34E1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02" y="3667025"/>
            <a:ext cx="3019717" cy="29696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48DFC5-931A-F37E-548D-33DC29B3910C}"/>
              </a:ext>
            </a:extLst>
          </p:cNvPr>
          <p:cNvSpPr/>
          <p:nvPr/>
        </p:nvSpPr>
        <p:spPr>
          <a:xfrm>
            <a:off x="5938886" y="150828"/>
            <a:ext cx="45719" cy="655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4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ECC4351-3058-74F5-B345-10CB70F7CCD8}"/>
              </a:ext>
            </a:extLst>
          </p:cNvPr>
          <p:cNvSpPr txBox="1">
            <a:spLocks/>
          </p:cNvSpPr>
          <p:nvPr/>
        </p:nvSpPr>
        <p:spPr>
          <a:xfrm>
            <a:off x="1523999" y="130922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>
                <a:latin typeface="Bahnschrift SemiBold" panose="020B0502040204020203" pitchFamily="34" charset="0"/>
              </a:rPr>
              <a:t>Analysis Of Listing Sites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C527F-6CB1-D751-609A-A8952104EEE3}"/>
              </a:ext>
            </a:extLst>
          </p:cNvPr>
          <p:cNvSpPr/>
          <p:nvPr/>
        </p:nvSpPr>
        <p:spPr>
          <a:xfrm>
            <a:off x="4072380" y="3696829"/>
            <a:ext cx="4279768" cy="1088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Cost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$25250</a:t>
            </a:r>
          </a:p>
        </p:txBody>
      </p:sp>
    </p:spTree>
    <p:extLst>
      <p:ext uri="{BB962C8B-B14F-4D97-AF65-F5344CB8AC3E}">
        <p14:creationId xmlns:p14="http://schemas.microsoft.com/office/powerpoint/2010/main" val="254686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8A6FB1-5553-405A-8E74-FBBD6D305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270129"/>
              </p:ext>
            </p:extLst>
          </p:nvPr>
        </p:nvGraphicFramePr>
        <p:xfrm>
          <a:off x="655097" y="160814"/>
          <a:ext cx="5198949" cy="2866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2697">
                  <a:extLst>
                    <a:ext uri="{9D8B030D-6E8A-4147-A177-3AD203B41FA5}">
                      <a16:colId xmlns:a16="http://schemas.microsoft.com/office/drawing/2014/main" val="1553208201"/>
                    </a:ext>
                  </a:extLst>
                </a:gridCol>
                <a:gridCol w="1267334">
                  <a:extLst>
                    <a:ext uri="{9D8B030D-6E8A-4147-A177-3AD203B41FA5}">
                      <a16:colId xmlns:a16="http://schemas.microsoft.com/office/drawing/2014/main" val="3541371510"/>
                    </a:ext>
                  </a:extLst>
                </a:gridCol>
                <a:gridCol w="1108918">
                  <a:extLst>
                    <a:ext uri="{9D8B030D-6E8A-4147-A177-3AD203B41FA5}">
                      <a16:colId xmlns:a16="http://schemas.microsoft.com/office/drawing/2014/main" val="3840036378"/>
                    </a:ext>
                  </a:extLst>
                </a:gridCol>
              </a:tblGrid>
              <a:tr h="280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classification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Average of CPC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Channel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836393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School and Studio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1662171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School and Studio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545165"/>
                  </a:ext>
                </a:extLst>
              </a:tr>
              <a:tr h="280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School and Studio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Software Advice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4526357"/>
                  </a:ext>
                </a:extLst>
              </a:tr>
              <a:tr h="280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Management, Reservations and Scheduling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5857631"/>
                  </a:ext>
                </a:extLst>
              </a:tr>
              <a:tr h="280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Management, Reservations and Scheduling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5.51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4691374"/>
                  </a:ext>
                </a:extLst>
              </a:tr>
              <a:tr h="280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Management, Reservations and Scheduling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Software Advice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7816264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Fitness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3832297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Fitness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1664876"/>
                  </a:ext>
                </a:extLst>
              </a:tr>
              <a:tr h="280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Fitness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Software Advice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1561887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Chill 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4599313"/>
                  </a:ext>
                </a:extLst>
              </a:tr>
              <a:tr h="197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Chill 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GetApp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10297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AD807AB-A061-354C-BF6B-4BD85A695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21" y="160814"/>
            <a:ext cx="4542214" cy="286628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F5FD75-1919-C5A0-263F-4B2F0A595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90149"/>
              </p:ext>
            </p:extLst>
          </p:nvPr>
        </p:nvGraphicFramePr>
        <p:xfrm>
          <a:off x="655097" y="3223832"/>
          <a:ext cx="5198948" cy="3301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8638">
                  <a:extLst>
                    <a:ext uri="{9D8B030D-6E8A-4147-A177-3AD203B41FA5}">
                      <a16:colId xmlns:a16="http://schemas.microsoft.com/office/drawing/2014/main" val="3532552511"/>
                    </a:ext>
                  </a:extLst>
                </a:gridCol>
                <a:gridCol w="1454059">
                  <a:extLst>
                    <a:ext uri="{9D8B030D-6E8A-4147-A177-3AD203B41FA5}">
                      <a16:colId xmlns:a16="http://schemas.microsoft.com/office/drawing/2014/main" val="1145929269"/>
                    </a:ext>
                  </a:extLst>
                </a:gridCol>
                <a:gridCol w="1056251">
                  <a:extLst>
                    <a:ext uri="{9D8B030D-6E8A-4147-A177-3AD203B41FA5}">
                      <a16:colId xmlns:a16="http://schemas.microsoft.com/office/drawing/2014/main" val="13039195"/>
                    </a:ext>
                  </a:extLst>
                </a:gridCol>
              </a:tblGrid>
              <a:tr h="3387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classification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Average of </a:t>
                      </a:r>
                      <a:r>
                        <a:rPr lang="en-IN" sz="1100" b="1" u="none" strike="noStrike" dirty="0" err="1">
                          <a:effectLst/>
                        </a:rPr>
                        <a:t>est_CTR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Channel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693964"/>
                  </a:ext>
                </a:extLst>
              </a:tr>
              <a:tr h="180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School and Studio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354130"/>
                  </a:ext>
                </a:extLst>
              </a:tr>
              <a:tr h="180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School and Studio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5598555"/>
                  </a:ext>
                </a:extLst>
              </a:tr>
              <a:tr h="3387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School and Studio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Software Advice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26156"/>
                  </a:ext>
                </a:extLst>
              </a:tr>
              <a:tr h="4003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Management, Reservations and Scheduling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8636974"/>
                  </a:ext>
                </a:extLst>
              </a:tr>
              <a:tr h="4003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Management, Reservations and Scheduling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8374255"/>
                  </a:ext>
                </a:extLst>
              </a:tr>
              <a:tr h="4003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Management, Reservations and Scheduling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Software Advice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3955520"/>
                  </a:ext>
                </a:extLst>
              </a:tr>
              <a:tr h="180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Fitness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1201755"/>
                  </a:ext>
                </a:extLst>
              </a:tr>
              <a:tr h="180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Fitness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063592"/>
                  </a:ext>
                </a:extLst>
              </a:tr>
              <a:tr h="3387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Fitness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Software Advice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921425"/>
                  </a:ext>
                </a:extLst>
              </a:tr>
              <a:tr h="180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Chill 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6128507"/>
                  </a:ext>
                </a:extLst>
              </a:tr>
              <a:tr h="180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Chill 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GetApp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94155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4179E81-3936-9283-701B-696CB265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89" y="3223832"/>
            <a:ext cx="4542214" cy="33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436ECA-E437-ECD1-DF88-8D056FC88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04393"/>
              </p:ext>
            </p:extLst>
          </p:nvPr>
        </p:nvGraphicFramePr>
        <p:xfrm>
          <a:off x="584467" y="170799"/>
          <a:ext cx="5084189" cy="4158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839">
                  <a:extLst>
                    <a:ext uri="{9D8B030D-6E8A-4147-A177-3AD203B41FA5}">
                      <a16:colId xmlns:a16="http://schemas.microsoft.com/office/drawing/2014/main" val="3097010929"/>
                    </a:ext>
                  </a:extLst>
                </a:gridCol>
                <a:gridCol w="1331574">
                  <a:extLst>
                    <a:ext uri="{9D8B030D-6E8A-4147-A177-3AD203B41FA5}">
                      <a16:colId xmlns:a16="http://schemas.microsoft.com/office/drawing/2014/main" val="1631123183"/>
                    </a:ext>
                  </a:extLst>
                </a:gridCol>
                <a:gridCol w="2965776">
                  <a:extLst>
                    <a:ext uri="{9D8B030D-6E8A-4147-A177-3AD203B41FA5}">
                      <a16:colId xmlns:a16="http://schemas.microsoft.com/office/drawing/2014/main" val="3722423029"/>
                    </a:ext>
                  </a:extLst>
                </a:gridCol>
              </a:tblGrid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Month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Average of CPC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classification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175170372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2.45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57409815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047445473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622624462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270821535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62735505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3985736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256188687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80046130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399818355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73365108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61503127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80225228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03630459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10.56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Fitness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36047908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7.38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325119380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7003136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783555424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4259102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167470943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657065786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662632558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628489222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5.45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0047988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45658191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December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17229061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December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04084930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December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73826308"/>
                  </a:ext>
                </a:extLst>
              </a:tr>
              <a:tr h="11269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December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School and Studio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987436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D7B909-F670-42CD-F8BC-4FE9C22AC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26464"/>
              </p:ext>
            </p:extLst>
          </p:nvPr>
        </p:nvGraphicFramePr>
        <p:xfrm>
          <a:off x="6096000" y="160814"/>
          <a:ext cx="5084190" cy="4158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30">
                  <a:extLst>
                    <a:ext uri="{9D8B030D-6E8A-4147-A177-3AD203B41FA5}">
                      <a16:colId xmlns:a16="http://schemas.microsoft.com/office/drawing/2014/main" val="390077687"/>
                    </a:ext>
                  </a:extLst>
                </a:gridCol>
                <a:gridCol w="1522384">
                  <a:extLst>
                    <a:ext uri="{9D8B030D-6E8A-4147-A177-3AD203B41FA5}">
                      <a16:colId xmlns:a16="http://schemas.microsoft.com/office/drawing/2014/main" val="2385308837"/>
                    </a:ext>
                  </a:extLst>
                </a:gridCol>
                <a:gridCol w="2814976">
                  <a:extLst>
                    <a:ext uri="{9D8B030D-6E8A-4147-A177-3AD203B41FA5}">
                      <a16:colId xmlns:a16="http://schemas.microsoft.com/office/drawing/2014/main" val="3659533810"/>
                    </a:ext>
                  </a:extLst>
                </a:gridCol>
              </a:tblGrid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Month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Average of </a:t>
                      </a:r>
                      <a:r>
                        <a:rPr lang="en-IN" sz="900" b="1" u="none" strike="noStrike" dirty="0" err="1">
                          <a:effectLst/>
                        </a:rPr>
                        <a:t>est_CTR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classification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32659021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610767378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21422995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676861574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01327419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731469094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76115391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0.709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650179070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500679173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85251467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228133721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2229754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88202217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850199152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251051767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18998983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42672949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724818845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07261939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649009858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0817602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57577578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64969351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17721055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School and Studio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095982891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December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Chill up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932997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December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Fitness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61462408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December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Management, Reservations and Scheduling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677732047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December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School and Studio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7552027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5E622CB-4BC5-7488-8176-A7108380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7" y="4434630"/>
            <a:ext cx="5131709" cy="242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C200A-F07F-EEC1-6171-6760B4C94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82" y="4434631"/>
            <a:ext cx="5131708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588</Words>
  <Application>Microsoft Office PowerPoint</Application>
  <PresentationFormat>Widescreen</PresentationFormat>
  <Paragraphs>396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Office Theme</vt:lpstr>
      <vt:lpstr>Omnify Intern Assignment</vt:lpstr>
      <vt:lpstr>Analysis Of Google Ads Data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Omnify Intern Assignment</dc:title>
  <dc:creator>slim shady</dc:creator>
  <cp:lastModifiedBy>slim shady</cp:lastModifiedBy>
  <cp:revision>1</cp:revision>
  <dcterms:created xsi:type="dcterms:W3CDTF">2023-07-24T07:27:06Z</dcterms:created>
  <dcterms:modified xsi:type="dcterms:W3CDTF">2023-07-24T07:29:07Z</dcterms:modified>
</cp:coreProperties>
</file>