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9EB7-E855-9D49-A955-A7916A5B271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6FED115-C003-2549-9208-DBC7CB25F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1613FA4-3B69-334E-8EA4-4131C3C11526}"/>
              </a:ext>
            </a:extLst>
          </p:cNvPr>
          <p:cNvSpPr>
            <a:spLocks noGrp="1"/>
          </p:cNvSpPr>
          <p:nvPr>
            <p:ph type="dt" sz="half" idx="10"/>
          </p:nvPr>
        </p:nvSpPr>
        <p:spPr/>
        <p:txBody>
          <a:bodyPr/>
          <a:lstStyle/>
          <a:p>
            <a:fld id="{32AEB0E4-BF1D-E344-AFE2-C3798766FE6F}" type="datetimeFigureOut">
              <a:rPr lang="en-US" smtClean="0"/>
              <a:t>12/7/19</a:t>
            </a:fld>
            <a:endParaRPr lang="en-US"/>
          </a:p>
        </p:txBody>
      </p:sp>
      <p:sp>
        <p:nvSpPr>
          <p:cNvPr id="5" name="Footer Placeholder 4">
            <a:extLst>
              <a:ext uri="{FF2B5EF4-FFF2-40B4-BE49-F238E27FC236}">
                <a16:creationId xmlns:a16="http://schemas.microsoft.com/office/drawing/2014/main" id="{BAAF0412-0BC7-B842-9D17-4A10D9E94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3CEC3-2CE1-C949-A626-46DF51EB4D56}"/>
              </a:ext>
            </a:extLst>
          </p:cNvPr>
          <p:cNvSpPr>
            <a:spLocks noGrp="1"/>
          </p:cNvSpPr>
          <p:nvPr>
            <p:ph type="sldNum" sz="quarter" idx="12"/>
          </p:nvPr>
        </p:nvSpPr>
        <p:spPr/>
        <p:txBody>
          <a:bodyPr/>
          <a:lstStyle/>
          <a:p>
            <a:fld id="{8EE4FEF8-F047-774F-ADBF-88FCF80ADC6D}" type="slidenum">
              <a:rPr lang="en-US" smtClean="0"/>
              <a:t>‹#›</a:t>
            </a:fld>
            <a:endParaRPr lang="en-US"/>
          </a:p>
        </p:txBody>
      </p:sp>
    </p:spTree>
    <p:extLst>
      <p:ext uri="{BB962C8B-B14F-4D97-AF65-F5344CB8AC3E}">
        <p14:creationId xmlns:p14="http://schemas.microsoft.com/office/powerpoint/2010/main" val="195426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BFD1-9201-2446-B750-38B598FEB6F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2BE306-B17C-014C-A8FE-09ECD5B8789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04A75F-9970-E54C-A352-BA4223BD009B}"/>
              </a:ext>
            </a:extLst>
          </p:cNvPr>
          <p:cNvSpPr>
            <a:spLocks noGrp="1"/>
          </p:cNvSpPr>
          <p:nvPr>
            <p:ph type="dt" sz="half" idx="10"/>
          </p:nvPr>
        </p:nvSpPr>
        <p:spPr/>
        <p:txBody>
          <a:bodyPr/>
          <a:lstStyle/>
          <a:p>
            <a:fld id="{32AEB0E4-BF1D-E344-AFE2-C3798766FE6F}" type="datetimeFigureOut">
              <a:rPr lang="en-US" smtClean="0"/>
              <a:t>12/7/19</a:t>
            </a:fld>
            <a:endParaRPr lang="en-US"/>
          </a:p>
        </p:txBody>
      </p:sp>
      <p:sp>
        <p:nvSpPr>
          <p:cNvPr id="5" name="Footer Placeholder 4">
            <a:extLst>
              <a:ext uri="{FF2B5EF4-FFF2-40B4-BE49-F238E27FC236}">
                <a16:creationId xmlns:a16="http://schemas.microsoft.com/office/drawing/2014/main" id="{70B86DA2-6B77-EA45-B32A-DA2B44FE4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4D23B-3128-4546-87B4-121F850E587E}"/>
              </a:ext>
            </a:extLst>
          </p:cNvPr>
          <p:cNvSpPr>
            <a:spLocks noGrp="1"/>
          </p:cNvSpPr>
          <p:nvPr>
            <p:ph type="sldNum" sz="quarter" idx="12"/>
          </p:nvPr>
        </p:nvSpPr>
        <p:spPr/>
        <p:txBody>
          <a:bodyPr/>
          <a:lstStyle/>
          <a:p>
            <a:fld id="{8EE4FEF8-F047-774F-ADBF-88FCF80ADC6D}" type="slidenum">
              <a:rPr lang="en-US" smtClean="0"/>
              <a:t>‹#›</a:t>
            </a:fld>
            <a:endParaRPr lang="en-US"/>
          </a:p>
        </p:txBody>
      </p:sp>
    </p:spTree>
    <p:extLst>
      <p:ext uri="{BB962C8B-B14F-4D97-AF65-F5344CB8AC3E}">
        <p14:creationId xmlns:p14="http://schemas.microsoft.com/office/powerpoint/2010/main" val="229313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FD486-3E42-8740-9DED-8E4B1CFDF2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F44644-39E2-F145-B18D-7AF6148ADB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504EBF-AD53-5C43-A059-AFB9CD1A6B64}"/>
              </a:ext>
            </a:extLst>
          </p:cNvPr>
          <p:cNvSpPr>
            <a:spLocks noGrp="1"/>
          </p:cNvSpPr>
          <p:nvPr>
            <p:ph type="dt" sz="half" idx="10"/>
          </p:nvPr>
        </p:nvSpPr>
        <p:spPr/>
        <p:txBody>
          <a:bodyPr/>
          <a:lstStyle/>
          <a:p>
            <a:fld id="{32AEB0E4-BF1D-E344-AFE2-C3798766FE6F}" type="datetimeFigureOut">
              <a:rPr lang="en-US" smtClean="0"/>
              <a:t>12/7/19</a:t>
            </a:fld>
            <a:endParaRPr lang="en-US"/>
          </a:p>
        </p:txBody>
      </p:sp>
      <p:sp>
        <p:nvSpPr>
          <p:cNvPr id="5" name="Footer Placeholder 4">
            <a:extLst>
              <a:ext uri="{FF2B5EF4-FFF2-40B4-BE49-F238E27FC236}">
                <a16:creationId xmlns:a16="http://schemas.microsoft.com/office/drawing/2014/main" id="{FF6B8855-A224-244D-B670-86506FA6E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268F0-2F83-0D4E-B8D3-68CB361FB1C0}"/>
              </a:ext>
            </a:extLst>
          </p:cNvPr>
          <p:cNvSpPr>
            <a:spLocks noGrp="1"/>
          </p:cNvSpPr>
          <p:nvPr>
            <p:ph type="sldNum" sz="quarter" idx="12"/>
          </p:nvPr>
        </p:nvSpPr>
        <p:spPr/>
        <p:txBody>
          <a:bodyPr/>
          <a:lstStyle/>
          <a:p>
            <a:fld id="{8EE4FEF8-F047-774F-ADBF-88FCF80ADC6D}" type="slidenum">
              <a:rPr lang="en-US" smtClean="0"/>
              <a:t>‹#›</a:t>
            </a:fld>
            <a:endParaRPr lang="en-US"/>
          </a:p>
        </p:txBody>
      </p:sp>
    </p:spTree>
    <p:extLst>
      <p:ext uri="{BB962C8B-B14F-4D97-AF65-F5344CB8AC3E}">
        <p14:creationId xmlns:p14="http://schemas.microsoft.com/office/powerpoint/2010/main" val="212361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F9E2-EA00-5F48-84B9-1AAFBA7DFF0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522B2C-0DB4-8B4B-B545-04F3D1FB42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C3589B-D064-1F42-81AF-E54ED8CB71A9}"/>
              </a:ext>
            </a:extLst>
          </p:cNvPr>
          <p:cNvSpPr>
            <a:spLocks noGrp="1"/>
          </p:cNvSpPr>
          <p:nvPr>
            <p:ph type="dt" sz="half" idx="10"/>
          </p:nvPr>
        </p:nvSpPr>
        <p:spPr/>
        <p:txBody>
          <a:bodyPr/>
          <a:lstStyle/>
          <a:p>
            <a:fld id="{32AEB0E4-BF1D-E344-AFE2-C3798766FE6F}" type="datetimeFigureOut">
              <a:rPr lang="en-US" smtClean="0"/>
              <a:t>12/7/19</a:t>
            </a:fld>
            <a:endParaRPr lang="en-US"/>
          </a:p>
        </p:txBody>
      </p:sp>
      <p:sp>
        <p:nvSpPr>
          <p:cNvPr id="5" name="Footer Placeholder 4">
            <a:extLst>
              <a:ext uri="{FF2B5EF4-FFF2-40B4-BE49-F238E27FC236}">
                <a16:creationId xmlns:a16="http://schemas.microsoft.com/office/drawing/2014/main" id="{7ACDC6D7-C554-AF4D-ADD5-BC4FC8FCC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4BD32-6C8F-514F-A478-025ADC3C3CDF}"/>
              </a:ext>
            </a:extLst>
          </p:cNvPr>
          <p:cNvSpPr>
            <a:spLocks noGrp="1"/>
          </p:cNvSpPr>
          <p:nvPr>
            <p:ph type="sldNum" sz="quarter" idx="12"/>
          </p:nvPr>
        </p:nvSpPr>
        <p:spPr/>
        <p:txBody>
          <a:bodyPr/>
          <a:lstStyle/>
          <a:p>
            <a:fld id="{8EE4FEF8-F047-774F-ADBF-88FCF80ADC6D}" type="slidenum">
              <a:rPr lang="en-US" smtClean="0"/>
              <a:t>‹#›</a:t>
            </a:fld>
            <a:endParaRPr lang="en-US"/>
          </a:p>
        </p:txBody>
      </p:sp>
    </p:spTree>
    <p:extLst>
      <p:ext uri="{BB962C8B-B14F-4D97-AF65-F5344CB8AC3E}">
        <p14:creationId xmlns:p14="http://schemas.microsoft.com/office/powerpoint/2010/main" val="6166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B9CD-B341-5841-A5BA-E74314C092F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7583512-ECE5-A743-B89A-EE3A46B53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0B05A-F4AF-C94B-BFDD-1142CD1086E1}"/>
              </a:ext>
            </a:extLst>
          </p:cNvPr>
          <p:cNvSpPr>
            <a:spLocks noGrp="1"/>
          </p:cNvSpPr>
          <p:nvPr>
            <p:ph type="dt" sz="half" idx="10"/>
          </p:nvPr>
        </p:nvSpPr>
        <p:spPr/>
        <p:txBody>
          <a:bodyPr/>
          <a:lstStyle/>
          <a:p>
            <a:fld id="{32AEB0E4-BF1D-E344-AFE2-C3798766FE6F}" type="datetimeFigureOut">
              <a:rPr lang="en-US" smtClean="0"/>
              <a:t>12/7/19</a:t>
            </a:fld>
            <a:endParaRPr lang="en-US"/>
          </a:p>
        </p:txBody>
      </p:sp>
      <p:sp>
        <p:nvSpPr>
          <p:cNvPr id="5" name="Footer Placeholder 4">
            <a:extLst>
              <a:ext uri="{FF2B5EF4-FFF2-40B4-BE49-F238E27FC236}">
                <a16:creationId xmlns:a16="http://schemas.microsoft.com/office/drawing/2014/main" id="{A82D876E-D7FE-D24A-9DA3-BCE8722C1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810E6-D5AF-AF49-B967-9D91AB018406}"/>
              </a:ext>
            </a:extLst>
          </p:cNvPr>
          <p:cNvSpPr>
            <a:spLocks noGrp="1"/>
          </p:cNvSpPr>
          <p:nvPr>
            <p:ph type="sldNum" sz="quarter" idx="12"/>
          </p:nvPr>
        </p:nvSpPr>
        <p:spPr/>
        <p:txBody>
          <a:bodyPr/>
          <a:lstStyle/>
          <a:p>
            <a:fld id="{8EE4FEF8-F047-774F-ADBF-88FCF80ADC6D}" type="slidenum">
              <a:rPr lang="en-US" smtClean="0"/>
              <a:t>‹#›</a:t>
            </a:fld>
            <a:endParaRPr lang="en-US"/>
          </a:p>
        </p:txBody>
      </p:sp>
    </p:spTree>
    <p:extLst>
      <p:ext uri="{BB962C8B-B14F-4D97-AF65-F5344CB8AC3E}">
        <p14:creationId xmlns:p14="http://schemas.microsoft.com/office/powerpoint/2010/main" val="83160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E8E0-DEE5-5148-A5E4-0D649CD3754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633514-AD62-B549-854E-25344C5A45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C4CF6A-9A0A-A94B-AD23-4C60269649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99909DC-3A68-FA4A-944B-F1A33C16599A}"/>
              </a:ext>
            </a:extLst>
          </p:cNvPr>
          <p:cNvSpPr>
            <a:spLocks noGrp="1"/>
          </p:cNvSpPr>
          <p:nvPr>
            <p:ph type="dt" sz="half" idx="10"/>
          </p:nvPr>
        </p:nvSpPr>
        <p:spPr/>
        <p:txBody>
          <a:bodyPr/>
          <a:lstStyle/>
          <a:p>
            <a:fld id="{32AEB0E4-BF1D-E344-AFE2-C3798766FE6F}" type="datetimeFigureOut">
              <a:rPr lang="en-US" smtClean="0"/>
              <a:t>12/7/19</a:t>
            </a:fld>
            <a:endParaRPr lang="en-US"/>
          </a:p>
        </p:txBody>
      </p:sp>
      <p:sp>
        <p:nvSpPr>
          <p:cNvPr id="6" name="Footer Placeholder 5">
            <a:extLst>
              <a:ext uri="{FF2B5EF4-FFF2-40B4-BE49-F238E27FC236}">
                <a16:creationId xmlns:a16="http://schemas.microsoft.com/office/drawing/2014/main" id="{7F1B680C-9DBB-FC46-B6CE-C04CBACD0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23F52-D4E2-D94A-93DB-A426BA9960F7}"/>
              </a:ext>
            </a:extLst>
          </p:cNvPr>
          <p:cNvSpPr>
            <a:spLocks noGrp="1"/>
          </p:cNvSpPr>
          <p:nvPr>
            <p:ph type="sldNum" sz="quarter" idx="12"/>
          </p:nvPr>
        </p:nvSpPr>
        <p:spPr/>
        <p:txBody>
          <a:bodyPr/>
          <a:lstStyle/>
          <a:p>
            <a:fld id="{8EE4FEF8-F047-774F-ADBF-88FCF80ADC6D}" type="slidenum">
              <a:rPr lang="en-US" smtClean="0"/>
              <a:t>‹#›</a:t>
            </a:fld>
            <a:endParaRPr lang="en-US"/>
          </a:p>
        </p:txBody>
      </p:sp>
    </p:spTree>
    <p:extLst>
      <p:ext uri="{BB962C8B-B14F-4D97-AF65-F5344CB8AC3E}">
        <p14:creationId xmlns:p14="http://schemas.microsoft.com/office/powerpoint/2010/main" val="75698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C3CF-F20E-924C-BC10-3CD30969636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A42C35C-6713-1D4E-A674-128027B81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345F20F-0A2D-4541-A35A-0ADA72A1B0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DFF26B1-62CA-164B-8053-5BB3586BF3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E21B06-C82B-8140-BA3E-FEFA6436ECE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B5E431E-BA6C-E04D-80D3-00361C89AD54}"/>
              </a:ext>
            </a:extLst>
          </p:cNvPr>
          <p:cNvSpPr>
            <a:spLocks noGrp="1"/>
          </p:cNvSpPr>
          <p:nvPr>
            <p:ph type="dt" sz="half" idx="10"/>
          </p:nvPr>
        </p:nvSpPr>
        <p:spPr/>
        <p:txBody>
          <a:bodyPr/>
          <a:lstStyle/>
          <a:p>
            <a:fld id="{32AEB0E4-BF1D-E344-AFE2-C3798766FE6F}" type="datetimeFigureOut">
              <a:rPr lang="en-US" smtClean="0"/>
              <a:t>12/7/19</a:t>
            </a:fld>
            <a:endParaRPr lang="en-US"/>
          </a:p>
        </p:txBody>
      </p:sp>
      <p:sp>
        <p:nvSpPr>
          <p:cNvPr id="8" name="Footer Placeholder 7">
            <a:extLst>
              <a:ext uri="{FF2B5EF4-FFF2-40B4-BE49-F238E27FC236}">
                <a16:creationId xmlns:a16="http://schemas.microsoft.com/office/drawing/2014/main" id="{06DF4702-FDB3-B146-A573-C0CFF8D4F9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554C91-2192-0940-99E1-A8F6EEEBAC66}"/>
              </a:ext>
            </a:extLst>
          </p:cNvPr>
          <p:cNvSpPr>
            <a:spLocks noGrp="1"/>
          </p:cNvSpPr>
          <p:nvPr>
            <p:ph type="sldNum" sz="quarter" idx="12"/>
          </p:nvPr>
        </p:nvSpPr>
        <p:spPr/>
        <p:txBody>
          <a:bodyPr/>
          <a:lstStyle/>
          <a:p>
            <a:fld id="{8EE4FEF8-F047-774F-ADBF-88FCF80ADC6D}" type="slidenum">
              <a:rPr lang="en-US" smtClean="0"/>
              <a:t>‹#›</a:t>
            </a:fld>
            <a:endParaRPr lang="en-US"/>
          </a:p>
        </p:txBody>
      </p:sp>
    </p:spTree>
    <p:extLst>
      <p:ext uri="{BB962C8B-B14F-4D97-AF65-F5344CB8AC3E}">
        <p14:creationId xmlns:p14="http://schemas.microsoft.com/office/powerpoint/2010/main" val="390695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318D-E5BA-4645-9BA8-AB78906E4DF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6187CCE-CBC1-F648-9869-1A6947148986}"/>
              </a:ext>
            </a:extLst>
          </p:cNvPr>
          <p:cNvSpPr>
            <a:spLocks noGrp="1"/>
          </p:cNvSpPr>
          <p:nvPr>
            <p:ph type="dt" sz="half" idx="10"/>
          </p:nvPr>
        </p:nvSpPr>
        <p:spPr/>
        <p:txBody>
          <a:bodyPr/>
          <a:lstStyle/>
          <a:p>
            <a:fld id="{32AEB0E4-BF1D-E344-AFE2-C3798766FE6F}" type="datetimeFigureOut">
              <a:rPr lang="en-US" smtClean="0"/>
              <a:t>12/7/19</a:t>
            </a:fld>
            <a:endParaRPr lang="en-US"/>
          </a:p>
        </p:txBody>
      </p:sp>
      <p:sp>
        <p:nvSpPr>
          <p:cNvPr id="4" name="Footer Placeholder 3">
            <a:extLst>
              <a:ext uri="{FF2B5EF4-FFF2-40B4-BE49-F238E27FC236}">
                <a16:creationId xmlns:a16="http://schemas.microsoft.com/office/drawing/2014/main" id="{881DF1A2-F545-9A42-BC54-B03F25DFF1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7405BA-7786-6E47-A658-83D4F080F443}"/>
              </a:ext>
            </a:extLst>
          </p:cNvPr>
          <p:cNvSpPr>
            <a:spLocks noGrp="1"/>
          </p:cNvSpPr>
          <p:nvPr>
            <p:ph type="sldNum" sz="quarter" idx="12"/>
          </p:nvPr>
        </p:nvSpPr>
        <p:spPr/>
        <p:txBody>
          <a:bodyPr/>
          <a:lstStyle/>
          <a:p>
            <a:fld id="{8EE4FEF8-F047-774F-ADBF-88FCF80ADC6D}" type="slidenum">
              <a:rPr lang="en-US" smtClean="0"/>
              <a:t>‹#›</a:t>
            </a:fld>
            <a:endParaRPr lang="en-US"/>
          </a:p>
        </p:txBody>
      </p:sp>
    </p:spTree>
    <p:extLst>
      <p:ext uri="{BB962C8B-B14F-4D97-AF65-F5344CB8AC3E}">
        <p14:creationId xmlns:p14="http://schemas.microsoft.com/office/powerpoint/2010/main" val="243165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79D995-EEAA-4144-85B4-0E1CFDB5831A}"/>
              </a:ext>
            </a:extLst>
          </p:cNvPr>
          <p:cNvSpPr>
            <a:spLocks noGrp="1"/>
          </p:cNvSpPr>
          <p:nvPr>
            <p:ph type="dt" sz="half" idx="10"/>
          </p:nvPr>
        </p:nvSpPr>
        <p:spPr/>
        <p:txBody>
          <a:bodyPr/>
          <a:lstStyle/>
          <a:p>
            <a:fld id="{32AEB0E4-BF1D-E344-AFE2-C3798766FE6F}" type="datetimeFigureOut">
              <a:rPr lang="en-US" smtClean="0"/>
              <a:t>12/7/19</a:t>
            </a:fld>
            <a:endParaRPr lang="en-US"/>
          </a:p>
        </p:txBody>
      </p:sp>
      <p:sp>
        <p:nvSpPr>
          <p:cNvPr id="3" name="Footer Placeholder 2">
            <a:extLst>
              <a:ext uri="{FF2B5EF4-FFF2-40B4-BE49-F238E27FC236}">
                <a16:creationId xmlns:a16="http://schemas.microsoft.com/office/drawing/2014/main" id="{5CC94A21-AE0F-C040-AB40-91BFC0D41A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3EA86-D69B-1B4E-81A6-F2D58AE27F3D}"/>
              </a:ext>
            </a:extLst>
          </p:cNvPr>
          <p:cNvSpPr>
            <a:spLocks noGrp="1"/>
          </p:cNvSpPr>
          <p:nvPr>
            <p:ph type="sldNum" sz="quarter" idx="12"/>
          </p:nvPr>
        </p:nvSpPr>
        <p:spPr/>
        <p:txBody>
          <a:bodyPr/>
          <a:lstStyle/>
          <a:p>
            <a:fld id="{8EE4FEF8-F047-774F-ADBF-88FCF80ADC6D}" type="slidenum">
              <a:rPr lang="en-US" smtClean="0"/>
              <a:t>‹#›</a:t>
            </a:fld>
            <a:endParaRPr lang="en-US"/>
          </a:p>
        </p:txBody>
      </p:sp>
    </p:spTree>
    <p:extLst>
      <p:ext uri="{BB962C8B-B14F-4D97-AF65-F5344CB8AC3E}">
        <p14:creationId xmlns:p14="http://schemas.microsoft.com/office/powerpoint/2010/main" val="151151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7034-AF06-154D-BAFB-E6DAF9C278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26A22A8-F44A-8A4C-9FCF-AC46E62C7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C03871B-773C-DC41-B69B-1637BE929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7016FD-B9EE-F44D-9369-2CEF2C61E77F}"/>
              </a:ext>
            </a:extLst>
          </p:cNvPr>
          <p:cNvSpPr>
            <a:spLocks noGrp="1"/>
          </p:cNvSpPr>
          <p:nvPr>
            <p:ph type="dt" sz="half" idx="10"/>
          </p:nvPr>
        </p:nvSpPr>
        <p:spPr/>
        <p:txBody>
          <a:bodyPr/>
          <a:lstStyle/>
          <a:p>
            <a:fld id="{32AEB0E4-BF1D-E344-AFE2-C3798766FE6F}" type="datetimeFigureOut">
              <a:rPr lang="en-US" smtClean="0"/>
              <a:t>12/7/19</a:t>
            </a:fld>
            <a:endParaRPr lang="en-US"/>
          </a:p>
        </p:txBody>
      </p:sp>
      <p:sp>
        <p:nvSpPr>
          <p:cNvPr id="6" name="Footer Placeholder 5">
            <a:extLst>
              <a:ext uri="{FF2B5EF4-FFF2-40B4-BE49-F238E27FC236}">
                <a16:creationId xmlns:a16="http://schemas.microsoft.com/office/drawing/2014/main" id="{DF8B3BC2-2B3F-7647-93F6-229C72EA2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2A51E-A565-354A-BBA3-52A524F979C4}"/>
              </a:ext>
            </a:extLst>
          </p:cNvPr>
          <p:cNvSpPr>
            <a:spLocks noGrp="1"/>
          </p:cNvSpPr>
          <p:nvPr>
            <p:ph type="sldNum" sz="quarter" idx="12"/>
          </p:nvPr>
        </p:nvSpPr>
        <p:spPr/>
        <p:txBody>
          <a:bodyPr/>
          <a:lstStyle/>
          <a:p>
            <a:fld id="{8EE4FEF8-F047-774F-ADBF-88FCF80ADC6D}" type="slidenum">
              <a:rPr lang="en-US" smtClean="0"/>
              <a:t>‹#›</a:t>
            </a:fld>
            <a:endParaRPr lang="en-US"/>
          </a:p>
        </p:txBody>
      </p:sp>
    </p:spTree>
    <p:extLst>
      <p:ext uri="{BB962C8B-B14F-4D97-AF65-F5344CB8AC3E}">
        <p14:creationId xmlns:p14="http://schemas.microsoft.com/office/powerpoint/2010/main" val="4821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C1A1-EBC1-5243-86A0-1F983A5BE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F47DF3F-D2C3-EC4E-99A6-61D78612CA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C5CC54-C908-054B-A0F2-5F9B5C71C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6009FA-E83A-AC4F-B753-1DA3A8BAC0B9}"/>
              </a:ext>
            </a:extLst>
          </p:cNvPr>
          <p:cNvSpPr>
            <a:spLocks noGrp="1"/>
          </p:cNvSpPr>
          <p:nvPr>
            <p:ph type="dt" sz="half" idx="10"/>
          </p:nvPr>
        </p:nvSpPr>
        <p:spPr/>
        <p:txBody>
          <a:bodyPr/>
          <a:lstStyle/>
          <a:p>
            <a:fld id="{32AEB0E4-BF1D-E344-AFE2-C3798766FE6F}" type="datetimeFigureOut">
              <a:rPr lang="en-US" smtClean="0"/>
              <a:t>12/7/19</a:t>
            </a:fld>
            <a:endParaRPr lang="en-US"/>
          </a:p>
        </p:txBody>
      </p:sp>
      <p:sp>
        <p:nvSpPr>
          <p:cNvPr id="6" name="Footer Placeholder 5">
            <a:extLst>
              <a:ext uri="{FF2B5EF4-FFF2-40B4-BE49-F238E27FC236}">
                <a16:creationId xmlns:a16="http://schemas.microsoft.com/office/drawing/2014/main" id="{E3846076-BAED-244F-9B6C-FB787E4BA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3D17B-67EC-0A41-B6BA-0E5317ED90F7}"/>
              </a:ext>
            </a:extLst>
          </p:cNvPr>
          <p:cNvSpPr>
            <a:spLocks noGrp="1"/>
          </p:cNvSpPr>
          <p:nvPr>
            <p:ph type="sldNum" sz="quarter" idx="12"/>
          </p:nvPr>
        </p:nvSpPr>
        <p:spPr/>
        <p:txBody>
          <a:bodyPr/>
          <a:lstStyle/>
          <a:p>
            <a:fld id="{8EE4FEF8-F047-774F-ADBF-88FCF80ADC6D}" type="slidenum">
              <a:rPr lang="en-US" smtClean="0"/>
              <a:t>‹#›</a:t>
            </a:fld>
            <a:endParaRPr lang="en-US"/>
          </a:p>
        </p:txBody>
      </p:sp>
    </p:spTree>
    <p:extLst>
      <p:ext uri="{BB962C8B-B14F-4D97-AF65-F5344CB8AC3E}">
        <p14:creationId xmlns:p14="http://schemas.microsoft.com/office/powerpoint/2010/main" val="323453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76FC2C-28E2-2B42-8FBC-D5BE69A95F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10C147-3CD9-304F-9A94-768EE21F9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51F54C-4866-A443-BCBD-0279F916E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EB0E4-BF1D-E344-AFE2-C3798766FE6F}" type="datetimeFigureOut">
              <a:rPr lang="en-US" smtClean="0"/>
              <a:t>12/7/19</a:t>
            </a:fld>
            <a:endParaRPr lang="en-US"/>
          </a:p>
        </p:txBody>
      </p:sp>
      <p:sp>
        <p:nvSpPr>
          <p:cNvPr id="5" name="Footer Placeholder 4">
            <a:extLst>
              <a:ext uri="{FF2B5EF4-FFF2-40B4-BE49-F238E27FC236}">
                <a16:creationId xmlns:a16="http://schemas.microsoft.com/office/drawing/2014/main" id="{B733B537-5204-3542-950B-0D188590F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FF5E3-25C2-8749-9D73-246E384E9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4FEF8-F047-774F-ADBF-88FCF80ADC6D}" type="slidenum">
              <a:rPr lang="en-US" smtClean="0"/>
              <a:t>‹#›</a:t>
            </a:fld>
            <a:endParaRPr lang="en-US"/>
          </a:p>
        </p:txBody>
      </p:sp>
    </p:spTree>
    <p:extLst>
      <p:ext uri="{BB962C8B-B14F-4D97-AF65-F5344CB8AC3E}">
        <p14:creationId xmlns:p14="http://schemas.microsoft.com/office/powerpoint/2010/main" val="2725638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FBF8-0F14-884E-A097-12989D382CB3}"/>
              </a:ext>
            </a:extLst>
          </p:cNvPr>
          <p:cNvSpPr>
            <a:spLocks noGrp="1"/>
          </p:cNvSpPr>
          <p:nvPr>
            <p:ph type="ctrTitle"/>
          </p:nvPr>
        </p:nvSpPr>
        <p:spPr/>
        <p:txBody>
          <a:bodyPr/>
          <a:lstStyle/>
          <a:p>
            <a:r>
              <a:rPr lang="en-US" dirty="0"/>
              <a:t>Capstone Project Report</a:t>
            </a:r>
            <a:br>
              <a:rPr lang="en-IN" dirty="0"/>
            </a:br>
            <a:r>
              <a:rPr lang="en-US" dirty="0" err="1"/>
              <a:t>Zonification</a:t>
            </a:r>
            <a:r>
              <a:rPr lang="en-US" dirty="0"/>
              <a:t> Of Restaurants</a:t>
            </a:r>
            <a:r>
              <a:rPr lang="en-IN" dirty="0">
                <a:effectLst/>
              </a:rPr>
              <a:t> </a:t>
            </a:r>
            <a:endParaRPr lang="en-US" dirty="0"/>
          </a:p>
        </p:txBody>
      </p:sp>
      <p:sp>
        <p:nvSpPr>
          <p:cNvPr id="3" name="Subtitle 2">
            <a:extLst>
              <a:ext uri="{FF2B5EF4-FFF2-40B4-BE49-F238E27FC236}">
                <a16:creationId xmlns:a16="http://schemas.microsoft.com/office/drawing/2014/main" id="{8942A03E-C79B-294E-B9E1-CA6B2D34E182}"/>
              </a:ext>
            </a:extLst>
          </p:cNvPr>
          <p:cNvSpPr>
            <a:spLocks noGrp="1"/>
          </p:cNvSpPr>
          <p:nvPr>
            <p:ph type="subTitle" idx="1"/>
          </p:nvPr>
        </p:nvSpPr>
        <p:spPr/>
        <p:txBody>
          <a:bodyPr/>
          <a:lstStyle/>
          <a:p>
            <a:pPr>
              <a:lnSpc>
                <a:spcPct val="115000"/>
              </a:lnSpc>
              <a:spcBef>
                <a:spcPts val="1200"/>
              </a:spcBef>
            </a:pPr>
            <a:r>
              <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Applied Data Science</a:t>
            </a:r>
            <a:endParaRPr lang="en-IN"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279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C8BC-5DFF-4348-BF4F-61646C38A58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AB3AF96-79AA-D240-A5BB-0F25C23F97F0}"/>
              </a:ext>
            </a:extLst>
          </p:cNvPr>
          <p:cNvSpPr>
            <a:spLocks noGrp="1"/>
          </p:cNvSpPr>
          <p:nvPr>
            <p:ph idx="1"/>
          </p:nvPr>
        </p:nvSpPr>
        <p:spPr/>
        <p:txBody>
          <a:bodyPr/>
          <a:lstStyle/>
          <a:p>
            <a:r>
              <a:rPr lang="en-US" dirty="0"/>
              <a:t>Introduction to problem statement</a:t>
            </a:r>
          </a:p>
          <a:p>
            <a:r>
              <a:rPr lang="en-US" dirty="0"/>
              <a:t>Data</a:t>
            </a:r>
          </a:p>
          <a:p>
            <a:r>
              <a:rPr lang="en-US" dirty="0"/>
              <a:t>Methodology</a:t>
            </a:r>
          </a:p>
          <a:p>
            <a:r>
              <a:rPr lang="en-US" dirty="0"/>
              <a:t>Results</a:t>
            </a:r>
          </a:p>
          <a:p>
            <a:r>
              <a:rPr lang="en-US" dirty="0"/>
              <a:t>Recommendations</a:t>
            </a:r>
          </a:p>
        </p:txBody>
      </p:sp>
    </p:spTree>
    <p:extLst>
      <p:ext uri="{BB962C8B-B14F-4D97-AF65-F5344CB8AC3E}">
        <p14:creationId xmlns:p14="http://schemas.microsoft.com/office/powerpoint/2010/main" val="284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34E1-9ADC-A747-8C23-977E08934C9F}"/>
              </a:ext>
            </a:extLst>
          </p:cNvPr>
          <p:cNvSpPr>
            <a:spLocks noGrp="1"/>
          </p:cNvSpPr>
          <p:nvPr>
            <p:ph type="title"/>
          </p:nvPr>
        </p:nvSpPr>
        <p:spPr>
          <a:xfrm>
            <a:off x="838200" y="176667"/>
            <a:ext cx="10515600" cy="1325563"/>
          </a:xfrm>
        </p:spPr>
        <p:txBody>
          <a:bodyPr/>
          <a:lstStyle/>
          <a:p>
            <a:r>
              <a:rPr lang="en-US" dirty="0"/>
              <a:t>Introduction to Business Problem Statement</a:t>
            </a:r>
          </a:p>
        </p:txBody>
      </p:sp>
      <p:sp>
        <p:nvSpPr>
          <p:cNvPr id="3" name="Content Placeholder 2">
            <a:extLst>
              <a:ext uri="{FF2B5EF4-FFF2-40B4-BE49-F238E27FC236}">
                <a16:creationId xmlns:a16="http://schemas.microsoft.com/office/drawing/2014/main" id="{E1B2EEC3-232B-1945-87A9-E85EE245F0C3}"/>
              </a:ext>
            </a:extLst>
          </p:cNvPr>
          <p:cNvSpPr>
            <a:spLocks noGrp="1"/>
          </p:cNvSpPr>
          <p:nvPr>
            <p:ph idx="1"/>
          </p:nvPr>
        </p:nvSpPr>
        <p:spPr>
          <a:xfrm>
            <a:off x="838200" y="1502230"/>
            <a:ext cx="10515600" cy="4909456"/>
          </a:xfrm>
        </p:spPr>
        <p:txBody>
          <a:bodyPr>
            <a:normAutofit fontScale="70000" lnSpcReduction="20000"/>
          </a:bodyPr>
          <a:lstStyle/>
          <a:p>
            <a:r>
              <a:rPr lang="en-IN" dirty="0"/>
              <a:t>The problem statement here has been borrowed from online food delivery services (the likes of Swiggy and Zomato</a:t>
            </a:r>
          </a:p>
          <a:p>
            <a:r>
              <a:rPr lang="en-IN" dirty="0"/>
              <a:t>Quick view into the business model – </a:t>
            </a:r>
          </a:p>
          <a:p>
            <a:pPr lvl="1"/>
            <a:r>
              <a:rPr lang="en-IN" dirty="0"/>
              <a:t>Facilitate an interaction between two parties (restaurants and consumer) with the help of a third party (delivery boy)</a:t>
            </a:r>
          </a:p>
          <a:p>
            <a:pPr lvl="1"/>
            <a:r>
              <a:rPr lang="en-IN" dirty="0"/>
              <a:t>A typical transaction starts with the customer going on the online platform (web/app) and placing an order and ends with the customer receiving the order. </a:t>
            </a:r>
          </a:p>
          <a:p>
            <a:r>
              <a:rPr lang="en-IN" dirty="0"/>
              <a:t>Problem statement </a:t>
            </a:r>
          </a:p>
          <a:p>
            <a:pPr lvl="1"/>
            <a:r>
              <a:rPr lang="en-IN" dirty="0"/>
              <a:t>During the transaction, there are two legs of travel involved for the delivery boy. </a:t>
            </a:r>
          </a:p>
          <a:p>
            <a:pPr lvl="2"/>
            <a:r>
              <a:rPr lang="en-IN" dirty="0"/>
              <a:t>The first leg – Location where delivery boy was assigned to restaurant location</a:t>
            </a:r>
          </a:p>
          <a:p>
            <a:pPr lvl="2"/>
            <a:r>
              <a:rPr lang="en-IN" dirty="0"/>
              <a:t>The second – Restaurant to customer location to deliver the food</a:t>
            </a:r>
          </a:p>
          <a:p>
            <a:pPr lvl="1"/>
            <a:r>
              <a:rPr lang="en-IN" dirty="0"/>
              <a:t>In most of the cases, the customer does not really want to pay for the first leg of travel and it ends up being the company’s responsibility to optimize it. </a:t>
            </a:r>
          </a:p>
          <a:p>
            <a:pPr lvl="1"/>
            <a:r>
              <a:rPr lang="en-IN" dirty="0"/>
              <a:t>Here we will try to optimize the same through clustering the restaurants. </a:t>
            </a:r>
          </a:p>
          <a:p>
            <a:r>
              <a:rPr lang="en-IN" dirty="0"/>
              <a:t>The stakeholders for this problem statement will be the Operations team of these companies. </a:t>
            </a:r>
          </a:p>
          <a:p>
            <a:r>
              <a:rPr lang="en-IN" dirty="0"/>
              <a:t>With the number of transactions ranging to close to ~15-20 lacs per day, a saving of even a single minute per transaction will lead to immensely huge savings (assuming the delivery boys are paid at least 1 Rs per min).</a:t>
            </a:r>
          </a:p>
        </p:txBody>
      </p:sp>
    </p:spTree>
    <p:extLst>
      <p:ext uri="{BB962C8B-B14F-4D97-AF65-F5344CB8AC3E}">
        <p14:creationId xmlns:p14="http://schemas.microsoft.com/office/powerpoint/2010/main" val="71613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34E1-9ADC-A747-8C23-977E08934C9F}"/>
              </a:ext>
            </a:extLst>
          </p:cNvPr>
          <p:cNvSpPr>
            <a:spLocks noGrp="1"/>
          </p:cNvSpPr>
          <p:nvPr>
            <p:ph type="title"/>
          </p:nvPr>
        </p:nvSpPr>
        <p:spPr>
          <a:xfrm>
            <a:off x="838200" y="176667"/>
            <a:ext cx="10515600" cy="1325563"/>
          </a:xfrm>
        </p:spPr>
        <p:txBody>
          <a:bodyPr/>
          <a:lstStyle/>
          <a:p>
            <a:r>
              <a:rPr lang="en-US" dirty="0"/>
              <a:t>Data</a:t>
            </a:r>
          </a:p>
        </p:txBody>
      </p:sp>
      <p:sp>
        <p:nvSpPr>
          <p:cNvPr id="3" name="Content Placeholder 2">
            <a:extLst>
              <a:ext uri="{FF2B5EF4-FFF2-40B4-BE49-F238E27FC236}">
                <a16:creationId xmlns:a16="http://schemas.microsoft.com/office/drawing/2014/main" id="{E1B2EEC3-232B-1945-87A9-E85EE245F0C3}"/>
              </a:ext>
            </a:extLst>
          </p:cNvPr>
          <p:cNvSpPr>
            <a:spLocks noGrp="1"/>
          </p:cNvSpPr>
          <p:nvPr>
            <p:ph idx="1"/>
          </p:nvPr>
        </p:nvSpPr>
        <p:spPr>
          <a:xfrm>
            <a:off x="838200" y="1502230"/>
            <a:ext cx="10515600" cy="4909456"/>
          </a:xfrm>
        </p:spPr>
        <p:txBody>
          <a:bodyPr>
            <a:normAutofit fontScale="92500"/>
          </a:bodyPr>
          <a:lstStyle/>
          <a:p>
            <a:r>
              <a:rPr lang="en-IN" dirty="0"/>
              <a:t>we relied heavily on the geographical location of restaurants</a:t>
            </a:r>
            <a:r>
              <a:rPr lang="en-IN" dirty="0">
                <a:effectLst/>
              </a:rPr>
              <a:t> (Bangalore)</a:t>
            </a:r>
          </a:p>
          <a:p>
            <a:r>
              <a:rPr lang="en-IN" dirty="0"/>
              <a:t>We used Foursquare APIs to get this data</a:t>
            </a:r>
          </a:p>
          <a:p>
            <a:r>
              <a:rPr lang="en-IN" dirty="0"/>
              <a:t>To avoid the limits of 1000 calls per day and 50 responses pre call on Foursquare APIs, we used the below workarounds</a:t>
            </a:r>
          </a:p>
          <a:p>
            <a:pPr lvl="1"/>
            <a:r>
              <a:rPr lang="en-IN" dirty="0"/>
              <a:t>Range (the upper and lower limits of the loop) – In this case, we will run the loop over a range of ~15 Kms as a aerial radius from the centre of the city. </a:t>
            </a:r>
          </a:p>
          <a:p>
            <a:pPr lvl="1"/>
            <a:r>
              <a:rPr lang="en-IN" dirty="0"/>
              <a:t>Step (the step in which the loop is incremented after each run) – In this case, we need to keep it not too small (to avoid hitting the limit) as well as not too large (so that all the restaurants for the given loop and not covered in any other loop don’t exceed the limit of responses i.e. 50 rest). For the purpose of this project, we will keep this increment to 1km in each step. </a:t>
            </a:r>
          </a:p>
          <a:p>
            <a:r>
              <a:rPr lang="en-IN" dirty="0"/>
              <a:t>To avoid a lot of duplication, we kept a limit of 1600 m on the API call radius </a:t>
            </a:r>
          </a:p>
          <a:p>
            <a:pPr marL="0" indent="0">
              <a:buNone/>
            </a:pPr>
            <a:endParaRPr lang="en-IN" dirty="0"/>
          </a:p>
        </p:txBody>
      </p:sp>
    </p:spTree>
    <p:extLst>
      <p:ext uri="{BB962C8B-B14F-4D97-AF65-F5344CB8AC3E}">
        <p14:creationId xmlns:p14="http://schemas.microsoft.com/office/powerpoint/2010/main" val="183405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own Arrow 25">
            <a:extLst>
              <a:ext uri="{FF2B5EF4-FFF2-40B4-BE49-F238E27FC236}">
                <a16:creationId xmlns:a16="http://schemas.microsoft.com/office/drawing/2014/main" id="{BADC9277-16A5-3740-A6EB-EBAB5423EAFC}"/>
              </a:ext>
            </a:extLst>
          </p:cNvPr>
          <p:cNvSpPr/>
          <p:nvPr/>
        </p:nvSpPr>
        <p:spPr>
          <a:xfrm>
            <a:off x="5755548" y="5147072"/>
            <a:ext cx="423987" cy="329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5" name="Down Arrow 24">
            <a:extLst>
              <a:ext uri="{FF2B5EF4-FFF2-40B4-BE49-F238E27FC236}">
                <a16:creationId xmlns:a16="http://schemas.microsoft.com/office/drawing/2014/main" id="{26D3C6C8-F2D3-064F-99F1-23864FF088D1}"/>
              </a:ext>
            </a:extLst>
          </p:cNvPr>
          <p:cNvSpPr/>
          <p:nvPr/>
        </p:nvSpPr>
        <p:spPr>
          <a:xfrm>
            <a:off x="5755548" y="2794314"/>
            <a:ext cx="423987" cy="329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 name="Title 1">
            <a:extLst>
              <a:ext uri="{FF2B5EF4-FFF2-40B4-BE49-F238E27FC236}">
                <a16:creationId xmlns:a16="http://schemas.microsoft.com/office/drawing/2014/main" id="{9CB734E1-9ADC-A747-8C23-977E08934C9F}"/>
              </a:ext>
            </a:extLst>
          </p:cNvPr>
          <p:cNvSpPr>
            <a:spLocks noGrp="1"/>
          </p:cNvSpPr>
          <p:nvPr>
            <p:ph type="title"/>
          </p:nvPr>
        </p:nvSpPr>
        <p:spPr>
          <a:xfrm>
            <a:off x="838200" y="80970"/>
            <a:ext cx="10515600" cy="1325563"/>
          </a:xfrm>
        </p:spPr>
        <p:txBody>
          <a:bodyPr/>
          <a:lstStyle/>
          <a:p>
            <a:r>
              <a:rPr lang="en-US" dirty="0"/>
              <a:t>Methodology</a:t>
            </a:r>
          </a:p>
        </p:txBody>
      </p:sp>
      <p:sp>
        <p:nvSpPr>
          <p:cNvPr id="12" name="Rectangle 11">
            <a:extLst>
              <a:ext uri="{FF2B5EF4-FFF2-40B4-BE49-F238E27FC236}">
                <a16:creationId xmlns:a16="http://schemas.microsoft.com/office/drawing/2014/main" id="{DFDFC845-B6DE-314E-86CD-7F7807D842EF}"/>
              </a:ext>
            </a:extLst>
          </p:cNvPr>
          <p:cNvSpPr/>
          <p:nvPr/>
        </p:nvSpPr>
        <p:spPr>
          <a:xfrm>
            <a:off x="1339702" y="1239842"/>
            <a:ext cx="970717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Calibri" panose="020F0502020204030204" pitchFamily="34" charset="0"/>
                <a:cs typeface="Times New Roman" panose="02020603050405020304" pitchFamily="18" charset="0"/>
              </a:rPr>
              <a:t>1. Problem Definition – Identification and articulation of the problem statement we are trying to solve for</a:t>
            </a:r>
            <a:endParaRPr lang="en-IN" sz="1200">
              <a:effectLst/>
              <a:ea typeface="Calibri" panose="020F0502020204030204" pitchFamily="34" charset="0"/>
              <a:cs typeface="Times New Roman" panose="02020603050405020304" pitchFamily="18" charset="0"/>
            </a:endParaRPr>
          </a:p>
        </p:txBody>
      </p:sp>
      <p:sp>
        <p:nvSpPr>
          <p:cNvPr id="16" name="Down Arrow 15">
            <a:extLst>
              <a:ext uri="{FF2B5EF4-FFF2-40B4-BE49-F238E27FC236}">
                <a16:creationId xmlns:a16="http://schemas.microsoft.com/office/drawing/2014/main" id="{F9B0C0AA-BBF2-7C4C-BC80-20B12516B17E}"/>
              </a:ext>
            </a:extLst>
          </p:cNvPr>
          <p:cNvSpPr/>
          <p:nvPr/>
        </p:nvSpPr>
        <p:spPr>
          <a:xfrm>
            <a:off x="5755548" y="5931324"/>
            <a:ext cx="423987" cy="329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7" name="Down Arrow 16">
            <a:extLst>
              <a:ext uri="{FF2B5EF4-FFF2-40B4-BE49-F238E27FC236}">
                <a16:creationId xmlns:a16="http://schemas.microsoft.com/office/drawing/2014/main" id="{38350DB6-D4AF-6E4B-A2DE-A7EDF0122F9F}"/>
              </a:ext>
            </a:extLst>
          </p:cNvPr>
          <p:cNvSpPr/>
          <p:nvPr/>
        </p:nvSpPr>
        <p:spPr>
          <a:xfrm>
            <a:off x="5755548" y="4333773"/>
            <a:ext cx="423987" cy="329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8" name="Down Arrow 17">
            <a:extLst>
              <a:ext uri="{FF2B5EF4-FFF2-40B4-BE49-F238E27FC236}">
                <a16:creationId xmlns:a16="http://schemas.microsoft.com/office/drawing/2014/main" id="{75B93C97-B4F0-1549-BEF5-5162631EE4D6}"/>
              </a:ext>
            </a:extLst>
          </p:cNvPr>
          <p:cNvSpPr/>
          <p:nvPr/>
        </p:nvSpPr>
        <p:spPr>
          <a:xfrm>
            <a:off x="5755548" y="3549520"/>
            <a:ext cx="423987" cy="329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9" name="Rectangle 18">
            <a:extLst>
              <a:ext uri="{FF2B5EF4-FFF2-40B4-BE49-F238E27FC236}">
                <a16:creationId xmlns:a16="http://schemas.microsoft.com/office/drawing/2014/main" id="{8D2B75FE-A26F-A249-A56E-09CB8EAC1422}"/>
              </a:ext>
            </a:extLst>
          </p:cNvPr>
          <p:cNvSpPr/>
          <p:nvPr/>
        </p:nvSpPr>
        <p:spPr>
          <a:xfrm>
            <a:off x="1339702" y="2183389"/>
            <a:ext cx="9707174" cy="60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Calibri" panose="020F0502020204030204" pitchFamily="34" charset="0"/>
                <a:cs typeface="Times New Roman" panose="02020603050405020304" pitchFamily="18" charset="0"/>
              </a:rPr>
              <a:t>2. Downloading data – Using Foursquare API in a loop to identify all the restaurants across Bangalore along with their latitudes and longitudes</a:t>
            </a:r>
            <a:endParaRPr lang="en-IN" sz="1200">
              <a:effectLst/>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FA153757-8D3F-8D4F-90EB-466E8D763C1C}"/>
              </a:ext>
            </a:extLst>
          </p:cNvPr>
          <p:cNvSpPr/>
          <p:nvPr/>
        </p:nvSpPr>
        <p:spPr>
          <a:xfrm>
            <a:off x="1371952" y="3093509"/>
            <a:ext cx="9707174" cy="484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Calibri" panose="020F0502020204030204" pitchFamily="34" charset="0"/>
                <a:cs typeface="Times New Roman" panose="02020603050405020304" pitchFamily="18" charset="0"/>
              </a:rPr>
              <a:t>3. Cleaning data – Removing duplicates as well as non-required columns from the dataframe</a:t>
            </a:r>
            <a:endParaRPr lang="en-IN" sz="1200">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4D907485-C1F2-BD43-9AC1-9DAAD895260B}"/>
              </a:ext>
            </a:extLst>
          </p:cNvPr>
          <p:cNvSpPr/>
          <p:nvPr/>
        </p:nvSpPr>
        <p:spPr>
          <a:xfrm>
            <a:off x="1371952" y="3858397"/>
            <a:ext cx="9707174" cy="484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Calibri" panose="020F0502020204030204" pitchFamily="34" charset="0"/>
                <a:cs typeface="Times New Roman" panose="02020603050405020304" pitchFamily="18" charset="0"/>
              </a:rPr>
              <a:t>4. Visualizing data – Plotting the restaurants on a map to get a visual representation of the spread</a:t>
            </a:r>
            <a:endParaRPr lang="en-IN" sz="1200">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729A7508-6476-714A-B0E3-96270CE78CA2}"/>
              </a:ext>
            </a:extLst>
          </p:cNvPr>
          <p:cNvSpPr/>
          <p:nvPr/>
        </p:nvSpPr>
        <p:spPr>
          <a:xfrm>
            <a:off x="1371952" y="4652332"/>
            <a:ext cx="9707174" cy="484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Calibri" panose="020F0502020204030204" pitchFamily="34" charset="0"/>
                <a:cs typeface="Times New Roman" panose="02020603050405020304" pitchFamily="18" charset="0"/>
              </a:rPr>
              <a:t>5. DBSCAN – Running DBSACN and evaluating the results through a visualization</a:t>
            </a:r>
            <a:endParaRPr lang="en-IN" sz="1200">
              <a:effectLst/>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5495BF2C-AE09-3D4C-A96D-DAB1C4851F44}"/>
              </a:ext>
            </a:extLst>
          </p:cNvPr>
          <p:cNvSpPr/>
          <p:nvPr/>
        </p:nvSpPr>
        <p:spPr>
          <a:xfrm>
            <a:off x="1371952" y="5465631"/>
            <a:ext cx="9707174" cy="484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Calibri" panose="020F0502020204030204" pitchFamily="34" charset="0"/>
                <a:cs typeface="Times New Roman" panose="02020603050405020304" pitchFamily="18" charset="0"/>
              </a:rPr>
              <a:t>6. K Means Clustering – Running K Means and evaluating the results</a:t>
            </a:r>
            <a:endParaRPr lang="en-IN" sz="1200">
              <a:effectLst/>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B8CF7DAC-75CF-3640-BC98-F75F13C83042}"/>
              </a:ext>
            </a:extLst>
          </p:cNvPr>
          <p:cNvSpPr/>
          <p:nvPr/>
        </p:nvSpPr>
        <p:spPr>
          <a:xfrm>
            <a:off x="1371952" y="6249884"/>
            <a:ext cx="9707174" cy="484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Calibri" panose="020F0502020204030204" pitchFamily="34" charset="0"/>
                <a:cs typeface="Times New Roman" panose="02020603050405020304" pitchFamily="18" charset="0"/>
              </a:rPr>
              <a:t>7. Interpretation and conclusion</a:t>
            </a:r>
            <a:endParaRPr lang="en-IN" sz="1200">
              <a:effectLst/>
              <a:ea typeface="Calibri" panose="020F0502020204030204" pitchFamily="34" charset="0"/>
              <a:cs typeface="Times New Roman" panose="02020603050405020304" pitchFamily="18" charset="0"/>
            </a:endParaRPr>
          </a:p>
        </p:txBody>
      </p:sp>
      <p:sp>
        <p:nvSpPr>
          <p:cNvPr id="27" name="Down Arrow 26">
            <a:extLst>
              <a:ext uri="{FF2B5EF4-FFF2-40B4-BE49-F238E27FC236}">
                <a16:creationId xmlns:a16="http://schemas.microsoft.com/office/drawing/2014/main" id="{B86554F5-6F7F-9444-ADDE-4924A6AF3546}"/>
              </a:ext>
            </a:extLst>
          </p:cNvPr>
          <p:cNvSpPr/>
          <p:nvPr/>
        </p:nvSpPr>
        <p:spPr>
          <a:xfrm>
            <a:off x="5755547" y="1859514"/>
            <a:ext cx="423987" cy="329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Tree>
    <p:extLst>
      <p:ext uri="{BB962C8B-B14F-4D97-AF65-F5344CB8AC3E}">
        <p14:creationId xmlns:p14="http://schemas.microsoft.com/office/powerpoint/2010/main" val="163542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34E1-9ADC-A747-8C23-977E08934C9F}"/>
              </a:ext>
            </a:extLst>
          </p:cNvPr>
          <p:cNvSpPr>
            <a:spLocks noGrp="1"/>
          </p:cNvSpPr>
          <p:nvPr>
            <p:ph type="title"/>
          </p:nvPr>
        </p:nvSpPr>
        <p:spPr>
          <a:xfrm>
            <a:off x="838200" y="80970"/>
            <a:ext cx="10515600" cy="1325563"/>
          </a:xfrm>
        </p:spPr>
        <p:txBody>
          <a:bodyPr/>
          <a:lstStyle/>
          <a:p>
            <a:r>
              <a:rPr lang="en-US" dirty="0"/>
              <a:t>Results</a:t>
            </a:r>
          </a:p>
        </p:txBody>
      </p:sp>
      <p:pic>
        <p:nvPicPr>
          <p:cNvPr id="28" name="Picture 27" descr="A close up of a map&#10;&#10;Description automatically generated">
            <a:extLst>
              <a:ext uri="{FF2B5EF4-FFF2-40B4-BE49-F238E27FC236}">
                <a16:creationId xmlns:a16="http://schemas.microsoft.com/office/drawing/2014/main" id="{CFE32713-844A-FD40-83E9-40F78ABE47CA}"/>
              </a:ext>
            </a:extLst>
          </p:cNvPr>
          <p:cNvPicPr/>
          <p:nvPr/>
        </p:nvPicPr>
        <p:blipFill>
          <a:blip r:embed="rId2"/>
          <a:stretch>
            <a:fillRect/>
          </a:stretch>
        </p:blipFill>
        <p:spPr>
          <a:xfrm>
            <a:off x="996219" y="1610555"/>
            <a:ext cx="4394200" cy="3760470"/>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03A9AF71-4F12-AA4C-B4A7-ED50F87C3063}"/>
              </a:ext>
            </a:extLst>
          </p:cNvPr>
          <p:cNvPicPr/>
          <p:nvPr/>
        </p:nvPicPr>
        <p:blipFill>
          <a:blip r:embed="rId3">
            <a:extLst>
              <a:ext uri="{28A0092B-C50C-407E-A947-70E740481C1C}">
                <a14:useLocalDpi xmlns:a14="http://schemas.microsoft.com/office/drawing/2010/main" val="0"/>
              </a:ext>
            </a:extLst>
          </a:blip>
          <a:stretch>
            <a:fillRect/>
          </a:stretch>
        </p:blipFill>
        <p:spPr>
          <a:xfrm>
            <a:off x="7609000" y="499277"/>
            <a:ext cx="2820876" cy="1814512"/>
          </a:xfrm>
          <a:prstGeom prst="rect">
            <a:avLst/>
          </a:prstGeom>
        </p:spPr>
      </p:pic>
      <p:pic>
        <p:nvPicPr>
          <p:cNvPr id="30" name="Picture 29" descr="A close up of a map&#10;&#10;Description automatically generated">
            <a:extLst>
              <a:ext uri="{FF2B5EF4-FFF2-40B4-BE49-F238E27FC236}">
                <a16:creationId xmlns:a16="http://schemas.microsoft.com/office/drawing/2014/main" id="{E8FF2390-98E5-284F-AE08-533ED42399B4}"/>
              </a:ext>
            </a:extLst>
          </p:cNvPr>
          <p:cNvPicPr/>
          <p:nvPr/>
        </p:nvPicPr>
        <p:blipFill>
          <a:blip r:embed="rId4"/>
          <a:stretch>
            <a:fillRect/>
          </a:stretch>
        </p:blipFill>
        <p:spPr>
          <a:xfrm>
            <a:off x="7046595" y="2702880"/>
            <a:ext cx="4307205" cy="3966845"/>
          </a:xfrm>
          <a:prstGeom prst="rect">
            <a:avLst/>
          </a:prstGeom>
        </p:spPr>
      </p:pic>
      <p:sp>
        <p:nvSpPr>
          <p:cNvPr id="3" name="TextBox 2">
            <a:extLst>
              <a:ext uri="{FF2B5EF4-FFF2-40B4-BE49-F238E27FC236}">
                <a16:creationId xmlns:a16="http://schemas.microsoft.com/office/drawing/2014/main" id="{3EE4FBD8-5FAC-A940-A6BC-1A35B8F6FC7F}"/>
              </a:ext>
            </a:extLst>
          </p:cNvPr>
          <p:cNvSpPr txBox="1"/>
          <p:nvPr/>
        </p:nvSpPr>
        <p:spPr>
          <a:xfrm>
            <a:off x="1950409" y="1233043"/>
            <a:ext cx="2257425" cy="369332"/>
          </a:xfrm>
          <a:prstGeom prst="rect">
            <a:avLst/>
          </a:prstGeom>
          <a:noFill/>
        </p:spPr>
        <p:txBody>
          <a:bodyPr wrap="square" rtlCol="0">
            <a:spAutoFit/>
          </a:bodyPr>
          <a:lstStyle/>
          <a:p>
            <a:pPr algn="ctr"/>
            <a:r>
              <a:rPr lang="en-US" u="sng" dirty="0"/>
              <a:t>DBSCAN Results</a:t>
            </a:r>
          </a:p>
        </p:txBody>
      </p:sp>
      <p:sp>
        <p:nvSpPr>
          <p:cNvPr id="31" name="TextBox 30">
            <a:extLst>
              <a:ext uri="{FF2B5EF4-FFF2-40B4-BE49-F238E27FC236}">
                <a16:creationId xmlns:a16="http://schemas.microsoft.com/office/drawing/2014/main" id="{8969E8DB-CE25-864A-821A-602132A0D2D5}"/>
              </a:ext>
            </a:extLst>
          </p:cNvPr>
          <p:cNvSpPr txBox="1"/>
          <p:nvPr/>
        </p:nvSpPr>
        <p:spPr>
          <a:xfrm>
            <a:off x="7925910" y="129945"/>
            <a:ext cx="2420977" cy="369332"/>
          </a:xfrm>
          <a:prstGeom prst="rect">
            <a:avLst/>
          </a:prstGeom>
          <a:noFill/>
        </p:spPr>
        <p:txBody>
          <a:bodyPr wrap="square" rtlCol="0">
            <a:spAutoFit/>
          </a:bodyPr>
          <a:lstStyle/>
          <a:p>
            <a:pPr algn="ctr"/>
            <a:r>
              <a:rPr lang="en-US" u="sng" dirty="0"/>
              <a:t>K Means – Elbow curve</a:t>
            </a:r>
          </a:p>
        </p:txBody>
      </p:sp>
      <p:sp>
        <p:nvSpPr>
          <p:cNvPr id="32" name="TextBox 31">
            <a:extLst>
              <a:ext uri="{FF2B5EF4-FFF2-40B4-BE49-F238E27FC236}">
                <a16:creationId xmlns:a16="http://schemas.microsoft.com/office/drawing/2014/main" id="{139BFA2D-B31E-6A4D-A2FC-1E26C0E64E57}"/>
              </a:ext>
            </a:extLst>
          </p:cNvPr>
          <p:cNvSpPr txBox="1"/>
          <p:nvPr/>
        </p:nvSpPr>
        <p:spPr>
          <a:xfrm>
            <a:off x="7925910" y="2333548"/>
            <a:ext cx="2420977" cy="369332"/>
          </a:xfrm>
          <a:prstGeom prst="rect">
            <a:avLst/>
          </a:prstGeom>
          <a:noFill/>
        </p:spPr>
        <p:txBody>
          <a:bodyPr wrap="square" rtlCol="0">
            <a:spAutoFit/>
          </a:bodyPr>
          <a:lstStyle/>
          <a:p>
            <a:pPr algn="ctr"/>
            <a:r>
              <a:rPr lang="en-US" u="sng" dirty="0"/>
              <a:t>K Means – Results</a:t>
            </a:r>
          </a:p>
        </p:txBody>
      </p:sp>
      <p:sp>
        <p:nvSpPr>
          <p:cNvPr id="4" name="TextBox 3">
            <a:extLst>
              <a:ext uri="{FF2B5EF4-FFF2-40B4-BE49-F238E27FC236}">
                <a16:creationId xmlns:a16="http://schemas.microsoft.com/office/drawing/2014/main" id="{8989EC46-0349-BB4D-AE9A-043ADDE7872E}"/>
              </a:ext>
            </a:extLst>
          </p:cNvPr>
          <p:cNvSpPr txBox="1"/>
          <p:nvPr/>
        </p:nvSpPr>
        <p:spPr>
          <a:xfrm>
            <a:off x="604291" y="5391031"/>
            <a:ext cx="532867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large number of restaurants are left out as noise (marked in black)</a:t>
            </a:r>
          </a:p>
          <a:p>
            <a:pPr marL="285750" indent="-285750">
              <a:buFont typeface="Arial" panose="020B0604020202020204" pitchFamily="34" charset="0"/>
              <a:buChar char="•"/>
            </a:pPr>
            <a:r>
              <a:rPr lang="en-IN" dirty="0"/>
              <a:t>Certain clusters (like royal blue) are too large to be operated efficiently.    </a:t>
            </a:r>
          </a:p>
          <a:p>
            <a:endParaRPr lang="en-US" dirty="0"/>
          </a:p>
        </p:txBody>
      </p:sp>
      <p:sp>
        <p:nvSpPr>
          <p:cNvPr id="5" name="Rounded Rectangle 4">
            <a:extLst>
              <a:ext uri="{FF2B5EF4-FFF2-40B4-BE49-F238E27FC236}">
                <a16:creationId xmlns:a16="http://schemas.microsoft.com/office/drawing/2014/main" id="{54032496-C382-F247-8AC6-175753EFC523}"/>
              </a:ext>
            </a:extLst>
          </p:cNvPr>
          <p:cNvSpPr/>
          <p:nvPr/>
        </p:nvSpPr>
        <p:spPr>
          <a:xfrm>
            <a:off x="425302" y="1105786"/>
            <a:ext cx="5507665" cy="5677786"/>
          </a:xfrm>
          <a:prstGeom prst="roundRect">
            <a:avLst>
              <a:gd name="adj" fmla="val 8366"/>
            </a:avLst>
          </a:prstGeom>
          <a:noFill/>
          <a:ln>
            <a:prstDash val="dash"/>
            <a:extLst>
              <a:ext uri="{C807C97D-BFC1-408E-A445-0C87EB9F89A2}">
                <ask:lineSketchStyleProps xmlns:ask="http://schemas.microsoft.com/office/drawing/2018/sketchyshapes" sd="1219033472">
                  <a:custGeom>
                    <a:avLst/>
                    <a:gdLst>
                      <a:gd name="connsiteX0" fmla="*/ 0 w 5507665"/>
                      <a:gd name="connsiteY0" fmla="*/ 460771 h 5677786"/>
                      <a:gd name="connsiteX1" fmla="*/ 460771 w 5507665"/>
                      <a:gd name="connsiteY1" fmla="*/ 0 h 5677786"/>
                      <a:gd name="connsiteX2" fmla="*/ 1125759 w 5507665"/>
                      <a:gd name="connsiteY2" fmla="*/ 0 h 5677786"/>
                      <a:gd name="connsiteX3" fmla="*/ 1653163 w 5507665"/>
                      <a:gd name="connsiteY3" fmla="*/ 0 h 5677786"/>
                      <a:gd name="connsiteX4" fmla="*/ 2134706 w 5507665"/>
                      <a:gd name="connsiteY4" fmla="*/ 0 h 5677786"/>
                      <a:gd name="connsiteX5" fmla="*/ 2753833 w 5507665"/>
                      <a:gd name="connsiteY5" fmla="*/ 0 h 5677786"/>
                      <a:gd name="connsiteX6" fmla="*/ 3281237 w 5507665"/>
                      <a:gd name="connsiteY6" fmla="*/ 0 h 5677786"/>
                      <a:gd name="connsiteX7" fmla="*/ 3946224 w 5507665"/>
                      <a:gd name="connsiteY7" fmla="*/ 0 h 5677786"/>
                      <a:gd name="connsiteX8" fmla="*/ 4427767 w 5507665"/>
                      <a:gd name="connsiteY8" fmla="*/ 0 h 5677786"/>
                      <a:gd name="connsiteX9" fmla="*/ 5046894 w 5507665"/>
                      <a:gd name="connsiteY9" fmla="*/ 0 h 5677786"/>
                      <a:gd name="connsiteX10" fmla="*/ 5507665 w 5507665"/>
                      <a:gd name="connsiteY10" fmla="*/ 460771 h 5677786"/>
                      <a:gd name="connsiteX11" fmla="*/ 5507665 w 5507665"/>
                      <a:gd name="connsiteY11" fmla="*/ 1055302 h 5677786"/>
                      <a:gd name="connsiteX12" fmla="*/ 5507665 w 5507665"/>
                      <a:gd name="connsiteY12" fmla="*/ 1602270 h 5677786"/>
                      <a:gd name="connsiteX13" fmla="*/ 5507665 w 5507665"/>
                      <a:gd name="connsiteY13" fmla="*/ 2291925 h 5677786"/>
                      <a:gd name="connsiteX14" fmla="*/ 5507665 w 5507665"/>
                      <a:gd name="connsiteY14" fmla="*/ 2981580 h 5677786"/>
                      <a:gd name="connsiteX15" fmla="*/ 5507665 w 5507665"/>
                      <a:gd name="connsiteY15" fmla="*/ 3480986 h 5677786"/>
                      <a:gd name="connsiteX16" fmla="*/ 5507665 w 5507665"/>
                      <a:gd name="connsiteY16" fmla="*/ 4075516 h 5677786"/>
                      <a:gd name="connsiteX17" fmla="*/ 5507665 w 5507665"/>
                      <a:gd name="connsiteY17" fmla="*/ 5217015 h 5677786"/>
                      <a:gd name="connsiteX18" fmla="*/ 5046894 w 5507665"/>
                      <a:gd name="connsiteY18" fmla="*/ 5677786 h 5677786"/>
                      <a:gd name="connsiteX19" fmla="*/ 4611212 w 5507665"/>
                      <a:gd name="connsiteY19" fmla="*/ 5677786 h 5677786"/>
                      <a:gd name="connsiteX20" fmla="*/ 3946224 w 5507665"/>
                      <a:gd name="connsiteY20" fmla="*/ 5677786 h 5677786"/>
                      <a:gd name="connsiteX21" fmla="*/ 3372959 w 5507665"/>
                      <a:gd name="connsiteY21" fmla="*/ 5677786 h 5677786"/>
                      <a:gd name="connsiteX22" fmla="*/ 2891416 w 5507665"/>
                      <a:gd name="connsiteY22" fmla="*/ 5677786 h 5677786"/>
                      <a:gd name="connsiteX23" fmla="*/ 2318151 w 5507665"/>
                      <a:gd name="connsiteY23" fmla="*/ 5677786 h 5677786"/>
                      <a:gd name="connsiteX24" fmla="*/ 1882469 w 5507665"/>
                      <a:gd name="connsiteY24" fmla="*/ 5677786 h 5677786"/>
                      <a:gd name="connsiteX25" fmla="*/ 1446787 w 5507665"/>
                      <a:gd name="connsiteY25" fmla="*/ 5677786 h 5677786"/>
                      <a:gd name="connsiteX26" fmla="*/ 460771 w 5507665"/>
                      <a:gd name="connsiteY26" fmla="*/ 5677786 h 5677786"/>
                      <a:gd name="connsiteX27" fmla="*/ 0 w 5507665"/>
                      <a:gd name="connsiteY27" fmla="*/ 5217015 h 5677786"/>
                      <a:gd name="connsiteX28" fmla="*/ 0 w 5507665"/>
                      <a:gd name="connsiteY28" fmla="*/ 4765172 h 5677786"/>
                      <a:gd name="connsiteX29" fmla="*/ 0 w 5507665"/>
                      <a:gd name="connsiteY29" fmla="*/ 4123079 h 5677786"/>
                      <a:gd name="connsiteX30" fmla="*/ 0 w 5507665"/>
                      <a:gd name="connsiteY30" fmla="*/ 3671236 h 5677786"/>
                      <a:gd name="connsiteX31" fmla="*/ 0 w 5507665"/>
                      <a:gd name="connsiteY31" fmla="*/ 3029143 h 5677786"/>
                      <a:gd name="connsiteX32" fmla="*/ 0 w 5507665"/>
                      <a:gd name="connsiteY32" fmla="*/ 2529737 h 5677786"/>
                      <a:gd name="connsiteX33" fmla="*/ 0 w 5507665"/>
                      <a:gd name="connsiteY33" fmla="*/ 2077894 h 5677786"/>
                      <a:gd name="connsiteX34" fmla="*/ 0 w 5507665"/>
                      <a:gd name="connsiteY34" fmla="*/ 1578488 h 5677786"/>
                      <a:gd name="connsiteX35" fmla="*/ 0 w 5507665"/>
                      <a:gd name="connsiteY35" fmla="*/ 460771 h 567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07665" h="5677786" extrusionOk="0">
                        <a:moveTo>
                          <a:pt x="0" y="460771"/>
                        </a:moveTo>
                        <a:cubicBezTo>
                          <a:pt x="-32550" y="186216"/>
                          <a:pt x="192007" y="5362"/>
                          <a:pt x="460771" y="0"/>
                        </a:cubicBezTo>
                        <a:cubicBezTo>
                          <a:pt x="761802" y="-16296"/>
                          <a:pt x="979186" y="55744"/>
                          <a:pt x="1125759" y="0"/>
                        </a:cubicBezTo>
                        <a:cubicBezTo>
                          <a:pt x="1272332" y="-55744"/>
                          <a:pt x="1534359" y="52888"/>
                          <a:pt x="1653163" y="0"/>
                        </a:cubicBezTo>
                        <a:cubicBezTo>
                          <a:pt x="1771967" y="-52888"/>
                          <a:pt x="2037883" y="45842"/>
                          <a:pt x="2134706" y="0"/>
                        </a:cubicBezTo>
                        <a:cubicBezTo>
                          <a:pt x="2231529" y="-45842"/>
                          <a:pt x="2535784" y="22725"/>
                          <a:pt x="2753833" y="0"/>
                        </a:cubicBezTo>
                        <a:cubicBezTo>
                          <a:pt x="2971882" y="-22725"/>
                          <a:pt x="3145582" y="26196"/>
                          <a:pt x="3281237" y="0"/>
                        </a:cubicBezTo>
                        <a:cubicBezTo>
                          <a:pt x="3416892" y="-26196"/>
                          <a:pt x="3734847" y="3624"/>
                          <a:pt x="3946224" y="0"/>
                        </a:cubicBezTo>
                        <a:cubicBezTo>
                          <a:pt x="4157601" y="-3624"/>
                          <a:pt x="4193540" y="17840"/>
                          <a:pt x="4427767" y="0"/>
                        </a:cubicBezTo>
                        <a:cubicBezTo>
                          <a:pt x="4661994" y="-17840"/>
                          <a:pt x="4859852" y="2771"/>
                          <a:pt x="5046894" y="0"/>
                        </a:cubicBezTo>
                        <a:cubicBezTo>
                          <a:pt x="5319052" y="4251"/>
                          <a:pt x="5454485" y="197692"/>
                          <a:pt x="5507665" y="460771"/>
                        </a:cubicBezTo>
                        <a:cubicBezTo>
                          <a:pt x="5518962" y="700138"/>
                          <a:pt x="5441507" y="820443"/>
                          <a:pt x="5507665" y="1055302"/>
                        </a:cubicBezTo>
                        <a:cubicBezTo>
                          <a:pt x="5573823" y="1290161"/>
                          <a:pt x="5461095" y="1444963"/>
                          <a:pt x="5507665" y="1602270"/>
                        </a:cubicBezTo>
                        <a:cubicBezTo>
                          <a:pt x="5554235" y="1759577"/>
                          <a:pt x="5432010" y="2125200"/>
                          <a:pt x="5507665" y="2291925"/>
                        </a:cubicBezTo>
                        <a:cubicBezTo>
                          <a:pt x="5583320" y="2458650"/>
                          <a:pt x="5447537" y="2739892"/>
                          <a:pt x="5507665" y="2981580"/>
                        </a:cubicBezTo>
                        <a:cubicBezTo>
                          <a:pt x="5567793" y="3223269"/>
                          <a:pt x="5468585" y="3267993"/>
                          <a:pt x="5507665" y="3480986"/>
                        </a:cubicBezTo>
                        <a:cubicBezTo>
                          <a:pt x="5546745" y="3693979"/>
                          <a:pt x="5456704" y="3884491"/>
                          <a:pt x="5507665" y="4075516"/>
                        </a:cubicBezTo>
                        <a:cubicBezTo>
                          <a:pt x="5558626" y="4266541"/>
                          <a:pt x="5391430" y="4725288"/>
                          <a:pt x="5507665" y="5217015"/>
                        </a:cubicBezTo>
                        <a:cubicBezTo>
                          <a:pt x="5486003" y="5406328"/>
                          <a:pt x="5325590" y="5672866"/>
                          <a:pt x="5046894" y="5677786"/>
                        </a:cubicBezTo>
                        <a:cubicBezTo>
                          <a:pt x="4953260" y="5690978"/>
                          <a:pt x="4828404" y="5630331"/>
                          <a:pt x="4611212" y="5677786"/>
                        </a:cubicBezTo>
                        <a:cubicBezTo>
                          <a:pt x="4394020" y="5725241"/>
                          <a:pt x="4200597" y="5635463"/>
                          <a:pt x="3946224" y="5677786"/>
                        </a:cubicBezTo>
                        <a:cubicBezTo>
                          <a:pt x="3691851" y="5720109"/>
                          <a:pt x="3522024" y="5638906"/>
                          <a:pt x="3372959" y="5677786"/>
                        </a:cubicBezTo>
                        <a:cubicBezTo>
                          <a:pt x="3223894" y="5716666"/>
                          <a:pt x="3090482" y="5661184"/>
                          <a:pt x="2891416" y="5677786"/>
                        </a:cubicBezTo>
                        <a:cubicBezTo>
                          <a:pt x="2692350" y="5694388"/>
                          <a:pt x="2477214" y="5653588"/>
                          <a:pt x="2318151" y="5677786"/>
                        </a:cubicBezTo>
                        <a:cubicBezTo>
                          <a:pt x="2159089" y="5701984"/>
                          <a:pt x="2023339" y="5652111"/>
                          <a:pt x="1882469" y="5677786"/>
                        </a:cubicBezTo>
                        <a:cubicBezTo>
                          <a:pt x="1741599" y="5703461"/>
                          <a:pt x="1561747" y="5658886"/>
                          <a:pt x="1446787" y="5677786"/>
                        </a:cubicBezTo>
                        <a:cubicBezTo>
                          <a:pt x="1331827" y="5696686"/>
                          <a:pt x="690841" y="5651476"/>
                          <a:pt x="460771" y="5677786"/>
                        </a:cubicBezTo>
                        <a:cubicBezTo>
                          <a:pt x="253978" y="5694475"/>
                          <a:pt x="9544" y="5503638"/>
                          <a:pt x="0" y="5217015"/>
                        </a:cubicBezTo>
                        <a:cubicBezTo>
                          <a:pt x="-33597" y="5073912"/>
                          <a:pt x="37702" y="4947997"/>
                          <a:pt x="0" y="4765172"/>
                        </a:cubicBezTo>
                        <a:cubicBezTo>
                          <a:pt x="-37702" y="4582347"/>
                          <a:pt x="71617" y="4399026"/>
                          <a:pt x="0" y="4123079"/>
                        </a:cubicBezTo>
                        <a:cubicBezTo>
                          <a:pt x="-71617" y="3847132"/>
                          <a:pt x="1248" y="3814689"/>
                          <a:pt x="0" y="3671236"/>
                        </a:cubicBezTo>
                        <a:cubicBezTo>
                          <a:pt x="-1248" y="3527783"/>
                          <a:pt x="59300" y="3323116"/>
                          <a:pt x="0" y="3029143"/>
                        </a:cubicBezTo>
                        <a:cubicBezTo>
                          <a:pt x="-59300" y="2735170"/>
                          <a:pt x="46047" y="2739639"/>
                          <a:pt x="0" y="2529737"/>
                        </a:cubicBezTo>
                        <a:cubicBezTo>
                          <a:pt x="-46047" y="2319835"/>
                          <a:pt x="20752" y="2270345"/>
                          <a:pt x="0" y="2077894"/>
                        </a:cubicBezTo>
                        <a:cubicBezTo>
                          <a:pt x="-20752" y="1885443"/>
                          <a:pt x="59591" y="1734780"/>
                          <a:pt x="0" y="1578488"/>
                        </a:cubicBezTo>
                        <a:cubicBezTo>
                          <a:pt x="-59591" y="1422196"/>
                          <a:pt x="90992" y="959205"/>
                          <a:pt x="0" y="46077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B4497061-5861-E441-B9C2-D65346927F26}"/>
              </a:ext>
            </a:extLst>
          </p:cNvPr>
          <p:cNvSpPr/>
          <p:nvPr/>
        </p:nvSpPr>
        <p:spPr>
          <a:xfrm>
            <a:off x="6684336" y="97868"/>
            <a:ext cx="5000846" cy="6685703"/>
          </a:xfrm>
          <a:prstGeom prst="roundRect">
            <a:avLst>
              <a:gd name="adj" fmla="val 8366"/>
            </a:avLst>
          </a:prstGeom>
          <a:noFill/>
          <a:ln>
            <a:prstDash val="dash"/>
            <a:extLst>
              <a:ext uri="{C807C97D-BFC1-408E-A445-0C87EB9F89A2}">
                <ask:lineSketchStyleProps xmlns:ask="http://schemas.microsoft.com/office/drawing/2018/sketchyshapes" sd="1219033472">
                  <a:custGeom>
                    <a:avLst/>
                    <a:gdLst>
                      <a:gd name="connsiteX0" fmla="*/ 0 w 5507665"/>
                      <a:gd name="connsiteY0" fmla="*/ 460771 h 5677786"/>
                      <a:gd name="connsiteX1" fmla="*/ 460771 w 5507665"/>
                      <a:gd name="connsiteY1" fmla="*/ 0 h 5677786"/>
                      <a:gd name="connsiteX2" fmla="*/ 1125759 w 5507665"/>
                      <a:gd name="connsiteY2" fmla="*/ 0 h 5677786"/>
                      <a:gd name="connsiteX3" fmla="*/ 1653163 w 5507665"/>
                      <a:gd name="connsiteY3" fmla="*/ 0 h 5677786"/>
                      <a:gd name="connsiteX4" fmla="*/ 2134706 w 5507665"/>
                      <a:gd name="connsiteY4" fmla="*/ 0 h 5677786"/>
                      <a:gd name="connsiteX5" fmla="*/ 2753833 w 5507665"/>
                      <a:gd name="connsiteY5" fmla="*/ 0 h 5677786"/>
                      <a:gd name="connsiteX6" fmla="*/ 3281237 w 5507665"/>
                      <a:gd name="connsiteY6" fmla="*/ 0 h 5677786"/>
                      <a:gd name="connsiteX7" fmla="*/ 3946224 w 5507665"/>
                      <a:gd name="connsiteY7" fmla="*/ 0 h 5677786"/>
                      <a:gd name="connsiteX8" fmla="*/ 4427767 w 5507665"/>
                      <a:gd name="connsiteY8" fmla="*/ 0 h 5677786"/>
                      <a:gd name="connsiteX9" fmla="*/ 5046894 w 5507665"/>
                      <a:gd name="connsiteY9" fmla="*/ 0 h 5677786"/>
                      <a:gd name="connsiteX10" fmla="*/ 5507665 w 5507665"/>
                      <a:gd name="connsiteY10" fmla="*/ 460771 h 5677786"/>
                      <a:gd name="connsiteX11" fmla="*/ 5507665 w 5507665"/>
                      <a:gd name="connsiteY11" fmla="*/ 1055302 h 5677786"/>
                      <a:gd name="connsiteX12" fmla="*/ 5507665 w 5507665"/>
                      <a:gd name="connsiteY12" fmla="*/ 1602270 h 5677786"/>
                      <a:gd name="connsiteX13" fmla="*/ 5507665 w 5507665"/>
                      <a:gd name="connsiteY13" fmla="*/ 2291925 h 5677786"/>
                      <a:gd name="connsiteX14" fmla="*/ 5507665 w 5507665"/>
                      <a:gd name="connsiteY14" fmla="*/ 2981580 h 5677786"/>
                      <a:gd name="connsiteX15" fmla="*/ 5507665 w 5507665"/>
                      <a:gd name="connsiteY15" fmla="*/ 3480986 h 5677786"/>
                      <a:gd name="connsiteX16" fmla="*/ 5507665 w 5507665"/>
                      <a:gd name="connsiteY16" fmla="*/ 4075516 h 5677786"/>
                      <a:gd name="connsiteX17" fmla="*/ 5507665 w 5507665"/>
                      <a:gd name="connsiteY17" fmla="*/ 5217015 h 5677786"/>
                      <a:gd name="connsiteX18" fmla="*/ 5046894 w 5507665"/>
                      <a:gd name="connsiteY18" fmla="*/ 5677786 h 5677786"/>
                      <a:gd name="connsiteX19" fmla="*/ 4611212 w 5507665"/>
                      <a:gd name="connsiteY19" fmla="*/ 5677786 h 5677786"/>
                      <a:gd name="connsiteX20" fmla="*/ 3946224 w 5507665"/>
                      <a:gd name="connsiteY20" fmla="*/ 5677786 h 5677786"/>
                      <a:gd name="connsiteX21" fmla="*/ 3372959 w 5507665"/>
                      <a:gd name="connsiteY21" fmla="*/ 5677786 h 5677786"/>
                      <a:gd name="connsiteX22" fmla="*/ 2891416 w 5507665"/>
                      <a:gd name="connsiteY22" fmla="*/ 5677786 h 5677786"/>
                      <a:gd name="connsiteX23" fmla="*/ 2318151 w 5507665"/>
                      <a:gd name="connsiteY23" fmla="*/ 5677786 h 5677786"/>
                      <a:gd name="connsiteX24" fmla="*/ 1882469 w 5507665"/>
                      <a:gd name="connsiteY24" fmla="*/ 5677786 h 5677786"/>
                      <a:gd name="connsiteX25" fmla="*/ 1446787 w 5507665"/>
                      <a:gd name="connsiteY25" fmla="*/ 5677786 h 5677786"/>
                      <a:gd name="connsiteX26" fmla="*/ 460771 w 5507665"/>
                      <a:gd name="connsiteY26" fmla="*/ 5677786 h 5677786"/>
                      <a:gd name="connsiteX27" fmla="*/ 0 w 5507665"/>
                      <a:gd name="connsiteY27" fmla="*/ 5217015 h 5677786"/>
                      <a:gd name="connsiteX28" fmla="*/ 0 w 5507665"/>
                      <a:gd name="connsiteY28" fmla="*/ 4765172 h 5677786"/>
                      <a:gd name="connsiteX29" fmla="*/ 0 w 5507665"/>
                      <a:gd name="connsiteY29" fmla="*/ 4123079 h 5677786"/>
                      <a:gd name="connsiteX30" fmla="*/ 0 w 5507665"/>
                      <a:gd name="connsiteY30" fmla="*/ 3671236 h 5677786"/>
                      <a:gd name="connsiteX31" fmla="*/ 0 w 5507665"/>
                      <a:gd name="connsiteY31" fmla="*/ 3029143 h 5677786"/>
                      <a:gd name="connsiteX32" fmla="*/ 0 w 5507665"/>
                      <a:gd name="connsiteY32" fmla="*/ 2529737 h 5677786"/>
                      <a:gd name="connsiteX33" fmla="*/ 0 w 5507665"/>
                      <a:gd name="connsiteY33" fmla="*/ 2077894 h 5677786"/>
                      <a:gd name="connsiteX34" fmla="*/ 0 w 5507665"/>
                      <a:gd name="connsiteY34" fmla="*/ 1578488 h 5677786"/>
                      <a:gd name="connsiteX35" fmla="*/ 0 w 5507665"/>
                      <a:gd name="connsiteY35" fmla="*/ 460771 h 567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07665" h="5677786" extrusionOk="0">
                        <a:moveTo>
                          <a:pt x="0" y="460771"/>
                        </a:moveTo>
                        <a:cubicBezTo>
                          <a:pt x="-32550" y="186216"/>
                          <a:pt x="192007" y="5362"/>
                          <a:pt x="460771" y="0"/>
                        </a:cubicBezTo>
                        <a:cubicBezTo>
                          <a:pt x="761802" y="-16296"/>
                          <a:pt x="979186" y="55744"/>
                          <a:pt x="1125759" y="0"/>
                        </a:cubicBezTo>
                        <a:cubicBezTo>
                          <a:pt x="1272332" y="-55744"/>
                          <a:pt x="1534359" y="52888"/>
                          <a:pt x="1653163" y="0"/>
                        </a:cubicBezTo>
                        <a:cubicBezTo>
                          <a:pt x="1771967" y="-52888"/>
                          <a:pt x="2037883" y="45842"/>
                          <a:pt x="2134706" y="0"/>
                        </a:cubicBezTo>
                        <a:cubicBezTo>
                          <a:pt x="2231529" y="-45842"/>
                          <a:pt x="2535784" y="22725"/>
                          <a:pt x="2753833" y="0"/>
                        </a:cubicBezTo>
                        <a:cubicBezTo>
                          <a:pt x="2971882" y="-22725"/>
                          <a:pt x="3145582" y="26196"/>
                          <a:pt x="3281237" y="0"/>
                        </a:cubicBezTo>
                        <a:cubicBezTo>
                          <a:pt x="3416892" y="-26196"/>
                          <a:pt x="3734847" y="3624"/>
                          <a:pt x="3946224" y="0"/>
                        </a:cubicBezTo>
                        <a:cubicBezTo>
                          <a:pt x="4157601" y="-3624"/>
                          <a:pt x="4193540" y="17840"/>
                          <a:pt x="4427767" y="0"/>
                        </a:cubicBezTo>
                        <a:cubicBezTo>
                          <a:pt x="4661994" y="-17840"/>
                          <a:pt x="4859852" y="2771"/>
                          <a:pt x="5046894" y="0"/>
                        </a:cubicBezTo>
                        <a:cubicBezTo>
                          <a:pt x="5319052" y="4251"/>
                          <a:pt x="5454485" y="197692"/>
                          <a:pt x="5507665" y="460771"/>
                        </a:cubicBezTo>
                        <a:cubicBezTo>
                          <a:pt x="5518962" y="700138"/>
                          <a:pt x="5441507" y="820443"/>
                          <a:pt x="5507665" y="1055302"/>
                        </a:cubicBezTo>
                        <a:cubicBezTo>
                          <a:pt x="5573823" y="1290161"/>
                          <a:pt x="5461095" y="1444963"/>
                          <a:pt x="5507665" y="1602270"/>
                        </a:cubicBezTo>
                        <a:cubicBezTo>
                          <a:pt x="5554235" y="1759577"/>
                          <a:pt x="5432010" y="2125200"/>
                          <a:pt x="5507665" y="2291925"/>
                        </a:cubicBezTo>
                        <a:cubicBezTo>
                          <a:pt x="5583320" y="2458650"/>
                          <a:pt x="5447537" y="2739892"/>
                          <a:pt x="5507665" y="2981580"/>
                        </a:cubicBezTo>
                        <a:cubicBezTo>
                          <a:pt x="5567793" y="3223269"/>
                          <a:pt x="5468585" y="3267993"/>
                          <a:pt x="5507665" y="3480986"/>
                        </a:cubicBezTo>
                        <a:cubicBezTo>
                          <a:pt x="5546745" y="3693979"/>
                          <a:pt x="5456704" y="3884491"/>
                          <a:pt x="5507665" y="4075516"/>
                        </a:cubicBezTo>
                        <a:cubicBezTo>
                          <a:pt x="5558626" y="4266541"/>
                          <a:pt x="5391430" y="4725288"/>
                          <a:pt x="5507665" y="5217015"/>
                        </a:cubicBezTo>
                        <a:cubicBezTo>
                          <a:pt x="5486003" y="5406328"/>
                          <a:pt x="5325590" y="5672866"/>
                          <a:pt x="5046894" y="5677786"/>
                        </a:cubicBezTo>
                        <a:cubicBezTo>
                          <a:pt x="4953260" y="5690978"/>
                          <a:pt x="4828404" y="5630331"/>
                          <a:pt x="4611212" y="5677786"/>
                        </a:cubicBezTo>
                        <a:cubicBezTo>
                          <a:pt x="4394020" y="5725241"/>
                          <a:pt x="4200597" y="5635463"/>
                          <a:pt x="3946224" y="5677786"/>
                        </a:cubicBezTo>
                        <a:cubicBezTo>
                          <a:pt x="3691851" y="5720109"/>
                          <a:pt x="3522024" y="5638906"/>
                          <a:pt x="3372959" y="5677786"/>
                        </a:cubicBezTo>
                        <a:cubicBezTo>
                          <a:pt x="3223894" y="5716666"/>
                          <a:pt x="3090482" y="5661184"/>
                          <a:pt x="2891416" y="5677786"/>
                        </a:cubicBezTo>
                        <a:cubicBezTo>
                          <a:pt x="2692350" y="5694388"/>
                          <a:pt x="2477214" y="5653588"/>
                          <a:pt x="2318151" y="5677786"/>
                        </a:cubicBezTo>
                        <a:cubicBezTo>
                          <a:pt x="2159089" y="5701984"/>
                          <a:pt x="2023339" y="5652111"/>
                          <a:pt x="1882469" y="5677786"/>
                        </a:cubicBezTo>
                        <a:cubicBezTo>
                          <a:pt x="1741599" y="5703461"/>
                          <a:pt x="1561747" y="5658886"/>
                          <a:pt x="1446787" y="5677786"/>
                        </a:cubicBezTo>
                        <a:cubicBezTo>
                          <a:pt x="1331827" y="5696686"/>
                          <a:pt x="690841" y="5651476"/>
                          <a:pt x="460771" y="5677786"/>
                        </a:cubicBezTo>
                        <a:cubicBezTo>
                          <a:pt x="253978" y="5694475"/>
                          <a:pt x="9544" y="5503638"/>
                          <a:pt x="0" y="5217015"/>
                        </a:cubicBezTo>
                        <a:cubicBezTo>
                          <a:pt x="-33597" y="5073912"/>
                          <a:pt x="37702" y="4947997"/>
                          <a:pt x="0" y="4765172"/>
                        </a:cubicBezTo>
                        <a:cubicBezTo>
                          <a:pt x="-37702" y="4582347"/>
                          <a:pt x="71617" y="4399026"/>
                          <a:pt x="0" y="4123079"/>
                        </a:cubicBezTo>
                        <a:cubicBezTo>
                          <a:pt x="-71617" y="3847132"/>
                          <a:pt x="1248" y="3814689"/>
                          <a:pt x="0" y="3671236"/>
                        </a:cubicBezTo>
                        <a:cubicBezTo>
                          <a:pt x="-1248" y="3527783"/>
                          <a:pt x="59300" y="3323116"/>
                          <a:pt x="0" y="3029143"/>
                        </a:cubicBezTo>
                        <a:cubicBezTo>
                          <a:pt x="-59300" y="2735170"/>
                          <a:pt x="46047" y="2739639"/>
                          <a:pt x="0" y="2529737"/>
                        </a:cubicBezTo>
                        <a:cubicBezTo>
                          <a:pt x="-46047" y="2319835"/>
                          <a:pt x="20752" y="2270345"/>
                          <a:pt x="0" y="2077894"/>
                        </a:cubicBezTo>
                        <a:cubicBezTo>
                          <a:pt x="-20752" y="1885443"/>
                          <a:pt x="59591" y="1734780"/>
                          <a:pt x="0" y="1578488"/>
                        </a:cubicBezTo>
                        <a:cubicBezTo>
                          <a:pt x="-59591" y="1422196"/>
                          <a:pt x="90992" y="959205"/>
                          <a:pt x="0" y="46077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80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1C36-C952-704E-8642-C249BA40B2C7}"/>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D207DAF0-5083-C347-9322-7A4FE57618E7}"/>
              </a:ext>
            </a:extLst>
          </p:cNvPr>
          <p:cNvSpPr>
            <a:spLocks noGrp="1"/>
          </p:cNvSpPr>
          <p:nvPr>
            <p:ph idx="1"/>
          </p:nvPr>
        </p:nvSpPr>
        <p:spPr/>
        <p:txBody>
          <a:bodyPr/>
          <a:lstStyle/>
          <a:p>
            <a:r>
              <a:rPr lang="en-IN" dirty="0"/>
              <a:t>Map the restaurants to specific cluster based on the K-means clustering results</a:t>
            </a:r>
          </a:p>
          <a:p>
            <a:r>
              <a:rPr lang="en-IN" dirty="0" err="1"/>
              <a:t>Tshould</a:t>
            </a:r>
            <a:r>
              <a:rPr lang="en-IN" dirty="0"/>
              <a:t> be specific teams of Deliver boys exclusive for each zone posted in each of the zones/clusters</a:t>
            </a:r>
          </a:p>
          <a:p>
            <a:r>
              <a:rPr lang="en-IN" dirty="0"/>
              <a:t>This will result in significant savings on the delivery boy travel time/distance front</a:t>
            </a:r>
            <a:r>
              <a:rPr lang="en-IN" dirty="0">
                <a:effectLst/>
              </a:rPr>
              <a:t> </a:t>
            </a:r>
            <a:endParaRPr lang="en-US" dirty="0"/>
          </a:p>
        </p:txBody>
      </p:sp>
    </p:spTree>
    <p:extLst>
      <p:ext uri="{BB962C8B-B14F-4D97-AF65-F5344CB8AC3E}">
        <p14:creationId xmlns:p14="http://schemas.microsoft.com/office/powerpoint/2010/main" val="75759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15A8-F7F1-F345-999D-C97A5054DD0B}"/>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3382366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637</Words>
  <Application>Microsoft Macintosh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Capstone Project Report Zonification Of Restaurants </vt:lpstr>
      <vt:lpstr>Agenda</vt:lpstr>
      <vt:lpstr>Introduction to Business Problem Statement</vt:lpstr>
      <vt:lpstr>Data</vt:lpstr>
      <vt:lpstr>Methodology</vt:lpstr>
      <vt:lpstr>Results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Report Zonification Of Restaurants </dc:title>
  <dc:creator>shwetabh sushil</dc:creator>
  <cp:lastModifiedBy>shwetabh sushil</cp:lastModifiedBy>
  <cp:revision>3</cp:revision>
  <dcterms:created xsi:type="dcterms:W3CDTF">2019-12-06T20:44:33Z</dcterms:created>
  <dcterms:modified xsi:type="dcterms:W3CDTF">2019-12-06T21:03:40Z</dcterms:modified>
</cp:coreProperties>
</file>