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4"/>
  </p:notesMasterIdLst>
  <p:sldIdLst>
    <p:sldId id="256" r:id="rId2"/>
    <p:sldId id="257" r:id="rId3"/>
    <p:sldId id="258" r:id="rId4"/>
    <p:sldId id="270" r:id="rId5"/>
    <p:sldId id="273" r:id="rId6"/>
    <p:sldId id="274" r:id="rId7"/>
    <p:sldId id="275" r:id="rId8"/>
    <p:sldId id="276" r:id="rId9"/>
    <p:sldId id="277" r:id="rId10"/>
    <p:sldId id="279" r:id="rId11"/>
    <p:sldId id="278"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D37CAB-32FF-4C61-A73D-908E3F9070B9}">
          <p14:sldIdLst>
            <p14:sldId id="256"/>
            <p14:sldId id="257"/>
            <p14:sldId id="258"/>
            <p14:sldId id="270"/>
            <p14:sldId id="273"/>
            <p14:sldId id="274"/>
            <p14:sldId id="275"/>
            <p14:sldId id="276"/>
            <p14:sldId id="277"/>
            <p14:sldId id="279"/>
            <p14:sldId id="278"/>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3" autoAdjust="0"/>
  </p:normalViewPr>
  <p:slideViewPr>
    <p:cSldViewPr>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oti480@outlook.com" userId="86a6b67941c9b9e6" providerId="LiveId" clId="{B7304919-5986-49DC-920D-1AE789463870}"/>
    <pc:docChg chg="modSld">
      <pc:chgData name="pranoti480@outlook.com" userId="86a6b67941c9b9e6" providerId="LiveId" clId="{B7304919-5986-49DC-920D-1AE789463870}" dt="2024-09-26T16:14:24.867" v="0" actId="120"/>
      <pc:docMkLst>
        <pc:docMk/>
      </pc:docMkLst>
      <pc:sldChg chg="modSp mod">
        <pc:chgData name="pranoti480@outlook.com" userId="86a6b67941c9b9e6" providerId="LiveId" clId="{B7304919-5986-49DC-920D-1AE789463870}" dt="2024-09-26T16:14:24.867" v="0" actId="120"/>
        <pc:sldMkLst>
          <pc:docMk/>
          <pc:sldMk cId="3961341245" sldId="279"/>
        </pc:sldMkLst>
        <pc:spChg chg="mod">
          <ac:chgData name="pranoti480@outlook.com" userId="86a6b67941c9b9e6" providerId="LiveId" clId="{B7304919-5986-49DC-920D-1AE789463870}" dt="2024-09-26T16:14:24.867" v="0" actId="120"/>
          <ac:spMkLst>
            <pc:docMk/>
            <pc:sldMk cId="3961341245" sldId="279"/>
            <ac:spMk id="2" creationId="{99705D4E-0693-E2A5-61CF-62482260F4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B8B554-F4C7-4859-8DF3-A37F265115A6}" type="datetimeFigureOut">
              <a:rPr lang="en-US" smtClean="0"/>
              <a:t>9/26/2024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B96848-BB68-420C-A8F2-2D8EFA0069CE}" type="slidenum">
              <a:rPr lang="en-US" smtClean="0"/>
              <a:t>‹#›</a:t>
            </a:fld>
            <a:endParaRPr lang="en-US"/>
          </a:p>
        </p:txBody>
      </p:sp>
    </p:spTree>
    <p:extLst>
      <p:ext uri="{BB962C8B-B14F-4D97-AF65-F5344CB8AC3E}">
        <p14:creationId xmlns:p14="http://schemas.microsoft.com/office/powerpoint/2010/main" val="96060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23800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400268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07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36927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5523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81326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46960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403480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95676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83888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65818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EA435-9BBC-4D21-9783-81ED3A598E88}"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25749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EA435-9BBC-4D21-9783-81ED3A598E88}"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243378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EA435-9BBC-4D21-9783-81ED3A598E88}"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79548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537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201074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7FEA435-9BBC-4D21-9783-81ED3A598E88}" type="datetimeFigureOut">
              <a:rPr lang="en-US" smtClean="0"/>
              <a:t>9/26/2024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886294C-EB59-45E4-B9AF-2C1CBF8D83BF}" type="slidenum">
              <a:rPr lang="en-US" smtClean="0"/>
              <a:t>‹#›</a:t>
            </a:fld>
            <a:endParaRPr lang="en-US"/>
          </a:p>
        </p:txBody>
      </p:sp>
    </p:spTree>
    <p:extLst>
      <p:ext uri="{BB962C8B-B14F-4D97-AF65-F5344CB8AC3E}">
        <p14:creationId xmlns:p14="http://schemas.microsoft.com/office/powerpoint/2010/main" val="9457089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takeoffprojects.com/project-details/parking-vehicle-detection-using-android-application--1066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534400" cy="5791201"/>
          </a:xfrm>
          <a:ln>
            <a:noFill/>
          </a:ln>
        </p:spPr>
        <p:txBody>
          <a:bodyPr>
            <a:normAutofit fontScale="90000"/>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Loknete Hanmantrao Patil charitable Trust, Vita</a:t>
            </a: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Adarsh Institute of Technology &amp; Research Center, Vita</a:t>
            </a:r>
            <a:br>
              <a:rPr lang="en-US" sz="2200" b="1" dirty="0">
                <a:latin typeface="Times New Roman" panose="02020603050405020304" pitchFamily="18" charset="0"/>
                <a:ea typeface="Calibri" panose="020F0502020204030204" pitchFamily="34" charset="0"/>
                <a:cs typeface="Times New Roman" panose="02020603050405020304" pitchFamily="18" charset="0"/>
              </a:rPr>
            </a:br>
            <a: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Department Of  Computer Science and Engineering</a:t>
            </a:r>
            <a:b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  Synopsis Presentation </a:t>
            </a:r>
            <a:br>
              <a:rPr lang="en-US" sz="2200" b="1" dirty="0">
                <a:latin typeface="Times New Roman" panose="02020603050405020304" pitchFamily="18" charset="0"/>
                <a:ea typeface="Calibri" panose="020F0502020204030204" pitchFamily="34" charset="0"/>
                <a:cs typeface="Times New Roman" panose="02020603050405020304" pitchFamily="18" charset="0"/>
              </a:rPr>
            </a:br>
            <a:r>
              <a:rPr lang="en-US" sz="2200" b="1" dirty="0">
                <a:latin typeface="Times New Roman" panose="02020603050405020304" pitchFamily="18" charset="0"/>
                <a:ea typeface="Calibri" panose="020F0502020204030204" pitchFamily="34" charset="0"/>
                <a:cs typeface="Times New Roman" panose="02020603050405020304" pitchFamily="18" charset="0"/>
              </a:rPr>
              <a:t>                                                             On</a:t>
            </a:r>
            <a:br>
              <a:rPr lang="en-US"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7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Parking Vehicle Detection Using Android Application ”</a:t>
            </a:r>
            <a:br>
              <a:rPr lang="en-US" sz="27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Class</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TY-CSE</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Student Name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Sanika</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Ashok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Patil</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(CS3002)</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Vaishnavi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Sachin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Jadhav (CS3003)</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Pranoti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Suresh Jadhav (CS3004)</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Muskaan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Aslam</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Mujawar</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(CS3005)</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Year 			  : 2024-25</a:t>
            </a:r>
            <a:b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Guide Name:</a:t>
            </a:r>
            <a:b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Prof. Ms. Jadhav Mam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52400"/>
            <a:ext cx="1696451"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8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5D4E-0693-E2A5-61CF-62482260F44C}"/>
              </a:ext>
            </a:extLst>
          </p:cNvPr>
          <p:cNvSpPr>
            <a:spLocks noGrp="1"/>
          </p:cNvSpPr>
          <p:nvPr>
            <p:ph type="title"/>
          </p:nvPr>
        </p:nvSpPr>
        <p:spPr/>
        <p:txBody>
          <a:bodyPr/>
          <a:lstStyle/>
          <a:p>
            <a:r>
              <a:rPr lang="en-US" sz="4000" b="1" dirty="0"/>
              <a:t>Data Flow Diagram</a:t>
            </a:r>
            <a:r>
              <a:rPr lang="en-US" dirty="0"/>
              <a:t>:</a:t>
            </a:r>
            <a:endParaRPr lang="en-IN" dirty="0"/>
          </a:p>
        </p:txBody>
      </p:sp>
      <p:sp>
        <p:nvSpPr>
          <p:cNvPr id="3" name="Text Box 2">
            <a:extLst>
              <a:ext uri="{FF2B5EF4-FFF2-40B4-BE49-F238E27FC236}">
                <a16:creationId xmlns:a16="http://schemas.microsoft.com/office/drawing/2014/main" id="{B7BF8EDE-DE2E-7150-62A1-4EA99B754783}"/>
              </a:ext>
            </a:extLst>
          </p:cNvPr>
          <p:cNvSpPr txBox="1">
            <a:spLocks noChangeArrowheads="1"/>
          </p:cNvSpPr>
          <p:nvPr/>
        </p:nvSpPr>
        <p:spPr bwMode="auto">
          <a:xfrm>
            <a:off x="3352800" y="1581102"/>
            <a:ext cx="2320925" cy="495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Parking Slot Management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 Box 12">
            <a:extLst>
              <a:ext uri="{FF2B5EF4-FFF2-40B4-BE49-F238E27FC236}">
                <a16:creationId xmlns:a16="http://schemas.microsoft.com/office/drawing/2014/main" id="{6479CC52-2558-0E45-28B1-312156795EEE}"/>
              </a:ext>
            </a:extLst>
          </p:cNvPr>
          <p:cNvSpPr txBox="1">
            <a:spLocks noChangeArrowheads="1"/>
          </p:cNvSpPr>
          <p:nvPr/>
        </p:nvSpPr>
        <p:spPr bwMode="auto">
          <a:xfrm>
            <a:off x="3372465" y="5712572"/>
            <a:ext cx="2320925" cy="4016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Duration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
            <a:extLst>
              <a:ext uri="{FF2B5EF4-FFF2-40B4-BE49-F238E27FC236}">
                <a16:creationId xmlns:a16="http://schemas.microsoft.com/office/drawing/2014/main" id="{32944377-3F38-EFAA-D694-0781CF174EA1}"/>
              </a:ext>
            </a:extLst>
          </p:cNvPr>
          <p:cNvSpPr txBox="1">
            <a:spLocks noChangeArrowheads="1"/>
          </p:cNvSpPr>
          <p:nvPr/>
        </p:nvSpPr>
        <p:spPr bwMode="auto">
          <a:xfrm>
            <a:off x="5873750" y="2798715"/>
            <a:ext cx="2320925" cy="398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Vehicle Management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2">
            <a:extLst>
              <a:ext uri="{FF2B5EF4-FFF2-40B4-BE49-F238E27FC236}">
                <a16:creationId xmlns:a16="http://schemas.microsoft.com/office/drawing/2014/main" id="{7640EFFC-675C-6018-20D0-0ABFBB0DEF8D}"/>
              </a:ext>
            </a:extLst>
          </p:cNvPr>
          <p:cNvSpPr txBox="1">
            <a:spLocks noChangeArrowheads="1"/>
          </p:cNvSpPr>
          <p:nvPr/>
        </p:nvSpPr>
        <p:spPr bwMode="auto">
          <a:xfrm>
            <a:off x="877887" y="2766965"/>
            <a:ext cx="2320926" cy="4016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Customers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3">
            <a:extLst>
              <a:ext uri="{FF2B5EF4-FFF2-40B4-BE49-F238E27FC236}">
                <a16:creationId xmlns:a16="http://schemas.microsoft.com/office/drawing/2014/main" id="{A5F6A1DA-8CF6-0B48-B8D7-79EE2587C3D9}"/>
              </a:ext>
            </a:extLst>
          </p:cNvPr>
          <p:cNvSpPr txBox="1">
            <a:spLocks noChangeArrowheads="1"/>
          </p:cNvSpPr>
          <p:nvPr/>
        </p:nvSpPr>
        <p:spPr bwMode="auto">
          <a:xfrm>
            <a:off x="5846711" y="4821983"/>
            <a:ext cx="2320925" cy="4016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Parking Fees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Box 4">
            <a:extLst>
              <a:ext uri="{FF2B5EF4-FFF2-40B4-BE49-F238E27FC236}">
                <a16:creationId xmlns:a16="http://schemas.microsoft.com/office/drawing/2014/main" id="{8DB076BF-456C-A01A-01D1-0A95F3B50EA4}"/>
              </a:ext>
            </a:extLst>
          </p:cNvPr>
          <p:cNvSpPr txBox="1">
            <a:spLocks noChangeArrowheads="1"/>
          </p:cNvSpPr>
          <p:nvPr/>
        </p:nvSpPr>
        <p:spPr bwMode="auto">
          <a:xfrm>
            <a:off x="877887" y="4709915"/>
            <a:ext cx="2320926" cy="4016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Types Management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5">
            <a:extLst>
              <a:ext uri="{FF2B5EF4-FFF2-40B4-BE49-F238E27FC236}">
                <a16:creationId xmlns:a16="http://schemas.microsoft.com/office/drawing/2014/main" id="{28267474-279F-CD21-FB74-1727E0DBF206}"/>
              </a:ext>
            </a:extLst>
          </p:cNvPr>
          <p:cNvSpPr>
            <a:spLocks noChangeArrowheads="1"/>
          </p:cNvSpPr>
          <p:nvPr/>
        </p:nvSpPr>
        <p:spPr bwMode="auto">
          <a:xfrm>
            <a:off x="3328988" y="3386090"/>
            <a:ext cx="2320925" cy="1187450"/>
          </a:xfrm>
          <a:prstGeom prst="flowChartConnec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Parking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DA039142-7452-B7A3-33D5-D86E9F92CCED}"/>
              </a:ext>
            </a:extLst>
          </p:cNvPr>
          <p:cNvCxnSpPr/>
          <p:nvPr/>
        </p:nvCxnSpPr>
        <p:spPr>
          <a:xfrm flipH="1">
            <a:off x="4493854" y="2076402"/>
            <a:ext cx="45085" cy="13068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EE37EE-50DB-2715-F5B6-559D4F58C789}"/>
              </a:ext>
            </a:extLst>
          </p:cNvPr>
          <p:cNvCxnSpPr/>
          <p:nvPr/>
        </p:nvCxnSpPr>
        <p:spPr>
          <a:xfrm flipH="1">
            <a:off x="5473065" y="3228657"/>
            <a:ext cx="649605" cy="400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FC078F-AB3A-DACF-9848-5BCB14E9A7DF}"/>
              </a:ext>
            </a:extLst>
          </p:cNvPr>
          <p:cNvCxnSpPr/>
          <p:nvPr/>
        </p:nvCxnSpPr>
        <p:spPr>
          <a:xfrm>
            <a:off x="3227496" y="2911641"/>
            <a:ext cx="793750" cy="5391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F578E9-8AE9-19BC-791F-C259BCF03571}"/>
              </a:ext>
            </a:extLst>
          </p:cNvPr>
          <p:cNvCxnSpPr/>
          <p:nvPr/>
        </p:nvCxnSpPr>
        <p:spPr>
          <a:xfrm flipV="1">
            <a:off x="2739072" y="4307634"/>
            <a:ext cx="755650" cy="358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C5E898-CC3C-4CA1-5B1A-E417C6C901DE}"/>
              </a:ext>
            </a:extLst>
          </p:cNvPr>
          <p:cNvCxnSpPr/>
          <p:nvPr/>
        </p:nvCxnSpPr>
        <p:spPr>
          <a:xfrm flipH="1" flipV="1">
            <a:off x="4490719" y="4585383"/>
            <a:ext cx="45085" cy="11487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374976-592A-7456-5362-B5266BF85BB7}"/>
              </a:ext>
            </a:extLst>
          </p:cNvPr>
          <p:cNvCxnSpPr/>
          <p:nvPr/>
        </p:nvCxnSpPr>
        <p:spPr>
          <a:xfrm flipH="1" flipV="1">
            <a:off x="5509261" y="4247308"/>
            <a:ext cx="871855" cy="574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4">
            <a:extLst>
              <a:ext uri="{FF2B5EF4-FFF2-40B4-BE49-F238E27FC236}">
                <a16:creationId xmlns:a16="http://schemas.microsoft.com/office/drawing/2014/main" id="{6C824489-55CA-DA63-629E-CB37171D7769}"/>
              </a:ext>
            </a:extLst>
          </p:cNvPr>
          <p:cNvSpPr>
            <a:spLocks noChangeArrowheads="1"/>
          </p:cNvSpPr>
          <p:nvPr/>
        </p:nvSpPr>
        <p:spPr bwMode="auto">
          <a:xfrm>
            <a:off x="1676400" y="11239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6134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624110"/>
            <a:ext cx="6781800" cy="823690"/>
          </a:xfrm>
        </p:spPr>
        <p:txBody>
          <a:bodyPr>
            <a:normAutofit fontScale="90000"/>
          </a:bodyPr>
          <a:lstStyle/>
          <a:p>
            <a:pPr marL="342900" lvl="0" indent="-342900">
              <a:lnSpc>
                <a:spcPct val="115000"/>
              </a:lnSpc>
              <a:spcBef>
                <a:spcPts val="1215"/>
              </a:spcBef>
              <a:spcAft>
                <a:spcPts val="0"/>
              </a:spcAft>
              <a:buFont typeface="Symbol" panose="05050102010706020507" pitchFamily="18" charset="2"/>
              <a:buChar char=""/>
            </a:pPr>
            <a:r>
              <a:rPr lang="en-US" sz="4000" dirty="0">
                <a:latin typeface="Times New Roman" panose="02020603050405020304" pitchFamily="18" charset="0"/>
                <a:cs typeface="Times New Roman" panose="02020603050405020304" pitchFamily="18" charset="0"/>
              </a:rPr>
              <a:t>References:</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a:t>
            </a:r>
            <a:r>
              <a:rPr lang="en-US" sz="2000" b="1" u="sng" kern="0" dirty="0">
                <a:solidFill>
                  <a:srgbClr val="1155CC"/>
                </a:solidFill>
                <a:effectLst/>
                <a:uFill>
                  <a:solidFill>
                    <a:srgbClr val="000000"/>
                  </a:solidFill>
                </a:uFill>
                <a:latin typeface="Times New Roman" panose="02020603050405020304" pitchFamily="18" charset="0"/>
                <a:ea typeface="Times New Roman" panose="02020603050405020304" pitchFamily="18" charset="0"/>
                <a:hlinkClick r:id="rId2"/>
              </a:rPr>
              <a:t>https://takeoffprojects.com/project-details/parking-vehicle-detection-using-android-application—10667</a:t>
            </a:r>
            <a:br>
              <a:rPr lang="en-US" sz="2000" b="1" u="sng" kern="0" dirty="0">
                <a:solidFill>
                  <a:srgbClr val="1155CC"/>
                </a:solidFill>
                <a:effectLst/>
                <a:uFill>
                  <a:solidFill>
                    <a:srgbClr val="000000"/>
                  </a:solidFill>
                </a:uFill>
                <a:latin typeface="Times New Roman" panose="02020603050405020304" pitchFamily="18" charset="0"/>
                <a:ea typeface="Times New Roman" panose="02020603050405020304" pitchFamily="18" charset="0"/>
              </a:rPr>
            </a:br>
            <a:br>
              <a:rPr lang="en-IN" sz="2000" b="1" u="sng" kern="0" dirty="0">
                <a:effectLst/>
                <a:uFill>
                  <a:solidFill>
                    <a:srgbClr val="000000"/>
                  </a:solidFill>
                </a:uFill>
                <a:latin typeface="Times New Roman" panose="02020603050405020304" pitchFamily="18" charset="0"/>
                <a:ea typeface="Times New Roman" panose="02020603050405020304" pitchFamily="18" charset="0"/>
              </a:rPr>
            </a:br>
            <a:r>
              <a:rPr lang="en-IN" sz="2000" b="1" u="sng" kern="0" dirty="0">
                <a:effectLst/>
                <a:uFill>
                  <a:solidFill>
                    <a:srgbClr val="000000"/>
                  </a:solidFill>
                </a:uFill>
                <a:latin typeface="Times New Roman" panose="02020603050405020304" pitchFamily="18" charset="0"/>
                <a:ea typeface="Times New Roman" panose="02020603050405020304" pitchFamily="18" charset="0"/>
              </a:rPr>
              <a:t>2.</a:t>
            </a:r>
            <a:r>
              <a:rPr lang="en-US" sz="2000" b="1" u="heavy" kern="0" dirty="0">
                <a:solidFill>
                  <a:srgbClr val="5B9BD5"/>
                </a:solidFill>
                <a:effectLst/>
                <a:uFill>
                  <a:solidFill>
                    <a:srgbClr val="17365D"/>
                  </a:solidFill>
                </a:uFill>
                <a:latin typeface="Times New Roman" panose="02020603050405020304" pitchFamily="18" charset="0"/>
                <a:ea typeface="Times New Roman" panose="02020603050405020304" pitchFamily="18" charset="0"/>
              </a:rPr>
              <a:t>https://www.irjmets.com/uploadedfiles/paper//issue_5_may_2023/40583/final/fin_irjmets1685266303.pdf</a:t>
            </a:r>
            <a:br>
              <a:rPr lang="en-IN" sz="2000" b="1" u="sng" kern="0" dirty="0">
                <a:effectLst/>
                <a:uFill>
                  <a:solidFill>
                    <a:srgbClr val="000000"/>
                  </a:solidFill>
                </a:uFill>
                <a:latin typeface="Times New Roman" panose="02020603050405020304" pitchFamily="18" charset="0"/>
                <a:ea typeface="Times New Roman" panose="02020603050405020304" pitchFamily="18" charset="0"/>
              </a:rPr>
            </a:br>
            <a:r>
              <a:rPr lang="en-US" sz="2000" b="1" u="none" strike="noStrike" kern="0" dirty="0">
                <a:solidFill>
                  <a:srgbClr val="FFFFFF"/>
                </a:solidFill>
                <a:effectLst/>
                <a:uFill>
                  <a:solidFill>
                    <a:srgbClr val="000000"/>
                  </a:solidFill>
                </a:uFill>
                <a:latin typeface="Times New Roman" panose="02020603050405020304" pitchFamily="18" charset="0"/>
                <a:ea typeface="Times New Roman" panose="02020603050405020304" pitchFamily="18" charset="0"/>
              </a:rPr>
              <a:t> </a:t>
            </a:r>
            <a:br>
              <a:rPr lang="en-IN" sz="2000" b="1" u="sng" kern="0" dirty="0">
                <a:effectLst/>
                <a:uFill>
                  <a:solidFill>
                    <a:srgbClr val="000000"/>
                  </a:solidFill>
                </a:uFill>
                <a:latin typeface="Times New Roman" panose="02020603050405020304" pitchFamily="18" charset="0"/>
                <a:ea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37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14600"/>
            <a:ext cx="5181600" cy="3657600"/>
          </a:xfrm>
        </p:spPr>
        <p:txBody>
          <a:bodyPr>
            <a:normAutofit/>
          </a:bodyPr>
          <a:lstStyle/>
          <a:p>
            <a:r>
              <a:rPr lang="en-US" sz="66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59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10400" cy="128089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ea typeface="Calibri" panose="020F0502020204030204" pitchFamily="34" charset="0"/>
                <a:cs typeface="Times New Roman" panose="02020603050405020304" pitchFamily="18" charset="0"/>
              </a:rPr>
              <a:t>Content:</a:t>
            </a:r>
          </a:p>
        </p:txBody>
      </p:sp>
      <p:sp>
        <p:nvSpPr>
          <p:cNvPr id="3" name="Content Placeholder 2"/>
          <p:cNvSpPr>
            <a:spLocks noGrp="1"/>
          </p:cNvSpPr>
          <p:nvPr>
            <p:ph idx="1"/>
          </p:nvPr>
        </p:nvSpPr>
        <p:spPr>
          <a:xfrm>
            <a:off x="209844" y="1264554"/>
            <a:ext cx="8305800" cy="5593445"/>
          </a:xfrm>
        </p:spPr>
        <p:txBody>
          <a:bodyPr>
            <a:noAutofit/>
          </a:bodyPr>
          <a:lstStyle/>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1.  Introduction</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2.  Literature Review</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3.  Relevance of the work</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4.  Proposed work</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5.  Proposed Methodology</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6.  S/W and H/W Requirements</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7.  System Architecture</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8. Data Flow Diagram </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8.  References </a:t>
            </a:r>
          </a:p>
        </p:txBody>
      </p:sp>
    </p:spTree>
    <p:extLst>
      <p:ext uri="{BB962C8B-B14F-4D97-AF65-F5344CB8AC3E}">
        <p14:creationId xmlns:p14="http://schemas.microsoft.com/office/powerpoint/2010/main" val="295764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6934200" cy="762000"/>
          </a:xfrm>
        </p:spPr>
        <p:txBody>
          <a:bodyPr/>
          <a:lstStyle/>
          <a:p>
            <a:pPr algn="l"/>
            <a:r>
              <a:rPr lang="en-US"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1371600" y="2209800"/>
            <a:ext cx="6934200" cy="221599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goal of this project is to create an Android application that can detect vehicles parked in a parking area. This app will help users quickly find available parking spaces and monitor parking conditions in real time.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190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522515" cy="838200"/>
          </a:xfrm>
        </p:spPr>
        <p:txBody>
          <a:bodyPr>
            <a:normAutofit/>
          </a:bodyPr>
          <a:lstStyle/>
          <a:p>
            <a:r>
              <a:rPr lang="en-US" sz="4000"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4502927"/>
              </p:ext>
            </p:extLst>
          </p:nvPr>
        </p:nvGraphicFramePr>
        <p:xfrm>
          <a:off x="1340914" y="1295400"/>
          <a:ext cx="7574485" cy="5410199"/>
        </p:xfrm>
        <a:graphic>
          <a:graphicData uri="http://schemas.openxmlformats.org/drawingml/2006/table">
            <a:tbl>
              <a:tblPr firstRow="1" bandRow="1">
                <a:tableStyleId>{5940675A-B579-460E-94D1-54222C63F5DA}</a:tableStyleId>
              </a:tblPr>
              <a:tblGrid>
                <a:gridCol w="918825">
                  <a:extLst>
                    <a:ext uri="{9D8B030D-6E8A-4147-A177-3AD203B41FA5}">
                      <a16:colId xmlns:a16="http://schemas.microsoft.com/office/drawing/2014/main" val="20000"/>
                    </a:ext>
                  </a:extLst>
                </a:gridCol>
                <a:gridCol w="1772752">
                  <a:extLst>
                    <a:ext uri="{9D8B030D-6E8A-4147-A177-3AD203B41FA5}">
                      <a16:colId xmlns:a16="http://schemas.microsoft.com/office/drawing/2014/main" val="20001"/>
                    </a:ext>
                  </a:extLst>
                </a:gridCol>
                <a:gridCol w="1692172">
                  <a:extLst>
                    <a:ext uri="{9D8B030D-6E8A-4147-A177-3AD203B41FA5}">
                      <a16:colId xmlns:a16="http://schemas.microsoft.com/office/drawing/2014/main" val="20002"/>
                    </a:ext>
                  </a:extLst>
                </a:gridCol>
                <a:gridCol w="1289274">
                  <a:extLst>
                    <a:ext uri="{9D8B030D-6E8A-4147-A177-3AD203B41FA5}">
                      <a16:colId xmlns:a16="http://schemas.microsoft.com/office/drawing/2014/main" val="20003"/>
                    </a:ext>
                  </a:extLst>
                </a:gridCol>
                <a:gridCol w="1901462">
                  <a:extLst>
                    <a:ext uri="{9D8B030D-6E8A-4147-A177-3AD203B41FA5}">
                      <a16:colId xmlns:a16="http://schemas.microsoft.com/office/drawing/2014/main" val="20004"/>
                    </a:ext>
                  </a:extLst>
                </a:gridCol>
              </a:tblGrid>
              <a:tr h="805774">
                <a:tc>
                  <a:txBody>
                    <a:body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Sr.No</a:t>
                      </a:r>
                    </a:p>
                  </a:txBody>
                  <a:tcPr/>
                </a:tc>
                <a:tc>
                  <a:txBody>
                    <a:body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Title</a:t>
                      </a:r>
                      <a:r>
                        <a:rPr lang="en-US" b="1" baseline="0" dirty="0">
                          <a:latin typeface="Times New Roman" panose="02020603050405020304" pitchFamily="18" charset="0"/>
                          <a:cs typeface="Times New Roman" panose="02020603050405020304" pitchFamily="18" charset="0"/>
                        </a:rPr>
                        <a:t> of the paper</a:t>
                      </a:r>
                      <a:endParaRPr lang="en-US" b="1"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Authors</a:t>
                      </a:r>
                    </a:p>
                  </a:txBody>
                  <a:tcPr/>
                </a:tc>
                <a:tc>
                  <a:txBody>
                    <a:bodyPr/>
                    <a:lstStyle/>
                    <a:p>
                      <a:pPr marL="0" indent="0">
                        <a:buFont typeface="Arial" panose="020B0604020202020204" pitchFamily="34" charset="0"/>
                        <a:buNone/>
                      </a:pPr>
                      <a:r>
                        <a:rPr lang="en-US" dirty="0"/>
                        <a:t> </a:t>
                      </a:r>
                      <a:r>
                        <a:rPr lang="en-US" b="1" dirty="0">
                          <a:latin typeface="Times New Roman" panose="02020603050405020304" pitchFamily="18" charset="0"/>
                          <a:cs typeface="Times New Roman" panose="02020603050405020304" pitchFamily="18" charset="0"/>
                        </a:rPr>
                        <a:t>Publisher</a:t>
                      </a:r>
                    </a:p>
                  </a:txBody>
                  <a:tcPr/>
                </a:tc>
                <a:tc>
                  <a:txBody>
                    <a:body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Paper Gist</a:t>
                      </a:r>
                    </a:p>
                  </a:txBody>
                  <a:tcPr/>
                </a:tc>
                <a:extLst>
                  <a:ext uri="{0D108BD9-81ED-4DB2-BD59-A6C34878D82A}">
                    <a16:rowId xmlns:a16="http://schemas.microsoft.com/office/drawing/2014/main" val="10000"/>
                  </a:ext>
                </a:extLst>
              </a:tr>
              <a:tr h="4604425">
                <a:tc>
                  <a: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High-Density Parking for Automated Vehicles: A Complete Evaluation of Coordination Mechanisms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José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Azevedo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buFont typeface="Arial" panose="020B0604020202020204" pitchFamily="34" charset="0"/>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 IEEE(2020)</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This paper explores how electrification and low-level automation can significantly reduce the parking footprint of privately owned cars by more than doubling parking density. </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42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6589199" cy="1280890"/>
          </a:xfrm>
        </p:spPr>
        <p:txBody>
          <a:bodyPr>
            <a:normAutofit/>
          </a:bodyPr>
          <a:lstStyle/>
          <a:p>
            <a:r>
              <a:rPr lang="en-US" sz="4000" dirty="0">
                <a:latin typeface="Times New Roman" panose="02020603050405020304" pitchFamily="18" charset="0"/>
                <a:cs typeface="Times New Roman" panose="02020603050405020304" pitchFamily="18" charset="0"/>
              </a:rPr>
              <a:t>Relevance of the work:</a:t>
            </a:r>
          </a:p>
        </p:txBody>
      </p:sp>
      <p:sp>
        <p:nvSpPr>
          <p:cNvPr id="3" name="Content Placeholder 2"/>
          <p:cNvSpPr>
            <a:spLocks noGrp="1"/>
          </p:cNvSpPr>
          <p:nvPr>
            <p:ph idx="1"/>
          </p:nvPr>
        </p:nvSpPr>
        <p:spPr>
          <a:xfrm>
            <a:off x="1942415" y="1676400"/>
            <a:ext cx="6591985" cy="4495800"/>
          </a:xfrm>
        </p:spPr>
        <p:txBody>
          <a:bodyPr>
            <a:normAutofit fontScale="25000" lnSpcReduction="20000"/>
          </a:bodyPr>
          <a:lstStyle/>
          <a:p>
            <a:pPr algn="just">
              <a:lnSpc>
                <a:spcPct val="160000"/>
              </a:lnSpc>
            </a:pPr>
            <a:r>
              <a:rPr lang="en-US" sz="7200" dirty="0">
                <a:latin typeface="Times New Roman" panose="02020603050405020304" pitchFamily="18" charset="0"/>
                <a:cs typeface="Times New Roman" panose="02020603050405020304" pitchFamily="18" charset="0"/>
              </a:rPr>
              <a:t>Solving Urban Parking Challenges</a:t>
            </a:r>
            <a:endParaRPr lang="en-IN" sz="7200" dirty="0">
              <a:latin typeface="Times New Roman" panose="02020603050405020304" pitchFamily="18" charset="0"/>
              <a:cs typeface="Times New Roman" panose="02020603050405020304" pitchFamily="18" charset="0"/>
            </a:endParaRPr>
          </a:p>
          <a:p>
            <a:pPr algn="just">
              <a:lnSpc>
                <a:spcPct val="160000"/>
              </a:lnSpc>
            </a:pPr>
            <a:r>
              <a:rPr lang="en-US" sz="7200" dirty="0">
                <a:latin typeface="Times New Roman" panose="02020603050405020304" pitchFamily="18" charset="0"/>
                <a:cs typeface="Times New Roman" panose="02020603050405020304" pitchFamily="18" charset="0"/>
              </a:rPr>
              <a:t>- High Demand for Parking: In densely populated areas, the demand for parking often exceeds the supply, leading to frustration and wasted time. An Android application that detects available parking spots can help drivers quickly find a place to park, alleviating some of this stress.</a:t>
            </a:r>
            <a:endParaRPr lang="en-IN" sz="7200" dirty="0">
              <a:latin typeface="Times New Roman" panose="02020603050405020304" pitchFamily="18" charset="0"/>
              <a:cs typeface="Times New Roman" panose="02020603050405020304" pitchFamily="18" charset="0"/>
            </a:endParaRPr>
          </a:p>
          <a:p>
            <a:pPr algn="just">
              <a:lnSpc>
                <a:spcPct val="160000"/>
              </a:lnSpc>
            </a:pPr>
            <a:r>
              <a:rPr lang="en-US" sz="7200" dirty="0">
                <a:latin typeface="Times New Roman" panose="02020603050405020304" pitchFamily="18" charset="0"/>
                <a:cs typeface="Times New Roman" panose="02020603050405020304" pitchFamily="18" charset="0"/>
              </a:rPr>
              <a:t>Future Developments</a:t>
            </a:r>
            <a:endParaRPr lang="en-IN" sz="7200" dirty="0">
              <a:latin typeface="Times New Roman" panose="02020603050405020304" pitchFamily="18" charset="0"/>
              <a:cs typeface="Times New Roman" panose="02020603050405020304" pitchFamily="18" charset="0"/>
            </a:endParaRPr>
          </a:p>
          <a:p>
            <a:pPr algn="just">
              <a:lnSpc>
                <a:spcPct val="160000"/>
              </a:lnSpc>
            </a:pPr>
            <a:r>
              <a:rPr lang="en-US" sz="7200" dirty="0">
                <a:latin typeface="Times New Roman" panose="02020603050405020304" pitchFamily="18" charset="0"/>
                <a:cs typeface="Times New Roman" panose="02020603050405020304" pitchFamily="18" charset="0"/>
              </a:rPr>
              <a:t>-Integration with Smart Cities: As cities move toward becoming "smart cities," integrating parking detection with other smart infrastructure components, like traffic management systems, will be increasingly important.</a:t>
            </a:r>
            <a:endParaRPr lang="en-IN" sz="72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3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589199" cy="1280890"/>
          </a:xfrm>
        </p:spPr>
        <p:txBody>
          <a:bodyPr>
            <a:normAutofit/>
          </a:bodyPr>
          <a:lstStyle/>
          <a:p>
            <a:r>
              <a:rPr lang="en-US" sz="4000" dirty="0">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1942415" y="1676400"/>
            <a:ext cx="6591985" cy="4234822"/>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 Study existing vehicle detection systems and mobile applications.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Set up the Android development environment (e.g., Android Studio).</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Implement user authentication and profile management.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Monitor system performance and user feedback.</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dirty="0"/>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96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6589199" cy="1280890"/>
          </a:xfrm>
        </p:spPr>
        <p:txBody>
          <a:bodyPr/>
          <a:lstStyle/>
          <a:p>
            <a:r>
              <a:rPr lang="en-US" sz="4000"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1905000" y="1752600"/>
            <a:ext cx="6591985" cy="3777622"/>
          </a:xfrm>
        </p:spPr>
        <p:txBody>
          <a:bodyPr/>
          <a:lstStyle/>
          <a:p>
            <a:pPr marL="0" indent="0" algn="just">
              <a:buNone/>
            </a:pPr>
            <a:r>
              <a:rPr lang="en-US" dirty="0">
                <a:latin typeface="Times New Roman" panose="02020603050405020304" pitchFamily="18" charset="0"/>
                <a:cs typeface="Times New Roman" panose="02020603050405020304" pitchFamily="18" charset="0"/>
              </a:rPr>
              <a:t>Expense tracker stores all your daily expense information. As you can add all your expenses in it in the table form so that you can easily access and manage your expense.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uses HTML for adding text formats in the webpage.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 is used for layout and style the page it is a CSS3 which is recent version if CSS.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is used to the mathematical operation.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&amp; PHP are used for backend of the website.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18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4111"/>
            <a:ext cx="6858000" cy="823690"/>
          </a:xfrm>
        </p:spPr>
        <p:txBody>
          <a:bodyPr>
            <a:normAutofit/>
          </a:bodyPr>
          <a:lstStyle/>
          <a:p>
            <a:r>
              <a:rPr lang="en-US" sz="4000" dirty="0">
                <a:latin typeface="Times New Roman" panose="02020603050405020304" pitchFamily="18" charset="0"/>
                <a:cs typeface="Times New Roman" panose="02020603050405020304" pitchFamily="18" charset="0"/>
              </a:rPr>
              <a:t>HW/SW Requirement:</a:t>
            </a:r>
          </a:p>
        </p:txBody>
      </p:sp>
      <p:sp>
        <p:nvSpPr>
          <p:cNvPr id="3" name="Content Placeholder 2"/>
          <p:cNvSpPr>
            <a:spLocks noGrp="1"/>
          </p:cNvSpPr>
          <p:nvPr>
            <p:ph idx="1"/>
          </p:nvPr>
        </p:nvSpPr>
        <p:spPr>
          <a:xfrm>
            <a:off x="1942416" y="1981200"/>
            <a:ext cx="6591985" cy="3777622"/>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Hardware:</a:t>
            </a:r>
            <a:endParaRPr lang="en-US" sz="2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Processor - 11th Gen Intel(R) Core(TM) i5-11320H @ 3.20GHz   3.19 GHz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RAM -8.00 GB</a:t>
            </a:r>
          </a:p>
          <a:p>
            <a:pPr marL="0" indent="0" algn="just">
              <a:buNone/>
            </a:pPr>
            <a:r>
              <a:rPr lang="en-US" dirty="0"/>
              <a:t> </a:t>
            </a:r>
            <a:r>
              <a:rPr lang="en-US" sz="2200" b="1" dirty="0">
                <a:latin typeface="Times New Roman" panose="02020603050405020304" pitchFamily="18" charset="0"/>
                <a:cs typeface="Times New Roman" panose="02020603050405020304" pitchFamily="18" charset="0"/>
              </a:rPr>
              <a:t>Software:</a:t>
            </a:r>
            <a:endParaRPr lang="en-US" sz="22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Android Studio</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Google map API</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Windows 11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552"/>
            <a:ext cx="6858000" cy="838200"/>
          </a:xfrm>
        </p:spPr>
        <p:txBody>
          <a:bodyPr>
            <a:normAutofit/>
          </a:bodyPr>
          <a:lstStyle/>
          <a:p>
            <a:pPr>
              <a:lnSpc>
                <a:spcPct val="120000"/>
              </a:lnSpc>
            </a:pPr>
            <a:r>
              <a:rPr lang="en-US" sz="4000" dirty="0">
                <a:latin typeface="Times New Roman" panose="02020603050405020304" pitchFamily="18" charset="0"/>
                <a:ea typeface="Calibri" panose="020F0502020204030204" pitchFamily="34" charset="0"/>
                <a:cs typeface="Times New Roman" panose="02020603050405020304" pitchFamily="18" charset="0"/>
              </a:rPr>
              <a:t>System Architecture</a:t>
            </a:r>
          </a:p>
        </p:txBody>
      </p:sp>
      <p:sp>
        <p:nvSpPr>
          <p:cNvPr id="32"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3939"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0" y="46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3939"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0" name="Text Box 2"/>
          <p:cNvSpPr txBox="1">
            <a:spLocks noChangeArrowheads="1"/>
          </p:cNvSpPr>
          <p:nvPr/>
        </p:nvSpPr>
        <p:spPr bwMode="auto">
          <a:xfrm>
            <a:off x="3690939" y="1036515"/>
            <a:ext cx="2460625" cy="4540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Parking lot images captured by web camera</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1" name="Text Box 57"/>
          <p:cNvSpPr txBox="1">
            <a:spLocks noChangeArrowheads="1"/>
          </p:cNvSpPr>
          <p:nvPr/>
        </p:nvSpPr>
        <p:spPr bwMode="auto">
          <a:xfrm>
            <a:off x="3690939" y="1839790"/>
            <a:ext cx="2463800" cy="419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 detection using trained faster R-CNN+YOLOv3</a:t>
            </a:r>
            <a:endParaRPr kumimoji="0" 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5" name="Text Box 56"/>
          <p:cNvSpPr txBox="1">
            <a:spLocks noChangeArrowheads="1"/>
          </p:cNvSpPr>
          <p:nvPr/>
        </p:nvSpPr>
        <p:spPr bwMode="auto">
          <a:xfrm>
            <a:off x="3681414" y="2589090"/>
            <a:ext cx="2454275" cy="411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Crop images to identify free parking slots</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6" name="Text Box 55"/>
          <p:cNvSpPr txBox="1">
            <a:spLocks noChangeArrowheads="1"/>
          </p:cNvSpPr>
          <p:nvPr/>
        </p:nvSpPr>
        <p:spPr bwMode="auto">
          <a:xfrm>
            <a:off x="3992564" y="3328865"/>
            <a:ext cx="1639887"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each  image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Text Box 54"/>
          <p:cNvSpPr txBox="1">
            <a:spLocks noChangeArrowheads="1"/>
          </p:cNvSpPr>
          <p:nvPr/>
        </p:nvSpPr>
        <p:spPr bwMode="auto">
          <a:xfrm>
            <a:off x="3794126" y="5291015"/>
            <a:ext cx="2325688" cy="3159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Parking slot available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8" name="AutoShape 53"/>
          <p:cNvSpPr>
            <a:spLocks noChangeArrowheads="1"/>
          </p:cNvSpPr>
          <p:nvPr/>
        </p:nvSpPr>
        <p:spPr bwMode="auto">
          <a:xfrm>
            <a:off x="4060826" y="3946403"/>
            <a:ext cx="1649413" cy="96520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car      detected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9" name="Text Box 52"/>
          <p:cNvSpPr txBox="1">
            <a:spLocks noChangeArrowheads="1"/>
          </p:cNvSpPr>
          <p:nvPr/>
        </p:nvSpPr>
        <p:spPr bwMode="auto">
          <a:xfrm>
            <a:off x="3789364" y="6011740"/>
            <a:ext cx="2325687" cy="304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Display available parking slot number</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0" name="Text Box 51"/>
          <p:cNvSpPr txBox="1">
            <a:spLocks noChangeArrowheads="1"/>
          </p:cNvSpPr>
          <p:nvPr/>
        </p:nvSpPr>
        <p:spPr bwMode="auto">
          <a:xfrm>
            <a:off x="1514476" y="4678240"/>
            <a:ext cx="1951038" cy="338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Parking slot occupied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1" name="Text Box 50"/>
          <p:cNvSpPr txBox="1">
            <a:spLocks noChangeArrowheads="1"/>
          </p:cNvSpPr>
          <p:nvPr/>
        </p:nvSpPr>
        <p:spPr bwMode="auto">
          <a:xfrm>
            <a:off x="1250951" y="1839790"/>
            <a:ext cx="1814513" cy="334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Display total available slots</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2" name="Text Box 49"/>
          <p:cNvSpPr txBox="1">
            <a:spLocks noChangeArrowheads="1"/>
          </p:cNvSpPr>
          <p:nvPr/>
        </p:nvSpPr>
        <p:spPr bwMode="auto">
          <a:xfrm>
            <a:off x="6680201" y="6021265"/>
            <a:ext cx="1727200" cy="301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Save log as parking date</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3" name="AutoShape 48"/>
          <p:cNvSpPr>
            <a:spLocks noChangeShapeType="1"/>
          </p:cNvSpPr>
          <p:nvPr/>
        </p:nvSpPr>
        <p:spPr bwMode="auto">
          <a:xfrm>
            <a:off x="4906964" y="1558803"/>
            <a:ext cx="0" cy="2968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AutoShape 47"/>
          <p:cNvSpPr>
            <a:spLocks noChangeShapeType="1"/>
          </p:cNvSpPr>
          <p:nvPr/>
        </p:nvSpPr>
        <p:spPr bwMode="auto">
          <a:xfrm>
            <a:off x="4906964" y="2241428"/>
            <a:ext cx="0" cy="3635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AutoShape 46"/>
          <p:cNvSpPr>
            <a:spLocks noChangeShapeType="1"/>
          </p:cNvSpPr>
          <p:nvPr/>
        </p:nvSpPr>
        <p:spPr bwMode="auto">
          <a:xfrm>
            <a:off x="4906964" y="2984378"/>
            <a:ext cx="0" cy="3603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AutoShape 45"/>
          <p:cNvSpPr>
            <a:spLocks noChangeShapeType="1"/>
          </p:cNvSpPr>
          <p:nvPr/>
        </p:nvSpPr>
        <p:spPr bwMode="auto">
          <a:xfrm flipH="1">
            <a:off x="3065464" y="2019178"/>
            <a:ext cx="615950"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AutoShape 44"/>
          <p:cNvSpPr>
            <a:spLocks noChangeShapeType="1"/>
          </p:cNvSpPr>
          <p:nvPr/>
        </p:nvSpPr>
        <p:spPr bwMode="auto">
          <a:xfrm>
            <a:off x="4906964" y="3614615"/>
            <a:ext cx="0" cy="3476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AutoShape 43"/>
          <p:cNvSpPr>
            <a:spLocks noChangeShapeType="1"/>
          </p:cNvSpPr>
          <p:nvPr/>
        </p:nvSpPr>
        <p:spPr bwMode="auto">
          <a:xfrm>
            <a:off x="4906964" y="4867153"/>
            <a:ext cx="0" cy="4587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AutoShape 42"/>
          <p:cNvSpPr>
            <a:spLocks noChangeShapeType="1"/>
          </p:cNvSpPr>
          <p:nvPr/>
        </p:nvSpPr>
        <p:spPr bwMode="auto">
          <a:xfrm>
            <a:off x="4906964" y="5595815"/>
            <a:ext cx="0" cy="434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AutoShape 41"/>
          <p:cNvSpPr>
            <a:spLocks noChangeShapeType="1"/>
          </p:cNvSpPr>
          <p:nvPr/>
        </p:nvSpPr>
        <p:spPr bwMode="auto">
          <a:xfrm>
            <a:off x="6151564" y="6159378"/>
            <a:ext cx="527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AutoShape 40"/>
          <p:cNvSpPr>
            <a:spLocks noChangeShapeType="1"/>
          </p:cNvSpPr>
          <p:nvPr/>
        </p:nvSpPr>
        <p:spPr bwMode="auto">
          <a:xfrm flipH="1">
            <a:off x="2411414" y="4408365"/>
            <a:ext cx="164941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AutoShape 39"/>
          <p:cNvSpPr>
            <a:spLocks noChangeShapeType="1"/>
          </p:cNvSpPr>
          <p:nvPr/>
        </p:nvSpPr>
        <p:spPr bwMode="auto">
          <a:xfrm>
            <a:off x="2411414" y="4408365"/>
            <a:ext cx="0" cy="3476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AutoShape 38"/>
          <p:cNvSpPr>
            <a:spLocks noChangeShapeType="1"/>
          </p:cNvSpPr>
          <p:nvPr/>
        </p:nvSpPr>
        <p:spPr bwMode="auto">
          <a:xfrm flipH="1">
            <a:off x="2352676" y="5005265"/>
            <a:ext cx="9525" cy="12128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AutoShape 37"/>
          <p:cNvSpPr>
            <a:spLocks noChangeShapeType="1"/>
          </p:cNvSpPr>
          <p:nvPr/>
        </p:nvSpPr>
        <p:spPr bwMode="auto">
          <a:xfrm>
            <a:off x="2362201" y="6159378"/>
            <a:ext cx="14319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AutoShape 59"/>
          <p:cNvSpPr>
            <a:spLocks noChangeShapeType="1"/>
          </p:cNvSpPr>
          <p:nvPr/>
        </p:nvSpPr>
        <p:spPr bwMode="auto">
          <a:xfrm flipV="1">
            <a:off x="7461251" y="1252415"/>
            <a:ext cx="19050" cy="48958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AutoShape 60"/>
          <p:cNvSpPr>
            <a:spLocks noChangeShapeType="1"/>
          </p:cNvSpPr>
          <p:nvPr/>
        </p:nvSpPr>
        <p:spPr bwMode="auto">
          <a:xfrm flipH="1">
            <a:off x="6151564" y="1252415"/>
            <a:ext cx="132873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Rectangle 61"/>
          <p:cNvSpPr>
            <a:spLocks noChangeArrowheads="1"/>
          </p:cNvSpPr>
          <p:nvPr/>
        </p:nvSpPr>
        <p:spPr bwMode="auto">
          <a:xfrm>
            <a:off x="1676401" y="5380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9" name="Rectangle 72"/>
          <p:cNvSpPr>
            <a:spLocks noChangeArrowheads="1"/>
          </p:cNvSpPr>
          <p:nvPr/>
        </p:nvSpPr>
        <p:spPr bwMode="auto">
          <a:xfrm>
            <a:off x="1676401" y="16064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93360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887</TotalTime>
  <Words>717</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Symbol</vt:lpstr>
      <vt:lpstr>Times New Roman</vt:lpstr>
      <vt:lpstr>Wingdings 3</vt:lpstr>
      <vt:lpstr>Wisp</vt:lpstr>
      <vt:lpstr>                     Loknete Hanmantrao Patil charitable Trust, Vita              Adarsh Institute of Technology &amp; Research Center, Vita         Department Of  Computer Science and Engineering                                                Synopsis Presentation                                                               On          “Parking Vehicle Detection Using Android Application ”                     Class                      : TY-CSE           Student Name       : Sanika Ashok Patil (CS3002)           Vaishnavi Sachin Jadhav (CS3003)           Pranoti Suresh Jadhav (CS3004)           Muskaan Aslam Mujawar (CS3005)            Year      : 2024-25                                                                          Guide Name:             Prof. Ms. Jadhav Mam   </vt:lpstr>
      <vt:lpstr> Content:</vt:lpstr>
      <vt:lpstr>Introduction:</vt:lpstr>
      <vt:lpstr>Literature Review:</vt:lpstr>
      <vt:lpstr>Relevance of the work:</vt:lpstr>
      <vt:lpstr>Proposed work:</vt:lpstr>
      <vt:lpstr>Proposed Methodology:</vt:lpstr>
      <vt:lpstr>HW/SW Requirement:</vt:lpstr>
      <vt:lpstr>System Architecture</vt:lpstr>
      <vt:lpstr>Data Flow Diagram:</vt:lpstr>
      <vt:lpstr>References:  1.https://takeoffprojects.com/project-details/parking-vehicle-detection-using-android-application—10667  2.https://www.irjmets.com/uploadedfiles/paper//issue_5_may_2023/40583/final/fin_irjmets1685266303.pdf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Loknete Hanmantrao  Patil charitable Trust, Vita Adarsh Institute Of Technology</dc:title>
  <dc:creator>PL</dc:creator>
  <cp:lastModifiedBy>pranoti480@outlook.com</cp:lastModifiedBy>
  <cp:revision>93</cp:revision>
  <dcterms:created xsi:type="dcterms:W3CDTF">2021-12-23T07:29:23Z</dcterms:created>
  <dcterms:modified xsi:type="dcterms:W3CDTF">2024-09-26T16:14:35Z</dcterms:modified>
</cp:coreProperties>
</file>