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59" r:id="rId4"/>
    <p:sldId id="260"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noti480@outlook.com" userId="86a6b67941c9b9e6" providerId="LiveId" clId="{F236B8DF-92D4-4C0D-B52C-28D703B7E92C}"/>
    <pc:docChg chg="modSld">
      <pc:chgData name="pranoti480@outlook.com" userId="86a6b67941c9b9e6" providerId="LiveId" clId="{F236B8DF-92D4-4C0D-B52C-28D703B7E92C}" dt="2024-09-02T16:07:17.601" v="2948" actId="255"/>
      <pc:docMkLst>
        <pc:docMk/>
      </pc:docMkLst>
      <pc:sldChg chg="modSp mod">
        <pc:chgData name="pranoti480@outlook.com" userId="86a6b67941c9b9e6" providerId="LiveId" clId="{F236B8DF-92D4-4C0D-B52C-28D703B7E92C}" dt="2024-09-02T16:06:48.305" v="2947" actId="207"/>
        <pc:sldMkLst>
          <pc:docMk/>
          <pc:sldMk cId="271026880" sldId="257"/>
        </pc:sldMkLst>
        <pc:spChg chg="mod">
          <ac:chgData name="pranoti480@outlook.com" userId="86a6b67941c9b9e6" providerId="LiveId" clId="{F236B8DF-92D4-4C0D-B52C-28D703B7E92C}" dt="2024-09-02T16:06:48.305" v="2947" actId="207"/>
          <ac:spMkLst>
            <pc:docMk/>
            <pc:sldMk cId="271026880" sldId="257"/>
            <ac:spMk id="2" creationId="{8726410C-7443-5D10-9EF6-BDD4D167636F}"/>
          </ac:spMkLst>
        </pc:spChg>
      </pc:sldChg>
      <pc:sldChg chg="modSp mod">
        <pc:chgData name="pranoti480@outlook.com" userId="86a6b67941c9b9e6" providerId="LiveId" clId="{F236B8DF-92D4-4C0D-B52C-28D703B7E92C}" dt="2024-09-02T16:07:17.601" v="2948" actId="255"/>
        <pc:sldMkLst>
          <pc:docMk/>
          <pc:sldMk cId="1608232485" sldId="259"/>
        </pc:sldMkLst>
        <pc:spChg chg="mod">
          <ac:chgData name="pranoti480@outlook.com" userId="86a6b67941c9b9e6" providerId="LiveId" clId="{F236B8DF-92D4-4C0D-B52C-28D703B7E92C}" dt="2024-09-02T16:07:17.601" v="2948" actId="255"/>
          <ac:spMkLst>
            <pc:docMk/>
            <pc:sldMk cId="1608232485" sldId="259"/>
            <ac:spMk id="2" creationId="{C82149F1-FE12-B711-9DB9-344B23398AB4}"/>
          </ac:spMkLst>
        </pc:spChg>
      </pc:sldChg>
      <pc:sldChg chg="modSp mod">
        <pc:chgData name="pranoti480@outlook.com" userId="86a6b67941c9b9e6" providerId="LiveId" clId="{F236B8DF-92D4-4C0D-B52C-28D703B7E92C}" dt="2024-09-02T15:53:45.909" v="2141" actId="255"/>
        <pc:sldMkLst>
          <pc:docMk/>
          <pc:sldMk cId="2105648314" sldId="260"/>
        </pc:sldMkLst>
        <pc:spChg chg="mod">
          <ac:chgData name="pranoti480@outlook.com" userId="86a6b67941c9b9e6" providerId="LiveId" clId="{F236B8DF-92D4-4C0D-B52C-28D703B7E92C}" dt="2024-09-02T15:53:45.909" v="2141" actId="255"/>
          <ac:spMkLst>
            <pc:docMk/>
            <pc:sldMk cId="2105648314" sldId="260"/>
            <ac:spMk id="4" creationId="{2C277E66-23B1-94A8-0935-0687EC0FC624}"/>
          </ac:spMkLst>
        </pc:spChg>
      </pc:sldChg>
      <pc:sldChg chg="modSp mod">
        <pc:chgData name="pranoti480@outlook.com" userId="86a6b67941c9b9e6" providerId="LiveId" clId="{F236B8DF-92D4-4C0D-B52C-28D703B7E92C}" dt="2024-09-02T15:54:38.818" v="2151" actId="20577"/>
        <pc:sldMkLst>
          <pc:docMk/>
          <pc:sldMk cId="3813761051" sldId="261"/>
        </pc:sldMkLst>
        <pc:spChg chg="mod">
          <ac:chgData name="pranoti480@outlook.com" userId="86a6b67941c9b9e6" providerId="LiveId" clId="{F236B8DF-92D4-4C0D-B52C-28D703B7E92C}" dt="2024-09-02T15:54:38.818" v="2151" actId="20577"/>
          <ac:spMkLst>
            <pc:docMk/>
            <pc:sldMk cId="3813761051" sldId="261"/>
            <ac:spMk id="2" creationId="{FA670A9F-7C81-F774-15DB-E48716510548}"/>
          </ac:spMkLst>
        </pc:spChg>
      </pc:sldChg>
      <pc:sldChg chg="modSp mod">
        <pc:chgData name="pranoti480@outlook.com" userId="86a6b67941c9b9e6" providerId="LiveId" clId="{F236B8DF-92D4-4C0D-B52C-28D703B7E92C}" dt="2024-09-02T15:54:55.173" v="2152" actId="255"/>
        <pc:sldMkLst>
          <pc:docMk/>
          <pc:sldMk cId="2715084310" sldId="262"/>
        </pc:sldMkLst>
        <pc:spChg chg="mod">
          <ac:chgData name="pranoti480@outlook.com" userId="86a6b67941c9b9e6" providerId="LiveId" clId="{F236B8DF-92D4-4C0D-B52C-28D703B7E92C}" dt="2024-09-02T15:54:55.173" v="2152" actId="255"/>
          <ac:spMkLst>
            <pc:docMk/>
            <pc:sldMk cId="2715084310" sldId="262"/>
            <ac:spMk id="2" creationId="{04346FCC-DB08-10F0-A1D8-7A7B987043B9}"/>
          </ac:spMkLst>
        </pc:spChg>
      </pc:sldChg>
      <pc:sldChg chg="modSp mod">
        <pc:chgData name="pranoti480@outlook.com" userId="86a6b67941c9b9e6" providerId="LiveId" clId="{F236B8DF-92D4-4C0D-B52C-28D703B7E92C}" dt="2024-09-02T15:58:32.473" v="2509" actId="20577"/>
        <pc:sldMkLst>
          <pc:docMk/>
          <pc:sldMk cId="3817537101" sldId="264"/>
        </pc:sldMkLst>
        <pc:spChg chg="mod">
          <ac:chgData name="pranoti480@outlook.com" userId="86a6b67941c9b9e6" providerId="LiveId" clId="{F236B8DF-92D4-4C0D-B52C-28D703B7E92C}" dt="2024-09-02T15:58:32.473" v="2509" actId="20577"/>
          <ac:spMkLst>
            <pc:docMk/>
            <pc:sldMk cId="3817537101" sldId="264"/>
            <ac:spMk id="2" creationId="{9AD8BEC7-1DAB-E4E0-CC73-1F32E8118402}"/>
          </ac:spMkLst>
        </pc:spChg>
      </pc:sldChg>
      <pc:sldChg chg="modSp mod">
        <pc:chgData name="pranoti480@outlook.com" userId="86a6b67941c9b9e6" providerId="LiveId" clId="{F236B8DF-92D4-4C0D-B52C-28D703B7E92C}" dt="2024-09-02T15:59:04.422" v="2638" actId="20577"/>
        <pc:sldMkLst>
          <pc:docMk/>
          <pc:sldMk cId="1528228116" sldId="265"/>
        </pc:sldMkLst>
        <pc:spChg chg="mod">
          <ac:chgData name="pranoti480@outlook.com" userId="86a6b67941c9b9e6" providerId="LiveId" clId="{F236B8DF-92D4-4C0D-B52C-28D703B7E92C}" dt="2024-09-02T15:59:04.422" v="2638" actId="20577"/>
          <ac:spMkLst>
            <pc:docMk/>
            <pc:sldMk cId="1528228116" sldId="265"/>
            <ac:spMk id="2" creationId="{9D64D442-E39B-3B28-9E6D-7241AC835F3C}"/>
          </ac:spMkLst>
        </pc:spChg>
      </pc:sldChg>
      <pc:sldChg chg="modSp mod">
        <pc:chgData name="pranoti480@outlook.com" userId="86a6b67941c9b9e6" providerId="LiveId" clId="{F236B8DF-92D4-4C0D-B52C-28D703B7E92C}" dt="2024-09-02T15:59:34.305" v="2641" actId="20577"/>
        <pc:sldMkLst>
          <pc:docMk/>
          <pc:sldMk cId="3194341037" sldId="266"/>
        </pc:sldMkLst>
        <pc:spChg chg="mod">
          <ac:chgData name="pranoti480@outlook.com" userId="86a6b67941c9b9e6" providerId="LiveId" clId="{F236B8DF-92D4-4C0D-B52C-28D703B7E92C}" dt="2024-09-02T15:59:34.305" v="2641" actId="20577"/>
          <ac:spMkLst>
            <pc:docMk/>
            <pc:sldMk cId="3194341037" sldId="266"/>
            <ac:spMk id="2" creationId="{975D0FA9-5EF7-EEDC-7C0E-E0A8BA334A8A}"/>
          </ac:spMkLst>
        </pc:spChg>
      </pc:sldChg>
      <pc:sldChg chg="modSp mod">
        <pc:chgData name="pranoti480@outlook.com" userId="86a6b67941c9b9e6" providerId="LiveId" clId="{F236B8DF-92D4-4C0D-B52C-28D703B7E92C}" dt="2024-09-02T15:47:19.296" v="1112" actId="20577"/>
        <pc:sldMkLst>
          <pc:docMk/>
          <pc:sldMk cId="641704208" sldId="267"/>
        </pc:sldMkLst>
        <pc:spChg chg="mod">
          <ac:chgData name="pranoti480@outlook.com" userId="86a6b67941c9b9e6" providerId="LiveId" clId="{F236B8DF-92D4-4C0D-B52C-28D703B7E92C}" dt="2024-09-02T15:47:19.296" v="1112" actId="20577"/>
          <ac:spMkLst>
            <pc:docMk/>
            <pc:sldMk cId="641704208" sldId="267"/>
            <ac:spMk id="2" creationId="{0337F785-0119-70E0-B728-F4DBEE5E139A}"/>
          </ac:spMkLst>
        </pc:spChg>
      </pc:sldChg>
      <pc:sldChg chg="modSp mod">
        <pc:chgData name="pranoti480@outlook.com" userId="86a6b67941c9b9e6" providerId="LiveId" clId="{F236B8DF-92D4-4C0D-B52C-28D703B7E92C}" dt="2024-09-02T16:01:08.573" v="2787" actId="20577"/>
        <pc:sldMkLst>
          <pc:docMk/>
          <pc:sldMk cId="1305287079" sldId="268"/>
        </pc:sldMkLst>
        <pc:spChg chg="mod">
          <ac:chgData name="pranoti480@outlook.com" userId="86a6b67941c9b9e6" providerId="LiveId" clId="{F236B8DF-92D4-4C0D-B52C-28D703B7E92C}" dt="2024-09-02T16:01:08.573" v="2787" actId="20577"/>
          <ac:spMkLst>
            <pc:docMk/>
            <pc:sldMk cId="1305287079" sldId="268"/>
            <ac:spMk id="2" creationId="{37920EBE-E998-1430-9CD7-E7D9A4D216F5}"/>
          </ac:spMkLst>
        </pc:spChg>
      </pc:sldChg>
      <pc:sldChg chg="modSp mod">
        <pc:chgData name="pranoti480@outlook.com" userId="86a6b67941c9b9e6" providerId="LiveId" clId="{F236B8DF-92D4-4C0D-B52C-28D703B7E92C}" dt="2024-09-02T16:01:32.557" v="2792" actId="20577"/>
        <pc:sldMkLst>
          <pc:docMk/>
          <pc:sldMk cId="2725913285" sldId="269"/>
        </pc:sldMkLst>
        <pc:spChg chg="mod">
          <ac:chgData name="pranoti480@outlook.com" userId="86a6b67941c9b9e6" providerId="LiveId" clId="{F236B8DF-92D4-4C0D-B52C-28D703B7E92C}" dt="2024-09-02T16:01:32.557" v="2792" actId="20577"/>
          <ac:spMkLst>
            <pc:docMk/>
            <pc:sldMk cId="2725913285" sldId="269"/>
            <ac:spMk id="2" creationId="{287BF5E5-AED6-D458-A5ED-EE687DB2B514}"/>
          </ac:spMkLst>
        </pc:spChg>
      </pc:sldChg>
      <pc:sldChg chg="modSp mod">
        <pc:chgData name="pranoti480@outlook.com" userId="86a6b67941c9b9e6" providerId="LiveId" clId="{F236B8DF-92D4-4C0D-B52C-28D703B7E92C}" dt="2024-09-02T16:02:01.747" v="2817" actId="20577"/>
        <pc:sldMkLst>
          <pc:docMk/>
          <pc:sldMk cId="240158046" sldId="270"/>
        </pc:sldMkLst>
        <pc:spChg chg="mod">
          <ac:chgData name="pranoti480@outlook.com" userId="86a6b67941c9b9e6" providerId="LiveId" clId="{F236B8DF-92D4-4C0D-B52C-28D703B7E92C}" dt="2024-09-02T16:02:01.747" v="2817" actId="20577"/>
          <ac:spMkLst>
            <pc:docMk/>
            <pc:sldMk cId="240158046" sldId="270"/>
            <ac:spMk id="2" creationId="{E47A1C57-EE05-8C78-F935-6DE2A0288F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29759034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244E3-BE1D-420B-A5EE-1138F063AA1E}"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700893736"/>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899771588"/>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55818541"/>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89950199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3966587516"/>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3073925724"/>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2757741775"/>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40141547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422601768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92430005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244E3-BE1D-420B-A5EE-1138F063AA1E}"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750884979"/>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244E3-BE1D-420B-A5EE-1138F063AA1E}"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320337034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265698508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309789534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DD244E3-BE1D-420B-A5EE-1138F063AA1E}" type="datetimeFigureOut">
              <a:rPr lang="en-IN" smtClean="0"/>
              <a:t>07-09-2024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89437042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D244E3-BE1D-420B-A5EE-1138F063AA1E}"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F8F675-39C5-4574-B34F-CE0D73F8A40A}" type="slidenum">
              <a:rPr lang="en-IN" smtClean="0"/>
              <a:t>‹#›</a:t>
            </a:fld>
            <a:endParaRPr lang="en-IN"/>
          </a:p>
        </p:txBody>
      </p:sp>
    </p:spTree>
    <p:extLst>
      <p:ext uri="{BB962C8B-B14F-4D97-AF65-F5344CB8AC3E}">
        <p14:creationId xmlns:p14="http://schemas.microsoft.com/office/powerpoint/2010/main" val="119959769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D244E3-BE1D-420B-A5EE-1138F063AA1E}" type="datetimeFigureOut">
              <a:rPr lang="en-IN" smtClean="0"/>
              <a:t>07-09-2024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F8F675-39C5-4574-B34F-CE0D73F8A40A}" type="slidenum">
              <a:rPr lang="en-IN" smtClean="0"/>
              <a:t>‹#›</a:t>
            </a:fld>
            <a:endParaRPr lang="en-IN"/>
          </a:p>
        </p:txBody>
      </p:sp>
    </p:spTree>
    <p:extLst>
      <p:ext uri="{BB962C8B-B14F-4D97-AF65-F5344CB8AC3E}">
        <p14:creationId xmlns:p14="http://schemas.microsoft.com/office/powerpoint/2010/main" val="414048581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slow">
    <p:push dir="u"/>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410C-7443-5D10-9EF6-BDD4D167636F}"/>
              </a:ext>
            </a:extLst>
          </p:cNvPr>
          <p:cNvSpPr>
            <a:spLocks noGrp="1"/>
          </p:cNvSpPr>
          <p:nvPr>
            <p:ph type="title"/>
          </p:nvPr>
        </p:nvSpPr>
        <p:spPr>
          <a:xfrm>
            <a:off x="599219" y="452718"/>
            <a:ext cx="9404723" cy="1400530"/>
          </a:xfrm>
        </p:spPr>
        <p:txBody>
          <a:bodyPr>
            <a:normAutofit fontScale="90000"/>
          </a:bodyPr>
          <a:lstStyle/>
          <a:p>
            <a:r>
              <a:rPr lang="en-IN" dirty="0"/>
              <a:t>                      </a:t>
            </a:r>
            <a:r>
              <a:rPr lang="en-IN" sz="1800" dirty="0" err="1">
                <a:latin typeface="Times New Roman" panose="02020603050405020304" pitchFamily="18" charset="0"/>
                <a:cs typeface="Times New Roman" panose="02020603050405020304" pitchFamily="18" charset="0"/>
              </a:rPr>
              <a:t>Loknete</a:t>
            </a:r>
            <a:r>
              <a:rPr lang="en-IN" sz="1800" dirty="0">
                <a:latin typeface="Times New Roman" panose="02020603050405020304" pitchFamily="18" charset="0"/>
                <a:cs typeface="Times New Roman" panose="02020603050405020304" pitchFamily="18" charset="0"/>
              </a:rPr>
              <a:t> Hon. </a:t>
            </a:r>
            <a:r>
              <a:rPr lang="en-IN" sz="1800" dirty="0" err="1">
                <a:latin typeface="Times New Roman" panose="02020603050405020304" pitchFamily="18" charset="0"/>
                <a:cs typeface="Times New Roman" panose="02020603050405020304" pitchFamily="18" charset="0"/>
              </a:rPr>
              <a:t>Hanumantrao</a:t>
            </a:r>
            <a:r>
              <a:rPr lang="en-IN" sz="1800" dirty="0">
                <a:latin typeface="Times New Roman" panose="02020603050405020304" pitchFamily="18" charset="0"/>
                <a:cs typeface="Times New Roman" panose="02020603050405020304" pitchFamily="18" charset="0"/>
              </a:rPr>
              <a:t>  Patil  Charitable Trust’s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2700" dirty="0">
                <a:solidFill>
                  <a:schemeClr val="accent2"/>
                </a:solidFill>
                <a:latin typeface="Times New Roman" panose="02020603050405020304" pitchFamily="18" charset="0"/>
                <a:cs typeface="Times New Roman" panose="02020603050405020304" pitchFamily="18" charset="0"/>
              </a:rPr>
              <a:t>ADARSH INSTITUTE OF TECHNOLOGY AND RESEARCH                                                           </a:t>
            </a:r>
            <a:br>
              <a:rPr lang="en-IN" sz="2700" dirty="0">
                <a:solidFill>
                  <a:schemeClr val="accent2"/>
                </a:solidFill>
                <a:latin typeface="Times New Roman" panose="02020603050405020304" pitchFamily="18" charset="0"/>
                <a:cs typeface="Times New Roman" panose="02020603050405020304" pitchFamily="18" charset="0"/>
              </a:rPr>
            </a:br>
            <a:r>
              <a:rPr lang="en-IN" sz="2700" dirty="0">
                <a:solidFill>
                  <a:schemeClr val="accent2"/>
                </a:solidFill>
                <a:latin typeface="Times New Roman" panose="02020603050405020304" pitchFamily="18" charset="0"/>
                <a:cs typeface="Times New Roman" panose="02020603050405020304" pitchFamily="18" charset="0"/>
              </a:rPr>
              <a:t>                                                     CENTER , VITA</a:t>
            </a:r>
            <a:br>
              <a:rPr lang="en-IN" sz="2700" dirty="0">
                <a:solidFill>
                  <a:schemeClr val="accent2"/>
                </a:solidFill>
                <a:latin typeface="Times New Roman" panose="02020603050405020304" pitchFamily="18" charset="0"/>
                <a:cs typeface="Times New Roman" panose="02020603050405020304" pitchFamily="18" charset="0"/>
              </a:rPr>
            </a:br>
            <a:r>
              <a:rPr lang="en-IN" sz="1800" dirty="0">
                <a:solidFill>
                  <a:schemeClr val="accent2"/>
                </a:solidFill>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2200" b="1" dirty="0">
                <a:solidFill>
                  <a:schemeClr val="tx1"/>
                </a:solidFill>
                <a:latin typeface="Times New Roman" panose="02020603050405020304" pitchFamily="18" charset="0"/>
                <a:cs typeface="Times New Roman" panose="02020603050405020304" pitchFamily="18" charset="0"/>
              </a:rPr>
              <a:t>DEPARTMENT OF COMPUTER SCIENCE &amp; ENGINEERING</a:t>
            </a:r>
            <a:br>
              <a:rPr lang="en-IN" sz="2000" b="1" dirty="0">
                <a:solidFill>
                  <a:schemeClr val="tx1"/>
                </a:solidFill>
                <a:latin typeface="Times New Roman" panose="02020603050405020304" pitchFamily="18" charset="0"/>
                <a:cs typeface="Times New Roman" panose="02020603050405020304" pitchFamily="18" charset="0"/>
              </a:rPr>
            </a:br>
            <a:br>
              <a:rPr lang="en-IN" sz="1800" b="1" dirty="0">
                <a:solidFill>
                  <a:schemeClr val="tx1"/>
                </a:solidFill>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2700" dirty="0">
                <a:latin typeface="Times New Roman" panose="02020603050405020304" pitchFamily="18" charset="0"/>
                <a:cs typeface="Times New Roman" panose="02020603050405020304" pitchFamily="18" charset="0"/>
              </a:rPr>
              <a:t>Presentation on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700" b="1" u="sng" dirty="0">
                <a:solidFill>
                  <a:srgbClr val="FFC000"/>
                </a:solidFill>
                <a:latin typeface="Times New Roman" panose="02020603050405020304" pitchFamily="18" charset="0"/>
                <a:cs typeface="Times New Roman" panose="02020603050405020304" pitchFamily="18" charset="0"/>
              </a:rPr>
              <a:t>Parking Vehicle Detection Using Android Application</a:t>
            </a:r>
            <a:br>
              <a:rPr lang="en-IN" sz="2400" b="1" u="sng" dirty="0">
                <a:solidFill>
                  <a:schemeClr val="tx1"/>
                </a:solidFill>
                <a:latin typeface="Times New Roman" panose="02020603050405020304" pitchFamily="18" charset="0"/>
                <a:cs typeface="Times New Roman" panose="02020603050405020304" pitchFamily="18" charset="0"/>
              </a:rPr>
            </a:br>
            <a:br>
              <a:rPr lang="en-IN" sz="24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latin typeface="Times New Roman" panose="02020603050405020304" pitchFamily="18" charset="0"/>
                <a:cs typeface="Times New Roman" panose="02020603050405020304" pitchFamily="18" charset="0"/>
              </a:rPr>
              <a:t>                                                  1. </a:t>
            </a:r>
            <a:r>
              <a:rPr lang="en-IN" sz="2000" b="1" dirty="0" err="1">
                <a:solidFill>
                  <a:schemeClr val="tx1"/>
                </a:solidFill>
                <a:latin typeface="Times New Roman" panose="02020603050405020304" pitchFamily="18" charset="0"/>
                <a:cs typeface="Times New Roman" panose="02020603050405020304" pitchFamily="18" charset="0"/>
              </a:rPr>
              <a:t>Sanika</a:t>
            </a:r>
            <a:r>
              <a:rPr lang="en-IN" sz="2000" b="1" dirty="0">
                <a:solidFill>
                  <a:schemeClr val="tx1"/>
                </a:solidFill>
                <a:latin typeface="Times New Roman" panose="02020603050405020304" pitchFamily="18" charset="0"/>
                <a:cs typeface="Times New Roman" panose="02020603050405020304" pitchFamily="18" charset="0"/>
              </a:rPr>
              <a:t>  Ashok  </a:t>
            </a:r>
            <a:r>
              <a:rPr lang="en-IN" sz="2000" b="1" dirty="0" err="1">
                <a:solidFill>
                  <a:schemeClr val="tx1"/>
                </a:solidFill>
                <a:latin typeface="Times New Roman" panose="02020603050405020304" pitchFamily="18" charset="0"/>
                <a:cs typeface="Times New Roman" panose="02020603050405020304" pitchFamily="18" charset="0"/>
              </a:rPr>
              <a:t>Patil</a:t>
            </a:r>
            <a:r>
              <a:rPr lang="en-IN" sz="2000" b="1" dirty="0">
                <a:solidFill>
                  <a:schemeClr val="tx1"/>
                </a:solidFill>
                <a:latin typeface="Times New Roman" panose="02020603050405020304" pitchFamily="18" charset="0"/>
                <a:cs typeface="Times New Roman" panose="02020603050405020304" pitchFamily="18" charset="0"/>
              </a:rPr>
              <a:t>            -  CS3002</a:t>
            </a:r>
            <a:br>
              <a:rPr lang="en-IN" sz="2000" b="1"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2. </a:t>
            </a:r>
            <a:r>
              <a:rPr lang="en-IN" sz="2000" dirty="0" err="1">
                <a:solidFill>
                  <a:schemeClr val="tx1"/>
                </a:solidFill>
                <a:latin typeface="Times New Roman" panose="02020603050405020304" pitchFamily="18" charset="0"/>
                <a:cs typeface="Times New Roman" panose="02020603050405020304" pitchFamily="18" charset="0"/>
              </a:rPr>
              <a:t>Vaishnavi</a:t>
            </a:r>
            <a:r>
              <a:rPr lang="en-IN" sz="2000" dirty="0">
                <a:solidFill>
                  <a:schemeClr val="tx1"/>
                </a:solidFill>
                <a:latin typeface="Times New Roman" panose="02020603050405020304" pitchFamily="18" charset="0"/>
                <a:cs typeface="Times New Roman" panose="02020603050405020304" pitchFamily="18" charset="0"/>
              </a:rPr>
              <a:t>  Sachin  </a:t>
            </a:r>
            <a:r>
              <a:rPr lang="en-IN" sz="2000" dirty="0" err="1">
                <a:solidFill>
                  <a:schemeClr val="tx1"/>
                </a:solidFill>
                <a:latin typeface="Times New Roman" panose="02020603050405020304" pitchFamily="18" charset="0"/>
                <a:cs typeface="Times New Roman" panose="02020603050405020304" pitchFamily="18" charset="0"/>
              </a:rPr>
              <a:t>Jadhav</a:t>
            </a:r>
            <a:r>
              <a:rPr lang="en-IN" sz="2000" dirty="0">
                <a:solidFill>
                  <a:schemeClr val="tx1"/>
                </a:solidFill>
                <a:latin typeface="Times New Roman" panose="02020603050405020304" pitchFamily="18" charset="0"/>
                <a:cs typeface="Times New Roman" panose="02020603050405020304" pitchFamily="18" charset="0"/>
              </a:rPr>
              <a:t>   -  CS3003</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3. </a:t>
            </a:r>
            <a:r>
              <a:rPr lang="en-IN" sz="2000" dirty="0" err="1">
                <a:solidFill>
                  <a:schemeClr val="tx1"/>
                </a:solidFill>
                <a:latin typeface="Times New Roman" panose="02020603050405020304" pitchFamily="18" charset="0"/>
                <a:cs typeface="Times New Roman" panose="02020603050405020304" pitchFamily="18" charset="0"/>
              </a:rPr>
              <a:t>Pranoti</a:t>
            </a:r>
            <a:r>
              <a:rPr lang="en-IN" sz="2000" dirty="0">
                <a:solidFill>
                  <a:schemeClr val="tx1"/>
                </a:solidFill>
                <a:latin typeface="Times New Roman" panose="02020603050405020304" pitchFamily="18" charset="0"/>
                <a:cs typeface="Times New Roman" panose="02020603050405020304" pitchFamily="18" charset="0"/>
              </a:rPr>
              <a:t>  Suresh  </a:t>
            </a:r>
            <a:r>
              <a:rPr lang="en-IN" sz="2000" dirty="0" err="1">
                <a:solidFill>
                  <a:schemeClr val="tx1"/>
                </a:solidFill>
                <a:latin typeface="Times New Roman" panose="02020603050405020304" pitchFamily="18" charset="0"/>
                <a:cs typeface="Times New Roman" panose="02020603050405020304" pitchFamily="18" charset="0"/>
              </a:rPr>
              <a:t>Jadhav</a:t>
            </a:r>
            <a:r>
              <a:rPr lang="en-IN" sz="2000" dirty="0">
                <a:solidFill>
                  <a:schemeClr val="tx1"/>
                </a:solidFill>
                <a:latin typeface="Times New Roman" panose="02020603050405020304" pitchFamily="18" charset="0"/>
                <a:cs typeface="Times New Roman" panose="02020603050405020304" pitchFamily="18" charset="0"/>
              </a:rPr>
              <a:t>       -  CS3004</a:t>
            </a: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4. Muskaan  Aslam  </a:t>
            </a:r>
            <a:r>
              <a:rPr lang="en-IN" sz="2000" dirty="0" err="1">
                <a:solidFill>
                  <a:schemeClr val="tx1"/>
                </a:solidFill>
                <a:latin typeface="Times New Roman" panose="02020603050405020304" pitchFamily="18" charset="0"/>
                <a:cs typeface="Times New Roman" panose="02020603050405020304" pitchFamily="18" charset="0"/>
              </a:rPr>
              <a:t>Mujawar</a:t>
            </a:r>
            <a:r>
              <a:rPr lang="en-IN" sz="2000" dirty="0">
                <a:solidFill>
                  <a:schemeClr val="tx1"/>
                </a:solidFill>
                <a:latin typeface="Times New Roman" panose="02020603050405020304" pitchFamily="18" charset="0"/>
                <a:cs typeface="Times New Roman" panose="02020603050405020304" pitchFamily="18" charset="0"/>
              </a:rPr>
              <a:t> -  CS3005</a:t>
            </a:r>
            <a:br>
              <a:rPr lang="en-IN" sz="2000" dirty="0">
                <a:solidFill>
                  <a:schemeClr val="tx1"/>
                </a:solidFill>
                <a:latin typeface="Times New Roman" panose="02020603050405020304" pitchFamily="18" charset="0"/>
                <a:cs typeface="Times New Roman" panose="02020603050405020304" pitchFamily="18" charset="0"/>
              </a:rPr>
            </a:br>
            <a:br>
              <a:rPr lang="en-IN" sz="20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GUIDED   BY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Mrs. </a:t>
            </a:r>
            <a:r>
              <a:rPr lang="en-IN" sz="1800" dirty="0" err="1">
                <a:solidFill>
                  <a:schemeClr val="tx1"/>
                </a:solidFill>
                <a:latin typeface="Times New Roman" panose="02020603050405020304" pitchFamily="18" charset="0"/>
                <a:cs typeface="Times New Roman" panose="02020603050405020304" pitchFamily="18" charset="0"/>
              </a:rPr>
              <a:t>S.L.Jadhav</a:t>
            </a:r>
            <a:r>
              <a:rPr lang="en-IN" sz="1800" dirty="0">
                <a:solidFill>
                  <a:schemeClr val="tx1"/>
                </a:solidFill>
                <a:latin typeface="Times New Roman" panose="02020603050405020304" pitchFamily="18" charset="0"/>
                <a:cs typeface="Times New Roman" panose="02020603050405020304" pitchFamily="18" charset="0"/>
              </a:rPr>
              <a:t>    </a:t>
            </a:r>
            <a:br>
              <a:rPr lang="en-IN" sz="1800" dirty="0">
                <a:solidFill>
                  <a:schemeClr val="tx1"/>
                </a:solidFill>
                <a:latin typeface="Times New Roman" panose="02020603050405020304" pitchFamily="18" charset="0"/>
                <a:cs typeface="Times New Roman" panose="02020603050405020304" pitchFamily="18" charset="0"/>
              </a:rPr>
            </a:br>
            <a:r>
              <a:rPr lang="en-IN" sz="2000" dirty="0">
                <a:solidFill>
                  <a:schemeClr val="tx1"/>
                </a:solidFill>
                <a:latin typeface="Times New Roman" panose="02020603050405020304" pitchFamily="18" charset="0"/>
                <a:cs typeface="Times New Roman" panose="02020603050405020304" pitchFamily="18" charset="0"/>
              </a:rPr>
              <a:t>                                                   </a:t>
            </a:r>
          </a:p>
        </p:txBody>
      </p:sp>
      <p:pic>
        <p:nvPicPr>
          <p:cNvPr id="3" name="Picture 2" descr="Description: C:\Users\SAGARPMALI\Desktop\2ee0bd46-fb46-4942-aeb0-f8158463a184.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5445" y="652511"/>
            <a:ext cx="1031632" cy="1000944"/>
          </a:xfrm>
          <a:prstGeom prst="rect">
            <a:avLst/>
          </a:prstGeom>
          <a:noFill/>
          <a:ln>
            <a:noFill/>
          </a:ln>
        </p:spPr>
      </p:pic>
    </p:spTree>
    <p:extLst>
      <p:ext uri="{BB962C8B-B14F-4D97-AF65-F5344CB8AC3E}">
        <p14:creationId xmlns:p14="http://schemas.microsoft.com/office/powerpoint/2010/main" val="27102688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7F785-0119-70E0-B728-F4DBEE5E139A}"/>
              </a:ext>
            </a:extLst>
          </p:cNvPr>
          <p:cNvSpPr>
            <a:spLocks noGrp="1"/>
          </p:cNvSpPr>
          <p:nvPr>
            <p:ph type="title"/>
          </p:nvPr>
        </p:nvSpPr>
        <p:spPr>
          <a:xfrm>
            <a:off x="264817" y="452717"/>
            <a:ext cx="11789532" cy="2260986"/>
          </a:xfrm>
        </p:spPr>
        <p:txBody>
          <a:bodyPr>
            <a:normAutofit fontScale="90000"/>
          </a:bodyPr>
          <a:lstStyle/>
          <a:p>
            <a:r>
              <a:rPr lang="en-US" sz="4800"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Tools</a:t>
            </a:r>
            <a:br>
              <a:rPr lang="en-US" sz="5300" b="1" u="sng" dirty="0">
                <a:latin typeface="Times New Roman" panose="02020603050405020304" pitchFamily="18" charset="0"/>
                <a:cs typeface="Times New Roman" panose="02020603050405020304" pitchFamily="18" charset="0"/>
              </a:rPr>
            </a:br>
            <a:br>
              <a:rPr lang="en-US" sz="5300" b="1" u="sng"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Software Requirement:</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1.Android studio</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2.Java</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3.Google map API</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br>
              <a:rPr lang="en-US" sz="31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Hardware Requirement:</a:t>
            </a:r>
            <a:br>
              <a:rPr lang="en-US" sz="3100"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1.RAM- 16 GB</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2.Processor- AMD Ryzen 5 5500U With Radeon Graphics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3.System type- 64-bit operating system, x64-based processor</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br>
              <a:rPr lang="en-US" sz="3100"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br>
              <a:rPr lang="en-US" sz="1000" dirty="0">
                <a:latin typeface="Times New Roman" panose="02020603050405020304" pitchFamily="18" charset="0"/>
                <a:cs typeface="Times New Roman" panose="02020603050405020304" pitchFamily="18" charset="0"/>
              </a:rPr>
            </a:br>
            <a:br>
              <a:rPr lang="en-US" sz="2000" dirty="0"/>
            </a:br>
            <a:br>
              <a:rPr lang="en-US" sz="2000" dirty="0"/>
            </a:br>
            <a:br>
              <a:rPr lang="en-US" sz="2000" dirty="0"/>
            </a:br>
            <a:endParaRPr lang="en-IN" sz="2000" dirty="0"/>
          </a:p>
        </p:txBody>
      </p:sp>
      <p:sp>
        <p:nvSpPr>
          <p:cNvPr id="3" name="Rectangle 1">
            <a:extLst>
              <a:ext uri="{FF2B5EF4-FFF2-40B4-BE49-F238E27FC236}">
                <a16:creationId xmlns:a16="http://schemas.microsoft.com/office/drawing/2014/main" id="{3D59F2CF-2882-19A1-0FD2-D433DCFB4289}"/>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7C77343-FF69-D35B-76EA-08519240961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170420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20EBE-E998-1430-9CD7-E7D9A4D216F5}"/>
              </a:ext>
            </a:extLst>
          </p:cNvPr>
          <p:cNvSpPr>
            <a:spLocks noGrp="1"/>
          </p:cNvSpPr>
          <p:nvPr>
            <p:ph type="title"/>
          </p:nvPr>
        </p:nvSpPr>
        <p:spPr>
          <a:xfrm>
            <a:off x="264816" y="206477"/>
            <a:ext cx="11553125" cy="3023258"/>
          </a:xfrm>
        </p:spPr>
        <p:txBody>
          <a:bodyPr>
            <a:normAutofit fontScale="90000"/>
          </a:bodyPr>
          <a:lstStyle/>
          <a:p>
            <a:r>
              <a:rPr lang="en-US" sz="5300" dirty="0"/>
              <a:t>                        </a:t>
            </a:r>
            <a:r>
              <a:rPr lang="en-US" sz="5300" b="1" u="sng" dirty="0">
                <a:latin typeface="Times New Roman" panose="02020603050405020304" pitchFamily="18" charset="0"/>
                <a:cs typeface="Times New Roman" panose="02020603050405020304" pitchFamily="18" charset="0"/>
              </a:rPr>
              <a:t>Future scope</a:t>
            </a:r>
            <a:br>
              <a:rPr lang="en-US" sz="4800" b="1" u="sng"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a:t>
            </a:r>
            <a:r>
              <a:rPr lang="en-US" sz="3100" b="1" dirty="0">
                <a:latin typeface="Times New Roman" panose="02020603050405020304" pitchFamily="18" charset="0"/>
                <a:cs typeface="Times New Roman" panose="02020603050405020304" pitchFamily="18" charset="0"/>
              </a:rPr>
              <a:t> Improved Accuracy</a:t>
            </a:r>
            <a:r>
              <a:rPr lang="en-US" sz="3100" dirty="0">
                <a:latin typeface="Times New Roman" panose="02020603050405020304" pitchFamily="18" charset="0"/>
                <a:cs typeface="Times New Roman" panose="02020603050405020304" pitchFamily="18" charset="0"/>
              </a:rPr>
              <a:t>: Develop more advanced algorithms to detect and recognize vehicles more accurately.</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2.</a:t>
            </a:r>
            <a:r>
              <a:rPr lang="en-US" sz="3100" b="1" dirty="0">
                <a:latin typeface="Times New Roman" panose="02020603050405020304" pitchFamily="18" charset="0"/>
                <a:cs typeface="Times New Roman" panose="02020603050405020304" pitchFamily="18" charset="0"/>
              </a:rPr>
              <a:t> Integration with Maps</a:t>
            </a:r>
            <a:r>
              <a:rPr lang="en-US" sz="3100" dirty="0">
                <a:latin typeface="Times New Roman" panose="02020603050405020304" pitchFamily="18" charset="0"/>
                <a:cs typeface="Times New Roman" panose="02020603050405020304" pitchFamily="18" charset="0"/>
              </a:rPr>
              <a:t>: Combine your app with map services to show users where they can find available parking spaces based on real-time data.</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3.</a:t>
            </a:r>
            <a:r>
              <a:rPr lang="en-US" sz="3100" b="1" dirty="0">
                <a:latin typeface="Times New Roman" panose="02020603050405020304" pitchFamily="18" charset="0"/>
                <a:cs typeface="Times New Roman" panose="02020603050405020304" pitchFamily="18" charset="0"/>
              </a:rPr>
              <a:t> Parking Management</a:t>
            </a:r>
            <a:r>
              <a:rPr lang="en-US" sz="3100" dirty="0">
                <a:latin typeface="Times New Roman" panose="02020603050405020304" pitchFamily="18" charset="0"/>
                <a:cs typeface="Times New Roman" panose="02020603050405020304" pitchFamily="18" charset="0"/>
              </a:rPr>
              <a:t>: Expand your app to help cities or parking lot owners manage parking spaces more effectively.</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4.</a:t>
            </a:r>
            <a:r>
              <a:rPr lang="en-US" sz="3100" b="1" dirty="0">
                <a:latin typeface="Times New Roman" panose="02020603050405020304" pitchFamily="18" charset="0"/>
                <a:cs typeface="Times New Roman" panose="02020603050405020304" pitchFamily="18" charset="0"/>
              </a:rPr>
              <a:t> AI and Machine Learning</a:t>
            </a:r>
            <a:r>
              <a:rPr lang="en-US" sz="3100" dirty="0">
                <a:latin typeface="Times New Roman" panose="02020603050405020304" pitchFamily="18" charset="0"/>
                <a:cs typeface="Times New Roman" panose="02020603050405020304" pitchFamily="18" charset="0"/>
              </a:rPr>
              <a:t>: Use AI and machine learning to enhance the detection capabilities and improve the app’s performance over time as it learns from more data.</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endParaRPr lang="en-IN" sz="31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BA100AB8-71A2-D0A1-6246-DE3FE3C466E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6C93986-5631-97E6-775D-68074ADF1CF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D3F9B1B8-D0DD-779D-CCB0-D4D441FEC2FA}"/>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082CF49B-3B45-3B4E-6A44-190603B62D11}"/>
              </a:ext>
            </a:extLst>
          </p:cNvPr>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DE8F3F0F-5AF6-B23B-3F72-B4F4BC0C61F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4393E572-F4AC-FE3F-F0F2-F9363DEA4128}"/>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1C45B13A-768E-6BC6-4F78-376BD5FCB3D6}"/>
              </a:ext>
            </a:extLst>
          </p:cNvPr>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BF0FD4BC-16AD-AC77-D07F-B49D5A19360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52870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5E5-AED6-D458-A5ED-EE687DB2B514}"/>
              </a:ext>
            </a:extLst>
          </p:cNvPr>
          <p:cNvSpPr>
            <a:spLocks noGrp="1"/>
          </p:cNvSpPr>
          <p:nvPr>
            <p:ph type="title"/>
          </p:nvPr>
        </p:nvSpPr>
        <p:spPr>
          <a:xfrm>
            <a:off x="764098" y="256071"/>
            <a:ext cx="10916624" cy="2015179"/>
          </a:xfrm>
        </p:spPr>
        <p:txBody>
          <a:bodyPr>
            <a:normAutofit fontScale="90000"/>
          </a:bodyPr>
          <a:lstStyle/>
          <a:p>
            <a:r>
              <a:rPr lang="en-US" sz="5300" dirty="0"/>
              <a:t>                       </a:t>
            </a:r>
            <a:r>
              <a:rPr lang="en-US" sz="5300" b="1" u="sng" dirty="0">
                <a:latin typeface="Times New Roman" panose="02020603050405020304" pitchFamily="18" charset="0"/>
                <a:cs typeface="Times New Roman" panose="02020603050405020304" pitchFamily="18" charset="0"/>
              </a:rPr>
              <a:t>Conclusion </a:t>
            </a:r>
            <a:br>
              <a:rPr lang="en-US" b="1" u="sng"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A parking vehicle detection project using an Android application offers a practical and innovative solution to common parking challenges. By leveraging smartphone technology, the app can help users find available parking spaces more efficiently. Key outcomes of the project include.</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a:t>
            </a:r>
            <a:r>
              <a:rPr lang="en-US" sz="3100" b="1" dirty="0">
                <a:latin typeface="Times New Roman" panose="02020603050405020304" pitchFamily="18" charset="0"/>
                <a:cs typeface="Times New Roman" panose="02020603050405020304" pitchFamily="18" charset="0"/>
              </a:rPr>
              <a:t> Enhanced Convenience</a:t>
            </a:r>
            <a:r>
              <a:rPr lang="en-US" sz="3100" dirty="0">
                <a:latin typeface="Times New Roman" panose="02020603050405020304" pitchFamily="18" charset="0"/>
                <a:cs typeface="Times New Roman" panose="02020603050405020304" pitchFamily="18" charset="0"/>
              </a:rPr>
              <a:t>: Users can quickly locate parking spots, saving time and reducing frustration.</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2.</a:t>
            </a:r>
            <a:r>
              <a:rPr lang="en-US" sz="3100" b="1" dirty="0">
                <a:latin typeface="Times New Roman" panose="02020603050405020304" pitchFamily="18" charset="0"/>
                <a:cs typeface="Times New Roman" panose="02020603050405020304" pitchFamily="18" charset="0"/>
              </a:rPr>
              <a:t> Increased Efficiency</a:t>
            </a:r>
            <a:r>
              <a:rPr lang="en-US" sz="3100" dirty="0">
                <a:latin typeface="Times New Roman" panose="02020603050405020304" pitchFamily="18" charset="0"/>
                <a:cs typeface="Times New Roman" panose="02020603050405020304" pitchFamily="18" charset="0"/>
              </a:rPr>
              <a:t>: The app helps optimize parking space usage, benefiting both drivers and parking lot managers.</a:t>
            </a:r>
            <a:br>
              <a:rPr lang="en-US" sz="3100" dirty="0">
                <a:latin typeface="Times New Roman" panose="02020603050405020304" pitchFamily="18" charset="0"/>
                <a:cs typeface="Times New Roman" panose="02020603050405020304" pitchFamily="18" charset="0"/>
              </a:rPr>
            </a:br>
            <a:br>
              <a:rPr lang="en-US" sz="2200" dirty="0"/>
            </a:br>
            <a:br>
              <a:rPr lang="en-US" sz="2200" b="1" u="sng" dirty="0"/>
            </a:br>
            <a:br>
              <a:rPr lang="en-US" sz="2000" b="1" u="sng" dirty="0"/>
            </a:br>
            <a:endParaRPr lang="en-IN" sz="2000" b="1" u="sng" dirty="0"/>
          </a:p>
        </p:txBody>
      </p:sp>
    </p:spTree>
    <p:extLst>
      <p:ext uri="{BB962C8B-B14F-4D97-AF65-F5344CB8AC3E}">
        <p14:creationId xmlns:p14="http://schemas.microsoft.com/office/powerpoint/2010/main" val="272591328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1C57-EE05-8C78-F935-6DE2A0288FCC}"/>
              </a:ext>
            </a:extLst>
          </p:cNvPr>
          <p:cNvSpPr>
            <a:spLocks noGrp="1"/>
          </p:cNvSpPr>
          <p:nvPr>
            <p:ph type="title"/>
          </p:nvPr>
        </p:nvSpPr>
        <p:spPr/>
        <p:txBody>
          <a:bodyPr>
            <a:normAutofit fontScale="90000"/>
          </a:bodyPr>
          <a:lstStyle/>
          <a:p>
            <a:r>
              <a:rPr lang="en-US" dirty="0"/>
              <a:t>                     </a:t>
            </a:r>
            <a:br>
              <a:rPr lang="en-US" dirty="0"/>
            </a:br>
            <a:br>
              <a:rPr lang="en-US" dirty="0"/>
            </a:br>
            <a:r>
              <a:rPr lang="en-US" dirty="0"/>
              <a:t>            </a:t>
            </a:r>
            <a:br>
              <a:rPr lang="en-US" dirty="0"/>
            </a:br>
            <a:r>
              <a:rPr lang="en-US" dirty="0"/>
              <a:t>                   </a:t>
            </a:r>
            <a:br>
              <a:rPr lang="en-US" dirty="0"/>
            </a:br>
            <a:r>
              <a:rPr lang="en-US" dirty="0"/>
              <a:t>                   </a:t>
            </a:r>
            <a:r>
              <a:rPr lang="en-US" sz="8000" b="1" dirty="0">
                <a:latin typeface="Times New Roman" panose="02020603050405020304" pitchFamily="18" charset="0"/>
                <a:cs typeface="Times New Roman" panose="02020603050405020304" pitchFamily="18" charset="0"/>
              </a:rPr>
              <a:t>Thank You !!!</a:t>
            </a:r>
            <a:endParaRPr lang="en-IN" sz="8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5804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AFE7-446F-E0F6-28E4-FC71CAD9C36A}"/>
              </a:ext>
            </a:extLst>
          </p:cNvPr>
          <p:cNvSpPr>
            <a:spLocks noGrp="1"/>
          </p:cNvSpPr>
          <p:nvPr>
            <p:ph type="title"/>
          </p:nvPr>
        </p:nvSpPr>
        <p:spPr/>
        <p:txBody>
          <a:bodyPr/>
          <a:lstStyle/>
          <a:p>
            <a:r>
              <a:rPr lang="en-IN" dirty="0"/>
              <a:t>                           </a:t>
            </a:r>
            <a:r>
              <a:rPr lang="en-IN" sz="4800" b="1" u="sng" dirty="0">
                <a:latin typeface="Times New Roman" panose="02020603050405020304" pitchFamily="18" charset="0"/>
                <a:cs typeface="Times New Roman" panose="02020603050405020304" pitchFamily="18" charset="0"/>
              </a:rPr>
              <a:t>INDEX</a:t>
            </a:r>
          </a:p>
        </p:txBody>
      </p:sp>
      <p:graphicFrame>
        <p:nvGraphicFramePr>
          <p:cNvPr id="3" name="Table 2"/>
          <p:cNvGraphicFramePr>
            <a:graphicFrameLocks noGrp="1"/>
          </p:cNvGraphicFramePr>
          <p:nvPr>
            <p:extLst>
              <p:ext uri="{D42A27DB-BD31-4B8C-83A1-F6EECF244321}">
                <p14:modId xmlns:p14="http://schemas.microsoft.com/office/powerpoint/2010/main" val="2721876392"/>
              </p:ext>
            </p:extLst>
          </p:nvPr>
        </p:nvGraphicFramePr>
        <p:xfrm>
          <a:off x="2332892" y="2052639"/>
          <a:ext cx="7548086" cy="4361688"/>
        </p:xfrm>
        <a:graphic>
          <a:graphicData uri="http://schemas.openxmlformats.org/drawingml/2006/table">
            <a:tbl>
              <a:tblPr firstRow="1" bandRow="1">
                <a:tableStyleId>{5C22544A-7EE6-4342-B048-85BDC9FD1C3A}</a:tableStyleId>
              </a:tblPr>
              <a:tblGrid>
                <a:gridCol w="1851816">
                  <a:extLst>
                    <a:ext uri="{9D8B030D-6E8A-4147-A177-3AD203B41FA5}">
                      <a16:colId xmlns:a16="http://schemas.microsoft.com/office/drawing/2014/main" val="20000"/>
                    </a:ext>
                  </a:extLst>
                </a:gridCol>
                <a:gridCol w="5696270">
                  <a:extLst>
                    <a:ext uri="{9D8B030D-6E8A-4147-A177-3AD203B41FA5}">
                      <a16:colId xmlns:a16="http://schemas.microsoft.com/office/drawing/2014/main" val="20001"/>
                    </a:ext>
                  </a:extLst>
                </a:gridCol>
              </a:tblGrid>
              <a:tr h="422760">
                <a:tc>
                  <a:txBody>
                    <a:bodyPr/>
                    <a:lstStyle/>
                    <a:p>
                      <a:r>
                        <a:rPr lang="en-US" dirty="0">
                          <a:latin typeface="Times New Roman" panose="02020603050405020304" pitchFamily="18" charset="0"/>
                          <a:cs typeface="Times New Roman" panose="02020603050405020304" pitchFamily="18" charset="0"/>
                        </a:rPr>
                        <a:t>SR.NO</a:t>
                      </a:r>
                    </a:p>
                  </a:txBody>
                  <a:tcPr/>
                </a:tc>
                <a:tc>
                  <a:txBody>
                    <a:bodyPr/>
                    <a:lstStyle/>
                    <a:p>
                      <a:r>
                        <a:rPr lang="en-US" dirty="0">
                          <a:latin typeface="Times New Roman" panose="02020603050405020304" pitchFamily="18" charset="0"/>
                          <a:cs typeface="Times New Roman" panose="02020603050405020304" pitchFamily="18" charset="0"/>
                        </a:rPr>
                        <a:t>                           TOPIC</a:t>
                      </a:r>
                    </a:p>
                  </a:txBody>
                  <a:tcPr/>
                </a:tc>
                <a:extLst>
                  <a:ext uri="{0D108BD9-81ED-4DB2-BD59-A6C34878D82A}">
                    <a16:rowId xmlns:a16="http://schemas.microsoft.com/office/drawing/2014/main" val="10000"/>
                  </a:ext>
                </a:extLst>
              </a:tr>
              <a:tr h="446646">
                <a:tc>
                  <a:txBody>
                    <a:bodyPr/>
                    <a:lstStyle/>
                    <a:p>
                      <a:r>
                        <a:rPr lang="en-US" dirty="0">
                          <a:latin typeface="Times New Roman" panose="02020603050405020304" pitchFamily="18" charset="0"/>
                          <a:cs typeface="Times New Roman" panose="02020603050405020304" pitchFamily="18" charset="0"/>
                        </a:rPr>
                        <a:t>01</a:t>
                      </a:r>
                    </a:p>
                  </a:txBody>
                  <a:tcPr/>
                </a:tc>
                <a:tc>
                  <a:txBody>
                    <a:bodyPr/>
                    <a:lstStyle/>
                    <a:p>
                      <a:pPr algn="just"/>
                      <a:r>
                        <a:rPr lang="en-US" dirty="0">
                          <a:latin typeface="Times New Roman" panose="02020603050405020304" pitchFamily="18" charset="0"/>
                          <a:cs typeface="Times New Roman" panose="02020603050405020304" pitchFamily="18" charset="0"/>
                        </a:rPr>
                        <a:t>              INTRODUCTION</a:t>
                      </a:r>
                    </a:p>
                  </a:txBody>
                  <a:tcPr/>
                </a:tc>
                <a:extLst>
                  <a:ext uri="{0D108BD9-81ED-4DB2-BD59-A6C34878D82A}">
                    <a16:rowId xmlns:a16="http://schemas.microsoft.com/office/drawing/2014/main" val="10001"/>
                  </a:ext>
                </a:extLst>
              </a:tr>
              <a:tr h="446646">
                <a:tc>
                  <a:txBody>
                    <a:bodyPr/>
                    <a:lstStyle/>
                    <a:p>
                      <a:r>
                        <a:rPr lang="en-US" dirty="0">
                          <a:latin typeface="Times New Roman" panose="02020603050405020304" pitchFamily="18" charset="0"/>
                          <a:cs typeface="Times New Roman" panose="02020603050405020304" pitchFamily="18" charset="0"/>
                        </a:rPr>
                        <a:t>02</a:t>
                      </a:r>
                    </a:p>
                  </a:txBody>
                  <a:tcPr/>
                </a:tc>
                <a:tc>
                  <a:txBody>
                    <a:bodyPr/>
                    <a:lstStyle/>
                    <a:p>
                      <a:pPr algn="just"/>
                      <a:r>
                        <a:rPr lang="en-US" dirty="0">
                          <a:latin typeface="Times New Roman" panose="02020603050405020304" pitchFamily="18" charset="0"/>
                          <a:cs typeface="Times New Roman" panose="02020603050405020304" pitchFamily="18" charset="0"/>
                        </a:rPr>
                        <a:t>          PROBLEM STATEMENT</a:t>
                      </a:r>
                    </a:p>
                  </a:txBody>
                  <a:tcPr/>
                </a:tc>
                <a:extLst>
                  <a:ext uri="{0D108BD9-81ED-4DB2-BD59-A6C34878D82A}">
                    <a16:rowId xmlns:a16="http://schemas.microsoft.com/office/drawing/2014/main" val="10002"/>
                  </a:ext>
                </a:extLst>
              </a:tr>
              <a:tr h="446646">
                <a:tc>
                  <a:txBody>
                    <a:bodyPr/>
                    <a:lstStyle/>
                    <a:p>
                      <a:r>
                        <a:rPr lang="en-US" dirty="0">
                          <a:latin typeface="Times New Roman" panose="02020603050405020304" pitchFamily="18" charset="0"/>
                          <a:cs typeface="Times New Roman" panose="02020603050405020304" pitchFamily="18" charset="0"/>
                        </a:rPr>
                        <a:t>03</a:t>
                      </a:r>
                    </a:p>
                  </a:txBody>
                  <a:tcPr/>
                </a:tc>
                <a:tc>
                  <a:txBody>
                    <a:bodyPr/>
                    <a:lstStyle/>
                    <a:p>
                      <a:pPr algn="just"/>
                      <a:r>
                        <a:rPr lang="en-US" dirty="0">
                          <a:latin typeface="Times New Roman" panose="02020603050405020304" pitchFamily="18" charset="0"/>
                          <a:cs typeface="Times New Roman" panose="02020603050405020304" pitchFamily="18" charset="0"/>
                        </a:rPr>
                        <a:t>                  OBJECTIVE</a:t>
                      </a:r>
                    </a:p>
                  </a:txBody>
                  <a:tcPr/>
                </a:tc>
                <a:extLst>
                  <a:ext uri="{0D108BD9-81ED-4DB2-BD59-A6C34878D82A}">
                    <a16:rowId xmlns:a16="http://schemas.microsoft.com/office/drawing/2014/main" val="10003"/>
                  </a:ext>
                </a:extLst>
              </a:tr>
              <a:tr h="446646">
                <a:tc>
                  <a:txBody>
                    <a:bodyPr/>
                    <a:lstStyle/>
                    <a:p>
                      <a:r>
                        <a:rPr lang="en-US" dirty="0">
                          <a:latin typeface="Times New Roman" panose="02020603050405020304" pitchFamily="18" charset="0"/>
                          <a:cs typeface="Times New Roman" panose="02020603050405020304" pitchFamily="18" charset="0"/>
                        </a:rPr>
                        <a:t>04</a:t>
                      </a:r>
                    </a:p>
                  </a:txBody>
                  <a:tcPr/>
                </a:tc>
                <a:tc>
                  <a:txBody>
                    <a:bodyPr/>
                    <a:lstStyle/>
                    <a:p>
                      <a:pPr algn="just"/>
                      <a:r>
                        <a:rPr lang="en-US" dirty="0">
                          <a:latin typeface="Times New Roman" panose="02020603050405020304" pitchFamily="18" charset="0"/>
                          <a:cs typeface="Times New Roman" panose="02020603050405020304" pitchFamily="18" charset="0"/>
                        </a:rPr>
                        <a:t>            EXISTING</a:t>
                      </a:r>
                      <a:r>
                        <a:rPr lang="en-US" baseline="0" dirty="0">
                          <a:latin typeface="Times New Roman" panose="02020603050405020304" pitchFamily="18" charset="0"/>
                          <a:cs typeface="Times New Roman" panose="02020603050405020304" pitchFamily="18" charset="0"/>
                        </a:rPr>
                        <a:t> SYSTEM</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446646">
                <a:tc>
                  <a:txBody>
                    <a:bodyPr/>
                    <a:lstStyle/>
                    <a:p>
                      <a:r>
                        <a:rPr lang="en-US" dirty="0">
                          <a:latin typeface="Times New Roman" panose="02020603050405020304" pitchFamily="18" charset="0"/>
                          <a:cs typeface="Times New Roman" panose="02020603050405020304" pitchFamily="18" charset="0"/>
                        </a:rPr>
                        <a:t>05</a:t>
                      </a:r>
                    </a:p>
                  </a:txBody>
                  <a:tcPr/>
                </a:tc>
                <a:tc>
                  <a:txBody>
                    <a:bodyPr/>
                    <a:lstStyle/>
                    <a:p>
                      <a:pPr algn="just"/>
                      <a:r>
                        <a:rPr lang="en-US" dirty="0">
                          <a:latin typeface="Times New Roman" panose="02020603050405020304" pitchFamily="18" charset="0"/>
                          <a:cs typeface="Times New Roman" panose="02020603050405020304" pitchFamily="18" charset="0"/>
                        </a:rPr>
                        <a:t>            PROPOSE SYSTEM</a:t>
                      </a:r>
                    </a:p>
                  </a:txBody>
                  <a:tcPr/>
                </a:tc>
                <a:extLst>
                  <a:ext uri="{0D108BD9-81ED-4DB2-BD59-A6C34878D82A}">
                    <a16:rowId xmlns:a16="http://schemas.microsoft.com/office/drawing/2014/main" val="10005"/>
                  </a:ext>
                </a:extLst>
              </a:tr>
              <a:tr h="446646">
                <a:tc>
                  <a:txBody>
                    <a:bodyPr/>
                    <a:lstStyle/>
                    <a:p>
                      <a:r>
                        <a:rPr lang="en-US" dirty="0">
                          <a:latin typeface="Times New Roman" panose="02020603050405020304" pitchFamily="18" charset="0"/>
                          <a:cs typeface="Times New Roman" panose="02020603050405020304" pitchFamily="18" charset="0"/>
                        </a:rPr>
                        <a:t>06</a:t>
                      </a:r>
                    </a:p>
                  </a:txBody>
                  <a:tcPr/>
                </a:tc>
                <a:tc>
                  <a:txBody>
                    <a:bodyPr/>
                    <a:lstStyle/>
                    <a:p>
                      <a:pPr algn="just"/>
                      <a:r>
                        <a:rPr lang="en-US" dirty="0">
                          <a:latin typeface="Times New Roman" panose="02020603050405020304" pitchFamily="18" charset="0"/>
                          <a:cs typeface="Times New Roman" panose="02020603050405020304" pitchFamily="18" charset="0"/>
                        </a:rPr>
                        <a:t>        ADVANTAGES &amp;</a:t>
                      </a:r>
                      <a:r>
                        <a:rPr lang="en-US" baseline="0" dirty="0">
                          <a:latin typeface="Times New Roman" panose="02020603050405020304" pitchFamily="18" charset="0"/>
                          <a:cs typeface="Times New Roman" panose="02020603050405020304" pitchFamily="18" charset="0"/>
                        </a:rPr>
                        <a:t> DISADVANTAGES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446646">
                <a:tc>
                  <a:txBody>
                    <a:bodyPr/>
                    <a:lstStyle/>
                    <a:p>
                      <a:r>
                        <a:rPr lang="en-US" dirty="0">
                          <a:latin typeface="Times New Roman" panose="02020603050405020304" pitchFamily="18" charset="0"/>
                          <a:cs typeface="Times New Roman" panose="02020603050405020304" pitchFamily="18" charset="0"/>
                        </a:rPr>
                        <a:t>07</a:t>
                      </a:r>
                    </a:p>
                  </a:txBody>
                  <a:tcPr/>
                </a:tc>
                <a:tc>
                  <a:txBody>
                    <a:bodyPr/>
                    <a:lstStyle/>
                    <a:p>
                      <a:pPr algn="just"/>
                      <a:r>
                        <a:rPr lang="en-US" dirty="0">
                          <a:latin typeface="Times New Roman" panose="02020603050405020304" pitchFamily="18" charset="0"/>
                          <a:cs typeface="Times New Roman" panose="02020603050405020304" pitchFamily="18" charset="0"/>
                        </a:rPr>
                        <a:t>                   TOOLS</a:t>
                      </a:r>
                    </a:p>
                  </a:txBody>
                  <a:tcPr/>
                </a:tc>
                <a:extLst>
                  <a:ext uri="{0D108BD9-81ED-4DB2-BD59-A6C34878D82A}">
                    <a16:rowId xmlns:a16="http://schemas.microsoft.com/office/drawing/2014/main" val="10007"/>
                  </a:ext>
                </a:extLst>
              </a:tr>
              <a:tr h="446646">
                <a:tc>
                  <a:txBody>
                    <a:bodyPr/>
                    <a:lstStyle/>
                    <a:p>
                      <a:r>
                        <a:rPr lang="en-US" dirty="0">
                          <a:latin typeface="Times New Roman" panose="02020603050405020304" pitchFamily="18" charset="0"/>
                          <a:cs typeface="Times New Roman" panose="02020603050405020304" pitchFamily="18" charset="0"/>
                        </a:rPr>
                        <a:t>08</a:t>
                      </a:r>
                    </a:p>
                  </a:txBody>
                  <a:tcPr/>
                </a:tc>
                <a:tc>
                  <a:txBody>
                    <a:bodyPr/>
                    <a:lstStyle/>
                    <a:p>
                      <a:pPr algn="just"/>
                      <a:r>
                        <a:rPr lang="en-US" dirty="0">
                          <a:latin typeface="Times New Roman" panose="02020603050405020304" pitchFamily="18" charset="0"/>
                          <a:cs typeface="Times New Roman" panose="02020603050405020304" pitchFamily="18" charset="0"/>
                        </a:rPr>
                        <a:t>            FUTURE SCOPE</a:t>
                      </a:r>
                    </a:p>
                  </a:txBody>
                  <a:tcPr/>
                </a:tc>
                <a:extLst>
                  <a:ext uri="{0D108BD9-81ED-4DB2-BD59-A6C34878D82A}">
                    <a16:rowId xmlns:a16="http://schemas.microsoft.com/office/drawing/2014/main" val="10008"/>
                  </a:ext>
                </a:extLst>
              </a:tr>
              <a:tr h="338584">
                <a:tc>
                  <a:txBody>
                    <a:bodyPr/>
                    <a:lstStyle/>
                    <a:p>
                      <a:r>
                        <a:rPr lang="en-US" dirty="0">
                          <a:latin typeface="Times New Roman" panose="02020603050405020304" pitchFamily="18" charset="0"/>
                          <a:cs typeface="Times New Roman" panose="02020603050405020304" pitchFamily="18" charset="0"/>
                        </a:rPr>
                        <a:t>09</a:t>
                      </a:r>
                    </a:p>
                  </a:txBody>
                  <a:tcPr/>
                </a:tc>
                <a:tc>
                  <a:txBody>
                    <a:bodyPr/>
                    <a:lstStyle/>
                    <a:p>
                      <a:pPr algn="just"/>
                      <a:r>
                        <a:rPr lang="en-US" dirty="0">
                          <a:latin typeface="Times New Roman" panose="02020603050405020304" pitchFamily="18" charset="0"/>
                          <a:cs typeface="Times New Roman" panose="02020603050405020304" pitchFamily="18" charset="0"/>
                        </a:rPr>
                        <a:t>             CONCLUSION</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53010498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49F1-FE12-B711-9DB9-344B23398AB4}"/>
              </a:ext>
            </a:extLst>
          </p:cNvPr>
          <p:cNvSpPr>
            <a:spLocks noGrp="1"/>
          </p:cNvSpPr>
          <p:nvPr>
            <p:ph type="title"/>
          </p:nvPr>
        </p:nvSpPr>
        <p:spPr>
          <a:xfrm>
            <a:off x="294968" y="78659"/>
            <a:ext cx="10933471" cy="3008672"/>
          </a:xfrm>
        </p:spPr>
        <p:txBody>
          <a:bodyPr>
            <a:normAutofit fontScale="90000"/>
          </a:bodyPr>
          <a:lstStyle/>
          <a:p>
            <a:r>
              <a:rPr lang="en-US" dirty="0"/>
              <a:t>                           </a:t>
            </a:r>
            <a:r>
              <a:rPr lang="en-US" sz="5300" b="1" u="sng" dirty="0">
                <a:latin typeface="Times New Roman" panose="02020603050405020304" pitchFamily="18" charset="0"/>
                <a:cs typeface="Times New Roman" panose="02020603050405020304" pitchFamily="18" charset="0"/>
              </a:rPr>
              <a:t>Introduction</a:t>
            </a:r>
            <a:br>
              <a:rPr lang="en-US" sz="5300" u="sng" dirty="0">
                <a:latin typeface="Times New Roman" panose="02020603050405020304" pitchFamily="18" charset="0"/>
                <a:cs typeface="Times New Roman" panose="02020603050405020304" pitchFamily="18" charset="0"/>
              </a:rPr>
            </a:br>
            <a:br>
              <a:rPr lang="en-US"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The goal of this project is to create an Android application that can detect vehicles parked in a parking </a:t>
            </a:r>
            <a:r>
              <a:rPr lang="en-US" sz="3100" dirty="0" err="1">
                <a:latin typeface="Times New Roman" panose="02020603050405020304" pitchFamily="18" charset="0"/>
                <a:cs typeface="Times New Roman" panose="02020603050405020304" pitchFamily="18" charset="0"/>
              </a:rPr>
              <a:t>area.This</a:t>
            </a:r>
            <a:r>
              <a:rPr lang="en-US" sz="3100" dirty="0">
                <a:latin typeface="Times New Roman" panose="02020603050405020304" pitchFamily="18" charset="0"/>
                <a:cs typeface="Times New Roman" panose="02020603050405020304" pitchFamily="18" charset="0"/>
              </a:rPr>
              <a:t> app will help users quickly find available  parking spaces and monitor parking conditions in real time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How It Works</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a:t>
            </a:r>
            <a:r>
              <a:rPr lang="en-US" sz="3100" b="1" dirty="0">
                <a:latin typeface="Times New Roman" panose="02020603050405020304" pitchFamily="18" charset="0"/>
                <a:cs typeface="Times New Roman" panose="02020603050405020304" pitchFamily="18" charset="0"/>
              </a:rPr>
              <a:t>Camera Integration:</a:t>
            </a:r>
            <a:r>
              <a:rPr lang="en-US" sz="3100" dirty="0">
                <a:latin typeface="Times New Roman" panose="02020603050405020304" pitchFamily="18" charset="0"/>
                <a:cs typeface="Times New Roman" panose="02020603050405020304" pitchFamily="18" charset="0"/>
              </a:rPr>
              <a:t> The app the camera  capture image parking area.</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2.</a:t>
            </a:r>
            <a:r>
              <a:rPr lang="en-US" sz="3100" b="1" dirty="0">
                <a:latin typeface="Times New Roman" panose="02020603050405020304" pitchFamily="18" charset="0"/>
                <a:cs typeface="Times New Roman" panose="02020603050405020304" pitchFamily="18" charset="0"/>
              </a:rPr>
              <a:t> Image Processing:</a:t>
            </a:r>
            <a:r>
              <a:rPr lang="en-US" sz="3100" dirty="0">
                <a:latin typeface="Times New Roman" panose="02020603050405020304" pitchFamily="18" charset="0"/>
                <a:cs typeface="Times New Roman" panose="02020603050405020304" pitchFamily="18" charset="0"/>
              </a:rPr>
              <a:t> It analyzes the images using special algorithms to detect whether there are vehicles parked in each parking spot.</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3.</a:t>
            </a:r>
            <a:r>
              <a:rPr lang="en-US" sz="3100" b="1" dirty="0">
                <a:latin typeface="Times New Roman" panose="02020603050405020304" pitchFamily="18" charset="0"/>
                <a:cs typeface="Times New Roman" panose="02020603050405020304" pitchFamily="18" charset="0"/>
              </a:rPr>
              <a:t> Real-Time Updates:</a:t>
            </a:r>
            <a:r>
              <a:rPr lang="en-US" sz="3100" dirty="0">
                <a:latin typeface="Times New Roman" panose="02020603050405020304" pitchFamily="18" charset="0"/>
                <a:cs typeface="Times New Roman" panose="02020603050405020304" pitchFamily="18" charset="0"/>
              </a:rPr>
              <a:t> The app updates the information in real-time so users can see the current status of parking spots.</a:t>
            </a:r>
            <a:br>
              <a:rPr lang="en-US" sz="31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82324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277E66-23B1-94A8-0935-0687EC0FC624}"/>
              </a:ext>
            </a:extLst>
          </p:cNvPr>
          <p:cNvSpPr>
            <a:spLocks noGrp="1"/>
          </p:cNvSpPr>
          <p:nvPr>
            <p:ph type="title"/>
          </p:nvPr>
        </p:nvSpPr>
        <p:spPr>
          <a:xfrm>
            <a:off x="592770" y="228598"/>
            <a:ext cx="10645502" cy="2434207"/>
          </a:xfrm>
        </p:spPr>
        <p:txBody>
          <a:bodyPr>
            <a:normAutofit fontScale="90000"/>
          </a:bodyPr>
          <a:lstStyle/>
          <a:p>
            <a:r>
              <a:rPr lang="en-US" sz="5300" b="1" dirty="0">
                <a:latin typeface="Times New Roman" panose="02020603050405020304" pitchFamily="18" charset="0"/>
                <a:cs typeface="Times New Roman" panose="02020603050405020304" pitchFamily="18" charset="0"/>
              </a:rPr>
              <a:t>                      </a:t>
            </a:r>
            <a:r>
              <a:rPr lang="en-US" sz="5300" b="1" u="sng" dirty="0">
                <a:latin typeface="Times New Roman" panose="02020603050405020304" pitchFamily="18" charset="0"/>
                <a:cs typeface="Times New Roman" panose="02020603050405020304" pitchFamily="18" charset="0"/>
              </a:rPr>
              <a:t>Problem Statement</a:t>
            </a:r>
            <a:br>
              <a:rPr lang="en-US" sz="5300" b="1" u="sng" dirty="0">
                <a:latin typeface="Times New Roman" panose="02020603050405020304" pitchFamily="18" charset="0"/>
                <a:cs typeface="Times New Roman" panose="02020603050405020304" pitchFamily="18" charset="0"/>
              </a:rPr>
            </a:br>
            <a:br>
              <a:rPr lang="en-US" sz="5300" b="1"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1.Finding an available parking spot can be a frustrating experience, especially in busy areas. Many drivers spend a lot of time searching for a place to park, which can lead to traffic congestion and wasted fuel.</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Solution Approach:</a:t>
            </a:r>
            <a:br>
              <a:rPr lang="en-US" sz="3100" b="1" dirty="0">
                <a:latin typeface="Times New Roman" panose="02020603050405020304" pitchFamily="18" charset="0"/>
                <a:cs typeface="Times New Roman" panose="02020603050405020304" pitchFamily="18" charset="0"/>
              </a:rPr>
            </a:br>
            <a:br>
              <a:rPr lang="en-US" sz="3100" b="1"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We propose to develop an Android application that uses the phone's camera and sensors to detect which parking spots are occupied. The app will then provide drivers with real-time information about available parking spots, making the search for parking easier and more efficient.</a:t>
            </a:r>
            <a:br>
              <a:rPr lang="en-US" sz="3100" dirty="0">
                <a:latin typeface="Times New Roman" panose="02020603050405020304" pitchFamily="18" charset="0"/>
                <a:cs typeface="Times New Roman" panose="02020603050405020304" pitchFamily="18" charset="0"/>
              </a:rPr>
            </a:br>
            <a:endParaRPr lang="en-IN" sz="3100" b="1" u="sng"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87EEC6D1-FF40-C3BD-FE62-DA4397B1D127}"/>
              </a:ext>
            </a:extLst>
          </p:cNvPr>
          <p:cNvSpPr>
            <a:spLocks noChangeArrowheads="1"/>
          </p:cNvSpPr>
          <p:nvPr/>
        </p:nvSpPr>
        <p:spPr bwMode="auto">
          <a:xfrm>
            <a:off x="152400" y="57833"/>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0315336F-CC20-C1F0-73E6-79983E726CE1}"/>
              </a:ext>
            </a:extLst>
          </p:cNvPr>
          <p:cNvSpPr>
            <a:spLocks noChangeArrowheads="1"/>
          </p:cNvSpPr>
          <p:nvPr/>
        </p:nvSpPr>
        <p:spPr bwMode="auto">
          <a:xfrm>
            <a:off x="0" y="-945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5648314"/>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70A9F-7C81-F774-15DB-E48716510548}"/>
              </a:ext>
            </a:extLst>
          </p:cNvPr>
          <p:cNvSpPr>
            <a:spLocks noGrp="1"/>
          </p:cNvSpPr>
          <p:nvPr>
            <p:ph type="title"/>
          </p:nvPr>
        </p:nvSpPr>
        <p:spPr>
          <a:xfrm>
            <a:off x="646111" y="452717"/>
            <a:ext cx="10631489" cy="1798869"/>
          </a:xfrm>
        </p:spPr>
        <p:txBody>
          <a:bodyPr>
            <a:normAutofit fontScale="90000"/>
          </a:bodyPr>
          <a:lstStyle/>
          <a:p>
            <a:r>
              <a:rPr lang="en-US" dirty="0"/>
              <a:t>                          </a:t>
            </a:r>
            <a:r>
              <a:rPr lang="en-US" sz="5300" b="1" u="sng" dirty="0">
                <a:latin typeface="Times New Roman" panose="02020603050405020304" pitchFamily="18" charset="0"/>
                <a:cs typeface="Times New Roman" panose="02020603050405020304" pitchFamily="18" charset="0"/>
              </a:rPr>
              <a:t>Objectives</a:t>
            </a:r>
            <a:br>
              <a:rPr lang="en-US" sz="5300" b="1" u="sng"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a:t>
            </a:r>
            <a:r>
              <a:rPr lang="en-US" sz="3100" b="1" dirty="0">
                <a:latin typeface="Times New Roman" panose="02020603050405020304" pitchFamily="18" charset="0"/>
                <a:cs typeface="Times New Roman" panose="02020603050405020304" pitchFamily="18" charset="0"/>
              </a:rPr>
              <a:t>Detect Parking Spots:</a:t>
            </a:r>
            <a:r>
              <a:rPr lang="en-US" sz="3100" dirty="0">
                <a:latin typeface="Times New Roman" panose="02020603050405020304" pitchFamily="18" charset="0"/>
                <a:cs typeface="Times New Roman" panose="02020603050405020304" pitchFamily="18" charset="0"/>
              </a:rPr>
              <a:t> Use the camera on an Android phone to identify which parking spots are occupied and which are available.</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2.</a:t>
            </a:r>
            <a:r>
              <a:rPr lang="en-US" sz="3100" b="1" dirty="0">
                <a:latin typeface="Times New Roman" panose="02020603050405020304" pitchFamily="18" charset="0"/>
                <a:cs typeface="Times New Roman" panose="02020603050405020304" pitchFamily="18" charset="0"/>
              </a:rPr>
              <a:t> Real-Time Information:</a:t>
            </a:r>
            <a:r>
              <a:rPr lang="en-US" sz="3100" dirty="0">
                <a:latin typeface="Times New Roman" panose="02020603050405020304" pitchFamily="18" charset="0"/>
                <a:cs typeface="Times New Roman" panose="02020603050405020304" pitchFamily="18" charset="0"/>
              </a:rPr>
              <a:t> Provide drivers with up-to-date information on parking spot availability as they drive around looking for place  park.</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3. </a:t>
            </a:r>
            <a:r>
              <a:rPr lang="en-US" sz="3100" b="1" dirty="0">
                <a:latin typeface="Times New Roman" panose="02020603050405020304" pitchFamily="18" charset="0"/>
                <a:cs typeface="Times New Roman" panose="02020603050405020304" pitchFamily="18" charset="0"/>
              </a:rPr>
              <a:t>Reduce Search Time:</a:t>
            </a:r>
            <a:r>
              <a:rPr lang="en-US" sz="3100" dirty="0">
                <a:latin typeface="Times New Roman" panose="02020603050405020304" pitchFamily="18" charset="0"/>
                <a:cs typeface="Times New Roman" panose="02020603050405020304" pitchFamily="18" charset="0"/>
              </a:rPr>
              <a:t> Help drivers spend less time searching for parking by showing them available spots quickly and accurately.</a:t>
            </a:r>
            <a:br>
              <a:rPr lang="en-US" sz="3100" b="1"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 </a:t>
            </a:r>
            <a:br>
              <a:rPr lang="en-US" sz="3100" b="1" u="sng"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4</a:t>
            </a:r>
            <a:r>
              <a:rPr lang="en-US" sz="3100" dirty="0">
                <a:latin typeface="Times New Roman" panose="02020603050405020304" pitchFamily="18" charset="0"/>
                <a:cs typeface="Times New Roman" panose="02020603050405020304" pitchFamily="18" charset="0"/>
              </a:rPr>
              <a:t>. </a:t>
            </a:r>
            <a:r>
              <a:rPr lang="en-US" sz="3100" b="1" dirty="0">
                <a:latin typeface="Times New Roman" panose="02020603050405020304" pitchFamily="18" charset="0"/>
                <a:cs typeface="Times New Roman" panose="02020603050405020304" pitchFamily="18" charset="0"/>
              </a:rPr>
              <a:t>Improve Traffic Flow:</a:t>
            </a:r>
            <a:r>
              <a:rPr lang="en-US" sz="3100" dirty="0">
                <a:latin typeface="Times New Roman" panose="02020603050405020304" pitchFamily="18" charset="0"/>
                <a:cs typeface="Times New Roman" panose="02020603050405020304" pitchFamily="18" charset="0"/>
              </a:rPr>
              <a:t> By making parking more efficient, help reduce traffic congestion caused by drivers searching for parking spaces. </a:t>
            </a:r>
            <a:br>
              <a:rPr lang="en-US" sz="3100" b="1" u="sng" dirty="0">
                <a:latin typeface="Times New Roman" panose="02020603050405020304" pitchFamily="18" charset="0"/>
                <a:cs typeface="Times New Roman" panose="02020603050405020304" pitchFamily="18" charset="0"/>
              </a:rPr>
            </a:br>
            <a:br>
              <a:rPr lang="en-US" sz="2200" b="1" u="sng" dirty="0">
                <a:latin typeface="Times New Roman" panose="02020603050405020304" pitchFamily="18" charset="0"/>
                <a:cs typeface="Times New Roman" panose="02020603050405020304" pitchFamily="18" charset="0"/>
              </a:rPr>
            </a:br>
            <a:r>
              <a:rPr lang="en-US" sz="2200" b="1" u="sng" dirty="0"/>
              <a:t> </a:t>
            </a:r>
            <a:endParaRPr lang="en-IN" sz="2200" b="1" u="sng" dirty="0"/>
          </a:p>
        </p:txBody>
      </p:sp>
      <p:sp>
        <p:nvSpPr>
          <p:cNvPr id="7" name="Rectangle 5">
            <a:extLst>
              <a:ext uri="{FF2B5EF4-FFF2-40B4-BE49-F238E27FC236}">
                <a16:creationId xmlns:a16="http://schemas.microsoft.com/office/drawing/2014/main" id="{651EE645-2F7A-197C-F243-685DCAB87D32}"/>
              </a:ext>
            </a:extLst>
          </p:cNvPr>
          <p:cNvSpPr>
            <a:spLocks noChangeArrowheads="1"/>
          </p:cNvSpPr>
          <p:nvPr/>
        </p:nvSpPr>
        <p:spPr bwMode="auto">
          <a:xfrm>
            <a:off x="0" y="936013"/>
            <a:ext cx="69415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a:extLst>
              <a:ext uri="{FF2B5EF4-FFF2-40B4-BE49-F238E27FC236}">
                <a16:creationId xmlns:a16="http://schemas.microsoft.com/office/drawing/2014/main" id="{C40D6170-9876-03A9-C433-96051CEE54C2}"/>
              </a:ext>
            </a:extLst>
          </p:cNvPr>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9">
            <a:extLst>
              <a:ext uri="{FF2B5EF4-FFF2-40B4-BE49-F238E27FC236}">
                <a16:creationId xmlns:a16="http://schemas.microsoft.com/office/drawing/2014/main" id="{0AE3AC67-44D0-F184-64CD-6A3452061694}"/>
              </a:ext>
            </a:extLst>
          </p:cNvPr>
          <p:cNvSpPr>
            <a:spLocks noChangeArrowheads="1"/>
          </p:cNvSpPr>
          <p:nvPr/>
        </p:nvSpPr>
        <p:spPr bwMode="auto">
          <a:xfrm>
            <a:off x="-1" y="1452207"/>
            <a:ext cx="88686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10">
            <a:extLst>
              <a:ext uri="{FF2B5EF4-FFF2-40B4-BE49-F238E27FC236}">
                <a16:creationId xmlns:a16="http://schemas.microsoft.com/office/drawing/2014/main" id="{A980C574-569F-8369-09A5-60C23D242A73}"/>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3761051"/>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46FCC-DB08-10F0-A1D8-7A7B987043B9}"/>
              </a:ext>
            </a:extLst>
          </p:cNvPr>
          <p:cNvSpPr>
            <a:spLocks noGrp="1"/>
          </p:cNvSpPr>
          <p:nvPr>
            <p:ph type="title"/>
          </p:nvPr>
        </p:nvSpPr>
        <p:spPr>
          <a:xfrm>
            <a:off x="147484" y="196645"/>
            <a:ext cx="11926529" cy="3232355"/>
          </a:xfrm>
        </p:spPr>
        <p:txBody>
          <a:bodyPr>
            <a:normAutofit fontScale="90000"/>
          </a:bodyPr>
          <a:lstStyle/>
          <a:p>
            <a:r>
              <a:rPr lang="en-US" dirty="0"/>
              <a:t>                          </a:t>
            </a:r>
            <a:r>
              <a:rPr lang="en-US" sz="5300" b="1" u="sng" dirty="0">
                <a:latin typeface="Times New Roman" panose="02020603050405020304" pitchFamily="18" charset="0"/>
                <a:cs typeface="Times New Roman" panose="02020603050405020304" pitchFamily="18" charset="0"/>
              </a:rPr>
              <a:t>Existing System</a:t>
            </a:r>
            <a:br>
              <a:rPr lang="en-US" sz="5300" b="1" u="sng"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1.T</a:t>
            </a:r>
            <a:r>
              <a:rPr lang="en-US" sz="3100" b="1" dirty="0">
                <a:latin typeface="Times New Roman" panose="02020603050405020304" pitchFamily="18" charset="0"/>
                <a:cs typeface="Times New Roman" panose="02020603050405020304" pitchFamily="18" charset="0"/>
              </a:rPr>
              <a:t>raditional Parking Meters:</a:t>
            </a:r>
            <a:r>
              <a:rPr lang="en-US" sz="3100" dirty="0">
                <a:latin typeface="Times New Roman" panose="02020603050405020304" pitchFamily="18" charset="0"/>
                <a:cs typeface="Times New Roman" panose="02020603050405020304" pitchFamily="18" charset="0"/>
              </a:rPr>
              <a:t> These are old-school systems where drivers have to find a parking meter, pay for parking, and then return to their car to see if they’ve got a ticket.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2.</a:t>
            </a:r>
            <a:r>
              <a:rPr lang="en-US" sz="3100" b="1" dirty="0">
                <a:latin typeface="Times New Roman" panose="02020603050405020304" pitchFamily="18" charset="0"/>
                <a:cs typeface="Times New Roman" panose="02020603050405020304" pitchFamily="18" charset="0"/>
              </a:rPr>
              <a:t> Parking Apps with Static Data:</a:t>
            </a:r>
            <a:r>
              <a:rPr lang="en-US" sz="3100" dirty="0">
                <a:latin typeface="Times New Roman" panose="02020603050405020304" pitchFamily="18" charset="0"/>
                <a:cs typeface="Times New Roman" panose="02020603050405020304" pitchFamily="18" charset="0"/>
              </a:rPr>
              <a:t> Some apps show parking lots and garages, but they often rely on outdated or static information.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3.</a:t>
            </a:r>
            <a:r>
              <a:rPr lang="en-US" sz="3100" b="1" dirty="0">
                <a:latin typeface="Times New Roman" panose="02020603050405020304" pitchFamily="18" charset="0"/>
                <a:cs typeface="Times New Roman" panose="02020603050405020304" pitchFamily="18" charset="0"/>
              </a:rPr>
              <a:t> Parking Lot Sensors:</a:t>
            </a:r>
            <a:r>
              <a:rPr lang="en-US" sz="3100" dirty="0">
                <a:latin typeface="Times New Roman" panose="02020603050405020304" pitchFamily="18" charset="0"/>
                <a:cs typeface="Times New Roman" panose="02020603050405020304" pitchFamily="18" charset="0"/>
              </a:rPr>
              <a:t> In some places, there are sensors installed in parking lots to detect if a spot is occupied.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4.</a:t>
            </a:r>
            <a:r>
              <a:rPr lang="en-US" sz="3100" b="1" dirty="0">
                <a:latin typeface="Times New Roman" panose="02020603050405020304" pitchFamily="18" charset="0"/>
                <a:cs typeface="Times New Roman" panose="02020603050405020304" pitchFamily="18" charset="0"/>
              </a:rPr>
              <a:t> CCTV-Based Monitoring:</a:t>
            </a:r>
            <a:r>
              <a:rPr lang="en-US" sz="3100" dirty="0">
                <a:latin typeface="Times New Roman" panose="02020603050405020304" pitchFamily="18" charset="0"/>
                <a:cs typeface="Times New Roman" panose="02020603050405020304" pitchFamily="18" charset="0"/>
              </a:rPr>
              <a:t> Some advanced systems use CCTV cameras to monitor parking areas and track vehicle movements. </a:t>
            </a:r>
            <a:br>
              <a:rPr lang="en-US" sz="3100" dirty="0">
                <a:latin typeface="Times New Roman" panose="02020603050405020304" pitchFamily="18" charset="0"/>
                <a:cs typeface="Times New Roman" panose="02020603050405020304" pitchFamily="18" charset="0"/>
              </a:rPr>
            </a:br>
            <a:br>
              <a:rPr lang="en-US" sz="3100" b="1" u="sng" dirty="0">
                <a:latin typeface="Times New Roman" panose="02020603050405020304" pitchFamily="18" charset="0"/>
                <a:cs typeface="Times New Roman" panose="02020603050405020304" pitchFamily="18" charset="0"/>
              </a:rPr>
            </a:br>
            <a:br>
              <a:rPr lang="en-US" sz="3100" b="1" u="sng" dirty="0">
                <a:latin typeface="Times New Roman" panose="02020603050405020304" pitchFamily="18" charset="0"/>
                <a:cs typeface="Times New Roman" panose="02020603050405020304" pitchFamily="18" charset="0"/>
              </a:rPr>
            </a:br>
            <a:endParaRPr lang="en-IN" sz="31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508431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BEC7-1DAB-E4E0-CC73-1F32E8118402}"/>
              </a:ext>
            </a:extLst>
          </p:cNvPr>
          <p:cNvSpPr>
            <a:spLocks noGrp="1"/>
          </p:cNvSpPr>
          <p:nvPr>
            <p:ph type="title"/>
          </p:nvPr>
        </p:nvSpPr>
        <p:spPr>
          <a:xfrm>
            <a:off x="255640" y="432619"/>
            <a:ext cx="11228438" cy="2880852"/>
          </a:xfrm>
        </p:spPr>
        <p:txBody>
          <a:bodyPr>
            <a:normAutofit fontScale="90000"/>
          </a:bodyPr>
          <a:lstStyle/>
          <a:p>
            <a:r>
              <a:rPr lang="en-US" dirty="0"/>
              <a:t>                      </a:t>
            </a:r>
            <a:r>
              <a:rPr lang="en-US" sz="5300" b="1" u="sng" dirty="0">
                <a:latin typeface="Times New Roman" panose="02020603050405020304" pitchFamily="18" charset="0"/>
                <a:cs typeface="Times New Roman" panose="02020603050405020304" pitchFamily="18" charset="0"/>
              </a:rPr>
              <a:t>Propose System</a:t>
            </a:r>
            <a:br>
              <a:rPr lang="en-US" sz="5300" b="1" u="sng"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a:t>
            </a:r>
            <a:r>
              <a:rPr lang="en-US" sz="3100" b="1" dirty="0">
                <a:latin typeface="Times New Roman" panose="02020603050405020304" pitchFamily="18" charset="0"/>
                <a:cs typeface="Times New Roman" panose="02020603050405020304" pitchFamily="18" charset="0"/>
              </a:rPr>
              <a:t>Real-Time Spot Availability:</a:t>
            </a:r>
            <a:r>
              <a:rPr lang="en-US" sz="3100" dirty="0">
                <a:latin typeface="Times New Roman" panose="02020603050405020304" pitchFamily="18" charset="0"/>
                <a:cs typeface="Times New Roman" panose="02020603050405020304" pitchFamily="18" charset="0"/>
              </a:rPr>
              <a:t> Provide drivers with live updates on which parking spots are open or occupied, helping them quickly .</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2.</a:t>
            </a:r>
            <a:r>
              <a:rPr lang="en-US" sz="3100" b="1" dirty="0">
                <a:latin typeface="Times New Roman" panose="02020603050405020304" pitchFamily="18" charset="0"/>
                <a:cs typeface="Times New Roman" panose="02020603050405020304" pitchFamily="18" charset="0"/>
              </a:rPr>
              <a:t> Reduce Parking Search Time:</a:t>
            </a:r>
            <a:r>
              <a:rPr lang="en-US" sz="3100" dirty="0">
                <a:latin typeface="Times New Roman" panose="02020603050405020304" pitchFamily="18" charset="0"/>
                <a:cs typeface="Times New Roman" panose="02020603050405020304" pitchFamily="18" charset="0"/>
              </a:rPr>
              <a:t> Minimize the time drivers spend looking for a place to park.</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3.E</a:t>
            </a:r>
            <a:r>
              <a:rPr lang="en-US" sz="3100" b="1" dirty="0">
                <a:latin typeface="Times New Roman" panose="02020603050405020304" pitchFamily="18" charset="0"/>
                <a:cs typeface="Times New Roman" panose="02020603050405020304" pitchFamily="18" charset="0"/>
              </a:rPr>
              <a:t>asy Access:</a:t>
            </a:r>
            <a:r>
              <a:rPr lang="en-US" sz="3100" dirty="0">
                <a:latin typeface="Times New Roman" panose="02020603050405020304" pitchFamily="18" charset="0"/>
                <a:cs typeface="Times New Roman" panose="02020603050405020304" pitchFamily="18" charset="0"/>
              </a:rPr>
              <a:t> Allow drivers to use their smartphones to check parking availability.</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4.</a:t>
            </a:r>
            <a:r>
              <a:rPr lang="en-US" sz="3100" b="1" dirty="0">
                <a:latin typeface="Times New Roman" panose="02020603050405020304" pitchFamily="18" charset="0"/>
                <a:cs typeface="Times New Roman" panose="02020603050405020304" pitchFamily="18" charset="0"/>
              </a:rPr>
              <a:t> Improve Efficiency:</a:t>
            </a:r>
            <a:r>
              <a:rPr lang="en-US" sz="3100" dirty="0">
                <a:latin typeface="Times New Roman" panose="02020603050405020304" pitchFamily="18" charset="0"/>
                <a:cs typeface="Times New Roman" panose="02020603050405020304" pitchFamily="18" charset="0"/>
              </a:rPr>
              <a:t> Help reduce traffic congestion caused by cars circling around searching for parking.</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endParaRPr lang="en-IN" sz="31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5371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D442-E39B-3B28-9E6D-7241AC835F3C}"/>
              </a:ext>
            </a:extLst>
          </p:cNvPr>
          <p:cNvSpPr>
            <a:spLocks noGrp="1"/>
          </p:cNvSpPr>
          <p:nvPr>
            <p:ph type="title"/>
          </p:nvPr>
        </p:nvSpPr>
        <p:spPr>
          <a:xfrm>
            <a:off x="695273" y="452717"/>
            <a:ext cx="11034611" cy="2624779"/>
          </a:xfrm>
        </p:spPr>
        <p:txBody>
          <a:bodyPr>
            <a:normAutofit fontScale="90000"/>
          </a:bodyPr>
          <a:lstStyle/>
          <a:p>
            <a:r>
              <a:rPr lang="en-US" dirty="0"/>
              <a:t>                          </a:t>
            </a:r>
            <a:r>
              <a:rPr lang="en-US" sz="5300" b="1" u="sng" dirty="0">
                <a:latin typeface="Times New Roman" panose="02020603050405020304" pitchFamily="18" charset="0"/>
                <a:cs typeface="Times New Roman" panose="02020603050405020304" pitchFamily="18" charset="0"/>
              </a:rPr>
              <a:t>Advantages</a:t>
            </a:r>
            <a:br>
              <a:rPr lang="en-US" b="1" u="sng"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1.E</a:t>
            </a:r>
            <a:r>
              <a:rPr lang="en-US" sz="3100" b="1" dirty="0">
                <a:latin typeface="Times New Roman" panose="02020603050405020304" pitchFamily="18" charset="0"/>
                <a:cs typeface="Times New Roman" panose="02020603050405020304" pitchFamily="18" charset="0"/>
              </a:rPr>
              <a:t>asy to Use</a:t>
            </a:r>
            <a:r>
              <a:rPr lang="en-US" sz="3100" dirty="0">
                <a:latin typeface="Times New Roman" panose="02020603050405020304" pitchFamily="18" charset="0"/>
                <a:cs typeface="Times New Roman" panose="02020603050405020304" pitchFamily="18" charset="0"/>
              </a:rPr>
              <a:t>: The app can provide users with a simple interface to find parking spots quickly, making it user-friendly.</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2.</a:t>
            </a:r>
            <a:r>
              <a:rPr lang="en-US" sz="3100" b="1" dirty="0">
                <a:latin typeface="Times New Roman" panose="02020603050405020304" pitchFamily="18" charset="0"/>
                <a:cs typeface="Times New Roman" panose="02020603050405020304" pitchFamily="18" charset="0"/>
              </a:rPr>
              <a:t>Real-Time Updates</a:t>
            </a:r>
            <a:r>
              <a:rPr lang="en-US" sz="3100" dirty="0">
                <a:latin typeface="Times New Roman" panose="02020603050405020304" pitchFamily="18" charset="0"/>
                <a:cs typeface="Times New Roman" panose="02020603050405020304" pitchFamily="18" charset="0"/>
              </a:rPr>
              <a:t>: It can give instant information about available parking spaces, saving time and reducing frustration.</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3.</a:t>
            </a:r>
            <a:r>
              <a:rPr lang="en-US" sz="3100" b="1" dirty="0">
                <a:latin typeface="Times New Roman" panose="02020603050405020304" pitchFamily="18" charset="0"/>
                <a:cs typeface="Times New Roman" panose="02020603050405020304" pitchFamily="18" charset="0"/>
              </a:rPr>
              <a:t> Efficiency</a:t>
            </a:r>
            <a:r>
              <a:rPr lang="en-US" sz="3100" dirty="0">
                <a:latin typeface="Times New Roman" panose="02020603050405020304" pitchFamily="18" charset="0"/>
                <a:cs typeface="Times New Roman" panose="02020603050405020304" pitchFamily="18" charset="0"/>
              </a:rPr>
              <a:t>: Reduces the amount of time spent driving around looking for parking, which can also reduce fuel consumption and emissions.</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4.</a:t>
            </a:r>
            <a:r>
              <a:rPr lang="en-US" sz="3100" b="1" dirty="0">
                <a:latin typeface="Times New Roman" panose="02020603050405020304" pitchFamily="18" charset="0"/>
                <a:cs typeface="Times New Roman" panose="02020603050405020304" pitchFamily="18" charset="0"/>
              </a:rPr>
              <a:t> Cost Savings</a:t>
            </a:r>
            <a:r>
              <a:rPr lang="en-US" sz="3100" dirty="0">
                <a:latin typeface="Times New Roman" panose="02020603050405020304" pitchFamily="18" charset="0"/>
                <a:cs typeface="Times New Roman" panose="02020603050405020304" pitchFamily="18" charset="0"/>
              </a:rPr>
              <a:t>: Helps avoid fines or penalties by guiding drivers to legal parking spots.</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endParaRPr lang="en-IN" sz="31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2281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0FA9-5EF7-EEDC-7C0E-E0A8BA334A8A}"/>
              </a:ext>
            </a:extLst>
          </p:cNvPr>
          <p:cNvSpPr>
            <a:spLocks noGrp="1"/>
          </p:cNvSpPr>
          <p:nvPr>
            <p:ph type="title"/>
          </p:nvPr>
        </p:nvSpPr>
        <p:spPr>
          <a:xfrm>
            <a:off x="626446" y="324898"/>
            <a:ext cx="10700315" cy="1946353"/>
          </a:xfrm>
        </p:spPr>
        <p:txBody>
          <a:bodyPr>
            <a:normAutofit fontScale="90000"/>
          </a:bodyPr>
          <a:lstStyle/>
          <a:p>
            <a:r>
              <a:rPr lang="en-US" dirty="0"/>
              <a:t>                       </a:t>
            </a:r>
            <a:r>
              <a:rPr lang="en-US" sz="5300" b="1" u="sng" dirty="0">
                <a:latin typeface="Times New Roman" panose="02020603050405020304" pitchFamily="18" charset="0"/>
                <a:cs typeface="Times New Roman" panose="02020603050405020304" pitchFamily="18" charset="0"/>
              </a:rPr>
              <a:t>Disadvantages</a:t>
            </a:r>
            <a:br>
              <a:rPr lang="en-US" b="1" u="sng" dirty="0">
                <a:latin typeface="Times New Roman" panose="02020603050405020304" pitchFamily="18" charset="0"/>
                <a:cs typeface="Times New Roman" panose="02020603050405020304" pitchFamily="18" charset="0"/>
              </a:rPr>
            </a:br>
            <a:br>
              <a:rPr lang="en-US" b="1" u="sng"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1.</a:t>
            </a:r>
            <a:r>
              <a:rPr lang="en-US" sz="3100" b="1" dirty="0">
                <a:latin typeface="Times New Roman" panose="02020603050405020304" pitchFamily="18" charset="0"/>
                <a:cs typeface="Times New Roman" panose="02020603050405020304" pitchFamily="18" charset="0"/>
              </a:rPr>
              <a:t> Accuracy Issues</a:t>
            </a:r>
            <a:r>
              <a:rPr lang="en-US" sz="3100" dirty="0">
                <a:latin typeface="Times New Roman" panose="02020603050405020304" pitchFamily="18" charset="0"/>
                <a:cs typeface="Times New Roman" panose="02020603050405020304" pitchFamily="18" charset="0"/>
              </a:rPr>
              <a:t>: The system might not always detect parked vehicles accurately, leading to false positives or missed detections.</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2.</a:t>
            </a:r>
            <a:r>
              <a:rPr lang="en-US" sz="3100" b="1" dirty="0">
                <a:latin typeface="Times New Roman" panose="02020603050405020304" pitchFamily="18" charset="0"/>
                <a:cs typeface="Times New Roman" panose="02020603050405020304" pitchFamily="18" charset="0"/>
              </a:rPr>
              <a:t> Battery Drain</a:t>
            </a:r>
            <a:r>
              <a:rPr lang="en-US" sz="3100" dirty="0">
                <a:latin typeface="Times New Roman" panose="02020603050405020304" pitchFamily="18" charset="0"/>
                <a:cs typeface="Times New Roman" panose="02020603050405020304" pitchFamily="18" charset="0"/>
              </a:rPr>
              <a:t>: Constant use of GPS and the camera can drain your phone’s battery quickly.</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3.</a:t>
            </a:r>
            <a:r>
              <a:rPr lang="en-US" sz="3100" b="1" dirty="0">
                <a:latin typeface="Times New Roman" panose="02020603050405020304" pitchFamily="18" charset="0"/>
                <a:cs typeface="Times New Roman" panose="02020603050405020304" pitchFamily="18" charset="0"/>
              </a:rPr>
              <a:t> Device Compatibility</a:t>
            </a:r>
            <a:r>
              <a:rPr lang="en-US" sz="3100" dirty="0">
                <a:latin typeface="Times New Roman" panose="02020603050405020304" pitchFamily="18" charset="0"/>
                <a:cs typeface="Times New Roman" panose="02020603050405020304" pitchFamily="18" charset="0"/>
              </a:rPr>
              <a:t>: The app may not work well on all Android devices, especially older or less powerful models.</a:t>
            </a:r>
            <a:br>
              <a:rPr lang="en-US" sz="3100" dirty="0">
                <a:latin typeface="Times New Roman" panose="02020603050405020304" pitchFamily="18" charset="0"/>
                <a:cs typeface="Times New Roman" panose="02020603050405020304" pitchFamily="18" charset="0"/>
              </a:rPr>
            </a:br>
            <a:br>
              <a:rPr lang="en-US" sz="3100" dirty="0">
                <a:latin typeface="Times New Roman" panose="02020603050405020304" pitchFamily="18" charset="0"/>
                <a:cs typeface="Times New Roman" panose="02020603050405020304" pitchFamily="18" charset="0"/>
              </a:rPr>
            </a:br>
            <a:endParaRPr lang="en-IN" sz="3100" dirty="0"/>
          </a:p>
        </p:txBody>
      </p:sp>
    </p:spTree>
    <p:extLst>
      <p:ext uri="{BB962C8B-B14F-4D97-AF65-F5344CB8AC3E}">
        <p14:creationId xmlns:p14="http://schemas.microsoft.com/office/powerpoint/2010/main" val="3194341037"/>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350</TotalTime>
  <Words>1141</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Ion</vt:lpstr>
      <vt:lpstr>                      Loknete Hon. Hanumantrao  Patil  Charitable Trust’s                           ADARSH INSTITUTE OF TECHNOLOGY AND RESEARCH                                                                                                                 CENTER , VITA                                    DEPARTMENT OF COMPUTER SCIENCE &amp; ENGINEERING                                                                                                                                                                         Presentation on                             Parking Vehicle Detection Using Android Application                                                    1. Sanika  Ashok  Patil            -  CS3002                                                   2. Vaishnavi  Sachin  Jadhav   -  CS3003                                                   3. Pranoti  Suresh  Jadhav       -  CS3004                                                   4. Muskaan  Aslam  Mujawar -  CS3005                                                                                                                                 GUIDED   BY                                                                                                                                                           Mrs. S.L.Jadhav                                                        </vt:lpstr>
      <vt:lpstr>                           INDEX</vt:lpstr>
      <vt:lpstr>                           Introduction  The goal of this project is to create an Android application that can detect vehicles parked in a parking area.This app will help users quickly find available  parking spaces and monitor parking conditions in real time   How It Works 1.Camera Integration: The app the camera  capture image parking area.  2. Image Processing: It analyzes the images using special algorithms to detect whether there are vehicles parked in each parking spot.  3. Real-Time Updates: The app updates the information in real-time so users can see the current status of parking spots.   </vt:lpstr>
      <vt:lpstr>                      Problem Statement  1.Finding an available parking spot can be a frustrating experience, especially in busy areas. Many drivers spend a lot of time searching for a place to park, which can lead to traffic congestion and wasted fuel.  Solution Approach:  We propose to develop an Android application that uses the phone's camera and sensors to detect which parking spots are occupied. The app will then provide drivers with real-time information about available parking spots, making the search for parking easier and more efficient. </vt:lpstr>
      <vt:lpstr>                          Objectives  1.Detect Parking Spots: Use the camera on an Android phone to identify which parking spots are occupied and which are available.  2. Real-Time Information: Provide drivers with up-to-date information on parking spot availability as they drive around looking for place  park.  3. Reduce Search Time: Help drivers spend less time searching for parking by showing them available spots quickly and accurately.   4. Improve Traffic Flow: By making parking more efficient, help reduce traffic congestion caused by drivers searching for parking spaces.    </vt:lpstr>
      <vt:lpstr>                          Existing System  1.Traditional Parking Meters: These are old-school systems where drivers have to find a parking meter, pay for parking, and then return to their car to see if they’ve got a ticket.   2. Parking Apps with Static Data: Some apps show parking lots and garages, but they often rely on outdated or static information.   3. Parking Lot Sensors: In some places, there are sensors installed in parking lots to detect if a spot is occupied.   4. CCTV-Based Monitoring: Some advanced systems use CCTV cameras to monitor parking areas and track vehicle movements.    </vt:lpstr>
      <vt:lpstr>                      Propose System  1.Real-Time Spot Availability: Provide drivers with live updates on which parking spots are open or occupied, helping them quickly .  2. Reduce Parking Search Time: Minimize the time drivers spend looking for a place to park.  3.Easy Access: Allow drivers to use their smartphones to check parking availability.  4. Improve Efficiency: Help reduce traffic congestion caused by cars circling around searching for parking.  </vt:lpstr>
      <vt:lpstr>                          Advantages  1.Easy to Use: The app can provide users with a simple interface to find parking spots quickly, making it user-friendly.  2.Real-Time Updates: It can give instant information about available parking spaces, saving time and reducing frustration.  3. Efficiency: Reduces the amount of time spent driving around looking for parking, which can also reduce fuel consumption and emissions.  4. Cost Savings: Helps avoid fines or penalties by guiding drivers to legal parking spots.   </vt:lpstr>
      <vt:lpstr>                       Disadvantages  1. Accuracy Issues: The system might not always detect parked vehicles accurately, leading to false positives or missed detections.  2. Battery Drain: Constant use of GPS and the camera can drain your phone’s battery quickly.  3. Device Compatibility: The app may not work well on all Android devices, especially older or less powerful models.  </vt:lpstr>
      <vt:lpstr>                                Tools  Software Requirement:                    1.Android studio                    2.Java                    3.Google map API                     Hardware Requirement:                    1.RAM- 16 GB                    2.Processor- AMD Ryzen 5 5500U With Radeon Graphics                    3.System type- 64-bit operating system, x64-based processor                           </vt:lpstr>
      <vt:lpstr>                        Future scope  1. Improved Accuracy: Develop more advanced algorithms to detect and recognize vehicles more accurately.  2. Integration with Maps: Combine your app with map services to show users where they can find available parking spaces based on real-time data.  3. Parking Management: Expand your app to help cities or parking lot owners manage parking spaces more effectively.  4. AI and Machine Learning: Use AI and machine learning to enhance the detection capabilities and improve the app’s performance over time as it learns from more data.  </vt:lpstr>
      <vt:lpstr>                       Conclusion   A parking vehicle detection project using an Android application offers a practical and innovative solution to common parking challenges. By leveraging smartphone technology, the app can help users find available parking spaces more efficiently. Key outcomes of the project include.  1. Enhanced Convenience: Users can quickly locate parking spots, saving time and reducing frustration.  2. Increased Efficiency: The app helps optimize parking space usage, benefiting both drivers and parking lot managers.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Parking Vehicle                        Detection  Using   Android                  Application</dc:title>
  <dc:creator>pranoti480@outlook.com</dc:creator>
  <cp:lastModifiedBy>pranoti480@outlook.com</cp:lastModifiedBy>
  <cp:revision>18</cp:revision>
  <dcterms:created xsi:type="dcterms:W3CDTF">2024-08-30T11:11:04Z</dcterms:created>
  <dcterms:modified xsi:type="dcterms:W3CDTF">2024-09-07T09:22:35Z</dcterms:modified>
</cp:coreProperties>
</file>