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363" r:id="rId5"/>
    <p:sldId id="364" r:id="rId6"/>
    <p:sldId id="365" r:id="rId7"/>
    <p:sldId id="357" r:id="rId8"/>
    <p:sldId id="360" r:id="rId9"/>
    <p:sldId id="366" r:id="rId10"/>
    <p:sldId id="367" r:id="rId11"/>
    <p:sldId id="368" r:id="rId12"/>
    <p:sldId id="369" r:id="rId13"/>
    <p:sldId id="370" r:id="rId14"/>
    <p:sldId id="371" r:id="rId15"/>
    <p:sldId id="362" r:id="rId16"/>
    <p:sldId id="372" r:id="rId17"/>
    <p:sldId id="358" r:id="rId18"/>
    <p:sldId id="359" r:id="rId19"/>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32">
          <p15:clr>
            <a:srgbClr val="A4A3A4"/>
          </p15:clr>
        </p15:guide>
        <p15:guide id="2" pos="21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7"/>
    <a:srgbClr val="02913F"/>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92" y="-84"/>
      </p:cViewPr>
      <p:guideLst>
        <p:guide orient="horz" pos="2932"/>
        <p:guide pos="219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938537A3-A6F7-4783-BDB6-7DC0BEEEEEC0}" type="datetimeFigureOut">
              <a:rPr lang="en-US" smtClean="0"/>
              <a:pPr/>
              <a:t>4/30/2022</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AB61F01D-6436-450D-994C-43E6949FEE88}" type="slidenum">
              <a:rPr lang="en-US" smtClean="0"/>
              <a:pPr/>
              <a:t>‹#›</a:t>
            </a:fld>
            <a:endParaRPr lang="en-US"/>
          </a:p>
        </p:txBody>
      </p:sp>
    </p:spTree>
    <p:extLst>
      <p:ext uri="{BB962C8B-B14F-4D97-AF65-F5344CB8AC3E}">
        <p14:creationId xmlns:p14="http://schemas.microsoft.com/office/powerpoint/2010/main" val="3284805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295D91E2-2157-41B9-9656-13242E48E25E}" type="datetimeFigureOut">
              <a:rPr lang="en-US" smtClean="0"/>
              <a:pPr/>
              <a:t>4/30/2022</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81ED2424-9EC9-4358-8FD4-490518D6AFB9}" type="slidenum">
              <a:rPr lang="en-US" smtClean="0"/>
              <a:pPr/>
              <a:t>‹#›</a:t>
            </a:fld>
            <a:endParaRPr lang="en-US"/>
          </a:p>
        </p:txBody>
      </p:sp>
    </p:spTree>
    <p:extLst>
      <p:ext uri="{BB962C8B-B14F-4D97-AF65-F5344CB8AC3E}">
        <p14:creationId xmlns:p14="http://schemas.microsoft.com/office/powerpoint/2010/main" val="20275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0C33BFF-B6BB-4AF2-B32C-98D334C5136F}" type="datetime1">
              <a:rPr lang="en-US" smtClean="0"/>
              <a:t>4/30/2022</a:t>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dirty="0"/>
          </a:p>
        </p:txBody>
      </p:sp>
      <p:pic>
        <p:nvPicPr>
          <p:cNvPr id="8" name="Picture 7"/>
          <p:cNvPicPr>
            <a:picLocks noChangeAspect="1"/>
          </p:cNvPicPr>
          <p:nvPr userDrawn="1"/>
        </p:nvPicPr>
        <p:blipFill>
          <a:blip r:embed="rId2" cstate="print"/>
          <a:stretch>
            <a:fillRect/>
          </a:stretch>
        </p:blipFill>
        <p:spPr>
          <a:xfrm>
            <a:off x="0" y="0"/>
            <a:ext cx="1524000" cy="1448081"/>
          </a:xfrm>
          <a:prstGeom prst="rect">
            <a:avLst/>
          </a:prstGeom>
        </p:spPr>
      </p:pic>
      <p:sp>
        <p:nvSpPr>
          <p:cNvPr id="19" name="Rectangle 18"/>
          <p:cNvSpPr/>
          <p:nvPr userDrawn="1"/>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98038" y="5992610"/>
            <a:ext cx="9751387" cy="646331"/>
          </a:xfrm>
          <a:prstGeom prst="rect">
            <a:avLst/>
          </a:prstGeom>
        </p:spPr>
        <p:txBody>
          <a:bodyPr wrap="none">
            <a:spAutoFit/>
          </a:bodyPr>
          <a:lstStyle/>
          <a:p>
            <a:r>
              <a:rPr lang="en-US" sz="3600" dirty="0"/>
              <a:t>Indira College of Engineering &amp;Management, Pune</a:t>
            </a:r>
          </a:p>
        </p:txBody>
      </p:sp>
      <p:grpSp>
        <p:nvGrpSpPr>
          <p:cNvPr id="20" name="Group 19"/>
          <p:cNvGrpSpPr/>
          <p:nvPr userDrawn="1"/>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3322263" y="3441517"/>
            <a:ext cx="5388667" cy="196204"/>
            <a:chOff x="3322263" y="3441517"/>
            <a:chExt cx="5388667" cy="196204"/>
          </a:xfrm>
        </p:grpSpPr>
        <p:grpSp>
          <p:nvGrpSpPr>
            <p:cNvPr id="11" name="Group 10"/>
            <p:cNvGrpSpPr/>
            <p:nvPr userDrawn="1"/>
          </p:nvGrpSpPr>
          <p:grpSpPr>
            <a:xfrm>
              <a:off x="8528050" y="3441517"/>
              <a:ext cx="182880" cy="182880"/>
              <a:chOff x="11349807" y="6251573"/>
              <a:chExt cx="351692" cy="356616"/>
            </a:xfrm>
          </p:grpSpPr>
          <p:sp>
            <p:nvSpPr>
              <p:cNvPr id="12" name="Oval 11"/>
              <p:cNvSpPr/>
              <p:nvPr userDrawn="1"/>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3322263" y="3454841"/>
              <a:ext cx="182880" cy="182880"/>
              <a:chOff x="490501" y="6264206"/>
              <a:chExt cx="351692" cy="356616"/>
            </a:xfrm>
          </p:grpSpPr>
          <p:sp>
            <p:nvSpPr>
              <p:cNvPr id="15" name="Oval 14"/>
              <p:cNvSpPr/>
              <p:nvPr userDrawn="1"/>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userDrawn="1"/>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37343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0DD4AD-667F-40E4-9808-7F64AA55750A}" type="datetime1">
              <a:rPr lang="en-US" smtClean="0"/>
              <a:t>4/30/2022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70196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AC4DC-B657-4EA9-911E-8E90666D7DDC}" type="datetime1">
              <a:rPr lang="en-US" smtClean="0"/>
              <a:t>4/30/2022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6382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D8DC8D-F771-4392-B118-C220E83B2BDC}" type="datetime1">
              <a:rPr lang="en-US" smtClean="0"/>
              <a:t>4/30/2022</a:t>
            </a:fld>
            <a:endParaRPr lang="en-US"/>
          </a:p>
        </p:txBody>
      </p:sp>
      <p:sp>
        <p:nvSpPr>
          <p:cNvPr id="5" name="Footer Placeholder 4"/>
          <p:cNvSpPr>
            <a:spLocks noGrp="1"/>
          </p:cNvSpPr>
          <p:nvPr>
            <p:ph type="ftr" sz="quarter" idx="11"/>
          </p:nvPr>
        </p:nvSpPr>
        <p:spPr/>
        <p:txBody>
          <a:body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338109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F76C9-48E8-4E71-ADA2-31E967BE86D6}" type="datetime1">
              <a:rPr lang="en-US" smtClean="0"/>
              <a:t>4/30/2022</a:t>
            </a:fld>
            <a:endParaRPr lang="en-US"/>
          </a:p>
        </p:txBody>
      </p:sp>
      <p:sp>
        <p:nvSpPr>
          <p:cNvPr id="5" name="Footer Placeholder 4"/>
          <p:cNvSpPr>
            <a:spLocks noGrp="1"/>
          </p:cNvSpPr>
          <p:nvPr>
            <p:ph type="ftr" sz="quarter" idx="11"/>
          </p:nvPr>
        </p:nvSpPr>
        <p:spPr/>
        <p:txBody>
          <a:bodyPr/>
          <a:lstStyle/>
          <a:p>
            <a:r>
              <a:rPr lang="en-US" dirty="0"/>
              <a:t>Indira College of Engineering&amp;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02249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AB2D7C-4C0D-495E-A2AA-D741D00659F9}" type="datetime1">
              <a:rPr lang="en-US" smtClean="0"/>
              <a:t>4/30/2022</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60346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B1146F-6F4D-4C02-9716-3A7F512C039E}" type="datetime1">
              <a:rPr lang="en-US" smtClean="0"/>
              <a:t>4/30/2022</a:t>
            </a:fld>
            <a:endParaRPr lang="en-US"/>
          </a:p>
        </p:txBody>
      </p:sp>
      <p:sp>
        <p:nvSpPr>
          <p:cNvPr id="8" name="Footer Placeholder 7"/>
          <p:cNvSpPr>
            <a:spLocks noGrp="1"/>
          </p:cNvSpPr>
          <p:nvPr>
            <p:ph type="ftr" sz="quarter" idx="11"/>
          </p:nvPr>
        </p:nvSpPr>
        <p:spPr/>
        <p:txBody>
          <a:bodyPr/>
          <a:lstStyle/>
          <a:p>
            <a:r>
              <a:rPr lang="en-US"/>
              <a:t>Indira College of Engineering Management, Parandwadi</a:t>
            </a:r>
          </a:p>
        </p:txBody>
      </p:sp>
      <p:sp>
        <p:nvSpPr>
          <p:cNvPr id="9" name="Slide Number Placeholder 8"/>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2947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AD2669-1DBB-47D6-82C5-AF9F56DE18BC}" type="datetime1">
              <a:rPr lang="en-US" smtClean="0"/>
              <a:t>4/30/2022</a:t>
            </a:fld>
            <a:endParaRPr lang="en-US"/>
          </a:p>
        </p:txBody>
      </p:sp>
      <p:sp>
        <p:nvSpPr>
          <p:cNvPr id="4" name="Footer Placeholder 3"/>
          <p:cNvSpPr>
            <a:spLocks noGrp="1"/>
          </p:cNvSpPr>
          <p:nvPr>
            <p:ph type="ftr" sz="quarter" idx="11"/>
          </p:nvPr>
        </p:nvSpPr>
        <p:spPr/>
        <p:txBody>
          <a:bodyPr/>
          <a:lstStyle/>
          <a:p>
            <a:r>
              <a:rPr lang="en-US"/>
              <a:t>Indira College of Engineering Management, Parandwadi</a:t>
            </a:r>
          </a:p>
        </p:txBody>
      </p:sp>
      <p:sp>
        <p:nvSpPr>
          <p:cNvPr id="5" name="Slide Number Placeholder 4"/>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283566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4/30/2022</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241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F31FC-283C-4F79-9153-72AD0D3C26A7}" type="datetime1">
              <a:rPr lang="en-US" smtClean="0"/>
              <a:t>4/30/2022</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91908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D9AE9-4EC3-443A-AC43-79710BE738EF}" type="datetime1">
              <a:rPr lang="en-US" smtClean="0"/>
              <a:t>4/30/2022</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277740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DB7AA-6460-4546-B88B-12D8ADACDB35}" type="datetime1">
              <a:rPr lang="en-US" smtClean="0"/>
              <a:t>4/30/2022</a:t>
            </a:fld>
            <a:endParaRPr lang="en-US"/>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60E8-E870-46BA-8C3F-B490E99DB9E1}" type="slidenum">
              <a:rPr lang="en-US" smtClean="0"/>
              <a:pPr/>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userDrawn="1"/>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376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371/journal.pone.0247176" TargetMode="External"/><Relationship Id="rId2" Type="http://schemas.openxmlformats.org/officeDocument/2006/relationships/hyperlink" Target="https://doi.org/10.1016/j.radi.2020.10.018" TargetMode="External"/><Relationship Id="rId1" Type="http://schemas.openxmlformats.org/officeDocument/2006/relationships/slideLayout" Target="../slideLayouts/slideLayout2.xml"/><Relationship Id="rId4" Type="http://schemas.openxmlformats.org/officeDocument/2006/relationships/hyperlink" Target="https://doi.org/10.1371/journal.pone.02524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822E4A-D7B1-40F4-848D-1E7005AB412C}"/>
              </a:ext>
            </a:extLst>
          </p:cNvPr>
          <p:cNvSpPr txBox="1"/>
          <p:nvPr/>
        </p:nvSpPr>
        <p:spPr>
          <a:xfrm>
            <a:off x="1239716" y="817685"/>
            <a:ext cx="10304583" cy="1938992"/>
          </a:xfrm>
          <a:prstGeom prst="rect">
            <a:avLst/>
          </a:prstGeom>
          <a:noFill/>
        </p:spPr>
        <p:txBody>
          <a:bodyPr wrap="square" rtlCol="0">
            <a:spAutoFit/>
          </a:bodyPr>
          <a:lstStyle/>
          <a:p>
            <a:pPr algn="ctr"/>
            <a:r>
              <a:rPr lang="en-US" sz="6000" b="1" dirty="0"/>
              <a:t>COVID-19 Detection using chest radiography</a:t>
            </a:r>
            <a:endParaRPr lang="en-IN" sz="6000" b="1" dirty="0"/>
          </a:p>
        </p:txBody>
      </p:sp>
      <p:sp>
        <p:nvSpPr>
          <p:cNvPr id="6" name="TextBox 5">
            <a:extLst>
              <a:ext uri="{FF2B5EF4-FFF2-40B4-BE49-F238E27FC236}">
                <a16:creationId xmlns:a16="http://schemas.microsoft.com/office/drawing/2014/main" id="{91F70F1B-44E3-4935-BA41-06B9557ABC07}"/>
              </a:ext>
            </a:extLst>
          </p:cNvPr>
          <p:cNvSpPr txBox="1"/>
          <p:nvPr/>
        </p:nvSpPr>
        <p:spPr>
          <a:xfrm>
            <a:off x="1474910" y="3839951"/>
            <a:ext cx="2982790" cy="1815882"/>
          </a:xfrm>
          <a:prstGeom prst="rect">
            <a:avLst/>
          </a:prstGeom>
          <a:noFill/>
        </p:spPr>
        <p:txBody>
          <a:bodyPr wrap="square">
            <a:spAutoFit/>
          </a:bodyPr>
          <a:lstStyle/>
          <a:p>
            <a:r>
              <a:rPr lang="en-US" dirty="0"/>
              <a:t> </a:t>
            </a:r>
            <a:r>
              <a:rPr lang="en-US" sz="2400" b="1" dirty="0"/>
              <a:t>Team Members: </a:t>
            </a:r>
          </a:p>
          <a:p>
            <a:r>
              <a:rPr lang="en-US" sz="2200" dirty="0"/>
              <a:t>1. Shweta Gaikwad</a:t>
            </a:r>
          </a:p>
          <a:p>
            <a:pPr algn="l"/>
            <a:r>
              <a:rPr lang="en-US" sz="2200" dirty="0"/>
              <a:t>2. Pallavi </a:t>
            </a:r>
            <a:r>
              <a:rPr lang="en-US" sz="2200" dirty="0" err="1"/>
              <a:t>Karde</a:t>
            </a:r>
            <a:endParaRPr lang="en-US" sz="2200" dirty="0"/>
          </a:p>
          <a:p>
            <a:pPr algn="l"/>
            <a:r>
              <a:rPr lang="en-US" sz="2200" dirty="0"/>
              <a:t>3. Vaibhav </a:t>
            </a:r>
            <a:r>
              <a:rPr lang="en-US" sz="2200" dirty="0" err="1"/>
              <a:t>Maindad</a:t>
            </a:r>
            <a:endParaRPr lang="en-US" sz="2200" dirty="0"/>
          </a:p>
          <a:p>
            <a:pPr algn="l"/>
            <a:r>
              <a:rPr lang="en-US" sz="2200" dirty="0"/>
              <a:t>4. Kaustubh Pawar</a:t>
            </a:r>
          </a:p>
        </p:txBody>
      </p:sp>
      <p:sp>
        <p:nvSpPr>
          <p:cNvPr id="10" name="TextBox 9">
            <a:extLst>
              <a:ext uri="{FF2B5EF4-FFF2-40B4-BE49-F238E27FC236}">
                <a16:creationId xmlns:a16="http://schemas.microsoft.com/office/drawing/2014/main" id="{1A4FDB21-344F-49E3-8264-47FD56AAB94B}"/>
              </a:ext>
            </a:extLst>
          </p:cNvPr>
          <p:cNvSpPr txBox="1"/>
          <p:nvPr/>
        </p:nvSpPr>
        <p:spPr>
          <a:xfrm>
            <a:off x="7734302" y="4101561"/>
            <a:ext cx="3272936" cy="800219"/>
          </a:xfrm>
          <a:prstGeom prst="rect">
            <a:avLst/>
          </a:prstGeom>
          <a:noFill/>
        </p:spPr>
        <p:txBody>
          <a:bodyPr wrap="square">
            <a:spAutoFit/>
          </a:bodyPr>
          <a:lstStyle/>
          <a:p>
            <a:r>
              <a:rPr lang="en-US" sz="2400" b="1" dirty="0"/>
              <a:t>Guided by:</a:t>
            </a:r>
          </a:p>
          <a:p>
            <a:r>
              <a:rPr lang="en-US" sz="2200" dirty="0"/>
              <a:t>Prof. </a:t>
            </a:r>
            <a:r>
              <a:rPr lang="en-US" sz="2200" dirty="0" err="1"/>
              <a:t>Sumit</a:t>
            </a:r>
            <a:r>
              <a:rPr lang="en-US" sz="2200" dirty="0"/>
              <a:t> </a:t>
            </a:r>
            <a:r>
              <a:rPr lang="en-US" sz="2200" dirty="0" err="1"/>
              <a:t>Harale</a:t>
            </a:r>
            <a:endParaRPr lang="en-US" sz="2200" dirty="0"/>
          </a:p>
        </p:txBody>
      </p:sp>
    </p:spTree>
    <p:extLst>
      <p:ext uri="{BB962C8B-B14F-4D97-AF65-F5344CB8AC3E}">
        <p14:creationId xmlns:p14="http://schemas.microsoft.com/office/powerpoint/2010/main" val="228155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95000"/>
                    <a:lumOff val="5000"/>
                  </a:schemeClr>
                </a:solidFill>
              </a:rPr>
              <a:t>Comparison with existing </a:t>
            </a:r>
            <a:endParaRPr lang="en-US" dirty="0"/>
          </a:p>
        </p:txBody>
      </p:sp>
      <p:sp>
        <p:nvSpPr>
          <p:cNvPr id="3" name="Text Placeholder 2"/>
          <p:cNvSpPr>
            <a:spLocks noGrp="1"/>
          </p:cNvSpPr>
          <p:nvPr>
            <p:ph type="body" idx="1"/>
          </p:nvPr>
        </p:nvSpPr>
        <p:spPr/>
        <p:txBody>
          <a:bodyPr/>
          <a:lstStyle/>
          <a:p>
            <a:r>
              <a:rPr lang="en-US" dirty="0"/>
              <a:t>Existing System</a:t>
            </a:r>
          </a:p>
        </p:txBody>
      </p:sp>
      <p:sp>
        <p:nvSpPr>
          <p:cNvPr id="4" name="Content Placeholder 3"/>
          <p:cNvSpPr>
            <a:spLocks noGrp="1"/>
          </p:cNvSpPr>
          <p:nvPr>
            <p:ph sz="half" idx="2"/>
          </p:nvPr>
        </p:nvSpPr>
        <p:spPr/>
        <p:txBody>
          <a:bodyPr/>
          <a:lstStyle/>
          <a:p>
            <a:r>
              <a:rPr lang="en-US" dirty="0"/>
              <a:t>Existing system has </a:t>
            </a:r>
            <a:r>
              <a:rPr lang="en-US" dirty="0" err="1"/>
              <a:t>acuuracy</a:t>
            </a:r>
            <a:r>
              <a:rPr lang="en-US" dirty="0"/>
              <a:t> about 80 to 90%</a:t>
            </a:r>
          </a:p>
          <a:p>
            <a:r>
              <a:rPr lang="en-US" dirty="0"/>
              <a:t>Existing system used </a:t>
            </a:r>
            <a:r>
              <a:rPr lang="en-US" dirty="0" err="1"/>
              <a:t>vgg</a:t>
            </a:r>
            <a:r>
              <a:rPr lang="en-US" dirty="0"/>
              <a:t> 16 </a:t>
            </a:r>
            <a:r>
              <a:rPr lang="en-US" dirty="0" err="1"/>
              <a:t>algo</a:t>
            </a:r>
            <a:endParaRPr lang="en-US" dirty="0"/>
          </a:p>
          <a:p>
            <a:r>
              <a:rPr lang="en-US" dirty="0"/>
              <a:t>They had used open source dataset </a:t>
            </a:r>
            <a:r>
              <a:rPr lang="en-US" dirty="0" err="1"/>
              <a:t>i.e.Kaggle</a:t>
            </a:r>
            <a:r>
              <a:rPr lang="en-US" dirty="0"/>
              <a:t> chest x ray competition dataset</a:t>
            </a:r>
          </a:p>
          <a:p>
            <a:r>
              <a:rPr lang="en-US" dirty="0"/>
              <a:t>They used 25 </a:t>
            </a:r>
            <a:r>
              <a:rPr lang="en-US" dirty="0" err="1"/>
              <a:t>epoches</a:t>
            </a:r>
            <a:endParaRPr lang="en-US" dirty="0"/>
          </a:p>
        </p:txBody>
      </p:sp>
      <p:sp>
        <p:nvSpPr>
          <p:cNvPr id="5" name="Text Placeholder 4"/>
          <p:cNvSpPr>
            <a:spLocks noGrp="1"/>
          </p:cNvSpPr>
          <p:nvPr>
            <p:ph type="body" sz="quarter" idx="3"/>
          </p:nvPr>
        </p:nvSpPr>
        <p:spPr/>
        <p:txBody>
          <a:bodyPr/>
          <a:lstStyle/>
          <a:p>
            <a:r>
              <a:rPr lang="en-US" dirty="0"/>
              <a:t>Our System</a:t>
            </a:r>
          </a:p>
        </p:txBody>
      </p:sp>
      <p:sp>
        <p:nvSpPr>
          <p:cNvPr id="6" name="Content Placeholder 5"/>
          <p:cNvSpPr>
            <a:spLocks noGrp="1"/>
          </p:cNvSpPr>
          <p:nvPr>
            <p:ph sz="quarter" idx="4"/>
          </p:nvPr>
        </p:nvSpPr>
        <p:spPr/>
        <p:txBody>
          <a:bodyPr/>
          <a:lstStyle/>
          <a:p>
            <a:r>
              <a:rPr lang="en-US" dirty="0"/>
              <a:t>Our system has accuracy about 95 to 96%</a:t>
            </a:r>
          </a:p>
          <a:p>
            <a:r>
              <a:rPr lang="en-US" dirty="0"/>
              <a:t>We have used </a:t>
            </a:r>
            <a:r>
              <a:rPr lang="en-US" dirty="0" err="1"/>
              <a:t>vgg</a:t>
            </a:r>
            <a:r>
              <a:rPr lang="en-US" dirty="0"/>
              <a:t> 16, </a:t>
            </a:r>
            <a:r>
              <a:rPr lang="en-US" dirty="0" err="1"/>
              <a:t>Resnet</a:t>
            </a:r>
            <a:r>
              <a:rPr lang="en-US" dirty="0"/>
              <a:t> and </a:t>
            </a:r>
            <a:r>
              <a:rPr lang="en-US" dirty="0" err="1"/>
              <a:t>Cnn</a:t>
            </a:r>
            <a:r>
              <a:rPr lang="en-US" dirty="0"/>
              <a:t> to increase accuracy</a:t>
            </a:r>
          </a:p>
          <a:p>
            <a:r>
              <a:rPr lang="en-US" dirty="0"/>
              <a:t>We have used</a:t>
            </a:r>
          </a:p>
          <a:p>
            <a:r>
              <a:rPr lang="en-US" dirty="0"/>
              <a:t>We have used</a:t>
            </a:r>
          </a:p>
        </p:txBody>
      </p:sp>
      <p:sp>
        <p:nvSpPr>
          <p:cNvPr id="7" name="Date Placeholder 6"/>
          <p:cNvSpPr>
            <a:spLocks noGrp="1"/>
          </p:cNvSpPr>
          <p:nvPr>
            <p:ph type="dt" sz="half" idx="10"/>
          </p:nvPr>
        </p:nvSpPr>
        <p:spPr/>
        <p:txBody>
          <a:bodyPr/>
          <a:lstStyle/>
          <a:p>
            <a:fld id="{7EB1146F-6F4D-4C02-9716-3A7F512C039E}" type="datetime1">
              <a:rPr lang="en-US" smtClean="0"/>
              <a:t>4/30/2022</a:t>
            </a:fld>
            <a:endParaRPr lang="en-US"/>
          </a:p>
        </p:txBody>
      </p:sp>
      <p:sp>
        <p:nvSpPr>
          <p:cNvPr id="8" name="Footer Placeholder 7"/>
          <p:cNvSpPr>
            <a:spLocks noGrp="1"/>
          </p:cNvSpPr>
          <p:nvPr>
            <p:ph type="ftr" sz="quarter" idx="11"/>
          </p:nvPr>
        </p:nvSpPr>
        <p:spPr/>
        <p:txBody>
          <a:bodyPr/>
          <a:lstStyle/>
          <a:p>
            <a:r>
              <a:rPr lang="en-US"/>
              <a:t>Indira College of Engineering Management, Parandwadi</a:t>
            </a:r>
          </a:p>
        </p:txBody>
      </p:sp>
      <p:sp>
        <p:nvSpPr>
          <p:cNvPr id="9" name="Slide Number Placeholder 8"/>
          <p:cNvSpPr>
            <a:spLocks noGrp="1"/>
          </p:cNvSpPr>
          <p:nvPr>
            <p:ph type="sldNum" sz="quarter" idx="12"/>
          </p:nvPr>
        </p:nvSpPr>
        <p:spPr/>
        <p:txBody>
          <a:bodyPr/>
          <a:lstStyle/>
          <a:p>
            <a:fld id="{ACB160E8-E870-46BA-8C3F-B490E99DB9E1}" type="slidenum">
              <a:rPr lang="en-US" smtClean="0"/>
              <a:pPr/>
              <a:t>10</a:t>
            </a:fld>
            <a:endParaRPr lang="en-US"/>
          </a:p>
        </p:txBody>
      </p:sp>
    </p:spTree>
    <p:extLst>
      <p:ext uri="{BB962C8B-B14F-4D97-AF65-F5344CB8AC3E}">
        <p14:creationId xmlns:p14="http://schemas.microsoft.com/office/powerpoint/2010/main" val="108539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Validation and Testing</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7D8DC8D-F771-4392-B118-C220E83B2BDC}" type="datetime1">
              <a:rPr lang="en-US" smtClean="0"/>
              <a:t>4/30/2022</a:t>
            </a:fld>
            <a:endParaRPr lang="en-US"/>
          </a:p>
        </p:txBody>
      </p:sp>
      <p:sp>
        <p:nvSpPr>
          <p:cNvPr id="5" name="Footer Placeholder 4"/>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11</a:t>
            </a:fld>
            <a:endParaRPr lang="en-US"/>
          </a:p>
        </p:txBody>
      </p:sp>
    </p:spTree>
    <p:extLst>
      <p:ext uri="{BB962C8B-B14F-4D97-AF65-F5344CB8AC3E}">
        <p14:creationId xmlns:p14="http://schemas.microsoft.com/office/powerpoint/2010/main" val="208368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95000"/>
                    <a:lumOff val="5000"/>
                  </a:schemeClr>
                </a:solidFill>
              </a:rPr>
              <a:t>Publication Status</a:t>
            </a:r>
            <a:endParaRPr lang="en-US" dirty="0"/>
          </a:p>
        </p:txBody>
      </p:sp>
      <p:sp>
        <p:nvSpPr>
          <p:cNvPr id="4" name="Date Placeholder 3"/>
          <p:cNvSpPr>
            <a:spLocks noGrp="1"/>
          </p:cNvSpPr>
          <p:nvPr>
            <p:ph type="dt" sz="half" idx="10"/>
          </p:nvPr>
        </p:nvSpPr>
        <p:spPr/>
        <p:txBody>
          <a:bodyPr/>
          <a:lstStyle/>
          <a:p>
            <a:fld id="{17D8DC8D-F771-4392-B118-C220E83B2BDC}" type="datetime1">
              <a:rPr lang="en-US" smtClean="0"/>
              <a:t>4/30/2022</a:t>
            </a:fld>
            <a:endParaRPr lang="en-US"/>
          </a:p>
        </p:txBody>
      </p:sp>
      <p:sp>
        <p:nvSpPr>
          <p:cNvPr id="5" name="Footer Placeholder 4"/>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12</a:t>
            </a:fld>
            <a:endParaRPr lang="en-US"/>
          </a:p>
        </p:txBody>
      </p:sp>
    </p:spTree>
    <p:extLst>
      <p:ext uri="{BB962C8B-B14F-4D97-AF65-F5344CB8AC3E}">
        <p14:creationId xmlns:p14="http://schemas.microsoft.com/office/powerpoint/2010/main" val="290821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Report</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7D8DC8D-F771-4392-B118-C220E83B2BDC}" type="datetime1">
              <a:rPr lang="en-US" smtClean="0"/>
              <a:t>4/30/2022</a:t>
            </a:fld>
            <a:endParaRPr lang="en-US"/>
          </a:p>
        </p:txBody>
      </p:sp>
      <p:sp>
        <p:nvSpPr>
          <p:cNvPr id="5" name="Footer Placeholder 4"/>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13</a:t>
            </a:fld>
            <a:endParaRPr lang="en-US"/>
          </a:p>
        </p:txBody>
      </p:sp>
    </p:spTree>
    <p:extLst>
      <p:ext uri="{BB962C8B-B14F-4D97-AF65-F5344CB8AC3E}">
        <p14:creationId xmlns:p14="http://schemas.microsoft.com/office/powerpoint/2010/main" val="2285854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Conclusion</a:t>
            </a:r>
          </a:p>
        </p:txBody>
      </p:sp>
      <p:sp>
        <p:nvSpPr>
          <p:cNvPr id="4" name="Date Placeholder 3"/>
          <p:cNvSpPr>
            <a:spLocks noGrp="1"/>
          </p:cNvSpPr>
          <p:nvPr>
            <p:ph type="dt" sz="half" idx="10"/>
          </p:nvPr>
        </p:nvSpPr>
        <p:spPr/>
        <p:txBody>
          <a:bodyPr/>
          <a:lstStyle/>
          <a:p>
            <a:fld id="{17D8DC8D-F771-4392-B118-C220E83B2BDC}" type="datetime1">
              <a:rPr lang="en-US" smtClean="0"/>
              <a:t>4/30/2022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14</a:t>
            </a:fld>
            <a:endParaRPr lang="en-US"/>
          </a:p>
        </p:txBody>
      </p:sp>
      <p:sp>
        <p:nvSpPr>
          <p:cNvPr id="7" name="Content Placeholder 2"/>
          <p:cNvSpPr>
            <a:spLocks noGrp="1"/>
          </p:cNvSpPr>
          <p:nvPr>
            <p:ph idx="1"/>
          </p:nvPr>
        </p:nvSpPr>
        <p:spPr>
          <a:xfrm>
            <a:off x="838200" y="1091045"/>
            <a:ext cx="10515600" cy="4956464"/>
          </a:xfrm>
        </p:spPr>
        <p:txBody>
          <a:bodyPr>
            <a:normAutofit fontScale="77500" lnSpcReduction="20000"/>
          </a:bodyPr>
          <a:lstStyle/>
          <a:p>
            <a:pPr>
              <a:lnSpc>
                <a:spcPct val="120000"/>
              </a:lnSpc>
            </a:pPr>
            <a:r>
              <a:rPr lang="en-US" dirty="0"/>
              <a:t>We used the deep learning model to detect COVID19 using chest radiographs automatically. </a:t>
            </a:r>
          </a:p>
          <a:p>
            <a:pPr marL="0" indent="0">
              <a:lnSpc>
                <a:spcPct val="120000"/>
              </a:lnSpc>
              <a:buNone/>
            </a:pPr>
            <a:r>
              <a:rPr lang="en-US" dirty="0"/>
              <a:t>• The study shows the robust and effective method of non-contact testing on COVID patients, which can help in early and cost-effective detection and screening of COVID cases. </a:t>
            </a:r>
          </a:p>
          <a:p>
            <a:pPr marL="0" indent="0">
              <a:lnSpc>
                <a:spcPct val="120000"/>
              </a:lnSpc>
              <a:buNone/>
            </a:pPr>
            <a:r>
              <a:rPr lang="en-US" dirty="0"/>
              <a:t>• Grad CAM images of chest radiographs are presented, which shows the regions of interest for confirmed COVID-19 positive cases, bacterial pneumonia, and healthy cases. </a:t>
            </a:r>
          </a:p>
          <a:p>
            <a:pPr marL="0" indent="0">
              <a:lnSpc>
                <a:spcPct val="120000"/>
              </a:lnSpc>
              <a:buNone/>
            </a:pPr>
            <a:r>
              <a:rPr lang="en-US" dirty="0"/>
              <a:t>• We believe that this study could be used as an initial screening, which can help healthcare professionals to treat the COVID patients by timely detecting better and screening the presence of disease. </a:t>
            </a:r>
          </a:p>
          <a:p>
            <a:pPr marL="0" indent="0">
              <a:lnSpc>
                <a:spcPct val="120000"/>
              </a:lnSpc>
              <a:buNone/>
            </a:pPr>
            <a:r>
              <a:rPr lang="en-US" dirty="0"/>
              <a:t> • It provides not only a cost-effective but also an automatic noncontact testing method, which helps in reducing the risk of COVID contraction by medical practitioners</a:t>
            </a:r>
          </a:p>
        </p:txBody>
      </p:sp>
    </p:spTree>
    <p:extLst>
      <p:ext uri="{BB962C8B-B14F-4D97-AF65-F5344CB8AC3E}">
        <p14:creationId xmlns:p14="http://schemas.microsoft.com/office/powerpoint/2010/main" val="27915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References</a:t>
            </a:r>
          </a:p>
        </p:txBody>
      </p:sp>
      <p:sp>
        <p:nvSpPr>
          <p:cNvPr id="4" name="Date Placeholder 3"/>
          <p:cNvSpPr>
            <a:spLocks noGrp="1"/>
          </p:cNvSpPr>
          <p:nvPr>
            <p:ph type="dt" sz="half" idx="10"/>
          </p:nvPr>
        </p:nvSpPr>
        <p:spPr/>
        <p:txBody>
          <a:bodyPr/>
          <a:lstStyle/>
          <a:p>
            <a:fld id="{17D8DC8D-F771-4392-B118-C220E83B2BDC}" type="datetime1">
              <a:rPr lang="en-US" smtClean="0"/>
              <a:t>4/30/2022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15</a:t>
            </a:fld>
            <a:endParaRPr lang="en-US"/>
          </a:p>
        </p:txBody>
      </p:sp>
      <p:sp>
        <p:nvSpPr>
          <p:cNvPr id="9" name="TextBox 8">
            <a:extLst>
              <a:ext uri="{FF2B5EF4-FFF2-40B4-BE49-F238E27FC236}">
                <a16:creationId xmlns:a16="http://schemas.microsoft.com/office/drawing/2014/main" id="{ACA8E086-5662-4E79-A2ED-FDA0268F9572}"/>
              </a:ext>
            </a:extLst>
          </p:cNvPr>
          <p:cNvSpPr txBox="1"/>
          <p:nvPr/>
        </p:nvSpPr>
        <p:spPr>
          <a:xfrm>
            <a:off x="140677" y="769441"/>
            <a:ext cx="11910645" cy="5539080"/>
          </a:xfrm>
          <a:prstGeom prst="rect">
            <a:avLst/>
          </a:prstGeom>
          <a:noFill/>
        </p:spPr>
        <p:txBody>
          <a:bodyPr wrap="square">
            <a:spAutoFit/>
          </a:bodyPr>
          <a:lstStyle/>
          <a:p>
            <a:pPr>
              <a:lnSpc>
                <a:spcPct val="150000"/>
              </a:lnSpc>
            </a:pPr>
            <a:r>
              <a:rPr lang="en-IN" sz="1700" dirty="0"/>
              <a:t>[1]	M.K. Pandit, S.A. </a:t>
            </a:r>
            <a:r>
              <a:rPr lang="en-IN" sz="1700" dirty="0" err="1"/>
              <a:t>Banday</a:t>
            </a:r>
            <a:r>
              <a:rPr lang="en-IN" sz="1700" dirty="0"/>
              <a:t>, R. </a:t>
            </a:r>
            <a:r>
              <a:rPr lang="en-IN" sz="1700" dirty="0" err="1"/>
              <a:t>Naaz</a:t>
            </a:r>
            <a:r>
              <a:rPr lang="en-IN" sz="1700" dirty="0"/>
              <a:t>, M.A. Chishti, Automatic detection of COVID-19 from chest radiographs using 	deep 	learning, Radiography, Volume 27, Issue 2, 2021, Pages 483-489, ISSN 1078-8174, 	</a:t>
            </a:r>
            <a:r>
              <a:rPr lang="en-IN" sz="1700" dirty="0">
                <a:hlinkClick r:id="rId2"/>
              </a:rPr>
              <a:t>https://doi.org/10.1016/j.radi.2020.10.018</a:t>
            </a:r>
            <a:r>
              <a:rPr lang="en-IN" sz="1700" dirty="0"/>
              <a:t>.</a:t>
            </a:r>
          </a:p>
          <a:p>
            <a:pPr>
              <a:lnSpc>
                <a:spcPct val="150000"/>
              </a:lnSpc>
            </a:pPr>
            <a:r>
              <a:rPr lang="en-IN" sz="1700" dirty="0"/>
              <a:t>[2]    	Journal Article </a:t>
            </a:r>
            <a:r>
              <a:rPr lang="en-IN" sz="1700" dirty="0" err="1"/>
              <a:t>Kusakunniran</a:t>
            </a:r>
            <a:r>
              <a:rPr lang="en-IN" sz="1700" dirty="0"/>
              <a:t>, </a:t>
            </a:r>
            <a:r>
              <a:rPr lang="en-IN" sz="1700" dirty="0" err="1"/>
              <a:t>Worapan</a:t>
            </a:r>
            <a:r>
              <a:rPr lang="en-IN" sz="1700" dirty="0"/>
              <a:t> </a:t>
            </a:r>
            <a:r>
              <a:rPr lang="en-IN" sz="1700" dirty="0" err="1"/>
              <a:t>Karnjanapreechakorn</a:t>
            </a:r>
            <a:r>
              <a:rPr lang="en-IN" sz="1700" dirty="0"/>
              <a:t>, </a:t>
            </a:r>
            <a:r>
              <a:rPr lang="en-IN" sz="1700" dirty="0" err="1"/>
              <a:t>Sarattha</a:t>
            </a:r>
            <a:r>
              <a:rPr lang="en-IN" sz="1700" dirty="0"/>
              <a:t> </a:t>
            </a:r>
            <a:r>
              <a:rPr lang="en-IN" sz="1700" dirty="0" err="1"/>
              <a:t>Siriapisith</a:t>
            </a:r>
            <a:r>
              <a:rPr lang="en-IN" sz="1700" dirty="0"/>
              <a:t>, </a:t>
            </a:r>
            <a:r>
              <a:rPr lang="en-IN" sz="1700" dirty="0" err="1"/>
              <a:t>Thanongchai</a:t>
            </a:r>
            <a:r>
              <a:rPr lang="en-IN" sz="1700" dirty="0"/>
              <a:t> </a:t>
            </a:r>
            <a:r>
              <a:rPr lang="en-IN" sz="1700" dirty="0" err="1"/>
              <a:t>Borwarnginn</a:t>
            </a:r>
            <a:r>
              <a:rPr lang="en-IN" sz="1700" dirty="0"/>
              <a:t>, 	</a:t>
            </a:r>
            <a:r>
              <a:rPr lang="en-IN" sz="1700" dirty="0" err="1"/>
              <a:t>Punyanuch</a:t>
            </a:r>
            <a:r>
              <a:rPr lang="en-IN" sz="1700" dirty="0"/>
              <a:t> </a:t>
            </a:r>
            <a:r>
              <a:rPr lang="en-IN" sz="1700" dirty="0" err="1"/>
              <a:t>Sutassananon</a:t>
            </a:r>
            <a:r>
              <a:rPr lang="en-IN" sz="1700" dirty="0"/>
              <a:t>, </a:t>
            </a:r>
            <a:r>
              <a:rPr lang="en-IN" sz="1700" dirty="0" err="1"/>
              <a:t>Krittanat</a:t>
            </a:r>
            <a:r>
              <a:rPr lang="en-IN" sz="1700" dirty="0"/>
              <a:t> </a:t>
            </a:r>
            <a:r>
              <a:rPr lang="en-IN" sz="1700" dirty="0" err="1"/>
              <a:t>Tongdee</a:t>
            </a:r>
            <a:r>
              <a:rPr lang="en-IN" sz="1700" dirty="0"/>
              <a:t>, </a:t>
            </a:r>
            <a:r>
              <a:rPr lang="en-IN" sz="1700" dirty="0" err="1"/>
              <a:t>Trongtum</a:t>
            </a:r>
            <a:r>
              <a:rPr lang="en-IN" sz="1700" dirty="0"/>
              <a:t> </a:t>
            </a:r>
            <a:r>
              <a:rPr lang="en-IN" sz="1700" dirty="0" err="1"/>
              <a:t>Saiviroonporn</a:t>
            </a:r>
            <a:r>
              <a:rPr lang="en-IN" sz="1700" dirty="0"/>
              <a:t>, </a:t>
            </a:r>
            <a:r>
              <a:rPr lang="en-IN" sz="1700" dirty="0" err="1"/>
              <a:t>Pairash</a:t>
            </a:r>
            <a:r>
              <a:rPr lang="en-IN" sz="1700" dirty="0"/>
              <a:t> COVID-19 detection and heatmap 	generation in chest x-ray images 8 Journal of Medical Imaging S1 014001 2021 	https://doi.org/10.1117/1.JMI.8.S1.014001 DOI 	10.1117/1.JMI.8.S1.014001 SPIE</a:t>
            </a:r>
          </a:p>
          <a:p>
            <a:pPr>
              <a:lnSpc>
                <a:spcPct val="150000"/>
              </a:lnSpc>
            </a:pPr>
            <a:r>
              <a:rPr lang="en-IN" sz="1700" dirty="0"/>
              <a:t>[3]	SOM-LWL method for identification of COVID-19 on chest X-rays Osman AH, </a:t>
            </a:r>
            <a:r>
              <a:rPr lang="en-IN" sz="1700" dirty="0" err="1"/>
              <a:t>Aljahdali</a:t>
            </a:r>
            <a:r>
              <a:rPr lang="en-IN" sz="1700" dirty="0"/>
              <a:t> HM, </a:t>
            </a:r>
            <a:r>
              <a:rPr lang="en-IN" sz="1700" dirty="0" err="1"/>
              <a:t>Altarrazi</a:t>
            </a:r>
            <a:r>
              <a:rPr lang="en-IN" sz="1700" dirty="0"/>
              <a:t> SM, 	Ahmed A (2021) SOM-LWL method for identification of COVID-19 on chest X-rays. PLOS ONE 16(2): 	e0247176. </a:t>
            </a:r>
            <a:r>
              <a:rPr lang="en-IN" sz="1700" dirty="0">
                <a:hlinkClick r:id="rId3"/>
              </a:rPr>
              <a:t>https://doi.org/10.1371/journal.pone.0247176</a:t>
            </a:r>
            <a:endParaRPr lang="en-IN" sz="1700" dirty="0"/>
          </a:p>
          <a:p>
            <a:pPr>
              <a:lnSpc>
                <a:spcPct val="150000"/>
              </a:lnSpc>
            </a:pPr>
            <a:r>
              <a:rPr lang="en-IN" sz="1700" dirty="0"/>
              <a:t>[4]	COVID-19 pneumonia on chest X-rays: Performance of a deep learning-based computer-aided detection system</a:t>
            </a:r>
            <a:br>
              <a:rPr lang="en-IN" sz="1700" dirty="0"/>
            </a:br>
            <a:r>
              <a:rPr lang="en-IN" sz="1700" dirty="0"/>
              <a:t>	Hwang EJ, Kim KB, Kim JY, Lim JK, Nam JG, et al. (2021) COVID-19 pneumonia on chest X-rays: Performance of a 	deep learning-based computer-aided detection system. PLOS ONE 16(6): 	e0252440. </a:t>
            </a:r>
            <a:r>
              <a:rPr lang="en-IN" sz="1700" dirty="0">
                <a:hlinkClick r:id="rId4"/>
              </a:rPr>
              <a:t>https://doi.org/10.1371/journal.pone.0252440</a:t>
            </a:r>
            <a:r>
              <a:rPr lang="en-IN" sz="1700" dirty="0"/>
              <a:t>	</a:t>
            </a:r>
          </a:p>
        </p:txBody>
      </p:sp>
    </p:spTree>
    <p:extLst>
      <p:ext uri="{BB962C8B-B14F-4D97-AF65-F5344CB8AC3E}">
        <p14:creationId xmlns:p14="http://schemas.microsoft.com/office/powerpoint/2010/main" val="35848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9AE6E-DF58-4D94-91E1-E4AD5CC858FF}"/>
              </a:ext>
            </a:extLst>
          </p:cNvPr>
          <p:cNvSpPr txBox="1"/>
          <p:nvPr/>
        </p:nvSpPr>
        <p:spPr>
          <a:xfrm>
            <a:off x="3047268" y="-31531"/>
            <a:ext cx="6097464" cy="769441"/>
          </a:xfrm>
          <a:prstGeom prst="rect">
            <a:avLst/>
          </a:prstGeom>
          <a:noFill/>
        </p:spPr>
        <p:txBody>
          <a:bodyPr wrap="square">
            <a:spAutoFit/>
          </a:bodyPr>
          <a:lstStyle/>
          <a:p>
            <a:pPr algn="ctr"/>
            <a:r>
              <a:rPr lang="en-US" sz="4400" b="1" dirty="0">
                <a:solidFill>
                  <a:schemeClr val="tx1">
                    <a:lumMod val="95000"/>
                    <a:lumOff val="5000"/>
                  </a:schemeClr>
                </a:solidFill>
              </a:rPr>
              <a:t>Agenda</a:t>
            </a:r>
            <a:endParaRPr lang="en-IN" sz="4400" dirty="0"/>
          </a:p>
        </p:txBody>
      </p:sp>
      <p:sp>
        <p:nvSpPr>
          <p:cNvPr id="5" name="TextBox 4">
            <a:extLst>
              <a:ext uri="{FF2B5EF4-FFF2-40B4-BE49-F238E27FC236}">
                <a16:creationId xmlns:a16="http://schemas.microsoft.com/office/drawing/2014/main" id="{F109686B-98DC-411F-BECF-5BB754A9B94A}"/>
              </a:ext>
            </a:extLst>
          </p:cNvPr>
          <p:cNvSpPr txBox="1"/>
          <p:nvPr/>
        </p:nvSpPr>
        <p:spPr>
          <a:xfrm>
            <a:off x="1139055" y="1306412"/>
            <a:ext cx="10598747" cy="5262979"/>
          </a:xfrm>
          <a:prstGeom prst="rect">
            <a:avLst/>
          </a:prstGeom>
          <a:noFill/>
        </p:spPr>
        <p:txBody>
          <a:bodyPr wrap="square">
            <a:spAutoFit/>
          </a:bodyPr>
          <a:lstStyle/>
          <a:p>
            <a:pPr marL="457200" indent="-457200">
              <a:lnSpc>
                <a:spcPct val="150000"/>
              </a:lnSpc>
              <a:buFont typeface="+mj-lt"/>
              <a:buAutoNum type="arabicPeriod"/>
            </a:pPr>
            <a:r>
              <a:rPr lang="en-US" sz="2000" dirty="0"/>
              <a:t>Aim</a:t>
            </a:r>
          </a:p>
          <a:p>
            <a:pPr marL="457200" indent="-457200">
              <a:lnSpc>
                <a:spcPct val="150000"/>
              </a:lnSpc>
              <a:buFont typeface="+mj-lt"/>
              <a:buAutoNum type="arabicPeriod"/>
            </a:pPr>
            <a:r>
              <a:rPr lang="en-US" sz="2000" dirty="0"/>
              <a:t>Proposed System</a:t>
            </a:r>
          </a:p>
          <a:p>
            <a:pPr marL="457200" indent="-457200">
              <a:lnSpc>
                <a:spcPct val="150000"/>
              </a:lnSpc>
              <a:buFont typeface="+mj-lt"/>
              <a:buAutoNum type="arabicPeriod"/>
            </a:pPr>
            <a:r>
              <a:rPr lang="en-US" sz="2000" dirty="0"/>
              <a:t>Implementation Execution</a:t>
            </a:r>
          </a:p>
          <a:p>
            <a:pPr marL="457200" indent="-457200">
              <a:lnSpc>
                <a:spcPct val="150000"/>
              </a:lnSpc>
              <a:buFont typeface="+mj-lt"/>
              <a:buAutoNum type="arabicPeriod"/>
            </a:pPr>
            <a:r>
              <a:rPr lang="en-US" sz="2000" dirty="0"/>
              <a:t>Performance Evaluation</a:t>
            </a:r>
          </a:p>
          <a:p>
            <a:pPr marL="457200" indent="-457200">
              <a:lnSpc>
                <a:spcPct val="150000"/>
              </a:lnSpc>
              <a:buFont typeface="+mj-lt"/>
              <a:buAutoNum type="arabicPeriod"/>
            </a:pPr>
            <a:r>
              <a:rPr lang="en-US" sz="2000" dirty="0"/>
              <a:t>Comparison with existing system</a:t>
            </a:r>
          </a:p>
          <a:p>
            <a:pPr marL="457200" indent="-457200">
              <a:lnSpc>
                <a:spcPct val="150000"/>
              </a:lnSpc>
              <a:buFont typeface="+mj-lt"/>
              <a:buAutoNum type="arabicPeriod"/>
            </a:pPr>
            <a:r>
              <a:rPr lang="en-US" sz="2000" dirty="0"/>
              <a:t>Validation and Testing</a:t>
            </a:r>
          </a:p>
          <a:p>
            <a:pPr marL="457200" indent="-457200">
              <a:lnSpc>
                <a:spcPct val="150000"/>
              </a:lnSpc>
              <a:buFont typeface="+mj-lt"/>
              <a:buAutoNum type="arabicPeriod"/>
            </a:pPr>
            <a:r>
              <a:rPr lang="en-US" sz="2000" dirty="0"/>
              <a:t>Publication Status</a:t>
            </a:r>
          </a:p>
          <a:p>
            <a:pPr marL="457200" indent="-457200">
              <a:lnSpc>
                <a:spcPct val="150000"/>
              </a:lnSpc>
              <a:buFont typeface="+mj-lt"/>
              <a:buAutoNum type="arabicPeriod"/>
            </a:pPr>
            <a:r>
              <a:rPr lang="en-US" sz="2000" dirty="0"/>
              <a:t>Project Report</a:t>
            </a:r>
          </a:p>
          <a:p>
            <a:pPr marL="457200" indent="-457200">
              <a:lnSpc>
                <a:spcPct val="150000"/>
              </a:lnSpc>
              <a:buFont typeface="+mj-lt"/>
              <a:buAutoNum type="arabicPeriod"/>
            </a:pPr>
            <a:r>
              <a:rPr lang="en-US" sz="2000" dirty="0"/>
              <a:t>Conclusion</a:t>
            </a:r>
          </a:p>
          <a:p>
            <a:pPr marL="457200" indent="-457200">
              <a:lnSpc>
                <a:spcPct val="150000"/>
              </a:lnSpc>
              <a:buFont typeface="+mj-lt"/>
              <a:buAutoNum type="arabicPeriod"/>
            </a:pPr>
            <a:r>
              <a:rPr lang="en-US" sz="2000" dirty="0"/>
              <a:t>References</a:t>
            </a:r>
            <a:endParaRPr lang="en-IN" sz="2000" dirty="0"/>
          </a:p>
          <a:p>
            <a:pPr>
              <a:lnSpc>
                <a:spcPct val="150000"/>
              </a:lnSpc>
            </a:pPr>
            <a:endParaRPr lang="en-IN" sz="2400" dirty="0"/>
          </a:p>
        </p:txBody>
      </p:sp>
    </p:spTree>
    <p:extLst>
      <p:ext uri="{BB962C8B-B14F-4D97-AF65-F5344CB8AC3E}">
        <p14:creationId xmlns:p14="http://schemas.microsoft.com/office/powerpoint/2010/main" val="361619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ADCBF-509C-4594-9328-3FFF255DF135}"/>
              </a:ext>
            </a:extLst>
          </p:cNvPr>
          <p:cNvSpPr txBox="1"/>
          <p:nvPr/>
        </p:nvSpPr>
        <p:spPr>
          <a:xfrm>
            <a:off x="3047268" y="70311"/>
            <a:ext cx="6097464" cy="707886"/>
          </a:xfrm>
          <a:prstGeom prst="rect">
            <a:avLst/>
          </a:prstGeom>
          <a:noFill/>
        </p:spPr>
        <p:txBody>
          <a:bodyPr wrap="square">
            <a:spAutoFit/>
          </a:bodyPr>
          <a:lstStyle/>
          <a:p>
            <a:pPr algn="ctr"/>
            <a:r>
              <a:rPr lang="en-US" sz="4000" b="1" dirty="0">
                <a:solidFill>
                  <a:schemeClr val="tx1">
                    <a:lumMod val="95000"/>
                    <a:lumOff val="5000"/>
                  </a:schemeClr>
                </a:solidFill>
              </a:rPr>
              <a:t>Proposed System</a:t>
            </a:r>
            <a:endParaRPr lang="en-IN" sz="4000" dirty="0"/>
          </a:p>
        </p:txBody>
      </p:sp>
      <p:pic>
        <p:nvPicPr>
          <p:cNvPr id="4" name="Picture 3">
            <a:extLst>
              <a:ext uri="{FF2B5EF4-FFF2-40B4-BE49-F238E27FC236}">
                <a16:creationId xmlns:a16="http://schemas.microsoft.com/office/drawing/2014/main" id="{2592AD90-16D1-F7B0-1CC8-4B79A857F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550" y="778197"/>
            <a:ext cx="7200900" cy="5394004"/>
          </a:xfrm>
          <a:prstGeom prst="rect">
            <a:avLst/>
          </a:prstGeom>
        </p:spPr>
      </p:pic>
    </p:spTree>
    <p:extLst>
      <p:ext uri="{BB962C8B-B14F-4D97-AF65-F5344CB8AC3E}">
        <p14:creationId xmlns:p14="http://schemas.microsoft.com/office/powerpoint/2010/main" val="165086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normAutofit fontScale="90000"/>
          </a:bodyPr>
          <a:lstStyle/>
          <a:p>
            <a:r>
              <a:rPr lang="en-US" b="1" dirty="0">
                <a:solidFill>
                  <a:schemeClr val="tx1">
                    <a:lumMod val="95000"/>
                    <a:lumOff val="5000"/>
                  </a:schemeClr>
                </a:solidFill>
              </a:rPr>
              <a:t>Implementation Execution(Bold, Font Size:44)</a:t>
            </a:r>
          </a:p>
        </p:txBody>
      </p:sp>
      <p:sp>
        <p:nvSpPr>
          <p:cNvPr id="4" name="Date Placeholder 3"/>
          <p:cNvSpPr>
            <a:spLocks noGrp="1"/>
          </p:cNvSpPr>
          <p:nvPr>
            <p:ph type="dt" sz="half" idx="10"/>
          </p:nvPr>
        </p:nvSpPr>
        <p:spPr/>
        <p:txBody>
          <a:bodyPr/>
          <a:lstStyle/>
          <a:p>
            <a:fld id="{17D8DC8D-F771-4392-B118-C220E83B2BDC}" type="datetime1">
              <a:rPr lang="en-US" smtClean="0"/>
              <a:t>4/30/2022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4</a:t>
            </a:fld>
            <a:endParaRPr lang="en-US"/>
          </a:p>
        </p:txBody>
      </p:sp>
      <p:sp>
        <p:nvSpPr>
          <p:cNvPr id="10" name="TextBox 9"/>
          <p:cNvSpPr txBox="1"/>
          <p:nvPr/>
        </p:nvSpPr>
        <p:spPr>
          <a:xfrm>
            <a:off x="713983" y="1829771"/>
            <a:ext cx="4359058" cy="369332"/>
          </a:xfrm>
          <a:prstGeom prst="rect">
            <a:avLst/>
          </a:prstGeom>
          <a:noFill/>
        </p:spPr>
        <p:txBody>
          <a:bodyPr wrap="square" rtlCol="0">
            <a:spAutoFit/>
          </a:bodyPr>
          <a:lstStyle/>
          <a:p>
            <a:r>
              <a:rPr lang="en-US" b="1" dirty="0">
                <a:solidFill>
                  <a:srgbClr val="FF0000"/>
                </a:solidFill>
              </a:rPr>
              <a:t>Execute your project</a:t>
            </a:r>
            <a:endParaRPr lang="en-US" b="1" dirty="0"/>
          </a:p>
        </p:txBody>
      </p:sp>
    </p:spTree>
    <p:extLst>
      <p:ext uri="{BB962C8B-B14F-4D97-AF65-F5344CB8AC3E}">
        <p14:creationId xmlns:p14="http://schemas.microsoft.com/office/powerpoint/2010/main" val="3640748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504"/>
            <a:ext cx="10515600" cy="1256847"/>
          </a:xfrm>
        </p:spPr>
        <p:txBody>
          <a:bodyPr/>
          <a:lstStyle/>
          <a:p>
            <a:r>
              <a:rPr lang="en-US" b="1" dirty="0">
                <a:solidFill>
                  <a:schemeClr val="tx1">
                    <a:lumMod val="95000"/>
                    <a:lumOff val="5000"/>
                  </a:schemeClr>
                </a:solidFill>
              </a:rPr>
              <a:t>Performance Evaluation</a:t>
            </a:r>
            <a:endParaRPr lang="en-US" b="1" dirty="0"/>
          </a:p>
        </p:txBody>
      </p:sp>
      <p:sp>
        <p:nvSpPr>
          <p:cNvPr id="4" name="Date Placeholder 3"/>
          <p:cNvSpPr>
            <a:spLocks noGrp="1"/>
          </p:cNvSpPr>
          <p:nvPr>
            <p:ph type="dt" sz="half" idx="10"/>
          </p:nvPr>
        </p:nvSpPr>
        <p:spPr/>
        <p:txBody>
          <a:bodyPr/>
          <a:lstStyle/>
          <a:p>
            <a:fld id="{17D8DC8D-F771-4392-B118-C220E83B2BDC}" type="datetime1">
              <a:rPr lang="en-US" smtClean="0"/>
              <a:t>4/30/2022</a:t>
            </a:fld>
            <a:endParaRPr lang="en-US"/>
          </a:p>
        </p:txBody>
      </p:sp>
      <p:sp>
        <p:nvSpPr>
          <p:cNvPr id="5" name="Footer Placeholder 4"/>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5</a:t>
            </a:fld>
            <a:endParaRPr lang="en-US"/>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6645" t="68403" r="68853" b="3998"/>
          <a:stretch/>
        </p:blipFill>
        <p:spPr>
          <a:xfrm>
            <a:off x="4234543" y="3505199"/>
            <a:ext cx="4376057" cy="2772616"/>
          </a:xfrm>
          <a:prstGeom prst="rect">
            <a:avLst/>
          </a:prstGeom>
        </p:spPr>
      </p:pic>
      <p:sp>
        <p:nvSpPr>
          <p:cNvPr id="3" name="TextBox 2"/>
          <p:cNvSpPr txBox="1"/>
          <p:nvPr/>
        </p:nvSpPr>
        <p:spPr>
          <a:xfrm>
            <a:off x="1077686" y="5344886"/>
            <a:ext cx="2340428" cy="400110"/>
          </a:xfrm>
          <a:prstGeom prst="rect">
            <a:avLst/>
          </a:prstGeom>
          <a:noFill/>
        </p:spPr>
        <p:txBody>
          <a:bodyPr wrap="square" rtlCol="0">
            <a:spAutoFit/>
          </a:bodyPr>
          <a:lstStyle/>
          <a:p>
            <a:r>
              <a:rPr lang="en-US" sz="2000" b="1" dirty="0"/>
              <a:t>VGG 16</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4072" t="25687" r="62967" b="53153"/>
          <a:stretch/>
        </p:blipFill>
        <p:spPr>
          <a:xfrm>
            <a:off x="2522965" y="849086"/>
            <a:ext cx="7355470" cy="2656113"/>
          </a:xfrm>
          <a:prstGeom prst="rect">
            <a:avLst/>
          </a:prstGeom>
        </p:spPr>
      </p:pic>
    </p:spTree>
    <p:extLst>
      <p:ext uri="{BB962C8B-B14F-4D97-AF65-F5344CB8AC3E}">
        <p14:creationId xmlns:p14="http://schemas.microsoft.com/office/powerpoint/2010/main" val="78207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4/30/2022</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6</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86" t="24248" r="43638" b="11423"/>
          <a:stretch/>
        </p:blipFill>
        <p:spPr>
          <a:xfrm>
            <a:off x="1632857" y="0"/>
            <a:ext cx="8806543" cy="6226652"/>
          </a:xfrm>
          <a:prstGeom prst="rect">
            <a:avLst/>
          </a:prstGeom>
        </p:spPr>
      </p:pic>
    </p:spTree>
    <p:extLst>
      <p:ext uri="{BB962C8B-B14F-4D97-AF65-F5344CB8AC3E}">
        <p14:creationId xmlns:p14="http://schemas.microsoft.com/office/powerpoint/2010/main" val="143101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4/30/2022</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7</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456" t="69260" r="68647" b="5000"/>
          <a:stretch/>
        </p:blipFill>
        <p:spPr>
          <a:xfrm>
            <a:off x="4506685" y="2852057"/>
            <a:ext cx="5475515" cy="3184506"/>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437" t="26668" r="59688" b="51110"/>
          <a:stretch/>
        </p:blipFill>
        <p:spPr>
          <a:xfrm>
            <a:off x="3042557" y="239485"/>
            <a:ext cx="7707084" cy="2612572"/>
          </a:xfrm>
          <a:prstGeom prst="rect">
            <a:avLst/>
          </a:prstGeom>
        </p:spPr>
      </p:pic>
      <p:sp>
        <p:nvSpPr>
          <p:cNvPr id="7" name="TextBox 6"/>
          <p:cNvSpPr txBox="1"/>
          <p:nvPr/>
        </p:nvSpPr>
        <p:spPr>
          <a:xfrm>
            <a:off x="838200" y="4822371"/>
            <a:ext cx="3276600" cy="523220"/>
          </a:xfrm>
          <a:prstGeom prst="rect">
            <a:avLst/>
          </a:prstGeom>
          <a:noFill/>
        </p:spPr>
        <p:txBody>
          <a:bodyPr wrap="square" rtlCol="0">
            <a:spAutoFit/>
          </a:bodyPr>
          <a:lstStyle/>
          <a:p>
            <a:r>
              <a:rPr lang="en-US" sz="2800" b="1" dirty="0" err="1"/>
              <a:t>Resnet</a:t>
            </a:r>
            <a:endParaRPr lang="en-US" sz="2800" b="1" dirty="0"/>
          </a:p>
        </p:txBody>
      </p:sp>
    </p:spTree>
    <p:extLst>
      <p:ext uri="{BB962C8B-B14F-4D97-AF65-F5344CB8AC3E}">
        <p14:creationId xmlns:p14="http://schemas.microsoft.com/office/powerpoint/2010/main" val="146670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4/30/2022</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8</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061" t="26167" r="41774" b="8610"/>
          <a:stretch/>
        </p:blipFill>
        <p:spPr>
          <a:xfrm>
            <a:off x="1981200" y="0"/>
            <a:ext cx="8933060" cy="6282795"/>
          </a:xfrm>
          <a:prstGeom prst="rect">
            <a:avLst/>
          </a:prstGeom>
        </p:spPr>
      </p:pic>
    </p:spTree>
    <p:extLst>
      <p:ext uri="{BB962C8B-B14F-4D97-AF65-F5344CB8AC3E}">
        <p14:creationId xmlns:p14="http://schemas.microsoft.com/office/powerpoint/2010/main" val="447139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4/30/2022</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9</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328" t="67726" r="68399" b="5531"/>
          <a:stretch/>
        </p:blipFill>
        <p:spPr>
          <a:xfrm>
            <a:off x="4539342" y="2677886"/>
            <a:ext cx="5976257" cy="3296427"/>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005" t="30400" r="64069" b="47859"/>
          <a:stretch/>
        </p:blipFill>
        <p:spPr>
          <a:xfrm>
            <a:off x="3581400" y="130628"/>
            <a:ext cx="6649915" cy="2547258"/>
          </a:xfrm>
          <a:prstGeom prst="rect">
            <a:avLst/>
          </a:prstGeom>
        </p:spPr>
      </p:pic>
      <p:sp>
        <p:nvSpPr>
          <p:cNvPr id="7" name="TextBox 6"/>
          <p:cNvSpPr txBox="1"/>
          <p:nvPr/>
        </p:nvSpPr>
        <p:spPr>
          <a:xfrm>
            <a:off x="1077686" y="4800600"/>
            <a:ext cx="2318657" cy="523220"/>
          </a:xfrm>
          <a:prstGeom prst="rect">
            <a:avLst/>
          </a:prstGeom>
          <a:noFill/>
        </p:spPr>
        <p:txBody>
          <a:bodyPr wrap="square" rtlCol="0">
            <a:spAutoFit/>
          </a:bodyPr>
          <a:lstStyle/>
          <a:p>
            <a:r>
              <a:rPr lang="en-US" sz="2800" b="1" dirty="0"/>
              <a:t>CNN</a:t>
            </a:r>
          </a:p>
        </p:txBody>
      </p:sp>
    </p:spTree>
    <p:extLst>
      <p:ext uri="{BB962C8B-B14F-4D97-AF65-F5344CB8AC3E}">
        <p14:creationId xmlns:p14="http://schemas.microsoft.com/office/powerpoint/2010/main" val="55346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36ED0A6AABD1418D96B475C1E041AA" ma:contentTypeVersion="2" ma:contentTypeDescription="Create a new document." ma:contentTypeScope="" ma:versionID="89d40ed33edb346d2736bbcfe863202b">
  <xsd:schema xmlns:xsd="http://www.w3.org/2001/XMLSchema" xmlns:xs="http://www.w3.org/2001/XMLSchema" xmlns:p="http://schemas.microsoft.com/office/2006/metadata/properties" xmlns:ns2="70df97f7-76b5-491b-a082-3f4760312298" targetNamespace="http://schemas.microsoft.com/office/2006/metadata/properties" ma:root="true" ma:fieldsID="3883e3eb7177b631291764a3d60c7c70" ns2:_="">
    <xsd:import namespace="70df97f7-76b5-491b-a082-3f476031229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df97f7-76b5-491b-a082-3f47603122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BF8FE4-6A21-4641-A554-1F7F932A4728}">
  <ds:schemaRefs>
    <ds:schemaRef ds:uri="http://schemas.microsoft.com/office/infopath/2007/PartnerControls"/>
    <ds:schemaRef ds:uri="http://schemas.microsoft.com/office/2006/documentManagement/types"/>
    <ds:schemaRef ds:uri="http://schemas.microsoft.com/office/2006/metadata/properties"/>
    <ds:schemaRef ds:uri="http://purl.org/dc/dcmitype/"/>
    <ds:schemaRef ds:uri="http://purl.org/dc/elements/1.1/"/>
    <ds:schemaRef ds:uri="http://purl.org/dc/terms/"/>
    <ds:schemaRef ds:uri="70df97f7-76b5-491b-a082-3f4760312298"/>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DD85492E-7317-4030-8247-AF56CFF680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df97f7-76b5-491b-a082-3f47603122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EBF5B4-548C-40D4-8971-2A8FC6DCAC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2105</TotalTime>
  <Words>676</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PowerPoint Presentation</vt:lpstr>
      <vt:lpstr>PowerPoint Presentation</vt:lpstr>
      <vt:lpstr>Implementation Execution(Bold, Font Size:44)</vt:lpstr>
      <vt:lpstr>Performance Evaluation</vt:lpstr>
      <vt:lpstr>PowerPoint Presentation</vt:lpstr>
      <vt:lpstr>PowerPoint Presentation</vt:lpstr>
      <vt:lpstr>PowerPoint Presentation</vt:lpstr>
      <vt:lpstr>PowerPoint Presentation</vt:lpstr>
      <vt:lpstr>Comparison with existing </vt:lpstr>
      <vt:lpstr>Validation and Testing</vt:lpstr>
      <vt:lpstr>Publication Status</vt:lpstr>
      <vt:lpstr>Project Report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shweta gaikwad</cp:lastModifiedBy>
  <cp:revision>186</cp:revision>
  <cp:lastPrinted>2017-09-01T05:20:22Z</cp:lastPrinted>
  <dcterms:created xsi:type="dcterms:W3CDTF">2016-08-04T06:06:01Z</dcterms:created>
  <dcterms:modified xsi:type="dcterms:W3CDTF">2022-04-30T07:10:58Z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0x0101001336ED0A6AABD1418D96B475C1E041AA</vt:lpwstr>
  </property>
</Properties>
</file>