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 id="262" r:id="rId8"/>
    <p:sldId id="263" r:id="rId9"/>
    <p:sldId id="264"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75A65B-7733-4D00-A0F3-5E2483C1A5FC}" v="2" dt="2021-08-23T15:41:23.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weta gaikwad" userId="bde3db21304337ac" providerId="LiveId" clId="{B575A65B-7733-4D00-A0F3-5E2483C1A5FC}"/>
    <pc:docChg chg="undo custSel addSld delSld modSld sldOrd">
      <pc:chgData name="shweta gaikwad" userId="bde3db21304337ac" providerId="LiveId" clId="{B575A65B-7733-4D00-A0F3-5E2483C1A5FC}" dt="2021-09-05T06:15:48.632" v="700" actId="1076"/>
      <pc:docMkLst>
        <pc:docMk/>
      </pc:docMkLst>
      <pc:sldChg chg="modSp mod">
        <pc:chgData name="shweta gaikwad" userId="bde3db21304337ac" providerId="LiveId" clId="{B575A65B-7733-4D00-A0F3-5E2483C1A5FC}" dt="2021-09-05T06:11:35.289" v="590" actId="20577"/>
        <pc:sldMkLst>
          <pc:docMk/>
          <pc:sldMk cId="3847654417" sldId="256"/>
        </pc:sldMkLst>
        <pc:spChg chg="mod">
          <ac:chgData name="shweta gaikwad" userId="bde3db21304337ac" providerId="LiveId" clId="{B575A65B-7733-4D00-A0F3-5E2483C1A5FC}" dt="2021-09-05T06:11:35.289" v="590" actId="20577"/>
          <ac:spMkLst>
            <pc:docMk/>
            <pc:sldMk cId="3847654417" sldId="256"/>
            <ac:spMk id="4" creationId="{55822E4A-D7B1-40F4-848D-1E7005AB412C}"/>
          </ac:spMkLst>
        </pc:spChg>
      </pc:sldChg>
      <pc:sldChg chg="addSp modSp new mod">
        <pc:chgData name="shweta gaikwad" userId="bde3db21304337ac" providerId="LiveId" clId="{B575A65B-7733-4D00-A0F3-5E2483C1A5FC}" dt="2021-08-23T15:30:16.353" v="12" actId="1076"/>
        <pc:sldMkLst>
          <pc:docMk/>
          <pc:sldMk cId="3940759052" sldId="257"/>
        </pc:sldMkLst>
        <pc:spChg chg="add mod">
          <ac:chgData name="shweta gaikwad" userId="bde3db21304337ac" providerId="LiveId" clId="{B575A65B-7733-4D00-A0F3-5E2483C1A5FC}" dt="2021-08-23T15:29:44.898" v="9" actId="1076"/>
          <ac:spMkLst>
            <pc:docMk/>
            <pc:sldMk cId="3940759052" sldId="257"/>
            <ac:spMk id="3" creationId="{73E9AE6E-DF58-4D94-91E1-E4AD5CC858FF}"/>
          </ac:spMkLst>
        </pc:spChg>
        <pc:spChg chg="add mod">
          <ac:chgData name="shweta gaikwad" userId="bde3db21304337ac" providerId="LiveId" clId="{B575A65B-7733-4D00-A0F3-5E2483C1A5FC}" dt="2021-08-23T15:30:16.353" v="12" actId="1076"/>
          <ac:spMkLst>
            <pc:docMk/>
            <pc:sldMk cId="3940759052" sldId="257"/>
            <ac:spMk id="5" creationId="{F109686B-98DC-411F-BECF-5BB754A9B94A}"/>
          </ac:spMkLst>
        </pc:spChg>
      </pc:sldChg>
      <pc:sldChg chg="addSp modSp new mod">
        <pc:chgData name="shweta gaikwad" userId="bde3db21304337ac" providerId="LiveId" clId="{B575A65B-7733-4D00-A0F3-5E2483C1A5FC}" dt="2021-08-23T15:32:43.620" v="24" actId="1076"/>
        <pc:sldMkLst>
          <pc:docMk/>
          <pc:sldMk cId="3980808192" sldId="258"/>
        </pc:sldMkLst>
        <pc:spChg chg="add mod">
          <ac:chgData name="shweta gaikwad" userId="bde3db21304337ac" providerId="LiveId" clId="{B575A65B-7733-4D00-A0F3-5E2483C1A5FC}" dt="2021-08-23T15:32:43.620" v="24" actId="1076"/>
          <ac:spMkLst>
            <pc:docMk/>
            <pc:sldMk cId="3980808192" sldId="258"/>
            <ac:spMk id="3" creationId="{7A259D4F-7C46-4249-8C4C-ED30682DEECE}"/>
          </ac:spMkLst>
        </pc:spChg>
        <pc:spChg chg="add mod">
          <ac:chgData name="shweta gaikwad" userId="bde3db21304337ac" providerId="LiveId" clId="{B575A65B-7733-4D00-A0F3-5E2483C1A5FC}" dt="2021-08-23T15:32:38.576" v="23" actId="1076"/>
          <ac:spMkLst>
            <pc:docMk/>
            <pc:sldMk cId="3980808192" sldId="258"/>
            <ac:spMk id="5" creationId="{176EC5F9-2C72-4A57-B9A5-099A9A0AED83}"/>
          </ac:spMkLst>
        </pc:spChg>
      </pc:sldChg>
      <pc:sldChg chg="addSp modSp new mod ord">
        <pc:chgData name="shweta gaikwad" userId="bde3db21304337ac" providerId="LiveId" clId="{B575A65B-7733-4D00-A0F3-5E2483C1A5FC}" dt="2021-09-05T06:11:19.401" v="589" actId="20577"/>
        <pc:sldMkLst>
          <pc:docMk/>
          <pc:sldMk cId="2153040228" sldId="259"/>
        </pc:sldMkLst>
        <pc:spChg chg="add mod">
          <ac:chgData name="shweta gaikwad" userId="bde3db21304337ac" providerId="LiveId" clId="{B575A65B-7733-4D00-A0F3-5E2483C1A5FC}" dt="2021-08-23T15:33:42.734" v="31" actId="1076"/>
          <ac:spMkLst>
            <pc:docMk/>
            <pc:sldMk cId="2153040228" sldId="259"/>
            <ac:spMk id="3" creationId="{929A13EC-345D-44B8-85CC-94F1D07D4869}"/>
          </ac:spMkLst>
        </pc:spChg>
        <pc:graphicFrameChg chg="add mod modGraphic">
          <ac:chgData name="shweta gaikwad" userId="bde3db21304337ac" providerId="LiveId" clId="{B575A65B-7733-4D00-A0F3-5E2483C1A5FC}" dt="2021-09-05T06:11:19.401" v="589" actId="20577"/>
          <ac:graphicFrameMkLst>
            <pc:docMk/>
            <pc:sldMk cId="2153040228" sldId="259"/>
            <ac:graphicFrameMk id="4" creationId="{D9D70B8D-5350-49B7-9BE0-1B448C72F014}"/>
          </ac:graphicFrameMkLst>
        </pc:graphicFrameChg>
      </pc:sldChg>
      <pc:sldChg chg="addSp modSp new mod">
        <pc:chgData name="shweta gaikwad" userId="bde3db21304337ac" providerId="LiveId" clId="{B575A65B-7733-4D00-A0F3-5E2483C1A5FC}" dt="2021-08-23T15:38:11.838" v="63" actId="1076"/>
        <pc:sldMkLst>
          <pc:docMk/>
          <pc:sldMk cId="3125174009" sldId="260"/>
        </pc:sldMkLst>
        <pc:spChg chg="add mod">
          <ac:chgData name="shweta gaikwad" userId="bde3db21304337ac" providerId="LiveId" clId="{B575A65B-7733-4D00-A0F3-5E2483C1A5FC}" dt="2021-08-23T15:38:11.838" v="63" actId="1076"/>
          <ac:spMkLst>
            <pc:docMk/>
            <pc:sldMk cId="3125174009" sldId="260"/>
            <ac:spMk id="3" creationId="{26D9F542-72DE-44F1-88DD-39F702818D9D}"/>
          </ac:spMkLst>
        </pc:spChg>
        <pc:spChg chg="add mod">
          <ac:chgData name="shweta gaikwad" userId="bde3db21304337ac" providerId="LiveId" clId="{B575A65B-7733-4D00-A0F3-5E2483C1A5FC}" dt="2021-08-23T15:36:35.315" v="51" actId="1076"/>
          <ac:spMkLst>
            <pc:docMk/>
            <pc:sldMk cId="3125174009" sldId="260"/>
            <ac:spMk id="5" creationId="{7852311E-CEB8-415A-8719-FE13E8E591E7}"/>
          </ac:spMkLst>
        </pc:spChg>
      </pc:sldChg>
      <pc:sldChg chg="addSp modSp new mod">
        <pc:chgData name="shweta gaikwad" userId="bde3db21304337ac" providerId="LiveId" clId="{B575A65B-7733-4D00-A0F3-5E2483C1A5FC}" dt="2021-08-23T15:38:20.829" v="64" actId="1076"/>
        <pc:sldMkLst>
          <pc:docMk/>
          <pc:sldMk cId="3151626356" sldId="261"/>
        </pc:sldMkLst>
        <pc:spChg chg="add mod">
          <ac:chgData name="shweta gaikwad" userId="bde3db21304337ac" providerId="LiveId" clId="{B575A65B-7733-4D00-A0F3-5E2483C1A5FC}" dt="2021-08-23T15:38:20.829" v="64" actId="1076"/>
          <ac:spMkLst>
            <pc:docMk/>
            <pc:sldMk cId="3151626356" sldId="261"/>
            <ac:spMk id="3" creationId="{21C6BDFD-8DD3-4C2D-9EA0-749718E58849}"/>
          </ac:spMkLst>
        </pc:spChg>
        <pc:spChg chg="add mod">
          <ac:chgData name="shweta gaikwad" userId="bde3db21304337ac" providerId="LiveId" clId="{B575A65B-7733-4D00-A0F3-5E2483C1A5FC}" dt="2021-08-23T15:37:59.255" v="61" actId="1076"/>
          <ac:spMkLst>
            <pc:docMk/>
            <pc:sldMk cId="3151626356" sldId="261"/>
            <ac:spMk id="5" creationId="{C631933A-6A70-4829-82AE-D945917C1BD3}"/>
          </ac:spMkLst>
        </pc:spChg>
      </pc:sldChg>
      <pc:sldChg chg="addSp modSp new mod">
        <pc:chgData name="shweta gaikwad" userId="bde3db21304337ac" providerId="LiveId" clId="{B575A65B-7733-4D00-A0F3-5E2483C1A5FC}" dt="2021-08-23T15:41:23.211" v="81"/>
        <pc:sldMkLst>
          <pc:docMk/>
          <pc:sldMk cId="1681693801" sldId="262"/>
        </pc:sldMkLst>
        <pc:spChg chg="add mod">
          <ac:chgData name="shweta gaikwad" userId="bde3db21304337ac" providerId="LiveId" clId="{B575A65B-7733-4D00-A0F3-5E2483C1A5FC}" dt="2021-08-23T15:38:54.864" v="68" actId="1076"/>
          <ac:spMkLst>
            <pc:docMk/>
            <pc:sldMk cId="1681693801" sldId="262"/>
            <ac:spMk id="3" creationId="{41EADCBF-509C-4594-9328-3FFF255DF135}"/>
          </ac:spMkLst>
        </pc:spChg>
        <pc:spChg chg="add mod">
          <ac:chgData name="shweta gaikwad" userId="bde3db21304337ac" providerId="LiveId" clId="{B575A65B-7733-4D00-A0F3-5E2483C1A5FC}" dt="2021-08-23T15:41:06.410" v="80" actId="1076"/>
          <ac:spMkLst>
            <pc:docMk/>
            <pc:sldMk cId="1681693801" sldId="262"/>
            <ac:spMk id="5" creationId="{ECCD858F-F3A2-4195-93FA-3E77ECEBF2BC}"/>
          </ac:spMkLst>
        </pc:spChg>
        <pc:picChg chg="add mod">
          <ac:chgData name="shweta gaikwad" userId="bde3db21304337ac" providerId="LiveId" clId="{B575A65B-7733-4D00-A0F3-5E2483C1A5FC}" dt="2021-08-23T15:41:23.211" v="81"/>
          <ac:picMkLst>
            <pc:docMk/>
            <pc:sldMk cId="1681693801" sldId="262"/>
            <ac:picMk id="6" creationId="{F472EE2B-138F-48C3-9ADD-84B74988E49A}"/>
          </ac:picMkLst>
        </pc:picChg>
      </pc:sldChg>
      <pc:sldChg chg="addSp modSp new mod">
        <pc:chgData name="shweta gaikwad" userId="bde3db21304337ac" providerId="LiveId" clId="{B575A65B-7733-4D00-A0F3-5E2483C1A5FC}" dt="2021-09-05T06:15:48.632" v="700" actId="1076"/>
        <pc:sldMkLst>
          <pc:docMk/>
          <pc:sldMk cId="4207759467" sldId="263"/>
        </pc:sldMkLst>
        <pc:spChg chg="add mod">
          <ac:chgData name="shweta gaikwad" userId="bde3db21304337ac" providerId="LiveId" clId="{B575A65B-7733-4D00-A0F3-5E2483C1A5FC}" dt="2021-08-23T15:40:18.082" v="74" actId="1076"/>
          <ac:spMkLst>
            <pc:docMk/>
            <pc:sldMk cId="4207759467" sldId="263"/>
            <ac:spMk id="3" creationId="{BE4C5941-2600-4D9B-B1D7-7FEB140277B5}"/>
          </ac:spMkLst>
        </pc:spChg>
        <pc:spChg chg="add mod">
          <ac:chgData name="shweta gaikwad" userId="bde3db21304337ac" providerId="LiveId" clId="{B575A65B-7733-4D00-A0F3-5E2483C1A5FC}" dt="2021-09-05T06:15:48.632" v="700" actId="1076"/>
          <ac:spMkLst>
            <pc:docMk/>
            <pc:sldMk cId="4207759467" sldId="263"/>
            <ac:spMk id="5" creationId="{EF9B73E5-88A6-4A4E-B7DE-C76F4A9AFD60}"/>
          </ac:spMkLst>
        </pc:spChg>
      </pc:sldChg>
      <pc:sldChg chg="addSp modSp new mod">
        <pc:chgData name="shweta gaikwad" userId="bde3db21304337ac" providerId="LiveId" clId="{B575A65B-7733-4D00-A0F3-5E2483C1A5FC}" dt="2021-08-24T07:31:32.919" v="306" actId="20577"/>
        <pc:sldMkLst>
          <pc:docMk/>
          <pc:sldMk cId="3493111912" sldId="264"/>
        </pc:sldMkLst>
        <pc:spChg chg="add mod">
          <ac:chgData name="shweta gaikwad" userId="bde3db21304337ac" providerId="LiveId" clId="{B575A65B-7733-4D00-A0F3-5E2483C1A5FC}" dt="2021-08-24T07:27:10.458" v="280" actId="1076"/>
          <ac:spMkLst>
            <pc:docMk/>
            <pc:sldMk cId="3493111912" sldId="264"/>
            <ac:spMk id="3" creationId="{085568A6-C0EB-4571-80F1-6E5A61BAD5D4}"/>
          </ac:spMkLst>
        </pc:spChg>
        <pc:spChg chg="add mod">
          <ac:chgData name="shweta gaikwad" userId="bde3db21304337ac" providerId="LiveId" clId="{B575A65B-7733-4D00-A0F3-5E2483C1A5FC}" dt="2021-08-24T07:31:32.919" v="306" actId="20577"/>
          <ac:spMkLst>
            <pc:docMk/>
            <pc:sldMk cId="3493111912" sldId="264"/>
            <ac:spMk id="4" creationId="{C34A5E4D-B0D8-4DBD-8A33-F0B07B84A911}"/>
          </ac:spMkLst>
        </pc:spChg>
      </pc:sldChg>
      <pc:sldChg chg="addSp modSp new del mod">
        <pc:chgData name="shweta gaikwad" userId="bde3db21304337ac" providerId="LiveId" clId="{B575A65B-7733-4D00-A0F3-5E2483C1A5FC}" dt="2021-08-28T06:56:14.413" v="315" actId="2696"/>
        <pc:sldMkLst>
          <pc:docMk/>
          <pc:sldMk cId="1882810633" sldId="265"/>
        </pc:sldMkLst>
        <pc:spChg chg="add mod">
          <ac:chgData name="shweta gaikwad" userId="bde3db21304337ac" providerId="LiveId" clId="{B575A65B-7733-4D00-A0F3-5E2483C1A5FC}" dt="2021-08-23T15:43:37.667" v="94" actId="1076"/>
          <ac:spMkLst>
            <pc:docMk/>
            <pc:sldMk cId="1882810633" sldId="265"/>
            <ac:spMk id="3" creationId="{80762D36-BFB3-4A06-8BA8-B5D76496CCC8}"/>
          </ac:spMkLst>
        </pc:spChg>
        <pc:spChg chg="add mod">
          <ac:chgData name="shweta gaikwad" userId="bde3db21304337ac" providerId="LiveId" clId="{B575A65B-7733-4D00-A0F3-5E2483C1A5FC}" dt="2021-08-23T15:44:14.737" v="100" actId="1076"/>
          <ac:spMkLst>
            <pc:docMk/>
            <pc:sldMk cId="1882810633" sldId="265"/>
            <ac:spMk id="5" creationId="{F7ED7C38-09C9-4AE4-9682-AFA60685A142}"/>
          </ac:spMkLst>
        </pc:spChg>
      </pc:sldChg>
      <pc:sldChg chg="addSp modSp new mod">
        <pc:chgData name="shweta gaikwad" userId="bde3db21304337ac" providerId="LiveId" clId="{B575A65B-7733-4D00-A0F3-5E2483C1A5FC}" dt="2021-08-23T15:50:48.275" v="199" actId="1076"/>
        <pc:sldMkLst>
          <pc:docMk/>
          <pc:sldMk cId="3172376035" sldId="266"/>
        </pc:sldMkLst>
        <pc:spChg chg="add mod">
          <ac:chgData name="shweta gaikwad" userId="bde3db21304337ac" providerId="LiveId" clId="{B575A65B-7733-4D00-A0F3-5E2483C1A5FC}" dt="2021-08-23T15:44:53.273" v="104" actId="1076"/>
          <ac:spMkLst>
            <pc:docMk/>
            <pc:sldMk cId="3172376035" sldId="266"/>
            <ac:spMk id="3" creationId="{0C1D51E4-9258-43B8-817F-7C4D5490EF6A}"/>
          </ac:spMkLst>
        </pc:spChg>
        <pc:spChg chg="add mod">
          <ac:chgData name="shweta gaikwad" userId="bde3db21304337ac" providerId="LiveId" clId="{B575A65B-7733-4D00-A0F3-5E2483C1A5FC}" dt="2021-08-23T15:50:48.275" v="199" actId="1076"/>
          <ac:spMkLst>
            <pc:docMk/>
            <pc:sldMk cId="3172376035" sldId="266"/>
            <ac:spMk id="5" creationId="{ACA8E086-5662-4E79-A2ED-FDA0268F9572}"/>
          </ac:spMkLst>
        </pc:spChg>
      </pc:sldChg>
      <pc:sldChg chg="addSp modSp new mod">
        <pc:chgData name="shweta gaikwad" userId="bde3db21304337ac" providerId="LiveId" clId="{B575A65B-7733-4D00-A0F3-5E2483C1A5FC}" dt="2021-08-24T07:32:39.263" v="308" actId="2711"/>
        <pc:sldMkLst>
          <pc:docMk/>
          <pc:sldMk cId="1342660926" sldId="267"/>
        </pc:sldMkLst>
        <pc:spChg chg="add mod">
          <ac:chgData name="shweta gaikwad" userId="bde3db21304337ac" providerId="LiveId" clId="{B575A65B-7733-4D00-A0F3-5E2483C1A5FC}" dt="2021-08-24T07:32:39.263" v="308" actId="2711"/>
          <ac:spMkLst>
            <pc:docMk/>
            <pc:sldMk cId="1342660926" sldId="267"/>
            <ac:spMk id="3" creationId="{124DCE4C-C122-4BD2-AA7A-3343CB096E97}"/>
          </ac:spMkLst>
        </pc:spChg>
        <pc:spChg chg="add mod">
          <ac:chgData name="shweta gaikwad" userId="bde3db21304337ac" providerId="LiveId" clId="{B575A65B-7733-4D00-A0F3-5E2483C1A5FC}" dt="2021-08-24T07:28:42.340" v="294" actId="255"/>
          <ac:spMkLst>
            <pc:docMk/>
            <pc:sldMk cId="1342660926" sldId="267"/>
            <ac:spMk id="5" creationId="{D046F654-8CE0-480E-8FDE-D8E994AC76F9}"/>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5E28AE-B6DE-4597-B528-E7C58E65F762}" type="datetimeFigureOut">
              <a:rPr lang="en-IN" smtClean="0"/>
              <a:t>05-09-2021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12695-61D0-4880-B296-5E02690C968E}" type="slidenum">
              <a:rPr lang="en-IN" smtClean="0"/>
              <a:t>‹#›</a:t>
            </a:fld>
            <a:endParaRPr lang="en-IN"/>
          </a:p>
        </p:txBody>
      </p:sp>
      <p:pic>
        <p:nvPicPr>
          <p:cNvPr id="8" name="Picture 7"/>
          <p:cNvPicPr>
            <a:picLocks noChangeAspect="1"/>
          </p:cNvPicPr>
          <p:nvPr/>
        </p:nvPicPr>
        <p:blipFill>
          <a:blip r:embed="rId2" cstate="print"/>
          <a:stretch>
            <a:fillRect/>
          </a:stretch>
        </p:blipFill>
        <p:spPr>
          <a:xfrm>
            <a:off x="0" y="0"/>
            <a:ext cx="1524000" cy="1448081"/>
          </a:xfrm>
          <a:prstGeom prst="rect">
            <a:avLst/>
          </a:prstGeom>
        </p:spPr>
      </p:pic>
      <p:sp>
        <p:nvSpPr>
          <p:cNvPr id="19" name="Rectangle 18"/>
          <p:cNvSpPr/>
          <p:nvPr/>
        </p:nvSpPr>
        <p:spPr>
          <a:xfrm>
            <a:off x="558800" y="5832132"/>
            <a:ext cx="10985500" cy="687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98038" y="5992610"/>
            <a:ext cx="9751387" cy="646331"/>
          </a:xfrm>
          <a:prstGeom prst="rect">
            <a:avLst/>
          </a:prstGeom>
        </p:spPr>
        <p:txBody>
          <a:bodyPr wrap="none">
            <a:spAutoFit/>
          </a:bodyPr>
          <a:lstStyle/>
          <a:p>
            <a:r>
              <a:rPr lang="en-US" sz="3600" dirty="0"/>
              <a:t>Indira College of Engineering &amp;Management, Pune</a:t>
            </a:r>
          </a:p>
        </p:txBody>
      </p:sp>
      <p:grpSp>
        <p:nvGrpSpPr>
          <p:cNvPr id="20" name="Group 19"/>
          <p:cNvGrpSpPr/>
          <p:nvPr/>
        </p:nvGrpSpPr>
        <p:grpSpPr>
          <a:xfrm>
            <a:off x="846138" y="5838357"/>
            <a:ext cx="10519593" cy="172724"/>
            <a:chOff x="846138" y="6130457"/>
            <a:chExt cx="10519593" cy="172724"/>
          </a:xfrm>
        </p:grpSpPr>
        <p:sp>
          <p:nvSpPr>
            <p:cNvPr id="21" name="Rectangle 20"/>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3322263" y="3441517"/>
            <a:ext cx="5388667" cy="196204"/>
            <a:chOff x="3322263" y="3441517"/>
            <a:chExt cx="5388667" cy="196204"/>
          </a:xfrm>
        </p:grpSpPr>
        <p:grpSp>
          <p:nvGrpSpPr>
            <p:cNvPr id="11" name="Group 10"/>
            <p:cNvGrpSpPr/>
            <p:nvPr/>
          </p:nvGrpSpPr>
          <p:grpSpPr>
            <a:xfrm>
              <a:off x="8528050" y="3441517"/>
              <a:ext cx="182880" cy="182880"/>
              <a:chOff x="11349807" y="6251573"/>
              <a:chExt cx="351692" cy="356616"/>
            </a:xfrm>
          </p:grpSpPr>
          <p:sp>
            <p:nvSpPr>
              <p:cNvPr id="12" name="Oval 11"/>
              <p:cNvSpPr/>
              <p:nvPr/>
            </p:nvSpPr>
            <p:spPr>
              <a:xfrm>
                <a:off x="11349807" y="6251573"/>
                <a:ext cx="351692" cy="356616"/>
              </a:xfrm>
              <a:prstGeom prst="ellipse">
                <a:avLst/>
              </a:prstGeom>
              <a:blipFill dpi="0" rotWithShape="1">
                <a:blip r:embed="rId3">
                  <a:alphaModFix amt="75000"/>
                </a:blip>
                <a:srcRect/>
                <a:tile tx="0" ty="0" sx="100000" sy="100000" flip="none" algn="tl"/>
              </a:blipFill>
              <a:ln>
                <a:noFill/>
              </a:ln>
              <a:effectLst>
                <a:outerShdw blurRad="50800" dist="76200" dir="2700000" algn="tl"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438785" y="6343013"/>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22263" y="3454841"/>
              <a:ext cx="182880" cy="182880"/>
              <a:chOff x="490501" y="6264206"/>
              <a:chExt cx="351692" cy="356616"/>
            </a:xfrm>
          </p:grpSpPr>
          <p:sp>
            <p:nvSpPr>
              <p:cNvPr id="15" name="Oval 14"/>
              <p:cNvSpPr/>
              <p:nvPr/>
            </p:nvSpPr>
            <p:spPr>
              <a:xfrm>
                <a:off x="490501" y="6264206"/>
                <a:ext cx="351692" cy="356616"/>
              </a:xfrm>
              <a:prstGeom prst="ellipse">
                <a:avLst/>
              </a:prstGeom>
              <a:blipFill dpi="0" rotWithShape="1">
                <a:blip r:embed="rId3">
                  <a:alphaModFix amt="75000"/>
                </a:blip>
                <a:srcRect/>
                <a:tile tx="0" ty="0" sx="100000" sy="100000" flip="none" algn="tl"/>
              </a:blipFill>
              <a:ln>
                <a:noFill/>
              </a:ln>
              <a:effectLst>
                <a:outerShdw blurRad="50800" dist="76200" dir="8100000" algn="tr"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9479" y="6355646"/>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p:cNvPicPr>
              <a:picLocks noChangeAspect="1"/>
            </p:cNvPicPr>
            <p:nvPr/>
          </p:nvPicPr>
          <p:blipFill>
            <a:blip r:embed="rId4"/>
            <a:stretch>
              <a:fillRect/>
            </a:stretch>
          </p:blipFill>
          <p:spPr>
            <a:xfrm>
              <a:off x="3496669" y="3508318"/>
              <a:ext cx="5038344" cy="81782"/>
            </a:xfrm>
            <a:prstGeom prst="rect">
              <a:avLst/>
            </a:prstGeom>
          </p:spPr>
        </p:pic>
      </p:grpSp>
    </p:spTree>
    <p:extLst>
      <p:ext uri="{BB962C8B-B14F-4D97-AF65-F5344CB8AC3E}">
        <p14:creationId xmlns:p14="http://schemas.microsoft.com/office/powerpoint/2010/main" val="423238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5E28AE-B6DE-4597-B528-E7C58E65F762}" type="datetimeFigureOut">
              <a:rPr lang="en-IN" smtClean="0"/>
              <a:t>05-09-2021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69074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5E28AE-B6DE-4597-B528-E7C58E65F762}" type="datetimeFigureOut">
              <a:rPr lang="en-IN" smtClean="0"/>
              <a:t>05-09-2021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386529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5E28AE-B6DE-4597-B528-E7C58E65F762}" type="datetimeFigureOut">
              <a:rPr lang="en-IN" smtClean="0"/>
              <a:t>05-09-2021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412070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5E28AE-B6DE-4597-B528-E7C58E65F762}" type="datetimeFigureOut">
              <a:rPr lang="en-IN" smtClean="0"/>
              <a:t>05-09-2021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97585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5E28AE-B6DE-4597-B528-E7C58E65F762}" type="datetimeFigureOut">
              <a:rPr lang="en-IN" smtClean="0"/>
              <a:t>05-09-2021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250729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5E28AE-B6DE-4597-B528-E7C58E65F762}" type="datetimeFigureOut">
              <a:rPr lang="en-IN" smtClean="0"/>
              <a:t>05-09-2021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1948801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5E28AE-B6DE-4597-B528-E7C58E65F762}" type="datetimeFigureOut">
              <a:rPr lang="en-IN" smtClean="0"/>
              <a:t>05-09-2021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2403157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E28AE-B6DE-4597-B528-E7C58E65F762}" type="datetimeFigureOut">
              <a:rPr lang="en-IN" smtClean="0"/>
              <a:t>05-09-2021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279040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5E28AE-B6DE-4597-B528-E7C58E65F762}" type="datetimeFigureOut">
              <a:rPr lang="en-IN" smtClean="0"/>
              <a:t>05-09-2021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1611762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5E28AE-B6DE-4597-B528-E7C58E65F762}" type="datetimeFigureOut">
              <a:rPr lang="en-IN" smtClean="0"/>
              <a:t>05-09-2021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204222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279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45384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E28AE-B6DE-4597-B528-E7C58E65F762}" type="datetimeFigureOut">
              <a:rPr lang="en-IN" smtClean="0"/>
              <a:t>05-09-2021</a:t>
            </a:fld>
            <a:endParaRPr lang="en-IN"/>
          </a:p>
        </p:txBody>
      </p:sp>
      <p:sp>
        <p:nvSpPr>
          <p:cNvPr id="5" name="Footer Placeholder 4"/>
          <p:cNvSpPr>
            <a:spLocks noGrp="1"/>
          </p:cNvSpPr>
          <p:nvPr>
            <p:ph type="ftr" sz="quarter" idx="3"/>
          </p:nvPr>
        </p:nvSpPr>
        <p:spPr>
          <a:xfrm>
            <a:off x="4038600" y="645384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45384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12695-61D0-4880-B296-5E02690C968E}" type="slidenum">
              <a:rPr lang="en-IN" smtClean="0"/>
              <a:t>‹#›</a:t>
            </a:fld>
            <a:endParaRPr lang="en-IN"/>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
            <a:ext cx="842047" cy="800100"/>
          </a:xfrm>
          <a:prstGeom prst="rect">
            <a:avLst/>
          </a:prstGeom>
        </p:spPr>
      </p:pic>
      <p:grpSp>
        <p:nvGrpSpPr>
          <p:cNvPr id="13" name="Group 12"/>
          <p:cNvGrpSpPr/>
          <p:nvPr/>
        </p:nvGrpSpPr>
        <p:grpSpPr>
          <a:xfrm>
            <a:off x="846138" y="6285205"/>
            <a:ext cx="10519593" cy="172724"/>
            <a:chOff x="846138" y="6130457"/>
            <a:chExt cx="10519593" cy="172724"/>
          </a:xfrm>
        </p:grpSpPr>
        <p:sp>
          <p:nvSpPr>
            <p:cNvPr id="9" name="Rectangle 8"/>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63268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371/journal.pone.0247176" TargetMode="External"/><Relationship Id="rId2" Type="http://schemas.openxmlformats.org/officeDocument/2006/relationships/hyperlink" Target="https://doi.org/10.1016/j.radi.2020.10.018" TargetMode="External"/><Relationship Id="rId1" Type="http://schemas.openxmlformats.org/officeDocument/2006/relationships/slideLayout" Target="../slideLayouts/slideLayout7.xml"/><Relationship Id="rId4" Type="http://schemas.openxmlformats.org/officeDocument/2006/relationships/hyperlink" Target="https://doi.org/10.1371/journal.pone.02524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822E4A-D7B1-40F4-848D-1E7005AB412C}"/>
              </a:ext>
            </a:extLst>
          </p:cNvPr>
          <p:cNvSpPr txBox="1"/>
          <p:nvPr/>
        </p:nvSpPr>
        <p:spPr>
          <a:xfrm>
            <a:off x="1239716" y="817685"/>
            <a:ext cx="10304583" cy="1938992"/>
          </a:xfrm>
          <a:prstGeom prst="rect">
            <a:avLst/>
          </a:prstGeom>
          <a:noFill/>
        </p:spPr>
        <p:txBody>
          <a:bodyPr wrap="square" rtlCol="0">
            <a:spAutoFit/>
          </a:bodyPr>
          <a:lstStyle/>
          <a:p>
            <a:pPr algn="ctr"/>
            <a:r>
              <a:rPr lang="en-US" sz="6000" b="1" dirty="0"/>
              <a:t>COVID-19 Detection using chest radiography</a:t>
            </a:r>
            <a:endParaRPr lang="en-IN" sz="6000" b="1" dirty="0"/>
          </a:p>
        </p:txBody>
      </p:sp>
      <p:sp>
        <p:nvSpPr>
          <p:cNvPr id="6" name="TextBox 5">
            <a:extLst>
              <a:ext uri="{FF2B5EF4-FFF2-40B4-BE49-F238E27FC236}">
                <a16:creationId xmlns:a16="http://schemas.microsoft.com/office/drawing/2014/main" id="{91F70F1B-44E3-4935-BA41-06B9557ABC07}"/>
              </a:ext>
            </a:extLst>
          </p:cNvPr>
          <p:cNvSpPr txBox="1"/>
          <p:nvPr/>
        </p:nvSpPr>
        <p:spPr>
          <a:xfrm>
            <a:off x="1474910" y="3839951"/>
            <a:ext cx="2982790" cy="1815882"/>
          </a:xfrm>
          <a:prstGeom prst="rect">
            <a:avLst/>
          </a:prstGeom>
          <a:noFill/>
        </p:spPr>
        <p:txBody>
          <a:bodyPr wrap="square">
            <a:spAutoFit/>
          </a:bodyPr>
          <a:lstStyle/>
          <a:p>
            <a:r>
              <a:rPr lang="en-US" dirty="0"/>
              <a:t> </a:t>
            </a:r>
            <a:r>
              <a:rPr lang="en-US" sz="2400" b="1" dirty="0"/>
              <a:t>Team Members: </a:t>
            </a:r>
          </a:p>
          <a:p>
            <a:r>
              <a:rPr lang="en-US" sz="2200" dirty="0"/>
              <a:t>1. Shweta Gaikwad</a:t>
            </a:r>
          </a:p>
          <a:p>
            <a:pPr algn="l"/>
            <a:r>
              <a:rPr lang="en-US" sz="2200" dirty="0"/>
              <a:t>2. Pallavi </a:t>
            </a:r>
            <a:r>
              <a:rPr lang="en-US" sz="2200" dirty="0" err="1"/>
              <a:t>Karde</a:t>
            </a:r>
            <a:endParaRPr lang="en-US" sz="2200" dirty="0"/>
          </a:p>
          <a:p>
            <a:pPr algn="l"/>
            <a:r>
              <a:rPr lang="en-US" sz="2200" dirty="0"/>
              <a:t>3. Vaibhav </a:t>
            </a:r>
            <a:r>
              <a:rPr lang="en-US" sz="2200" dirty="0" err="1"/>
              <a:t>Maindad</a:t>
            </a:r>
            <a:endParaRPr lang="en-US" sz="2200" dirty="0"/>
          </a:p>
          <a:p>
            <a:pPr algn="l"/>
            <a:r>
              <a:rPr lang="en-US" sz="2200" dirty="0"/>
              <a:t>4. Kaustubh Pawar</a:t>
            </a:r>
          </a:p>
        </p:txBody>
      </p:sp>
      <p:sp>
        <p:nvSpPr>
          <p:cNvPr id="10" name="TextBox 9">
            <a:extLst>
              <a:ext uri="{FF2B5EF4-FFF2-40B4-BE49-F238E27FC236}">
                <a16:creationId xmlns:a16="http://schemas.microsoft.com/office/drawing/2014/main" id="{1A4FDB21-344F-49E3-8264-47FD56AAB94B}"/>
              </a:ext>
            </a:extLst>
          </p:cNvPr>
          <p:cNvSpPr txBox="1"/>
          <p:nvPr/>
        </p:nvSpPr>
        <p:spPr>
          <a:xfrm>
            <a:off x="7734302" y="4101561"/>
            <a:ext cx="3272936" cy="800219"/>
          </a:xfrm>
          <a:prstGeom prst="rect">
            <a:avLst/>
          </a:prstGeom>
          <a:noFill/>
        </p:spPr>
        <p:txBody>
          <a:bodyPr wrap="square">
            <a:spAutoFit/>
          </a:bodyPr>
          <a:lstStyle/>
          <a:p>
            <a:r>
              <a:rPr lang="en-US" sz="2400" b="1" dirty="0"/>
              <a:t>Guided by:</a:t>
            </a:r>
          </a:p>
          <a:p>
            <a:r>
              <a:rPr lang="en-US" sz="2200" dirty="0"/>
              <a:t>Prof. </a:t>
            </a:r>
            <a:r>
              <a:rPr lang="en-US" sz="2200" dirty="0" err="1"/>
              <a:t>Sumit</a:t>
            </a:r>
            <a:r>
              <a:rPr lang="en-US" sz="2200" dirty="0"/>
              <a:t> </a:t>
            </a:r>
            <a:r>
              <a:rPr lang="en-US" sz="2200" dirty="0" err="1"/>
              <a:t>Harale</a:t>
            </a:r>
            <a:endParaRPr lang="en-US" sz="2200" dirty="0"/>
          </a:p>
        </p:txBody>
      </p:sp>
    </p:spTree>
    <p:extLst>
      <p:ext uri="{BB962C8B-B14F-4D97-AF65-F5344CB8AC3E}">
        <p14:creationId xmlns:p14="http://schemas.microsoft.com/office/powerpoint/2010/main" val="3847654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DCE4C-C122-4BD2-AA7A-3343CB096E97}"/>
              </a:ext>
            </a:extLst>
          </p:cNvPr>
          <p:cNvSpPr txBox="1"/>
          <p:nvPr/>
        </p:nvSpPr>
        <p:spPr>
          <a:xfrm>
            <a:off x="359019" y="1470897"/>
            <a:ext cx="11473962" cy="35863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200" b="0" i="0" dirty="0">
                <a:solidFill>
                  <a:srgbClr val="2E2E2E"/>
                </a:solidFill>
                <a:effectLst/>
              </a:rPr>
              <a:t>The proposed model is a non-contact process of determining whether a subject is infected or not and is achieved by using chest radiographs; one of the most widely used imaging technique for clinical diagnosis due to fast imaging and low cost. </a:t>
            </a:r>
          </a:p>
          <a:p>
            <a:pPr marL="285750" indent="-285750">
              <a:lnSpc>
                <a:spcPct val="150000"/>
              </a:lnSpc>
              <a:buFont typeface="Arial" panose="020B0604020202020204" pitchFamily="34" charset="0"/>
              <a:buChar char="•"/>
            </a:pPr>
            <a:r>
              <a:rPr lang="en-US" sz="2200" dirty="0"/>
              <a:t>It can be used as second opinion for doctors and also to help doctors to detect patterns in medical images. </a:t>
            </a:r>
          </a:p>
          <a:p>
            <a:pPr marL="285750" indent="-285750">
              <a:lnSpc>
                <a:spcPct val="150000"/>
              </a:lnSpc>
              <a:buFont typeface="Arial" panose="020B0604020202020204" pitchFamily="34" charset="0"/>
              <a:buChar char="•"/>
            </a:pPr>
            <a:r>
              <a:rPr lang="en-US" sz="2200" dirty="0"/>
              <a:t>Computer-aided diagnosis (CAD) systems employed with deep learning techniques help professionals to make clinical decisions.</a:t>
            </a:r>
          </a:p>
        </p:txBody>
      </p:sp>
      <p:sp>
        <p:nvSpPr>
          <p:cNvPr id="5" name="TextBox 4">
            <a:extLst>
              <a:ext uri="{FF2B5EF4-FFF2-40B4-BE49-F238E27FC236}">
                <a16:creationId xmlns:a16="http://schemas.microsoft.com/office/drawing/2014/main" id="{D046F654-8CE0-480E-8FDE-D8E994AC76F9}"/>
              </a:ext>
            </a:extLst>
          </p:cNvPr>
          <p:cNvSpPr txBox="1"/>
          <p:nvPr/>
        </p:nvSpPr>
        <p:spPr>
          <a:xfrm>
            <a:off x="3047268" y="527511"/>
            <a:ext cx="6097464" cy="769441"/>
          </a:xfrm>
          <a:prstGeom prst="rect">
            <a:avLst/>
          </a:prstGeom>
          <a:noFill/>
        </p:spPr>
        <p:txBody>
          <a:bodyPr wrap="square">
            <a:spAutoFit/>
          </a:bodyPr>
          <a:lstStyle/>
          <a:p>
            <a:pPr algn="ctr"/>
            <a:r>
              <a:rPr lang="en-US" sz="4400" b="1" dirty="0">
                <a:solidFill>
                  <a:schemeClr val="tx1">
                    <a:lumMod val="95000"/>
                    <a:lumOff val="5000"/>
                  </a:schemeClr>
                </a:solidFill>
              </a:rPr>
              <a:t>Social Aspect</a:t>
            </a:r>
            <a:endParaRPr lang="en-IN" sz="4400" dirty="0"/>
          </a:p>
        </p:txBody>
      </p:sp>
    </p:spTree>
    <p:extLst>
      <p:ext uri="{BB962C8B-B14F-4D97-AF65-F5344CB8AC3E}">
        <p14:creationId xmlns:p14="http://schemas.microsoft.com/office/powerpoint/2010/main" val="1342660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1D51E4-9258-43B8-817F-7C4D5490EF6A}"/>
              </a:ext>
            </a:extLst>
          </p:cNvPr>
          <p:cNvSpPr txBox="1"/>
          <p:nvPr/>
        </p:nvSpPr>
        <p:spPr>
          <a:xfrm>
            <a:off x="3047268" y="0"/>
            <a:ext cx="6097464" cy="769441"/>
          </a:xfrm>
          <a:prstGeom prst="rect">
            <a:avLst/>
          </a:prstGeom>
          <a:noFill/>
        </p:spPr>
        <p:txBody>
          <a:bodyPr wrap="square">
            <a:spAutoFit/>
          </a:bodyPr>
          <a:lstStyle/>
          <a:p>
            <a:pPr algn="ctr"/>
            <a:r>
              <a:rPr lang="en-US" sz="4400" b="1" dirty="0">
                <a:solidFill>
                  <a:schemeClr val="tx1">
                    <a:lumMod val="95000"/>
                    <a:lumOff val="5000"/>
                  </a:schemeClr>
                </a:solidFill>
              </a:rPr>
              <a:t>References</a:t>
            </a:r>
            <a:endParaRPr lang="en-IN" sz="4400" dirty="0"/>
          </a:p>
        </p:txBody>
      </p:sp>
      <p:sp>
        <p:nvSpPr>
          <p:cNvPr id="5" name="TextBox 4">
            <a:extLst>
              <a:ext uri="{FF2B5EF4-FFF2-40B4-BE49-F238E27FC236}">
                <a16:creationId xmlns:a16="http://schemas.microsoft.com/office/drawing/2014/main" id="{ACA8E086-5662-4E79-A2ED-FDA0268F9572}"/>
              </a:ext>
            </a:extLst>
          </p:cNvPr>
          <p:cNvSpPr txBox="1"/>
          <p:nvPr/>
        </p:nvSpPr>
        <p:spPr>
          <a:xfrm>
            <a:off x="140677" y="769441"/>
            <a:ext cx="11910645" cy="5539080"/>
          </a:xfrm>
          <a:prstGeom prst="rect">
            <a:avLst/>
          </a:prstGeom>
          <a:noFill/>
        </p:spPr>
        <p:txBody>
          <a:bodyPr wrap="square">
            <a:spAutoFit/>
          </a:bodyPr>
          <a:lstStyle/>
          <a:p>
            <a:pPr>
              <a:lnSpc>
                <a:spcPct val="150000"/>
              </a:lnSpc>
            </a:pPr>
            <a:r>
              <a:rPr lang="en-IN" sz="1700" dirty="0"/>
              <a:t>[1]	M.K. Pandit, S.A. </a:t>
            </a:r>
            <a:r>
              <a:rPr lang="en-IN" sz="1700" dirty="0" err="1"/>
              <a:t>Banday</a:t>
            </a:r>
            <a:r>
              <a:rPr lang="en-IN" sz="1700" dirty="0"/>
              <a:t>, R. </a:t>
            </a:r>
            <a:r>
              <a:rPr lang="en-IN" sz="1700" dirty="0" err="1"/>
              <a:t>Naaz</a:t>
            </a:r>
            <a:r>
              <a:rPr lang="en-IN" sz="1700" dirty="0"/>
              <a:t>, M.A. Chishti, Automatic detection of COVID-19 from chest radiographs using 	deep 	learning, Radiography, Volume 27, Issue 2, 2021, Pages 483-489, ISSN 1078-8174, 	</a:t>
            </a:r>
            <a:r>
              <a:rPr lang="en-IN" sz="1700" dirty="0">
                <a:hlinkClick r:id="rId2"/>
              </a:rPr>
              <a:t>https://doi.org/10.1016/j.radi.2020.10.018</a:t>
            </a:r>
            <a:r>
              <a:rPr lang="en-IN" sz="1700" dirty="0"/>
              <a:t>.</a:t>
            </a:r>
          </a:p>
          <a:p>
            <a:pPr>
              <a:lnSpc>
                <a:spcPct val="150000"/>
              </a:lnSpc>
            </a:pPr>
            <a:r>
              <a:rPr lang="en-IN" sz="1700" dirty="0"/>
              <a:t>[2]    	Journal Article </a:t>
            </a:r>
            <a:r>
              <a:rPr lang="en-IN" sz="1700" dirty="0" err="1"/>
              <a:t>Kusakunniran</a:t>
            </a:r>
            <a:r>
              <a:rPr lang="en-IN" sz="1700" dirty="0"/>
              <a:t>, </a:t>
            </a:r>
            <a:r>
              <a:rPr lang="en-IN" sz="1700" dirty="0" err="1"/>
              <a:t>Worapan</a:t>
            </a:r>
            <a:r>
              <a:rPr lang="en-IN" sz="1700" dirty="0"/>
              <a:t> </a:t>
            </a:r>
            <a:r>
              <a:rPr lang="en-IN" sz="1700" dirty="0" err="1"/>
              <a:t>Karnjanapreechakorn</a:t>
            </a:r>
            <a:r>
              <a:rPr lang="en-IN" sz="1700" dirty="0"/>
              <a:t>, </a:t>
            </a:r>
            <a:r>
              <a:rPr lang="en-IN" sz="1700" dirty="0" err="1"/>
              <a:t>Sarattha</a:t>
            </a:r>
            <a:r>
              <a:rPr lang="en-IN" sz="1700" dirty="0"/>
              <a:t> </a:t>
            </a:r>
            <a:r>
              <a:rPr lang="en-IN" sz="1700" dirty="0" err="1"/>
              <a:t>Siriapisith</a:t>
            </a:r>
            <a:r>
              <a:rPr lang="en-IN" sz="1700" dirty="0"/>
              <a:t>, </a:t>
            </a:r>
            <a:r>
              <a:rPr lang="en-IN" sz="1700" dirty="0" err="1"/>
              <a:t>Thanongchai</a:t>
            </a:r>
            <a:r>
              <a:rPr lang="en-IN" sz="1700" dirty="0"/>
              <a:t> </a:t>
            </a:r>
            <a:r>
              <a:rPr lang="en-IN" sz="1700" dirty="0" err="1"/>
              <a:t>Borwarnginn</a:t>
            </a:r>
            <a:r>
              <a:rPr lang="en-IN" sz="1700" dirty="0"/>
              <a:t>, 	</a:t>
            </a:r>
            <a:r>
              <a:rPr lang="en-IN" sz="1700" dirty="0" err="1"/>
              <a:t>Punyanuch</a:t>
            </a:r>
            <a:r>
              <a:rPr lang="en-IN" sz="1700" dirty="0"/>
              <a:t> </a:t>
            </a:r>
            <a:r>
              <a:rPr lang="en-IN" sz="1700" dirty="0" err="1"/>
              <a:t>Sutassananon</a:t>
            </a:r>
            <a:r>
              <a:rPr lang="en-IN" sz="1700" dirty="0"/>
              <a:t>, </a:t>
            </a:r>
            <a:r>
              <a:rPr lang="en-IN" sz="1700" dirty="0" err="1"/>
              <a:t>Krittanat</a:t>
            </a:r>
            <a:r>
              <a:rPr lang="en-IN" sz="1700" dirty="0"/>
              <a:t> </a:t>
            </a:r>
            <a:r>
              <a:rPr lang="en-IN" sz="1700" dirty="0" err="1"/>
              <a:t>Tongdee</a:t>
            </a:r>
            <a:r>
              <a:rPr lang="en-IN" sz="1700" dirty="0"/>
              <a:t>, </a:t>
            </a:r>
            <a:r>
              <a:rPr lang="en-IN" sz="1700" dirty="0" err="1"/>
              <a:t>Trongtum</a:t>
            </a:r>
            <a:r>
              <a:rPr lang="en-IN" sz="1700" dirty="0"/>
              <a:t> </a:t>
            </a:r>
            <a:r>
              <a:rPr lang="en-IN" sz="1700" dirty="0" err="1"/>
              <a:t>Saiviroonporn</a:t>
            </a:r>
            <a:r>
              <a:rPr lang="en-IN" sz="1700" dirty="0"/>
              <a:t>, </a:t>
            </a:r>
            <a:r>
              <a:rPr lang="en-IN" sz="1700" dirty="0" err="1"/>
              <a:t>Pairash</a:t>
            </a:r>
            <a:r>
              <a:rPr lang="en-IN" sz="1700" dirty="0"/>
              <a:t> COVID-19 detection and heatmap 	generation in chest x-ray images 8 Journal of Medical Imaging S1 014001 2021 	https://doi.org/10.1117/1.JMI.8.S1.014001 DOI 	10.1117/1.JMI.8.S1.014001 SPIE</a:t>
            </a:r>
          </a:p>
          <a:p>
            <a:pPr>
              <a:lnSpc>
                <a:spcPct val="150000"/>
              </a:lnSpc>
            </a:pPr>
            <a:r>
              <a:rPr lang="en-IN" sz="1700" dirty="0"/>
              <a:t>[3]	SOM-LWL method for identification of COVID-19 on chest X-rays Osman AH, </a:t>
            </a:r>
            <a:r>
              <a:rPr lang="en-IN" sz="1700" dirty="0" err="1"/>
              <a:t>Aljahdali</a:t>
            </a:r>
            <a:r>
              <a:rPr lang="en-IN" sz="1700" dirty="0"/>
              <a:t> HM, </a:t>
            </a:r>
            <a:r>
              <a:rPr lang="en-IN" sz="1700" dirty="0" err="1"/>
              <a:t>Altarrazi</a:t>
            </a:r>
            <a:r>
              <a:rPr lang="en-IN" sz="1700" dirty="0"/>
              <a:t> SM, 	Ahmed A (2021) SOM-LWL method for identification of COVID-19 on chest X-rays. PLOS ONE 16(2): 	e0247176. </a:t>
            </a:r>
            <a:r>
              <a:rPr lang="en-IN" sz="1700" dirty="0">
                <a:hlinkClick r:id="rId3"/>
              </a:rPr>
              <a:t>https://doi.org/10.1371/journal.pone.0247176</a:t>
            </a:r>
            <a:endParaRPr lang="en-IN" sz="1700" dirty="0"/>
          </a:p>
          <a:p>
            <a:pPr>
              <a:lnSpc>
                <a:spcPct val="150000"/>
              </a:lnSpc>
            </a:pPr>
            <a:r>
              <a:rPr lang="en-IN" sz="1700" dirty="0"/>
              <a:t>[4]	COVID-19 pneumonia on chest X-rays: Performance of a deep learning-based computer-aided detection system</a:t>
            </a:r>
            <a:br>
              <a:rPr lang="en-IN" sz="1700" dirty="0"/>
            </a:br>
            <a:r>
              <a:rPr lang="en-IN" sz="1700" dirty="0"/>
              <a:t>	Hwang EJ, Kim KB, Kim JY, Lim JK, Nam JG, et al. (2021) COVID-19 pneumonia on chest X-rays: Performance of a 	deep learning-based computer-aided detection system. PLOS ONE 16(6): 	e0252440. </a:t>
            </a:r>
            <a:r>
              <a:rPr lang="en-IN" sz="1700" dirty="0">
                <a:hlinkClick r:id="rId4"/>
              </a:rPr>
              <a:t>https://doi.org/10.1371/journal.pone.0252440</a:t>
            </a:r>
            <a:r>
              <a:rPr lang="en-IN" sz="1700" dirty="0"/>
              <a:t>	</a:t>
            </a:r>
          </a:p>
        </p:txBody>
      </p:sp>
    </p:spTree>
    <p:extLst>
      <p:ext uri="{BB962C8B-B14F-4D97-AF65-F5344CB8AC3E}">
        <p14:creationId xmlns:p14="http://schemas.microsoft.com/office/powerpoint/2010/main" val="3172376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E9AE6E-DF58-4D94-91E1-E4AD5CC858FF}"/>
              </a:ext>
            </a:extLst>
          </p:cNvPr>
          <p:cNvSpPr txBox="1"/>
          <p:nvPr/>
        </p:nvSpPr>
        <p:spPr>
          <a:xfrm>
            <a:off x="3047268" y="70311"/>
            <a:ext cx="6097464" cy="769441"/>
          </a:xfrm>
          <a:prstGeom prst="rect">
            <a:avLst/>
          </a:prstGeom>
          <a:noFill/>
        </p:spPr>
        <p:txBody>
          <a:bodyPr wrap="square">
            <a:spAutoFit/>
          </a:bodyPr>
          <a:lstStyle/>
          <a:p>
            <a:pPr algn="ctr"/>
            <a:r>
              <a:rPr lang="en-US" sz="4400" b="1" dirty="0">
                <a:solidFill>
                  <a:schemeClr val="tx1">
                    <a:lumMod val="95000"/>
                    <a:lumOff val="5000"/>
                  </a:schemeClr>
                </a:solidFill>
              </a:rPr>
              <a:t>Agenda</a:t>
            </a:r>
            <a:endParaRPr lang="en-IN" sz="4400" dirty="0"/>
          </a:p>
        </p:txBody>
      </p:sp>
      <p:sp>
        <p:nvSpPr>
          <p:cNvPr id="5" name="TextBox 4">
            <a:extLst>
              <a:ext uri="{FF2B5EF4-FFF2-40B4-BE49-F238E27FC236}">
                <a16:creationId xmlns:a16="http://schemas.microsoft.com/office/drawing/2014/main" id="{F109686B-98DC-411F-BECF-5BB754A9B94A}"/>
              </a:ext>
            </a:extLst>
          </p:cNvPr>
          <p:cNvSpPr txBox="1"/>
          <p:nvPr/>
        </p:nvSpPr>
        <p:spPr>
          <a:xfrm>
            <a:off x="1272687" y="839752"/>
            <a:ext cx="6097464" cy="5011949"/>
          </a:xfrm>
          <a:prstGeom prst="rect">
            <a:avLst/>
          </a:prstGeom>
          <a:noFill/>
        </p:spPr>
        <p:txBody>
          <a:bodyPr wrap="square">
            <a:spAutoFit/>
          </a:bodyPr>
          <a:lstStyle/>
          <a:p>
            <a:pPr>
              <a:lnSpc>
                <a:spcPct val="150000"/>
              </a:lnSpc>
            </a:pPr>
            <a:r>
              <a:rPr lang="en-US" sz="2400" dirty="0"/>
              <a:t>1.Aim</a:t>
            </a:r>
          </a:p>
          <a:p>
            <a:pPr>
              <a:lnSpc>
                <a:spcPct val="150000"/>
              </a:lnSpc>
            </a:pPr>
            <a:r>
              <a:rPr lang="en-US" sz="2400" dirty="0"/>
              <a:t>2.Liturature Survey</a:t>
            </a:r>
          </a:p>
          <a:p>
            <a:pPr>
              <a:lnSpc>
                <a:spcPct val="150000"/>
              </a:lnSpc>
            </a:pPr>
            <a:r>
              <a:rPr lang="en-US" sz="2400" dirty="0"/>
              <a:t>3.Motivation</a:t>
            </a:r>
          </a:p>
          <a:p>
            <a:pPr>
              <a:lnSpc>
                <a:spcPct val="150000"/>
              </a:lnSpc>
            </a:pPr>
            <a:r>
              <a:rPr lang="en-US" sz="2400" dirty="0"/>
              <a:t>4.Objectives</a:t>
            </a:r>
          </a:p>
          <a:p>
            <a:pPr>
              <a:lnSpc>
                <a:spcPct val="150000"/>
              </a:lnSpc>
            </a:pPr>
            <a:r>
              <a:rPr lang="en-US" sz="2400" dirty="0"/>
              <a:t>5.Proposed System</a:t>
            </a:r>
          </a:p>
          <a:p>
            <a:pPr>
              <a:lnSpc>
                <a:spcPct val="150000"/>
              </a:lnSpc>
            </a:pPr>
            <a:r>
              <a:rPr lang="en-US" sz="2400" dirty="0"/>
              <a:t>6.H/W and S/W to be used</a:t>
            </a:r>
          </a:p>
          <a:p>
            <a:pPr>
              <a:lnSpc>
                <a:spcPct val="150000"/>
              </a:lnSpc>
            </a:pPr>
            <a:r>
              <a:rPr lang="en-US" sz="2400" dirty="0"/>
              <a:t>7.Social Aspect</a:t>
            </a:r>
          </a:p>
          <a:p>
            <a:pPr>
              <a:lnSpc>
                <a:spcPct val="150000"/>
              </a:lnSpc>
            </a:pPr>
            <a:r>
              <a:rPr lang="en-US" sz="2400" dirty="0"/>
              <a:t>7.Conclusion</a:t>
            </a:r>
          </a:p>
          <a:p>
            <a:pPr>
              <a:lnSpc>
                <a:spcPct val="150000"/>
              </a:lnSpc>
            </a:pPr>
            <a:r>
              <a:rPr lang="en-US" sz="2400" dirty="0"/>
              <a:t>8.References</a:t>
            </a:r>
            <a:endParaRPr lang="en-IN" sz="2400" dirty="0"/>
          </a:p>
        </p:txBody>
      </p:sp>
    </p:spTree>
    <p:extLst>
      <p:ext uri="{BB962C8B-B14F-4D97-AF65-F5344CB8AC3E}">
        <p14:creationId xmlns:p14="http://schemas.microsoft.com/office/powerpoint/2010/main" val="394075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259D4F-7C46-4249-8C4C-ED30682DEECE}"/>
              </a:ext>
            </a:extLst>
          </p:cNvPr>
          <p:cNvSpPr txBox="1"/>
          <p:nvPr/>
        </p:nvSpPr>
        <p:spPr>
          <a:xfrm>
            <a:off x="3047268" y="694565"/>
            <a:ext cx="6097464" cy="769441"/>
          </a:xfrm>
          <a:prstGeom prst="rect">
            <a:avLst/>
          </a:prstGeom>
          <a:noFill/>
        </p:spPr>
        <p:txBody>
          <a:bodyPr wrap="square">
            <a:spAutoFit/>
          </a:bodyPr>
          <a:lstStyle/>
          <a:p>
            <a:pPr algn="ctr"/>
            <a:r>
              <a:rPr lang="en-US" sz="4400" b="1" dirty="0">
                <a:solidFill>
                  <a:schemeClr val="tx1">
                    <a:lumMod val="95000"/>
                    <a:lumOff val="5000"/>
                  </a:schemeClr>
                </a:solidFill>
              </a:rPr>
              <a:t>Aim</a:t>
            </a:r>
            <a:endParaRPr lang="en-IN" sz="4400" dirty="0"/>
          </a:p>
        </p:txBody>
      </p:sp>
      <p:sp>
        <p:nvSpPr>
          <p:cNvPr id="5" name="TextBox 4">
            <a:extLst>
              <a:ext uri="{FF2B5EF4-FFF2-40B4-BE49-F238E27FC236}">
                <a16:creationId xmlns:a16="http://schemas.microsoft.com/office/drawing/2014/main" id="{176EC5F9-2C72-4A57-B9A5-099A9A0AED83}"/>
              </a:ext>
            </a:extLst>
          </p:cNvPr>
          <p:cNvSpPr txBox="1"/>
          <p:nvPr/>
        </p:nvSpPr>
        <p:spPr>
          <a:xfrm>
            <a:off x="3047268" y="2598003"/>
            <a:ext cx="6738570" cy="830997"/>
          </a:xfrm>
          <a:prstGeom prst="rect">
            <a:avLst/>
          </a:prstGeom>
          <a:noFill/>
        </p:spPr>
        <p:txBody>
          <a:bodyPr wrap="square">
            <a:spAutoFit/>
          </a:bodyPr>
          <a:lstStyle/>
          <a:p>
            <a:pPr algn="ctr"/>
            <a:r>
              <a:rPr lang="en-US" sz="2400" dirty="0"/>
              <a:t>Covid-19 detection using chest radiography/X-Ray using convolutional neural network </a:t>
            </a:r>
          </a:p>
        </p:txBody>
      </p:sp>
    </p:spTree>
    <p:extLst>
      <p:ext uri="{BB962C8B-B14F-4D97-AF65-F5344CB8AC3E}">
        <p14:creationId xmlns:p14="http://schemas.microsoft.com/office/powerpoint/2010/main" val="3980808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D9F542-72DE-44F1-88DD-39F702818D9D}"/>
              </a:ext>
            </a:extLst>
          </p:cNvPr>
          <p:cNvSpPr txBox="1"/>
          <p:nvPr/>
        </p:nvSpPr>
        <p:spPr>
          <a:xfrm>
            <a:off x="3047268" y="430794"/>
            <a:ext cx="6097464" cy="769441"/>
          </a:xfrm>
          <a:prstGeom prst="rect">
            <a:avLst/>
          </a:prstGeom>
          <a:noFill/>
        </p:spPr>
        <p:txBody>
          <a:bodyPr wrap="square">
            <a:spAutoFit/>
          </a:bodyPr>
          <a:lstStyle/>
          <a:p>
            <a:pPr algn="ctr"/>
            <a:r>
              <a:rPr lang="en-US" sz="4400" b="1" dirty="0">
                <a:solidFill>
                  <a:schemeClr val="tx1">
                    <a:lumMod val="95000"/>
                    <a:lumOff val="5000"/>
                  </a:schemeClr>
                </a:solidFill>
              </a:rPr>
              <a:t>Motivations</a:t>
            </a:r>
            <a:endParaRPr lang="en-IN" sz="4400" dirty="0"/>
          </a:p>
        </p:txBody>
      </p:sp>
      <p:sp>
        <p:nvSpPr>
          <p:cNvPr id="5" name="TextBox 4">
            <a:extLst>
              <a:ext uri="{FF2B5EF4-FFF2-40B4-BE49-F238E27FC236}">
                <a16:creationId xmlns:a16="http://schemas.microsoft.com/office/drawing/2014/main" id="{7852311E-CEB8-415A-8719-FE13E8E591E7}"/>
              </a:ext>
            </a:extLst>
          </p:cNvPr>
          <p:cNvSpPr txBox="1"/>
          <p:nvPr/>
        </p:nvSpPr>
        <p:spPr>
          <a:xfrm>
            <a:off x="231531" y="1381901"/>
            <a:ext cx="11728938" cy="409419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200" b="0" i="0" dirty="0">
                <a:effectLst/>
                <a:latin typeface="+mj-lt"/>
              </a:rPr>
              <a:t>The outbreak of COVID-19 or coronavirus was first reported in 2019. </a:t>
            </a:r>
          </a:p>
          <a:p>
            <a:pPr marL="285750" indent="-285750">
              <a:lnSpc>
                <a:spcPct val="150000"/>
              </a:lnSpc>
              <a:buFont typeface="Arial" panose="020B0604020202020204" pitchFamily="34" charset="0"/>
              <a:buChar char="•"/>
            </a:pPr>
            <a:r>
              <a:rPr lang="en-US" sz="2200" b="0" i="0" dirty="0">
                <a:effectLst/>
                <a:latin typeface="+mj-lt"/>
              </a:rPr>
              <a:t>It has widely and rapidly spread around the world. The detection of COVID-19 cases is one of the important factors to stop the epidemic, because the infected individuals must be quarantined. </a:t>
            </a:r>
          </a:p>
          <a:p>
            <a:pPr marL="285750" indent="-285750">
              <a:lnSpc>
                <a:spcPct val="150000"/>
              </a:lnSpc>
              <a:buFont typeface="Arial" panose="020B0604020202020204" pitchFamily="34" charset="0"/>
              <a:buChar char="•"/>
            </a:pPr>
            <a:r>
              <a:rPr lang="en-US" sz="2200" b="0" i="0" dirty="0">
                <a:effectLst/>
                <a:latin typeface="+mj-lt"/>
              </a:rPr>
              <a:t>In pandemic year 2020 COVID-19 was not able to detect through RT-PCR test, there was some false negative and false positive reports so doctors had to check CT scan report to detect the infection.</a:t>
            </a:r>
          </a:p>
          <a:p>
            <a:pPr marL="285750" indent="-285750">
              <a:lnSpc>
                <a:spcPct val="150000"/>
              </a:lnSpc>
              <a:buFont typeface="Arial" panose="020B0604020202020204" pitchFamily="34" charset="0"/>
              <a:buChar char="•"/>
            </a:pPr>
            <a:r>
              <a:rPr lang="en-US" sz="2200" b="0" i="0" dirty="0">
                <a:effectLst/>
                <a:latin typeface="+mj-lt"/>
              </a:rPr>
              <a:t>One reliable way to detect COVID-19 cases is using chest x-ray images, where signals of the infection are located in lung areas. </a:t>
            </a:r>
          </a:p>
          <a:p>
            <a:pPr marL="285750" indent="-285750">
              <a:lnSpc>
                <a:spcPct val="150000"/>
              </a:lnSpc>
              <a:buFont typeface="Arial" panose="020B0604020202020204" pitchFamily="34" charset="0"/>
              <a:buChar char="•"/>
            </a:pPr>
            <a:r>
              <a:rPr lang="en-US" sz="2200" b="0" i="0" dirty="0">
                <a:effectLst/>
                <a:latin typeface="+mj-lt"/>
              </a:rPr>
              <a:t>We propose a solution to automatically classify COVID-19 cases in chest x-ray images.</a:t>
            </a:r>
            <a:endParaRPr lang="en-US" sz="2200" b="1" dirty="0">
              <a:latin typeface="+mj-lt"/>
            </a:endParaRPr>
          </a:p>
        </p:txBody>
      </p:sp>
    </p:spTree>
    <p:extLst>
      <p:ext uri="{BB962C8B-B14F-4D97-AF65-F5344CB8AC3E}">
        <p14:creationId xmlns:p14="http://schemas.microsoft.com/office/powerpoint/2010/main" val="3125174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C6BDFD-8DD3-4C2D-9EA0-749718E58849}"/>
              </a:ext>
            </a:extLst>
          </p:cNvPr>
          <p:cNvSpPr txBox="1"/>
          <p:nvPr/>
        </p:nvSpPr>
        <p:spPr>
          <a:xfrm>
            <a:off x="3047268" y="358544"/>
            <a:ext cx="6097464" cy="769441"/>
          </a:xfrm>
          <a:prstGeom prst="rect">
            <a:avLst/>
          </a:prstGeom>
          <a:noFill/>
        </p:spPr>
        <p:txBody>
          <a:bodyPr wrap="square">
            <a:spAutoFit/>
          </a:bodyPr>
          <a:lstStyle/>
          <a:p>
            <a:pPr algn="ctr"/>
            <a:r>
              <a:rPr lang="en-US" sz="4400" b="1" dirty="0">
                <a:solidFill>
                  <a:schemeClr val="tx1">
                    <a:lumMod val="95000"/>
                    <a:lumOff val="5000"/>
                  </a:schemeClr>
                </a:solidFill>
              </a:rPr>
              <a:t>Objectives</a:t>
            </a:r>
            <a:endParaRPr lang="en-IN" sz="4400" dirty="0"/>
          </a:p>
        </p:txBody>
      </p:sp>
      <p:sp>
        <p:nvSpPr>
          <p:cNvPr id="5" name="TextBox 4">
            <a:extLst>
              <a:ext uri="{FF2B5EF4-FFF2-40B4-BE49-F238E27FC236}">
                <a16:creationId xmlns:a16="http://schemas.microsoft.com/office/drawing/2014/main" id="{C631933A-6A70-4829-82AE-D945917C1BD3}"/>
              </a:ext>
            </a:extLst>
          </p:cNvPr>
          <p:cNvSpPr txBox="1"/>
          <p:nvPr/>
        </p:nvSpPr>
        <p:spPr>
          <a:xfrm>
            <a:off x="315058" y="1127985"/>
            <a:ext cx="11561884" cy="46020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200" dirty="0"/>
              <a:t>Determine the infection using nonhuman contact method </a:t>
            </a:r>
            <a:r>
              <a:rPr lang="en-IN" sz="2200" dirty="0"/>
              <a:t>using chest radiographs</a:t>
            </a:r>
            <a:r>
              <a:rPr lang="en-US" sz="2200" dirty="0"/>
              <a:t>.</a:t>
            </a:r>
          </a:p>
          <a:p>
            <a:pPr marL="285750" indent="-285750">
              <a:lnSpc>
                <a:spcPct val="150000"/>
              </a:lnSpc>
              <a:buFont typeface="Arial" panose="020B0604020202020204" pitchFamily="34" charset="0"/>
              <a:buChar char="•"/>
            </a:pPr>
            <a:r>
              <a:rPr lang="en-US" sz="2200" dirty="0"/>
              <a:t>To be used in clinical diagnostics for imaging and low cost.</a:t>
            </a:r>
          </a:p>
          <a:p>
            <a:pPr marL="285750" indent="-285750">
              <a:lnSpc>
                <a:spcPct val="150000"/>
              </a:lnSpc>
              <a:buFont typeface="Arial" panose="020B0604020202020204" pitchFamily="34" charset="0"/>
              <a:buChar char="•"/>
            </a:pPr>
            <a:r>
              <a:rPr lang="en-US" sz="2200" dirty="0"/>
              <a:t>The non-contact method with acceptable accuracy is a potential alternative for rapid COVID-19 testing that can be adapted by the medical fraternity considering the criticality of the time along with the magnitudes of the outbreak.</a:t>
            </a:r>
          </a:p>
          <a:p>
            <a:pPr marL="285750" indent="-285750">
              <a:lnSpc>
                <a:spcPct val="150000"/>
              </a:lnSpc>
              <a:buFont typeface="Arial" panose="020B0604020202020204" pitchFamily="34" charset="0"/>
              <a:buChar char="•"/>
            </a:pPr>
            <a:r>
              <a:rPr lang="en-US" sz="2200" dirty="0"/>
              <a:t>To be used as second opinion for doctors.</a:t>
            </a:r>
          </a:p>
          <a:p>
            <a:pPr marL="285750" indent="-285750">
              <a:lnSpc>
                <a:spcPct val="150000"/>
              </a:lnSpc>
              <a:buFont typeface="Arial" panose="020B0604020202020204" pitchFamily="34" charset="0"/>
              <a:buChar char="•"/>
            </a:pPr>
            <a:r>
              <a:rPr lang="en-US" sz="2200" dirty="0"/>
              <a:t>To help doctors to detect patterns in medical images. </a:t>
            </a:r>
          </a:p>
          <a:p>
            <a:pPr marL="285750" indent="-285750">
              <a:lnSpc>
                <a:spcPct val="150000"/>
              </a:lnSpc>
              <a:buFont typeface="Arial" panose="020B0604020202020204" pitchFamily="34" charset="0"/>
              <a:buChar char="•"/>
            </a:pPr>
            <a:r>
              <a:rPr lang="en-US" sz="2200" dirty="0"/>
              <a:t>Computer-aided diagnosis (CAD) systems employed with deep learning techniques help professionals to make clinical decisions.</a:t>
            </a:r>
          </a:p>
        </p:txBody>
      </p:sp>
    </p:spTree>
    <p:extLst>
      <p:ext uri="{BB962C8B-B14F-4D97-AF65-F5344CB8AC3E}">
        <p14:creationId xmlns:p14="http://schemas.microsoft.com/office/powerpoint/2010/main" val="3151626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9A13EC-345D-44B8-85CC-94F1D07D4869}"/>
              </a:ext>
            </a:extLst>
          </p:cNvPr>
          <p:cNvSpPr txBox="1"/>
          <p:nvPr/>
        </p:nvSpPr>
        <p:spPr>
          <a:xfrm>
            <a:off x="3047268" y="0"/>
            <a:ext cx="6097464" cy="769441"/>
          </a:xfrm>
          <a:prstGeom prst="rect">
            <a:avLst/>
          </a:prstGeom>
          <a:noFill/>
        </p:spPr>
        <p:txBody>
          <a:bodyPr wrap="square">
            <a:spAutoFit/>
          </a:bodyPr>
          <a:lstStyle/>
          <a:p>
            <a:pPr algn="ctr"/>
            <a:r>
              <a:rPr lang="en-US" sz="4400" b="1" dirty="0">
                <a:solidFill>
                  <a:schemeClr val="tx1">
                    <a:lumMod val="95000"/>
                    <a:lumOff val="5000"/>
                  </a:schemeClr>
                </a:solidFill>
              </a:rPr>
              <a:t>Literature Survey</a:t>
            </a:r>
            <a:endParaRPr lang="en-IN" sz="4400" dirty="0"/>
          </a:p>
        </p:txBody>
      </p:sp>
      <p:graphicFrame>
        <p:nvGraphicFramePr>
          <p:cNvPr id="4" name="Table 3">
            <a:extLst>
              <a:ext uri="{FF2B5EF4-FFF2-40B4-BE49-F238E27FC236}">
                <a16:creationId xmlns:a16="http://schemas.microsoft.com/office/drawing/2014/main" id="{D9D70B8D-5350-49B7-9BE0-1B448C72F014}"/>
              </a:ext>
            </a:extLst>
          </p:cNvPr>
          <p:cNvGraphicFramePr>
            <a:graphicFrameLocks noGrp="1"/>
          </p:cNvGraphicFramePr>
          <p:nvPr>
            <p:extLst>
              <p:ext uri="{D42A27DB-BD31-4B8C-83A1-F6EECF244321}">
                <p14:modId xmlns:p14="http://schemas.microsoft.com/office/powerpoint/2010/main" val="2153208713"/>
              </p:ext>
            </p:extLst>
          </p:nvPr>
        </p:nvGraphicFramePr>
        <p:xfrm>
          <a:off x="40433" y="808892"/>
          <a:ext cx="12111134" cy="6192716"/>
        </p:xfrm>
        <a:graphic>
          <a:graphicData uri="http://schemas.openxmlformats.org/drawingml/2006/table">
            <a:tbl>
              <a:tblPr firstRow="1" bandRow="1">
                <a:tableStyleId>{5C22544A-7EE6-4342-B048-85BDC9FD1C3A}</a:tableStyleId>
              </a:tblPr>
              <a:tblGrid>
                <a:gridCol w="487105">
                  <a:extLst>
                    <a:ext uri="{9D8B030D-6E8A-4147-A177-3AD203B41FA5}">
                      <a16:colId xmlns:a16="http://schemas.microsoft.com/office/drawing/2014/main" val="20000"/>
                    </a:ext>
                  </a:extLst>
                </a:gridCol>
                <a:gridCol w="2910254">
                  <a:extLst>
                    <a:ext uri="{9D8B030D-6E8A-4147-A177-3AD203B41FA5}">
                      <a16:colId xmlns:a16="http://schemas.microsoft.com/office/drawing/2014/main" val="20001"/>
                    </a:ext>
                  </a:extLst>
                </a:gridCol>
                <a:gridCol w="1134208">
                  <a:extLst>
                    <a:ext uri="{9D8B030D-6E8A-4147-A177-3AD203B41FA5}">
                      <a16:colId xmlns:a16="http://schemas.microsoft.com/office/drawing/2014/main" val="20002"/>
                    </a:ext>
                  </a:extLst>
                </a:gridCol>
                <a:gridCol w="2755686">
                  <a:extLst>
                    <a:ext uri="{9D8B030D-6E8A-4147-A177-3AD203B41FA5}">
                      <a16:colId xmlns:a16="http://schemas.microsoft.com/office/drawing/2014/main" val="20003"/>
                    </a:ext>
                  </a:extLst>
                </a:gridCol>
                <a:gridCol w="2743155">
                  <a:extLst>
                    <a:ext uri="{9D8B030D-6E8A-4147-A177-3AD203B41FA5}">
                      <a16:colId xmlns:a16="http://schemas.microsoft.com/office/drawing/2014/main" val="20004"/>
                    </a:ext>
                  </a:extLst>
                </a:gridCol>
                <a:gridCol w="2080726">
                  <a:extLst>
                    <a:ext uri="{9D8B030D-6E8A-4147-A177-3AD203B41FA5}">
                      <a16:colId xmlns:a16="http://schemas.microsoft.com/office/drawing/2014/main" val="20005"/>
                    </a:ext>
                  </a:extLst>
                </a:gridCol>
              </a:tblGrid>
              <a:tr h="553916">
                <a:tc>
                  <a:txBody>
                    <a:bodyPr/>
                    <a:lstStyle/>
                    <a:p>
                      <a:r>
                        <a:rPr lang="en-US" sz="1400" dirty="0" err="1"/>
                        <a:t>Sr.No</a:t>
                      </a:r>
                      <a:r>
                        <a:rPr lang="en-US" sz="1400" dirty="0"/>
                        <a:t>.</a:t>
                      </a:r>
                    </a:p>
                  </a:txBody>
                  <a:tcPr/>
                </a:tc>
                <a:tc>
                  <a:txBody>
                    <a:bodyPr/>
                    <a:lstStyle/>
                    <a:p>
                      <a:r>
                        <a:rPr lang="en-US" sz="1400" dirty="0"/>
                        <a:t>Title</a:t>
                      </a:r>
                      <a:r>
                        <a:rPr lang="en-US" sz="1400" baseline="0" dirty="0"/>
                        <a:t> of Paper </a:t>
                      </a:r>
                      <a:endParaRPr lang="en-US" sz="1400" dirty="0"/>
                    </a:p>
                  </a:txBody>
                  <a:tcPr/>
                </a:tc>
                <a:tc>
                  <a:txBody>
                    <a:bodyPr/>
                    <a:lstStyle/>
                    <a:p>
                      <a:r>
                        <a:rPr lang="en-US" sz="1400" dirty="0"/>
                        <a:t>Year</a:t>
                      </a:r>
                    </a:p>
                  </a:txBody>
                  <a:tcPr/>
                </a:tc>
                <a:tc>
                  <a:txBody>
                    <a:bodyPr/>
                    <a:lstStyle/>
                    <a:p>
                      <a:r>
                        <a:rPr lang="en-US" sz="1400" dirty="0"/>
                        <a:t>Author</a:t>
                      </a:r>
                    </a:p>
                  </a:txBody>
                  <a:tcPr/>
                </a:tc>
                <a:tc>
                  <a:txBody>
                    <a:bodyPr/>
                    <a:lstStyle/>
                    <a:p>
                      <a:r>
                        <a:rPr lang="en-US" sz="1400" dirty="0"/>
                        <a:t>Key</a:t>
                      </a:r>
                      <a:r>
                        <a:rPr lang="en-US" sz="1400" baseline="0" dirty="0"/>
                        <a:t> Points</a:t>
                      </a:r>
                      <a:endParaRPr lang="en-US" sz="1400" dirty="0"/>
                    </a:p>
                  </a:txBody>
                  <a:tcPr/>
                </a:tc>
                <a:tc>
                  <a:txBody>
                    <a:bodyPr/>
                    <a:lstStyle/>
                    <a:p>
                      <a:r>
                        <a:rPr lang="en-US" sz="1400" dirty="0"/>
                        <a:t>Gap identified</a:t>
                      </a:r>
                    </a:p>
                  </a:txBody>
                  <a:tcPr/>
                </a:tc>
                <a:extLst>
                  <a:ext uri="{0D108BD9-81ED-4DB2-BD59-A6C34878D82A}">
                    <a16:rowId xmlns:a16="http://schemas.microsoft.com/office/drawing/2014/main" val="10000"/>
                  </a:ext>
                </a:extLst>
              </a:tr>
              <a:tr h="443628">
                <a:tc>
                  <a:txBody>
                    <a:bodyPr/>
                    <a:lstStyle/>
                    <a:p>
                      <a:r>
                        <a:rPr lang="en-US" dirty="0"/>
                        <a:t>1.</a:t>
                      </a:r>
                    </a:p>
                  </a:txBody>
                  <a:tcPr/>
                </a:tc>
                <a:tc>
                  <a:txBody>
                    <a:bodyPr/>
                    <a:lstStyle/>
                    <a:p>
                      <a:r>
                        <a:rPr lang="en-US" sz="1600" dirty="0"/>
                        <a:t>Automatic detection of COVID-19 from chest radiographs using deep learning</a:t>
                      </a:r>
                    </a:p>
                  </a:txBody>
                  <a:tcPr/>
                </a:tc>
                <a:tc>
                  <a:txBody>
                    <a:bodyPr/>
                    <a:lstStyle/>
                    <a:p>
                      <a:r>
                        <a:rPr lang="en-US" sz="1600" dirty="0"/>
                        <a:t>Elsevier</a:t>
                      </a:r>
                    </a:p>
                    <a:p>
                      <a:r>
                        <a:rPr lang="en-US" sz="1600" dirty="0"/>
                        <a:t>2021</a:t>
                      </a:r>
                    </a:p>
                  </a:txBody>
                  <a:tcPr/>
                </a:tc>
                <a:tc>
                  <a:txBody>
                    <a:bodyPr/>
                    <a:lstStyle/>
                    <a:p>
                      <a:r>
                        <a:rPr lang="en-IN" sz="1600" dirty="0"/>
                        <a:t>M.K. Pandit, S.A. </a:t>
                      </a:r>
                      <a:r>
                        <a:rPr lang="en-IN" sz="1600" dirty="0" err="1"/>
                        <a:t>Banday</a:t>
                      </a:r>
                      <a:r>
                        <a:rPr lang="en-IN" sz="1600" dirty="0"/>
                        <a:t> , R. </a:t>
                      </a:r>
                      <a:r>
                        <a:rPr lang="en-IN" sz="1600" dirty="0" err="1"/>
                        <a:t>Naaz</a:t>
                      </a:r>
                      <a:r>
                        <a:rPr lang="en-IN" sz="1600" dirty="0"/>
                        <a:t>, M.A. Chishti </a:t>
                      </a:r>
                      <a:endParaRPr lang="en-US" sz="1600" dirty="0"/>
                    </a:p>
                  </a:txBody>
                  <a:tcPr/>
                </a:tc>
                <a:tc>
                  <a:txBody>
                    <a:bodyPr/>
                    <a:lstStyle/>
                    <a:p>
                      <a:r>
                        <a:rPr lang="en-US" sz="1600" dirty="0"/>
                        <a:t>The proposed model is a non-contact process of determining whether a subject is infected or not and is achieved by using chest radiographs.</a:t>
                      </a:r>
                    </a:p>
                    <a:p>
                      <a:r>
                        <a:rPr lang="en-US" sz="1600" dirty="0"/>
                        <a:t>They used CNN,VGG-16, and transfer learning.</a:t>
                      </a:r>
                    </a:p>
                  </a:txBody>
                  <a:tcPr/>
                </a:tc>
                <a:tc>
                  <a:txBody>
                    <a:bodyPr/>
                    <a:lstStyle/>
                    <a:p>
                      <a:r>
                        <a:rPr lang="en-US" sz="1600" dirty="0"/>
                        <a:t>5%-10% chance for false positive and false negative detection</a:t>
                      </a:r>
                    </a:p>
                  </a:txBody>
                  <a:tcPr/>
                </a:tc>
                <a:extLst>
                  <a:ext uri="{0D108BD9-81ED-4DB2-BD59-A6C34878D82A}">
                    <a16:rowId xmlns:a16="http://schemas.microsoft.com/office/drawing/2014/main" val="10001"/>
                  </a:ext>
                </a:extLst>
              </a:tr>
              <a:tr h="443628">
                <a:tc>
                  <a:txBody>
                    <a:bodyPr/>
                    <a:lstStyle/>
                    <a:p>
                      <a:r>
                        <a:rPr lang="en-US" sz="1600" dirty="0"/>
                        <a:t>2.</a:t>
                      </a:r>
                    </a:p>
                  </a:txBody>
                  <a:tcPr/>
                </a:tc>
                <a:tc>
                  <a:txBody>
                    <a:bodyPr/>
                    <a:lstStyle/>
                    <a:p>
                      <a:r>
                        <a:rPr lang="en-US" sz="1600" b="0" i="0" kern="1200" dirty="0">
                          <a:solidFill>
                            <a:schemeClr val="dk1"/>
                          </a:solidFill>
                          <a:effectLst/>
                          <a:latin typeface="+mn-lt"/>
                          <a:ea typeface="+mn-ea"/>
                          <a:cs typeface="+mn-cs"/>
                        </a:rPr>
                        <a:t>COVID-19 detection and heatmap generation in chest x-ray images</a:t>
                      </a:r>
                      <a:endParaRPr lang="en-US" sz="1400" b="0" dirty="0"/>
                    </a:p>
                  </a:txBody>
                  <a:tcPr/>
                </a:tc>
                <a:tc>
                  <a:txBody>
                    <a:bodyPr/>
                    <a:lstStyle/>
                    <a:p>
                      <a:r>
                        <a:rPr lang="en-US" sz="1600" dirty="0"/>
                        <a:t>SPIE.DIGITAL LIBRARY2021</a:t>
                      </a:r>
                    </a:p>
                  </a:txBody>
                  <a:tcPr/>
                </a:tc>
                <a:tc>
                  <a:txBody>
                    <a:bodyPr/>
                    <a:lstStyle/>
                    <a:p>
                      <a:r>
                        <a:rPr lang="en-IN" sz="1600" dirty="0" err="1"/>
                        <a:t>Worapan</a:t>
                      </a:r>
                      <a:r>
                        <a:rPr lang="en-IN" sz="1600" dirty="0"/>
                        <a:t> </a:t>
                      </a:r>
                      <a:r>
                        <a:rPr lang="en-IN" sz="1600" dirty="0" err="1"/>
                        <a:t>Kusakunniran</a:t>
                      </a:r>
                      <a:r>
                        <a:rPr lang="en-IN" sz="1600" dirty="0"/>
                        <a:t>, </a:t>
                      </a:r>
                      <a:r>
                        <a:rPr lang="en-IN" sz="1600" dirty="0" err="1"/>
                        <a:t>Sarattha</a:t>
                      </a:r>
                      <a:r>
                        <a:rPr lang="en-IN" sz="1600" dirty="0"/>
                        <a:t> </a:t>
                      </a:r>
                      <a:r>
                        <a:rPr lang="en-IN" sz="1600" dirty="0" err="1"/>
                        <a:t>Karnjanapreechakorn</a:t>
                      </a:r>
                      <a:r>
                        <a:rPr lang="en-IN" sz="1600" dirty="0"/>
                        <a:t>, </a:t>
                      </a:r>
                      <a:r>
                        <a:rPr lang="en-IN" sz="1600" dirty="0" err="1"/>
                        <a:t>Thanongchai</a:t>
                      </a:r>
                      <a:r>
                        <a:rPr lang="en-IN" sz="1600" dirty="0"/>
                        <a:t> </a:t>
                      </a:r>
                      <a:r>
                        <a:rPr lang="en-IN" sz="1600" dirty="0" err="1"/>
                        <a:t>Siriapisith</a:t>
                      </a:r>
                      <a:r>
                        <a:rPr lang="en-IN" sz="1600" dirty="0"/>
                        <a:t>, </a:t>
                      </a:r>
                      <a:r>
                        <a:rPr lang="en-IN" sz="1600" dirty="0" err="1"/>
                        <a:t>Punyanuch</a:t>
                      </a:r>
                      <a:r>
                        <a:rPr lang="en-IN" sz="1600" dirty="0"/>
                        <a:t> </a:t>
                      </a:r>
                      <a:r>
                        <a:rPr lang="en-IN" sz="1600" dirty="0" err="1"/>
                        <a:t>Borwarnginn</a:t>
                      </a:r>
                      <a:r>
                        <a:rPr lang="en-IN" sz="1600" dirty="0"/>
                        <a:t>, </a:t>
                      </a:r>
                      <a:r>
                        <a:rPr lang="en-IN" sz="1600" dirty="0" err="1"/>
                        <a:t>Krittanat</a:t>
                      </a:r>
                      <a:r>
                        <a:rPr lang="en-IN" sz="1600" dirty="0"/>
                        <a:t> </a:t>
                      </a:r>
                      <a:r>
                        <a:rPr lang="en-IN" sz="1600" dirty="0" err="1"/>
                        <a:t>Sutassananon</a:t>
                      </a:r>
                      <a:r>
                        <a:rPr lang="en-IN" sz="1600" dirty="0"/>
                        <a:t>, </a:t>
                      </a:r>
                      <a:r>
                        <a:rPr lang="en-IN" sz="1600" dirty="0" err="1"/>
                        <a:t>Trongtum</a:t>
                      </a:r>
                      <a:r>
                        <a:rPr lang="en-IN" sz="1600" dirty="0"/>
                        <a:t> </a:t>
                      </a:r>
                      <a:r>
                        <a:rPr lang="en-IN" sz="1600" dirty="0" err="1"/>
                        <a:t>Tongdee</a:t>
                      </a:r>
                      <a:r>
                        <a:rPr lang="en-IN" sz="1600" dirty="0"/>
                        <a:t>, </a:t>
                      </a:r>
                      <a:r>
                        <a:rPr lang="en-IN" sz="1600" dirty="0" err="1"/>
                        <a:t>Pairash</a:t>
                      </a:r>
                      <a:r>
                        <a:rPr lang="en-IN" sz="1600" dirty="0"/>
                        <a:t> </a:t>
                      </a:r>
                      <a:r>
                        <a:rPr lang="en-IN" sz="1600" dirty="0" err="1"/>
                        <a:t>Saiviroonporn</a:t>
                      </a:r>
                      <a:endParaRPr lang="en-US" sz="1600" dirty="0"/>
                    </a:p>
                  </a:txBody>
                  <a:tcPr/>
                </a:tc>
                <a:tc>
                  <a:txBody>
                    <a:bodyPr/>
                    <a:lstStyle/>
                    <a:p>
                      <a:r>
                        <a:rPr lang="en-US" sz="1600" b="0" i="0" kern="1200" dirty="0">
                          <a:solidFill>
                            <a:schemeClr val="dk1"/>
                          </a:solidFill>
                          <a:effectLst/>
                          <a:latin typeface="+mn-lt"/>
                          <a:ea typeface="+mn-ea"/>
                          <a:cs typeface="+mn-cs"/>
                        </a:rPr>
                        <a:t>The proposed solution is evaluated based on COVID-19 and normal cases. It is also tested on unseen classes to validate a regularization of the constructed model. They used RESNET for training.</a:t>
                      </a:r>
                      <a:endParaRPr lang="en-US" sz="1400" dirty="0"/>
                    </a:p>
                  </a:txBody>
                  <a:tcPr/>
                </a:tc>
                <a:tc>
                  <a:txBody>
                    <a:bodyPr/>
                    <a:lstStyle/>
                    <a:p>
                      <a:r>
                        <a:rPr lang="en-US" sz="1600" dirty="0"/>
                        <a:t>Cannot be used for large size image</a:t>
                      </a:r>
                    </a:p>
                  </a:txBody>
                  <a:tcPr/>
                </a:tc>
                <a:extLst>
                  <a:ext uri="{0D108BD9-81ED-4DB2-BD59-A6C34878D82A}">
                    <a16:rowId xmlns:a16="http://schemas.microsoft.com/office/drawing/2014/main" val="3154559842"/>
                  </a:ext>
                </a:extLst>
              </a:tr>
              <a:tr h="443628">
                <a:tc>
                  <a:txBody>
                    <a:bodyPr/>
                    <a:lstStyle/>
                    <a:p>
                      <a:r>
                        <a:rPr lang="en-US" sz="16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SOM-LWL method for identification of COVID-19 on chest X-rays</a:t>
                      </a:r>
                    </a:p>
                    <a:p>
                      <a:endParaRPr lang="en-US" sz="1600" dirty="0"/>
                    </a:p>
                  </a:txBody>
                  <a:tcPr/>
                </a:tc>
                <a:tc>
                  <a:txBody>
                    <a:bodyPr/>
                    <a:lstStyle/>
                    <a:p>
                      <a:r>
                        <a:rPr lang="en-US" sz="1600" dirty="0"/>
                        <a:t>PLOSONE</a:t>
                      </a:r>
                    </a:p>
                    <a:p>
                      <a:r>
                        <a:rPr lang="en-US" sz="1600" dirty="0"/>
                        <a:t>2021</a:t>
                      </a:r>
                    </a:p>
                  </a:txBody>
                  <a:tcPr/>
                </a:tc>
                <a:tc>
                  <a:txBody>
                    <a:bodyPr/>
                    <a:lstStyle/>
                    <a:p>
                      <a:r>
                        <a:rPr lang="en-IN" sz="1600" b="0" i="0" u="none" strike="noStrike" kern="1200" dirty="0">
                          <a:solidFill>
                            <a:schemeClr val="dk1"/>
                          </a:solidFill>
                          <a:effectLst/>
                          <a:latin typeface="+mn-lt"/>
                          <a:ea typeface="+mn-ea"/>
                          <a:cs typeface="+mn-cs"/>
                        </a:rPr>
                        <a:t>Ahmed Hamza Osman ,</a:t>
                      </a:r>
                      <a:endParaRPr lang="en-IN" sz="1600" b="0" i="0" kern="1200" dirty="0">
                        <a:solidFill>
                          <a:schemeClr val="dk1"/>
                        </a:solidFill>
                        <a:effectLst/>
                        <a:latin typeface="+mn-lt"/>
                        <a:ea typeface="+mn-ea"/>
                        <a:cs typeface="+mn-cs"/>
                      </a:endParaRPr>
                    </a:p>
                    <a:p>
                      <a:r>
                        <a:rPr lang="en-IN" sz="1600" b="0" i="0" u="none" strike="noStrike" kern="1200" dirty="0">
                          <a:solidFill>
                            <a:schemeClr val="dk1"/>
                          </a:solidFill>
                          <a:effectLst/>
                          <a:latin typeface="+mn-lt"/>
                          <a:ea typeface="+mn-ea"/>
                          <a:cs typeface="+mn-cs"/>
                        </a:rPr>
                        <a:t>Hani </a:t>
                      </a:r>
                      <a:r>
                        <a:rPr lang="en-IN" sz="1600" b="0" i="0" u="none" strike="noStrike" kern="1200" dirty="0" err="1">
                          <a:solidFill>
                            <a:schemeClr val="dk1"/>
                          </a:solidFill>
                          <a:effectLst/>
                          <a:latin typeface="+mn-lt"/>
                          <a:ea typeface="+mn-ea"/>
                          <a:cs typeface="+mn-cs"/>
                        </a:rPr>
                        <a:t>Moetque</a:t>
                      </a:r>
                      <a:r>
                        <a:rPr lang="en-IN" sz="1600" b="0" i="0" u="none" strike="noStrike" kern="1200" dirty="0">
                          <a:solidFill>
                            <a:schemeClr val="dk1"/>
                          </a:solidFill>
                          <a:effectLst/>
                          <a:latin typeface="+mn-lt"/>
                          <a:ea typeface="+mn-ea"/>
                          <a:cs typeface="+mn-cs"/>
                        </a:rPr>
                        <a:t> </a:t>
                      </a:r>
                      <a:r>
                        <a:rPr lang="en-IN" sz="1600" b="0" i="0" u="none" strike="noStrike" kern="1200" dirty="0" err="1">
                          <a:solidFill>
                            <a:schemeClr val="dk1"/>
                          </a:solidFill>
                          <a:effectLst/>
                          <a:latin typeface="+mn-lt"/>
                          <a:ea typeface="+mn-ea"/>
                          <a:cs typeface="+mn-cs"/>
                        </a:rPr>
                        <a:t>Aljahdali</a:t>
                      </a:r>
                      <a:r>
                        <a:rPr lang="en-IN" sz="1600" b="0" i="0" u="none" strike="noStrike" kern="1200" dirty="0">
                          <a:solidFill>
                            <a:schemeClr val="dk1"/>
                          </a:solidFill>
                          <a:effectLst/>
                          <a:latin typeface="+mn-lt"/>
                          <a:ea typeface="+mn-ea"/>
                          <a:cs typeface="+mn-cs"/>
                        </a:rPr>
                        <a:t>,</a:t>
                      </a:r>
                      <a:endParaRPr lang="en-IN" sz="1600" b="0" i="0" kern="1200" dirty="0">
                        <a:solidFill>
                          <a:schemeClr val="dk1"/>
                        </a:solidFill>
                        <a:effectLst/>
                        <a:latin typeface="+mn-lt"/>
                        <a:ea typeface="+mn-ea"/>
                        <a:cs typeface="+mn-cs"/>
                      </a:endParaRPr>
                    </a:p>
                    <a:p>
                      <a:r>
                        <a:rPr lang="en-IN" sz="1600" b="0" i="0" u="none" strike="noStrike" kern="1200" dirty="0">
                          <a:solidFill>
                            <a:schemeClr val="dk1"/>
                          </a:solidFill>
                          <a:effectLst/>
                          <a:latin typeface="+mn-lt"/>
                          <a:ea typeface="+mn-ea"/>
                          <a:cs typeface="+mn-cs"/>
                        </a:rPr>
                        <a:t>Sultan </a:t>
                      </a:r>
                      <a:r>
                        <a:rPr lang="en-IN" sz="1600" b="0" i="0" u="none" strike="noStrike" kern="1200" dirty="0" err="1">
                          <a:solidFill>
                            <a:schemeClr val="dk1"/>
                          </a:solidFill>
                          <a:effectLst/>
                          <a:latin typeface="+mn-lt"/>
                          <a:ea typeface="+mn-ea"/>
                          <a:cs typeface="+mn-cs"/>
                        </a:rPr>
                        <a:t>Menwer</a:t>
                      </a:r>
                      <a:r>
                        <a:rPr lang="en-IN" sz="1600" b="0" i="0" u="none" strike="noStrike" kern="1200" dirty="0">
                          <a:solidFill>
                            <a:schemeClr val="dk1"/>
                          </a:solidFill>
                          <a:effectLst/>
                          <a:latin typeface="+mn-lt"/>
                          <a:ea typeface="+mn-ea"/>
                          <a:cs typeface="+mn-cs"/>
                        </a:rPr>
                        <a:t> </a:t>
                      </a:r>
                      <a:r>
                        <a:rPr lang="en-IN" sz="1600" b="0" i="0" u="none" strike="noStrike" kern="1200" dirty="0" err="1">
                          <a:solidFill>
                            <a:schemeClr val="dk1"/>
                          </a:solidFill>
                          <a:effectLst/>
                          <a:latin typeface="+mn-lt"/>
                          <a:ea typeface="+mn-ea"/>
                          <a:cs typeface="+mn-cs"/>
                        </a:rPr>
                        <a:t>Altarrazi</a:t>
                      </a:r>
                      <a:r>
                        <a:rPr lang="en-IN" sz="1600" b="0" i="0" u="none" strike="noStrike" kern="1200" dirty="0">
                          <a:solidFill>
                            <a:schemeClr val="dk1"/>
                          </a:solidFill>
                          <a:effectLst/>
                          <a:latin typeface="+mn-lt"/>
                          <a:ea typeface="+mn-ea"/>
                          <a:cs typeface="+mn-cs"/>
                        </a:rPr>
                        <a:t>,</a:t>
                      </a:r>
                      <a:endParaRPr lang="en-IN" sz="1600" b="0" i="0" kern="1200" dirty="0">
                        <a:solidFill>
                          <a:schemeClr val="dk1"/>
                        </a:solidFill>
                        <a:effectLst/>
                        <a:latin typeface="+mn-lt"/>
                        <a:ea typeface="+mn-ea"/>
                        <a:cs typeface="+mn-cs"/>
                      </a:endParaRPr>
                    </a:p>
                    <a:p>
                      <a:r>
                        <a:rPr lang="en-IN" sz="1600" b="0" i="0" u="none" strike="noStrike" kern="1200" dirty="0">
                          <a:solidFill>
                            <a:schemeClr val="dk1"/>
                          </a:solidFill>
                          <a:effectLst/>
                          <a:latin typeface="+mn-lt"/>
                          <a:ea typeface="+mn-ea"/>
                          <a:cs typeface="+mn-cs"/>
                        </a:rPr>
                        <a:t>Ali Ahmed</a:t>
                      </a:r>
                      <a:endParaRPr lang="en-IN" sz="1600" b="0" i="0" kern="1200" dirty="0">
                        <a:solidFill>
                          <a:schemeClr val="dk1"/>
                        </a:solidFill>
                        <a:effectLst/>
                        <a:latin typeface="+mn-lt"/>
                        <a:ea typeface="+mn-ea"/>
                        <a:cs typeface="+mn-cs"/>
                      </a:endParaRPr>
                    </a:p>
                    <a:p>
                      <a:endParaRPr lang="en-US" sz="1600" dirty="0"/>
                    </a:p>
                  </a:txBody>
                  <a:tcPr/>
                </a:tc>
                <a:tc>
                  <a:txBody>
                    <a:bodyPr/>
                    <a:lstStyle/>
                    <a:p>
                      <a:r>
                        <a:rPr lang="en-US" sz="1600" b="0" i="0" kern="1200" dirty="0">
                          <a:solidFill>
                            <a:schemeClr val="dk1"/>
                          </a:solidFill>
                          <a:effectLst/>
                          <a:latin typeface="+mn-lt"/>
                          <a:ea typeface="+mn-ea"/>
                          <a:cs typeface="+mn-cs"/>
                        </a:rPr>
                        <a:t>new COVID-19 identification technique based on the locality-weighted learning and self-organization map (LWL-SOM) strategy for detecting and capturing COVID-19 cases.</a:t>
                      </a:r>
                      <a:endParaRPr lang="en-US" sz="1400" dirty="0"/>
                    </a:p>
                  </a:txBody>
                  <a:tcPr/>
                </a:tc>
                <a:tc>
                  <a:txBody>
                    <a:bodyPr/>
                    <a:lstStyle/>
                    <a:p>
                      <a:r>
                        <a:rPr lang="en-US" sz="1600" dirty="0"/>
                        <a:t>Database not available in large scale</a:t>
                      </a:r>
                    </a:p>
                  </a:txBody>
                  <a:tcPr/>
                </a:tc>
                <a:extLst>
                  <a:ext uri="{0D108BD9-81ED-4DB2-BD59-A6C34878D82A}">
                    <a16:rowId xmlns:a16="http://schemas.microsoft.com/office/drawing/2014/main" val="3361775591"/>
                  </a:ext>
                </a:extLst>
              </a:tr>
            </a:tbl>
          </a:graphicData>
        </a:graphic>
      </p:graphicFrame>
    </p:spTree>
    <p:extLst>
      <p:ext uri="{BB962C8B-B14F-4D97-AF65-F5344CB8AC3E}">
        <p14:creationId xmlns:p14="http://schemas.microsoft.com/office/powerpoint/2010/main" val="2153040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EADCBF-509C-4594-9328-3FFF255DF135}"/>
              </a:ext>
            </a:extLst>
          </p:cNvPr>
          <p:cNvSpPr txBox="1"/>
          <p:nvPr/>
        </p:nvSpPr>
        <p:spPr>
          <a:xfrm>
            <a:off x="3047268" y="70311"/>
            <a:ext cx="6097464" cy="707886"/>
          </a:xfrm>
          <a:prstGeom prst="rect">
            <a:avLst/>
          </a:prstGeom>
          <a:noFill/>
        </p:spPr>
        <p:txBody>
          <a:bodyPr wrap="square">
            <a:spAutoFit/>
          </a:bodyPr>
          <a:lstStyle/>
          <a:p>
            <a:pPr algn="ctr"/>
            <a:r>
              <a:rPr lang="en-US" sz="4000" b="1" dirty="0">
                <a:solidFill>
                  <a:schemeClr val="tx1">
                    <a:lumMod val="95000"/>
                    <a:lumOff val="5000"/>
                  </a:schemeClr>
                </a:solidFill>
              </a:rPr>
              <a:t>Proposed System</a:t>
            </a:r>
            <a:endParaRPr lang="en-IN" sz="4000" dirty="0"/>
          </a:p>
        </p:txBody>
      </p:sp>
      <p:sp>
        <p:nvSpPr>
          <p:cNvPr id="5" name="TextBox 4">
            <a:extLst>
              <a:ext uri="{FF2B5EF4-FFF2-40B4-BE49-F238E27FC236}">
                <a16:creationId xmlns:a16="http://schemas.microsoft.com/office/drawing/2014/main" id="{ECCD858F-F3A2-4195-93FA-3E77ECEBF2BC}"/>
              </a:ext>
            </a:extLst>
          </p:cNvPr>
          <p:cNvSpPr txBox="1"/>
          <p:nvPr/>
        </p:nvSpPr>
        <p:spPr>
          <a:xfrm>
            <a:off x="1329287" y="973700"/>
            <a:ext cx="9533426" cy="430887"/>
          </a:xfrm>
          <a:prstGeom prst="rect">
            <a:avLst/>
          </a:prstGeom>
          <a:noFill/>
        </p:spPr>
        <p:txBody>
          <a:bodyPr wrap="square">
            <a:spAutoFit/>
          </a:bodyPr>
          <a:lstStyle/>
          <a:p>
            <a:pPr marL="342900" indent="-342900">
              <a:buFont typeface="Arial" panose="020B0604020202020204" pitchFamily="34" charset="0"/>
              <a:buChar char="•"/>
            </a:pPr>
            <a:r>
              <a:rPr lang="en-US" sz="2200" dirty="0"/>
              <a:t>The system used to create this project is CNN (Convolutional Neural Network).</a:t>
            </a:r>
          </a:p>
        </p:txBody>
      </p:sp>
      <p:pic>
        <p:nvPicPr>
          <p:cNvPr id="6" name="Picture 4" descr="Schematic representation of the architecture of our convolutional... |  Download Scientific Diagram">
            <a:extLst>
              <a:ext uri="{FF2B5EF4-FFF2-40B4-BE49-F238E27FC236}">
                <a16:creationId xmlns:a16="http://schemas.microsoft.com/office/drawing/2014/main" id="{F472EE2B-138F-48C3-9ADD-84B74988E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697023"/>
            <a:ext cx="8096250" cy="436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69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4C5941-2600-4D9B-B1D7-7FEB140277B5}"/>
              </a:ext>
            </a:extLst>
          </p:cNvPr>
          <p:cNvSpPr txBox="1"/>
          <p:nvPr/>
        </p:nvSpPr>
        <p:spPr>
          <a:xfrm>
            <a:off x="3047268" y="219780"/>
            <a:ext cx="6097464" cy="769441"/>
          </a:xfrm>
          <a:prstGeom prst="rect">
            <a:avLst/>
          </a:prstGeom>
          <a:noFill/>
        </p:spPr>
        <p:txBody>
          <a:bodyPr wrap="square">
            <a:spAutoFit/>
          </a:bodyPr>
          <a:lstStyle/>
          <a:p>
            <a:r>
              <a:rPr lang="en-US" sz="4400" b="1" dirty="0">
                <a:solidFill>
                  <a:schemeClr val="tx1">
                    <a:lumMod val="95000"/>
                    <a:lumOff val="5000"/>
                  </a:schemeClr>
                </a:solidFill>
              </a:rPr>
              <a:t>H/W and S/W to be used</a:t>
            </a:r>
            <a:endParaRPr lang="en-IN" sz="4400" dirty="0"/>
          </a:p>
        </p:txBody>
      </p:sp>
      <p:sp>
        <p:nvSpPr>
          <p:cNvPr id="5" name="TextBox 4">
            <a:extLst>
              <a:ext uri="{FF2B5EF4-FFF2-40B4-BE49-F238E27FC236}">
                <a16:creationId xmlns:a16="http://schemas.microsoft.com/office/drawing/2014/main" id="{EF9B73E5-88A6-4A4E-B7DE-C76F4A9AFD60}"/>
              </a:ext>
            </a:extLst>
          </p:cNvPr>
          <p:cNvSpPr txBox="1"/>
          <p:nvPr/>
        </p:nvSpPr>
        <p:spPr>
          <a:xfrm>
            <a:off x="706315" y="1490062"/>
            <a:ext cx="10779369" cy="4247317"/>
          </a:xfrm>
          <a:prstGeom prst="rect">
            <a:avLst/>
          </a:prstGeom>
          <a:noFill/>
        </p:spPr>
        <p:txBody>
          <a:bodyPr wrap="square">
            <a:spAutoFit/>
          </a:bodyPr>
          <a:lstStyle/>
          <a:p>
            <a:r>
              <a:rPr lang="en-US" sz="1800" b="1" dirty="0"/>
              <a:t>Hardware Requirements :</a:t>
            </a:r>
          </a:p>
          <a:p>
            <a:endParaRPr lang="en-US" sz="1800" dirty="0"/>
          </a:p>
          <a:p>
            <a:pPr algn="l"/>
            <a:r>
              <a:rPr lang="en-IN" sz="1800" b="1" i="0" dirty="0">
                <a:effectLst/>
                <a:latin typeface="+mj-lt"/>
              </a:rPr>
              <a:t>Processor (CPU) :  </a:t>
            </a:r>
            <a:r>
              <a:rPr lang="en-IN" sz="1800" i="0" dirty="0">
                <a:effectLst/>
                <a:latin typeface="+mj-lt"/>
              </a:rPr>
              <a:t>Intel i3 generation</a:t>
            </a:r>
          </a:p>
          <a:p>
            <a:pPr algn="l"/>
            <a:endParaRPr lang="en-IN" sz="1800" b="0" i="0" dirty="0">
              <a:effectLst/>
              <a:latin typeface="+mj-lt"/>
            </a:endParaRPr>
          </a:p>
          <a:p>
            <a:pPr algn="l"/>
            <a:r>
              <a:rPr lang="en-IN" sz="1800" b="1" i="0" dirty="0">
                <a:effectLst/>
                <a:latin typeface="+mj-lt"/>
              </a:rPr>
              <a:t>RAM : </a:t>
            </a:r>
            <a:r>
              <a:rPr lang="en-IN" sz="1800" b="0" i="0" dirty="0">
                <a:effectLst/>
                <a:latin typeface="+mj-lt"/>
              </a:rPr>
              <a:t>512 MB</a:t>
            </a:r>
          </a:p>
          <a:p>
            <a:pPr algn="l"/>
            <a:endParaRPr lang="en-IN" dirty="0">
              <a:latin typeface="+mj-lt"/>
            </a:endParaRPr>
          </a:p>
          <a:p>
            <a:pPr algn="l"/>
            <a:r>
              <a:rPr lang="en-IN" sz="1800" b="1" i="0" dirty="0">
                <a:effectLst/>
                <a:latin typeface="+mj-lt"/>
              </a:rPr>
              <a:t>Hard Drive : </a:t>
            </a:r>
            <a:r>
              <a:rPr lang="en-IN" sz="1800" i="0" dirty="0">
                <a:effectLst/>
                <a:latin typeface="+mj-lt"/>
              </a:rPr>
              <a:t>250 GB or more</a:t>
            </a:r>
          </a:p>
          <a:p>
            <a:pPr algn="l"/>
            <a:endParaRPr lang="en-IN" sz="1800" dirty="0">
              <a:latin typeface="+mj-lt"/>
            </a:endParaRPr>
          </a:p>
          <a:p>
            <a:pPr algn="l"/>
            <a:r>
              <a:rPr lang="en-IN" sz="1800" b="1" i="0" dirty="0">
                <a:effectLst/>
                <a:latin typeface="+mj-lt"/>
              </a:rPr>
              <a:t>Software Requirements for Develo</a:t>
            </a:r>
            <a:r>
              <a:rPr lang="en-IN" b="1" dirty="0">
                <a:latin typeface="+mj-lt"/>
              </a:rPr>
              <a:t>pment</a:t>
            </a:r>
            <a:r>
              <a:rPr lang="en-IN" sz="1800" b="1" i="0" dirty="0">
                <a:effectLst/>
                <a:latin typeface="+mj-lt"/>
              </a:rPr>
              <a:t> :</a:t>
            </a:r>
          </a:p>
          <a:p>
            <a:pPr algn="l"/>
            <a:endParaRPr lang="en-IN" sz="1800" b="0" i="0" dirty="0">
              <a:effectLst/>
              <a:latin typeface="+mj-lt"/>
            </a:endParaRPr>
          </a:p>
          <a:p>
            <a:r>
              <a:rPr lang="en-IN" sz="1800" b="1" i="0" dirty="0">
                <a:effectLst/>
                <a:latin typeface="+mj-lt"/>
              </a:rPr>
              <a:t>Operating System (OS) :</a:t>
            </a:r>
            <a:r>
              <a:rPr lang="en-IN" sz="1800" dirty="0">
                <a:latin typeface="+mj-lt"/>
              </a:rPr>
              <a:t> </a:t>
            </a:r>
            <a:r>
              <a:rPr lang="en-IN" sz="1800" b="0" i="0" dirty="0">
                <a:effectLst/>
                <a:latin typeface="+mj-lt"/>
              </a:rPr>
              <a:t>Windows 7</a:t>
            </a:r>
          </a:p>
          <a:p>
            <a:endParaRPr lang="en-IN" sz="1800" b="0" i="0" dirty="0">
              <a:effectLst/>
              <a:latin typeface="+mj-lt"/>
            </a:endParaRPr>
          </a:p>
          <a:p>
            <a:pPr algn="l"/>
            <a:r>
              <a:rPr lang="en-IN" sz="1800" b="1" i="0" dirty="0">
                <a:effectLst/>
                <a:latin typeface="+mj-lt"/>
              </a:rPr>
              <a:t>Programming Language :</a:t>
            </a:r>
            <a:r>
              <a:rPr lang="en-IN" b="1" dirty="0">
                <a:latin typeface="+mj-lt"/>
              </a:rPr>
              <a:t> </a:t>
            </a:r>
            <a:r>
              <a:rPr lang="en-IN" sz="1800" b="0" i="0" dirty="0">
                <a:effectLst/>
                <a:latin typeface="+mj-lt"/>
              </a:rPr>
              <a:t>Python 3.7 </a:t>
            </a:r>
          </a:p>
          <a:p>
            <a:pPr algn="l"/>
            <a:endParaRPr lang="en-IN" dirty="0">
              <a:latin typeface="+mj-lt"/>
            </a:endParaRPr>
          </a:p>
          <a:p>
            <a:pPr algn="l"/>
            <a:r>
              <a:rPr lang="en-IN" sz="1800" b="1" i="0" dirty="0">
                <a:effectLst/>
                <a:latin typeface="+mj-lt"/>
              </a:rPr>
              <a:t>Cloud based </a:t>
            </a:r>
            <a:r>
              <a:rPr lang="en-IN" sz="1800" b="1" i="0" dirty="0" err="1">
                <a:effectLst/>
                <a:latin typeface="+mj-lt"/>
              </a:rPr>
              <a:t>Jupyter</a:t>
            </a:r>
            <a:r>
              <a:rPr lang="en-IN" sz="1800" b="1" i="0" dirty="0">
                <a:effectLst/>
                <a:latin typeface="+mj-lt"/>
              </a:rPr>
              <a:t> Notebook environment </a:t>
            </a:r>
            <a:r>
              <a:rPr lang="en-IN" b="1" dirty="0">
                <a:latin typeface="+mj-lt"/>
              </a:rPr>
              <a:t>to run code : </a:t>
            </a:r>
            <a:r>
              <a:rPr lang="en-IN" sz="1800" b="0" i="0" dirty="0">
                <a:effectLst/>
                <a:latin typeface="+mj-lt"/>
              </a:rPr>
              <a:t>Google </a:t>
            </a:r>
            <a:r>
              <a:rPr lang="en-IN" sz="1800" b="0" i="0" dirty="0" err="1">
                <a:effectLst/>
                <a:latin typeface="+mj-lt"/>
              </a:rPr>
              <a:t>colab</a:t>
            </a:r>
            <a:endParaRPr lang="en-IN" sz="1800" b="0" i="0" dirty="0">
              <a:effectLst/>
              <a:latin typeface="+mj-lt"/>
            </a:endParaRPr>
          </a:p>
        </p:txBody>
      </p:sp>
    </p:spTree>
    <p:extLst>
      <p:ext uri="{BB962C8B-B14F-4D97-AF65-F5344CB8AC3E}">
        <p14:creationId xmlns:p14="http://schemas.microsoft.com/office/powerpoint/2010/main" val="4207759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5568A6-C0EB-4571-80F1-6E5A61BAD5D4}"/>
              </a:ext>
            </a:extLst>
          </p:cNvPr>
          <p:cNvSpPr txBox="1"/>
          <p:nvPr/>
        </p:nvSpPr>
        <p:spPr>
          <a:xfrm>
            <a:off x="3047268" y="96688"/>
            <a:ext cx="6097464" cy="769441"/>
          </a:xfrm>
          <a:prstGeom prst="rect">
            <a:avLst/>
          </a:prstGeom>
          <a:noFill/>
        </p:spPr>
        <p:txBody>
          <a:bodyPr wrap="square">
            <a:spAutoFit/>
          </a:bodyPr>
          <a:lstStyle/>
          <a:p>
            <a:pPr algn="ctr"/>
            <a:r>
              <a:rPr lang="en-US" sz="4400" b="1" dirty="0">
                <a:solidFill>
                  <a:schemeClr val="tx1">
                    <a:lumMod val="95000"/>
                    <a:lumOff val="5000"/>
                  </a:schemeClr>
                </a:solidFill>
              </a:rPr>
              <a:t>Social Aspect</a:t>
            </a:r>
            <a:endParaRPr lang="en-IN" sz="4400" dirty="0"/>
          </a:p>
        </p:txBody>
      </p:sp>
      <p:sp>
        <p:nvSpPr>
          <p:cNvPr id="4" name="TextBox 3">
            <a:extLst>
              <a:ext uri="{FF2B5EF4-FFF2-40B4-BE49-F238E27FC236}">
                <a16:creationId xmlns:a16="http://schemas.microsoft.com/office/drawing/2014/main" id="{C34A5E4D-B0D8-4DBD-8A33-F0B07B84A911}"/>
              </a:ext>
            </a:extLst>
          </p:cNvPr>
          <p:cNvSpPr txBox="1"/>
          <p:nvPr/>
        </p:nvSpPr>
        <p:spPr>
          <a:xfrm>
            <a:off x="266700" y="1397977"/>
            <a:ext cx="11629292" cy="443198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dirty="0"/>
              <a:t>Covid-19 has spread across different lengths and breadths of the globe, taking a death toll to in Lakhs. The number is well expected to rise even more significantly. </a:t>
            </a:r>
          </a:p>
          <a:p>
            <a:pPr marL="342900" indent="-342900">
              <a:lnSpc>
                <a:spcPct val="150000"/>
              </a:lnSpc>
              <a:buFont typeface="Arial" panose="020B0604020202020204" pitchFamily="34" charset="0"/>
              <a:buChar char="•"/>
            </a:pPr>
            <a:r>
              <a:rPr lang="en-US" sz="2200" dirty="0"/>
              <a:t>In the absence of a thoroughly tested and approved vaccine, the onus primarily lies on obliging to standard operating procedures and timely detection and isolation of the infected persons. </a:t>
            </a:r>
          </a:p>
          <a:p>
            <a:pPr marL="342900" indent="-342900">
              <a:lnSpc>
                <a:spcPct val="150000"/>
              </a:lnSpc>
              <a:buFont typeface="Arial" panose="020B0604020202020204" pitchFamily="34" charset="0"/>
              <a:buChar char="•"/>
            </a:pPr>
            <a:r>
              <a:rPr lang="en-US" sz="2200" dirty="0"/>
              <a:t>The detection of SARS n-CoV2 has been one of the core concerns during the fight against this pandemic. To keep up with the scale of the outbreak, testing needs to be scaled at par with it. </a:t>
            </a:r>
          </a:p>
          <a:p>
            <a:pPr marL="342900" indent="-342900">
              <a:lnSpc>
                <a:spcPct val="150000"/>
              </a:lnSpc>
              <a:buFont typeface="Arial" panose="020B0604020202020204" pitchFamily="34" charset="0"/>
              <a:buChar char="•"/>
            </a:pPr>
            <a:r>
              <a:rPr lang="en-US" sz="2200" dirty="0"/>
              <a:t>With the conventional PCR testing, most of the countries have struggled to minimize the gap between the scale of outbreak and scale of testing.</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493111912"/>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CE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114CC8B-FEE6-4EE7-9629-35D2EEB4CEFD}" vid="{D8BEE1CB-D601-48D5-B02D-D0311F56209E}"/>
    </a:ext>
  </a:extLst>
</a:theme>
</file>

<file path=docProps/app.xml><?xml version="1.0" encoding="utf-8"?>
<Properties xmlns="http://schemas.openxmlformats.org/officeDocument/2006/extended-properties" xmlns:vt="http://schemas.openxmlformats.org/officeDocument/2006/docPropsVTypes">
  <Template>Theme1</Template>
  <TotalTime>1282</TotalTime>
  <Words>1097</Words>
  <Application>Microsoft Office PowerPoint</Application>
  <PresentationFormat>Widescreen</PresentationFormat>
  <Paragraphs>96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shweta gaikwad</dc:creator>
  <cp:lastModifiedBy>shweta gaikwad</cp:lastModifiedBy>
  <cp:revision>3</cp:revision>
  <dcterms:created xsi:type="dcterms:W3CDTF">2021-08-23T15:19:41Z</dcterms:created>
  <dcterms:modified xsi:type="dcterms:W3CDTF">2021-09-05T06:16:00Z</dcterms:modified>
</cp:coreProperties>
</file>