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1"/>
  </p:notesMasterIdLst>
  <p:sldIdLst>
    <p:sldId id="256" r:id="rId2"/>
    <p:sldId id="274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75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4660"/>
  </p:normalViewPr>
  <p:slideViewPr>
    <p:cSldViewPr snapToGrid="0">
      <p:cViewPr>
        <p:scale>
          <a:sx n="62" d="100"/>
          <a:sy n="62" d="100"/>
        </p:scale>
        <p:origin x="6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91B94-270D-4DBD-845D-41CD45118B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CDB70-66AF-4996-A68F-6878A08D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8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CDB70-66AF-4996-A68F-6878A08D2A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5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1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1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0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6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7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04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0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2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70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18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53DB487-58EF-4B07-8920-EF8A59A6ADC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200C317-C35D-49F3-AAA7-E8CE2C800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1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ngersnapsxoxo.com/2016/03/reliance-trends-springsummer-16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1685-25B3-2147-DC6B-F22534C48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319723"/>
            <a:ext cx="11257280" cy="1255077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FASHION TREND ANALYSIS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5E74-0928-71EF-88D6-656957684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2259" y="2152518"/>
            <a:ext cx="5094122" cy="255296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0DD749-20E4-5D29-67D4-493BF399EF71}"/>
              </a:ext>
            </a:extLst>
          </p:cNvPr>
          <p:cNvSpPr/>
          <p:nvPr/>
        </p:nvSpPr>
        <p:spPr>
          <a:xfrm>
            <a:off x="5191760" y="4074160"/>
            <a:ext cx="1595120" cy="29464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9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1336-CE19-3C35-B42C-D5127B9F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6103"/>
            <a:ext cx="10058400" cy="1145569"/>
          </a:xfrm>
        </p:spPr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Top products across categories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A759-9697-1917-525E-9C2ABB876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885" y="1469204"/>
            <a:ext cx="5338795" cy="49726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1. Westernwear (Brown bars — heavily dominant)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Most dominant category in terms of product volume.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Leading products: Checked Shirt and Cotton Shirt both exceed ~2000 products each. Round-Neck Top and Round-Neck T-shirt also have large counts. Indicates </a:t>
            </a:r>
            <a:r>
              <a:rPr lang="en-US" sz="1400" b="1" dirty="0">
                <a:latin typeface="Aptos Narrow" panose="020B0004020202020204" pitchFamily="34" charset="0"/>
              </a:rPr>
              <a:t>Westernwear tops are high-demand staples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  <a:endParaRPr lang="en-US" sz="1400" b="1" dirty="0">
              <a:latin typeface="Aptos Narrow" panose="020B00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2. Topwear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Includes a wide range: Polo T-shirt, Fit Shirt, Cotton Shirt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Strong overlap with Westernwear, but slightly more formal/casual split. Polo T-shirt alone has over 750 products.</a:t>
            </a:r>
          </a:p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3. Bottomwear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Popular products: Track Pants (very high count, similar to Westernwear tops) Flat-Front Trousers, Fit Jeans, Skinny Jeans, Joggers. Suggests strong interest in athleisure and fitted bottoms.</a:t>
            </a:r>
          </a:p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4. Footwear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Includes: Walking Shoes, Running Shoes, Casual Shoes, Formal Shoes Moderate product distribution; no product exceeds ~500. Balanced offering across sports and casual types.</a:t>
            </a:r>
          </a:p>
          <a:p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4E7C6-B515-8DE2-F113-9E4E6C8D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057" y="1469203"/>
            <a:ext cx="5338795" cy="4972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5.  Ethnicwear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Dominated by: Straight Kurta, A-line Kurta, Flared Kurta, Kurta Set, Dress Material Ethnicwear category shows moderate but diverse presence. Indicates significant </a:t>
            </a:r>
            <a:r>
              <a:rPr lang="en-US" sz="1400" b="1" dirty="0">
                <a:latin typeface="Aptos Narrow" panose="020B0004020202020204" pitchFamily="34" charset="0"/>
              </a:rPr>
              <a:t>female buyer interest</a:t>
            </a:r>
            <a:r>
              <a:rPr lang="en-US" sz="1400" dirty="0">
                <a:latin typeface="Aptos Narrow" panose="020B0004020202020204" pitchFamily="34" charset="0"/>
              </a:rPr>
              <a:t> in ethnic wear.</a:t>
            </a:r>
          </a:p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6.  Activewear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Low total counts, but includes: Running Shoes, Track Pants, Sports Shoes Track Pants likely shared across categories.</a:t>
            </a:r>
          </a:p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7. Innerwear &amp; Lingerie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Lingerie: Includes bras (T-Shirt Bra, Non-Wired, etc.), Flared Dress (likely sleepwear or </a:t>
            </a:r>
            <a:r>
              <a:rPr lang="en-US" sz="1400" dirty="0" err="1">
                <a:latin typeface="Aptos Narrow" panose="020B0004020202020204" pitchFamily="34" charset="0"/>
              </a:rPr>
              <a:t>homewear</a:t>
            </a:r>
            <a:r>
              <a:rPr lang="en-US" sz="1400" dirty="0">
                <a:latin typeface="Aptos Narrow" panose="020B0004020202020204" pitchFamily="34" charset="0"/>
              </a:rPr>
              <a:t>).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Innerwear: Briefs, Trunks, Cotton Vests — all under ~300. These categories are small but niche-focused.</a:t>
            </a:r>
          </a:p>
          <a:p>
            <a:pPr marL="0" indent="0">
              <a:buNone/>
            </a:pPr>
            <a:r>
              <a:rPr lang="en-US" sz="1400" b="1" dirty="0">
                <a:latin typeface="Aptos Narrow" panose="020B0004020202020204" pitchFamily="34" charset="0"/>
              </a:rPr>
              <a:t>8. Fusionwear (Low presence)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Barely represented in this dataset, could suggest underdeveloped category or data imbalance.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205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BC4C6853-C6B3-E231-96BA-6C01E9BC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60"/>
            <a:ext cx="10515600" cy="9570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Product distribution across Discount tier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626D78-C4C3-4115-BADC-44F32AC9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161" y="1543975"/>
            <a:ext cx="6339840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0484C-D6D6-A690-98AE-FA0F560EC163}"/>
              </a:ext>
            </a:extLst>
          </p:cNvPr>
          <p:cNvSpPr txBox="1"/>
          <p:nvPr/>
        </p:nvSpPr>
        <p:spPr>
          <a:xfrm>
            <a:off x="267419" y="1690688"/>
            <a:ext cx="4497622" cy="30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Maximum products are in the Deep Discount Tier with 48%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Second is No Discount Tier with 25.7% and third is Moderate Discount Tier with 21%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The least products are in the Light Tier with 5%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1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887B9938-CC19-A1EF-F19F-CE6508D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9"/>
            <a:ext cx="10515600" cy="12853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Top 10 Products with Highest Average Discount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80579D-5764-2ADF-A2DF-CFE2E515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1" y="1670140"/>
            <a:ext cx="6959599" cy="46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D2E76-FCDF-70B4-9B2F-258D1C46FF0F}"/>
              </a:ext>
            </a:extLst>
          </p:cNvPr>
          <p:cNvSpPr txBox="1"/>
          <p:nvPr/>
        </p:nvSpPr>
        <p:spPr>
          <a:xfrm>
            <a:off x="267419" y="1690688"/>
            <a:ext cx="4407323" cy="30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>
              <a:lnSpc>
                <a:spcPct val="150000"/>
              </a:lnSpc>
              <a:buNone/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The categories with highest discount are Brocade Tunic, Brocade </a:t>
            </a:r>
            <a:r>
              <a:rPr lang="en-US" sz="1600" dirty="0" err="1">
                <a:latin typeface="Aptos Narrow" panose="020B0004020202020204" pitchFamily="34" charset="0"/>
                <a:cs typeface="Arial" panose="020B0604020202020204" pitchFamily="34" charset="0"/>
              </a:rPr>
              <a:t>Angarakha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dirty="0" err="1">
                <a:latin typeface="Aptos Narrow" panose="020B0004020202020204" pitchFamily="34" charset="0"/>
                <a:cs typeface="Arial" panose="020B0604020202020204" pitchFamily="34" charset="0"/>
              </a:rPr>
              <a:t>Chanderi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Kurta. All at 80% average discount.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Rest all of the Products are at 70% average discount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31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6FCA-1FD6-87AE-EA7D-CD6E47BD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5" y="365126"/>
            <a:ext cx="11792309" cy="851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Discount Reliance across Categories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97C1C2-2421-AAFD-7ED9-62BAC322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1" y="1372190"/>
            <a:ext cx="6918959" cy="49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74CA12-632D-3FF0-FE66-5F46BBA8B6EF}"/>
              </a:ext>
            </a:extLst>
          </p:cNvPr>
          <p:cNvSpPr txBox="1"/>
          <p:nvPr/>
        </p:nvSpPr>
        <p:spPr>
          <a:xfrm>
            <a:off x="267419" y="1372190"/>
            <a:ext cx="4497622" cy="512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>
                <a:latin typeface="Aptos Narrow" panose="020B0004020202020204" pitchFamily="34" charset="0"/>
              </a:rPr>
              <a:t>High Discount Dependence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Westernwear &amp; Fusionwear show </a:t>
            </a:r>
            <a:r>
              <a:rPr lang="en-US" sz="1400" b="1" dirty="0">
                <a:latin typeface="Aptos Narrow" panose="020B0004020202020204" pitchFamily="34" charset="0"/>
              </a:rPr>
              <a:t>50–70% discounts</a:t>
            </a:r>
            <a:r>
              <a:rPr lang="en-US" sz="1400" dirty="0">
                <a:latin typeface="Aptos Narrow" panose="020B0004020202020204" pitchFamily="34" charset="0"/>
              </a:rPr>
              <a:t> frequently. Heavy reliance on markdowns to boost sales.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2. Moderate Discounting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Activewear, Bottomwear, Topwear, Ethnicwear show discounts usually </a:t>
            </a:r>
            <a:r>
              <a:rPr lang="en-US" sz="1400" b="1" dirty="0">
                <a:latin typeface="Aptos Narrow" panose="020B0004020202020204" pitchFamily="34" charset="0"/>
              </a:rPr>
              <a:t>30–50%</a:t>
            </a:r>
            <a:r>
              <a:rPr lang="en-US" sz="1400" dirty="0">
                <a:latin typeface="Aptos Narrow" panose="020B0004020202020204" pitchFamily="34" charset="0"/>
              </a:rPr>
              <a:t>. Balanced reliance on promotions.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3. Low Discount Reliance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Footwear &amp; Innerwear show mostly below </a:t>
            </a:r>
            <a:r>
              <a:rPr lang="en-US" sz="1400" b="1" dirty="0">
                <a:latin typeface="Aptos Narrow" panose="020B0004020202020204" pitchFamily="34" charset="0"/>
              </a:rPr>
              <a:t>20–30% discounts</a:t>
            </a:r>
            <a:r>
              <a:rPr lang="en-US" sz="1400" dirty="0">
                <a:latin typeface="Aptos Narrow" panose="020B0004020202020204" pitchFamily="34" charset="0"/>
              </a:rPr>
              <a:t>. Demand remains stable without heavy discounting.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4. Mixed Category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Lingerie</a:t>
            </a:r>
            <a:r>
              <a:rPr lang="en-US" sz="1400" dirty="0">
                <a:latin typeface="Aptos Narrow" panose="020B0004020202020204" pitchFamily="34" charset="0"/>
              </a:rPr>
              <a:t>: Moderate discounts (~20–40%), with some higher spikes. Indicates selective promotions.</a:t>
            </a:r>
          </a:p>
          <a:p>
            <a:endParaRPr lang="en-US" sz="1400" b="1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Strategic Implications: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Risk of margin erosion</a:t>
            </a:r>
            <a:r>
              <a:rPr lang="en-US" sz="1400" dirty="0">
                <a:latin typeface="Aptos Narrow" panose="020B0004020202020204" pitchFamily="34" charset="0"/>
              </a:rPr>
              <a:t> in categories dependent on high discounts (Westernwear, Fusionwear).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Profit resilience</a:t>
            </a:r>
            <a:r>
              <a:rPr lang="en-US" sz="1400" dirty="0">
                <a:latin typeface="Aptos Narrow" panose="020B0004020202020204" pitchFamily="34" charset="0"/>
              </a:rPr>
              <a:t> in essential categories (Footwear, Innerwear).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Need for </a:t>
            </a:r>
            <a:r>
              <a:rPr lang="en-US" sz="1400" b="1" dirty="0">
                <a:latin typeface="Aptos Narrow" panose="020B0004020202020204" pitchFamily="34" charset="0"/>
              </a:rPr>
              <a:t>optimized discount strategies</a:t>
            </a:r>
            <a:r>
              <a:rPr lang="en-US" sz="1400" dirty="0">
                <a:latin typeface="Aptos Narrow" panose="020B0004020202020204" pitchFamily="34" charset="0"/>
              </a:rPr>
              <a:t> to balance demand and profitability.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10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A94A4C-F9EB-06F0-54A5-4FEE4FC4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9" y="128746"/>
            <a:ext cx="11835441" cy="98341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Discount Probability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19DA8E7-4805-9D9A-D13A-5F9A46F6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1" y="1191802"/>
            <a:ext cx="6959600" cy="51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2343D3-5369-514A-BB89-FFEA500C231C}"/>
              </a:ext>
            </a:extLst>
          </p:cNvPr>
          <p:cNvSpPr txBox="1"/>
          <p:nvPr/>
        </p:nvSpPr>
        <p:spPr>
          <a:xfrm>
            <a:off x="267419" y="1191802"/>
            <a:ext cx="4497622" cy="566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>
                <a:latin typeface="Aptos Narrow" panose="020B0004020202020204" pitchFamily="34" charset="0"/>
              </a:rPr>
              <a:t>Discounts Are Widespread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Products across all price ranges receive discounts, but intensity varies. Heavy clustering between </a:t>
            </a:r>
            <a:r>
              <a:rPr lang="en-US" sz="1400" b="1" dirty="0">
                <a:latin typeface="Aptos Narrow" panose="020B0004020202020204" pitchFamily="34" charset="0"/>
              </a:rPr>
              <a:t>₹500–₹5000</a:t>
            </a:r>
            <a:r>
              <a:rPr lang="en-US" sz="1400" dirty="0">
                <a:latin typeface="Aptos Narrow" panose="020B0004020202020204" pitchFamily="34" charset="0"/>
              </a:rPr>
              <a:t> with discounts </a:t>
            </a:r>
            <a:r>
              <a:rPr lang="en-US" sz="1400" b="1" dirty="0">
                <a:latin typeface="Aptos Narrow" panose="020B0004020202020204" pitchFamily="34" charset="0"/>
              </a:rPr>
              <a:t>20–60%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2. Higher-Priced Products Show Significant Discounts Too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Premium items (₹10,000+) also receive </a:t>
            </a:r>
            <a:r>
              <a:rPr lang="en-US" sz="1400" b="1" dirty="0">
                <a:latin typeface="Aptos Narrow" panose="020B0004020202020204" pitchFamily="34" charset="0"/>
              </a:rPr>
              <a:t>40–60% </a:t>
            </a:r>
            <a:r>
              <a:rPr lang="en-US" sz="1400" dirty="0">
                <a:latin typeface="Aptos Narrow" panose="020B0004020202020204" pitchFamily="34" charset="0"/>
              </a:rPr>
              <a:t>discounts, though fewer in number. Indicates brands push higher-priced inventory with aggressive markdowns.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3. No Strong Linear Relationship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Higher prices do not always mean higher discounts. Discounts are scattered across price bands, suggesting varied brand strategies.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4. Entry-Level Pricing Relies on Discounts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Majority of products under </a:t>
            </a:r>
            <a:r>
              <a:rPr lang="en-US" sz="1400" b="1" dirty="0">
                <a:latin typeface="Aptos Narrow" panose="020B0004020202020204" pitchFamily="34" charset="0"/>
              </a:rPr>
              <a:t>₹5000</a:t>
            </a:r>
            <a:r>
              <a:rPr lang="en-US" sz="1400" dirty="0">
                <a:latin typeface="Aptos Narrow" panose="020B0004020202020204" pitchFamily="34" charset="0"/>
              </a:rPr>
              <a:t> are heavily discounted (20–60%). Suggests discounting is critical for driving sales in mass-market segments.</a:t>
            </a:r>
          </a:p>
          <a:p>
            <a:endParaRPr lang="en-US" sz="1400" b="1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Strategic Implications: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Luxury/Premium products</a:t>
            </a:r>
            <a:r>
              <a:rPr lang="en-US" sz="1400" dirty="0">
                <a:latin typeface="Aptos Narrow" panose="020B0004020202020204" pitchFamily="34" charset="0"/>
              </a:rPr>
              <a:t>: Discounting used selectively to move stock.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Mid-range products</a:t>
            </a:r>
            <a:r>
              <a:rPr lang="en-US" sz="1400" dirty="0">
                <a:latin typeface="Aptos Narrow" panose="020B0004020202020204" pitchFamily="34" charset="0"/>
              </a:rPr>
              <a:t>: Heavy reliance on discounts for competitiveness. Opportunity to explore </a:t>
            </a:r>
            <a:r>
              <a:rPr lang="en-US" sz="1400" b="1" dirty="0">
                <a:latin typeface="Aptos Narrow" panose="020B0004020202020204" pitchFamily="34" charset="0"/>
              </a:rPr>
              <a:t>non-price differentiation</a:t>
            </a:r>
            <a:r>
              <a:rPr lang="en-US" sz="1400" dirty="0">
                <a:latin typeface="Aptos Narrow" panose="020B0004020202020204" pitchFamily="34" charset="0"/>
              </a:rPr>
              <a:t> to reduce over-discounting.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1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DCA729-5412-6F19-3647-CFBF954F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36"/>
            <a:ext cx="10515600" cy="8798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Category</a:t>
            </a:r>
            <a:r>
              <a:rPr lang="en-US" sz="3600" b="1" dirty="0"/>
              <a:t> Distribution by Gender</a:t>
            </a:r>
            <a:endParaRPr lang="en-IN" sz="3600" b="1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E7DD5D8-5922-D722-A732-9CF7B496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20" y="1086929"/>
            <a:ext cx="7020561" cy="524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B71D87-CDAB-C906-F183-1454CE5BE69E}"/>
              </a:ext>
            </a:extLst>
          </p:cNvPr>
          <p:cNvSpPr txBox="1"/>
          <p:nvPr/>
        </p:nvSpPr>
        <p:spPr>
          <a:xfrm>
            <a:off x="349612" y="1086929"/>
            <a:ext cx="42429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>
                <a:latin typeface="Aptos Narrow" panose="020B0004020202020204" pitchFamily="34" charset="0"/>
              </a:rPr>
              <a:t>Men’s Categories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Topwear dominates</a:t>
            </a:r>
            <a:r>
              <a:rPr lang="en-US" sz="1400" dirty="0">
                <a:latin typeface="Aptos Narrow" panose="020B0004020202020204" pitchFamily="34" charset="0"/>
              </a:rPr>
              <a:t> with over </a:t>
            </a:r>
            <a:r>
              <a:rPr lang="en-US" sz="1400" b="1" dirty="0">
                <a:latin typeface="Aptos Narrow" panose="020B0004020202020204" pitchFamily="34" charset="0"/>
              </a:rPr>
              <a:t>7000 products</a:t>
            </a:r>
            <a:r>
              <a:rPr lang="en-US" sz="1400" dirty="0">
                <a:latin typeface="Aptos Narrow" panose="020B0004020202020204" pitchFamily="34" charset="0"/>
              </a:rPr>
              <a:t> → largest category for men. Bottomwear &amp; Footwear both have strong presence (~3000 products each).Other categories (Activewear, Innerwear) exist but at much lower volumes. 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2. Women’s Categories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Westernwear (6600+) and Ethnicwear (5200+)</a:t>
            </a:r>
            <a:r>
              <a:rPr lang="en-US" sz="1400" dirty="0">
                <a:latin typeface="Aptos Narrow" panose="020B0004020202020204" pitchFamily="34" charset="0"/>
              </a:rPr>
              <a:t> dominate women’s fashion. Footwear equally strong (~3000 products), matching men’s.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Fusionwear (1000+) and Lingerie (400+) add diversity in women’s portfolio. Activewear and Innerwear present but comparatively smaller.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3. Cross-Gender Overlaps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Footwear &amp; Activewear</a:t>
            </a:r>
            <a:r>
              <a:rPr lang="en-US" sz="1400" dirty="0">
                <a:latin typeface="Aptos Narrow" panose="020B0004020202020204" pitchFamily="34" charset="0"/>
              </a:rPr>
              <a:t> are </a:t>
            </a:r>
            <a:r>
              <a:rPr lang="en-US" sz="1400" b="1" dirty="0">
                <a:latin typeface="Aptos Narrow" panose="020B0004020202020204" pitchFamily="34" charset="0"/>
              </a:rPr>
              <a:t>common strong categories</a:t>
            </a:r>
            <a:r>
              <a:rPr lang="en-US" sz="1400" dirty="0">
                <a:latin typeface="Aptos Narrow" panose="020B0004020202020204" pitchFamily="34" charset="0"/>
              </a:rPr>
              <a:t> across genders. </a:t>
            </a:r>
          </a:p>
          <a:p>
            <a:endParaRPr lang="en-US" sz="1400" b="1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Strategic Implications: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Menswear</a:t>
            </a:r>
            <a:r>
              <a:rPr lang="en-US" sz="1400" dirty="0">
                <a:latin typeface="Aptos Narrow" panose="020B0004020202020204" pitchFamily="34" charset="0"/>
              </a:rPr>
              <a:t> assortment is concentrated, suggesting scope to expand into diverse segments.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Womenswear </a:t>
            </a:r>
            <a:r>
              <a:rPr lang="en-US" sz="1400" dirty="0">
                <a:latin typeface="Aptos Narrow" panose="020B0004020202020204" pitchFamily="34" charset="0"/>
              </a:rPr>
              <a:t>assortment is broader, indicating higher product variety and fashion-driven demand.</a:t>
            </a:r>
            <a:r>
              <a:rPr lang="en-US" sz="1400" dirty="0">
                <a:latin typeface="Aptos Narrow" panose="020B00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629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A9EC18-164F-1C33-F9B1-47CDAE61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034"/>
            <a:ext cx="10515600" cy="106105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Comparison of Discount by Gender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D3F46C6-9B1E-B771-08AB-7AF5A3C72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040" y="1379012"/>
            <a:ext cx="6979919" cy="489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20BCE-EF66-74F4-48FE-103F6F697B7D}"/>
              </a:ext>
            </a:extLst>
          </p:cNvPr>
          <p:cNvSpPr txBox="1"/>
          <p:nvPr/>
        </p:nvSpPr>
        <p:spPr>
          <a:xfrm>
            <a:off x="267418" y="1489940"/>
            <a:ext cx="4497622" cy="3077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Nearly Equal Discounts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Men’s products receive an </a:t>
            </a:r>
            <a:r>
              <a:rPr lang="en-US" sz="1400" b="1" dirty="0">
                <a:latin typeface="Aptos Narrow" panose="020B0004020202020204" pitchFamily="34" charset="0"/>
              </a:rPr>
              <a:t>average discount of ~33%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Women’s products receive a </a:t>
            </a:r>
            <a:r>
              <a:rPr lang="en-US" sz="1400" b="1" dirty="0">
                <a:latin typeface="Aptos Narrow" panose="020B0004020202020204" pitchFamily="34" charset="0"/>
              </a:rPr>
              <a:t>slightly lower average discount of ~32%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endParaRPr lang="en-US" sz="1400" b="1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Strategic Implication: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Pricing teams maintain </a:t>
            </a:r>
            <a:r>
              <a:rPr lang="en-US" sz="1400" b="1" dirty="0">
                <a:latin typeface="Aptos Narrow" panose="020B0004020202020204" pitchFamily="34" charset="0"/>
              </a:rPr>
              <a:t>gender-neutral discounting policies</a:t>
            </a:r>
            <a:r>
              <a:rPr lang="en-US" sz="1400" dirty="0">
                <a:latin typeface="Aptos Narrow" panose="020B0004020202020204" pitchFamily="34" charset="0"/>
              </a:rPr>
              <a:t>, focusing more on </a:t>
            </a:r>
            <a:r>
              <a:rPr lang="en-US" sz="1400" b="1" dirty="0">
                <a:latin typeface="Aptos Narrow" panose="020B0004020202020204" pitchFamily="34" charset="0"/>
              </a:rPr>
              <a:t>category &amp; price band</a:t>
            </a:r>
            <a:r>
              <a:rPr lang="en-US" sz="1400" dirty="0">
                <a:latin typeface="Aptos Narrow" panose="020B0004020202020204" pitchFamily="34" charset="0"/>
              </a:rPr>
              <a:t> than gender.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Future opportunities could involve </a:t>
            </a:r>
            <a:r>
              <a:rPr lang="en-US" sz="1400" b="1" dirty="0">
                <a:latin typeface="Aptos Narrow" panose="020B0004020202020204" pitchFamily="34" charset="0"/>
              </a:rPr>
              <a:t>differentiated discounting</a:t>
            </a:r>
            <a:r>
              <a:rPr lang="en-US" sz="1400" dirty="0">
                <a:latin typeface="Aptos Narrow" panose="020B0004020202020204" pitchFamily="34" charset="0"/>
              </a:rPr>
              <a:t> for categories with higher gender-driven demand (e.g., Westernwear for women, Topwear for men).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0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C8FB252-6333-97CF-2995-59CB5C09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Product Distribution Across Price Segment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9B6B1A5-6DF8-043E-2681-72913F13A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321" y="1121434"/>
            <a:ext cx="6553518" cy="509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09EAD-55A4-D809-8389-6FFD4B3ED493}"/>
              </a:ext>
            </a:extLst>
          </p:cNvPr>
          <p:cNvSpPr txBox="1"/>
          <p:nvPr/>
        </p:nvSpPr>
        <p:spPr>
          <a:xfrm>
            <a:off x="339339" y="1121434"/>
            <a:ext cx="4497622" cy="5662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1. Mid-Range Dominance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57.7% of products</a:t>
            </a:r>
            <a:r>
              <a:rPr lang="en-US" sz="1400" dirty="0">
                <a:latin typeface="Aptos Narrow" panose="020B0004020202020204" pitchFamily="34" charset="0"/>
              </a:rPr>
              <a:t> fall in the </a:t>
            </a:r>
            <a:r>
              <a:rPr lang="en-US" sz="1400" b="1" dirty="0">
                <a:latin typeface="Aptos Narrow" panose="020B0004020202020204" pitchFamily="34" charset="0"/>
              </a:rPr>
              <a:t>₹500–₹1499 (Mid segment)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Indicates strong focus on affordable fashion catering to mass-market consumers.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2. Premium Segment Presence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31.3% of products</a:t>
            </a:r>
            <a:r>
              <a:rPr lang="en-US" sz="1400" dirty="0">
                <a:latin typeface="Aptos Narrow" panose="020B0004020202020204" pitchFamily="34" charset="0"/>
              </a:rPr>
              <a:t> priced between </a:t>
            </a:r>
            <a:r>
              <a:rPr lang="en-US" sz="1400" b="1" dirty="0">
                <a:latin typeface="Aptos Narrow" panose="020B0004020202020204" pitchFamily="34" charset="0"/>
              </a:rPr>
              <a:t>₹1500–₹3999 (Premium segment)</a:t>
            </a:r>
            <a:r>
              <a:rPr lang="en-US" sz="1400" dirty="0">
                <a:latin typeface="Aptos Narrow" panose="020B0004020202020204" pitchFamily="34" charset="0"/>
              </a:rPr>
              <a:t>. Suggests significant offering for aspirational buyers looking for higher perceived value.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3. Low Segment Contribution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Only </a:t>
            </a:r>
            <a:r>
              <a:rPr lang="en-US" sz="1400" b="1" dirty="0">
                <a:latin typeface="Aptos Narrow" panose="020B0004020202020204" pitchFamily="34" charset="0"/>
              </a:rPr>
              <a:t>9.4% of products</a:t>
            </a:r>
            <a:r>
              <a:rPr lang="en-US" sz="1400" dirty="0">
                <a:latin typeface="Aptos Narrow" panose="020B0004020202020204" pitchFamily="34" charset="0"/>
              </a:rPr>
              <a:t> priced below </a:t>
            </a:r>
            <a:r>
              <a:rPr lang="en-US" sz="1400" b="1" dirty="0">
                <a:latin typeface="Aptos Narrow" panose="020B0004020202020204" pitchFamily="34" charset="0"/>
              </a:rPr>
              <a:t>₹500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Indicates that the brand/platform is not primarily targeting budget shoppers.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4. Luxury Segment is Niche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Just </a:t>
            </a:r>
            <a:r>
              <a:rPr lang="en-US" sz="1400" b="1" dirty="0">
                <a:latin typeface="Aptos Narrow" panose="020B0004020202020204" pitchFamily="34" charset="0"/>
              </a:rPr>
              <a:t>1.6% of products</a:t>
            </a:r>
            <a:r>
              <a:rPr lang="en-US" sz="1400" dirty="0">
                <a:latin typeface="Aptos Narrow" panose="020B0004020202020204" pitchFamily="34" charset="0"/>
              </a:rPr>
              <a:t> fall in </a:t>
            </a:r>
            <a:r>
              <a:rPr lang="en-US" sz="1400" b="1" dirty="0">
                <a:latin typeface="Aptos Narrow" panose="020B0004020202020204" pitchFamily="34" charset="0"/>
              </a:rPr>
              <a:t>₹4000+ Luxury segment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Luxury positioning is </a:t>
            </a:r>
            <a:r>
              <a:rPr lang="en-US" sz="1400" b="1" dirty="0">
                <a:latin typeface="Aptos Narrow" panose="020B0004020202020204" pitchFamily="34" charset="0"/>
              </a:rPr>
              <a:t>minimal</a:t>
            </a:r>
            <a:r>
              <a:rPr lang="en-US" sz="1400" dirty="0">
                <a:latin typeface="Aptos Narrow" panose="020B0004020202020204" pitchFamily="34" charset="0"/>
              </a:rPr>
              <a:t>, suggesting limited focus on high-end fashion.</a:t>
            </a:r>
          </a:p>
          <a:p>
            <a:endParaRPr lang="en-US" sz="1400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Strategic Implications: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Product portfolio is </a:t>
            </a:r>
            <a:r>
              <a:rPr lang="en-US" sz="1400" b="1" dirty="0">
                <a:latin typeface="Aptos Narrow" panose="020B0004020202020204" pitchFamily="34" charset="0"/>
              </a:rPr>
              <a:t>skewed towards mid-premium affordability</a:t>
            </a:r>
            <a:r>
              <a:rPr lang="en-US" sz="1400" dirty="0">
                <a:latin typeface="Aptos Narrow" panose="020B0004020202020204" pitchFamily="34" charset="0"/>
              </a:rPr>
              <a:t>. Opportunity to expand in </a:t>
            </a:r>
            <a:r>
              <a:rPr lang="en-US" sz="1400" b="1" dirty="0">
                <a:latin typeface="Aptos Narrow" panose="020B0004020202020204" pitchFamily="34" charset="0"/>
              </a:rPr>
              <a:t>low-price segment</a:t>
            </a:r>
            <a:r>
              <a:rPr lang="en-US" sz="1400" dirty="0">
                <a:latin typeface="Aptos Narrow" panose="020B0004020202020204" pitchFamily="34" charset="0"/>
              </a:rPr>
              <a:t> to capture price-sensitive shoppers.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Luxury remains underrepresented → could be a deliberate positioning choice or growth area.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1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4B540F-FE60-8F9E-ADE7-B39A2C59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6080"/>
            <a:ext cx="10058400" cy="99568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Top Categories Across Price Segment</a:t>
            </a:r>
            <a:endParaRPr lang="en-IN" sz="4400" b="1" i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42FD8D8-FC4C-6FB0-E477-9FBEF0772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80" y="1279722"/>
            <a:ext cx="6786880" cy="501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D9C517-407D-CB94-252F-C1243AE42457}"/>
              </a:ext>
            </a:extLst>
          </p:cNvPr>
          <p:cNvSpPr txBox="1"/>
          <p:nvPr/>
        </p:nvSpPr>
        <p:spPr>
          <a:xfrm>
            <a:off x="277693" y="1279722"/>
            <a:ext cx="4497622" cy="523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1. Mid-Segment Dominance Across Categories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Most categories (Topwear, Westernwear, Ethnicwear, Activewear, Bottomwear, Footwear) are </a:t>
            </a:r>
            <a:r>
              <a:rPr lang="en-US" sz="1400" b="1" dirty="0">
                <a:latin typeface="Aptos Narrow" panose="020B0004020202020204" pitchFamily="34" charset="0"/>
              </a:rPr>
              <a:t>heavily concentrated in the ₹500–₹1499 Mid segment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2. Topwear &amp; Westernwear Lead in Volume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Topwear (~5000 products)</a:t>
            </a:r>
            <a:r>
              <a:rPr lang="en-US" sz="1400" dirty="0">
                <a:latin typeface="Aptos Narrow" panose="020B0004020202020204" pitchFamily="34" charset="0"/>
              </a:rPr>
              <a:t> and </a:t>
            </a:r>
            <a:r>
              <a:rPr lang="en-US" sz="1400" b="1" dirty="0">
                <a:latin typeface="Aptos Narrow" panose="020B0004020202020204" pitchFamily="34" charset="0"/>
              </a:rPr>
              <a:t>Westernwear (~4200 products)</a:t>
            </a:r>
            <a:r>
              <a:rPr lang="en-US" sz="1400" dirty="0">
                <a:latin typeface="Aptos Narrow" panose="020B0004020202020204" pitchFamily="34" charset="0"/>
              </a:rPr>
              <a:t> dominate the assortment. Strong variety offered to capture everyday fashion needs.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3. Premium Presence in Select Categories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Premium pricing (₹1500–₹3999) is significant in </a:t>
            </a:r>
            <a:r>
              <a:rPr lang="en-US" sz="1400" b="1" dirty="0">
                <a:latin typeface="Aptos Narrow" panose="020B0004020202020204" pitchFamily="34" charset="0"/>
              </a:rPr>
              <a:t>Footwear, Ethnicwear, and Bottomwear</a:t>
            </a:r>
            <a:r>
              <a:rPr lang="en-US" sz="1400" dirty="0">
                <a:latin typeface="Aptos Narrow" panose="020B0004020202020204" pitchFamily="34" charset="0"/>
              </a:rPr>
              <a:t>. Suggests these categories attract </a:t>
            </a:r>
            <a:r>
              <a:rPr lang="en-US" sz="1400" b="1" dirty="0">
                <a:latin typeface="Aptos Narrow" panose="020B0004020202020204" pitchFamily="34" charset="0"/>
              </a:rPr>
              <a:t>aspirational buyers</a:t>
            </a:r>
            <a:r>
              <a:rPr lang="en-US" sz="1400" dirty="0">
                <a:latin typeface="Aptos Narrow" panose="020B0004020202020204" pitchFamily="34" charset="0"/>
              </a:rPr>
              <a:t> willing to spend more.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4. Limited Luxury Offering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Luxury products (₹4000+) exist mainly in </a:t>
            </a:r>
            <a:r>
              <a:rPr lang="en-US" sz="1400" b="1" dirty="0">
                <a:latin typeface="Aptos Narrow" panose="020B0004020202020204" pitchFamily="34" charset="0"/>
              </a:rPr>
              <a:t>Ethnicwear &amp; Footwear</a:t>
            </a:r>
            <a:r>
              <a:rPr lang="en-US" sz="1400" dirty="0">
                <a:latin typeface="Aptos Narrow" panose="020B0004020202020204" pitchFamily="34" charset="0"/>
              </a:rPr>
              <a:t>, but volumes are very low. Reflects a </a:t>
            </a:r>
            <a:r>
              <a:rPr lang="en-US" sz="1400" b="1" dirty="0">
                <a:latin typeface="Aptos Narrow" panose="020B0004020202020204" pitchFamily="34" charset="0"/>
              </a:rPr>
              <a:t>niche positioning</a:t>
            </a:r>
            <a:r>
              <a:rPr lang="en-US" sz="1400" dirty="0">
                <a:latin typeface="Aptos Narrow" panose="020B0004020202020204" pitchFamily="34" charset="0"/>
              </a:rPr>
              <a:t> rather than mainstream strategy.</a:t>
            </a:r>
          </a:p>
          <a:p>
            <a:endParaRPr lang="en-US" sz="1400" b="1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Strategic Implications: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Portfolio strategy is </a:t>
            </a:r>
            <a:r>
              <a:rPr lang="en-US" sz="1400" b="1" dirty="0">
                <a:latin typeface="Aptos Narrow" panose="020B0004020202020204" pitchFamily="34" charset="0"/>
              </a:rPr>
              <a:t>broad-based but affordability-focused</a:t>
            </a:r>
            <a:r>
              <a:rPr lang="en-US" sz="1400" dirty="0">
                <a:latin typeface="Aptos Narrow" panose="020B0004020202020204" pitchFamily="34" charset="0"/>
              </a:rPr>
              <a:t>.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Opportunity to </a:t>
            </a:r>
            <a:r>
              <a:rPr lang="en-US" sz="1400" b="1" dirty="0">
                <a:latin typeface="Aptos Narrow" panose="020B0004020202020204" pitchFamily="34" charset="0"/>
              </a:rPr>
              <a:t>expand premium in activewear &amp; </a:t>
            </a:r>
            <a:r>
              <a:rPr lang="en-US" sz="1400" b="1" dirty="0" err="1">
                <a:latin typeface="Aptos Narrow" panose="020B0004020202020204" pitchFamily="34" charset="0"/>
              </a:rPr>
              <a:t>fusionwear</a:t>
            </a:r>
            <a:r>
              <a:rPr lang="en-US" sz="1400" dirty="0">
                <a:latin typeface="Aptos Narrow" panose="020B0004020202020204" pitchFamily="34" charset="0"/>
              </a:rPr>
              <a:t> where demand is emerging.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26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8885-49A2-2C4E-832F-15F9955D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ptos Narrow" panose="020B0004020202020204" pitchFamily="3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B71C0D-0371-B343-05C0-217BFFF78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908231"/>
            <a:ext cx="975188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Optimize discount strategy: Offer strategic discounts on categories where sensitivity is high, without eroding brand value in premium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Stock more of the categories / brands that attract highest customer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Tailor inventory &amp; marketing by gender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Price segmentation: Maintain budget/mid for volume, but promote premium with value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 discount + brand + category data to plan promotions (which category/brand combos respond well).</a:t>
            </a:r>
          </a:p>
        </p:txBody>
      </p:sp>
    </p:spTree>
    <p:extLst>
      <p:ext uri="{BB962C8B-B14F-4D97-AF65-F5344CB8AC3E}">
        <p14:creationId xmlns:p14="http://schemas.microsoft.com/office/powerpoint/2010/main" val="9470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96E9-3E71-3EBD-5DD1-B43FE548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Narrow" panose="020B0004020202020204" pitchFamily="34" charset="0"/>
              </a:rPr>
              <a:t>Objective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050-5BAC-15C9-1C3D-84C4EE01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Find which product categories &amp; brands attract most customers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Evaluate how discounts impact buying behavior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Understand preferences by gender and product category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Examine effects of price segments (Budget / Mid / Premium / Luxury)</a:t>
            </a:r>
          </a:p>
          <a:p>
            <a:r>
              <a:rPr lang="en-US" sz="2400" dirty="0">
                <a:latin typeface="Aptos Narrow" panose="020B0004020202020204" pitchFamily="34" charset="0"/>
              </a:rPr>
              <a:t>Derive insights for optimizing pricing &amp; discount strategy</a:t>
            </a:r>
          </a:p>
        </p:txBody>
      </p:sp>
    </p:spTree>
    <p:extLst>
      <p:ext uri="{BB962C8B-B14F-4D97-AF65-F5344CB8AC3E}">
        <p14:creationId xmlns:p14="http://schemas.microsoft.com/office/powerpoint/2010/main" val="222663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7F8C-EA4B-75A5-363E-2E61AD0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ptos Narrow" panose="020B0004020202020204" pitchFamily="34" charset="0"/>
              </a:rPr>
              <a:t> </a:t>
            </a:r>
            <a:r>
              <a:rPr lang="en-US" sz="4000" b="1" dirty="0">
                <a:latin typeface="Aptos Narrow" panose="020B0004020202020204" pitchFamily="34" charset="0"/>
              </a:rPr>
              <a:t>Frequency Distribution of Product Category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07F419-073C-F511-526D-B2F2D86D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0720" y="1660783"/>
            <a:ext cx="7231898" cy="4536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95AE6B-4005-2F9B-6493-DCBA2C378D99}"/>
              </a:ext>
            </a:extLst>
          </p:cNvPr>
          <p:cNvSpPr txBox="1"/>
          <p:nvPr/>
        </p:nvSpPr>
        <p:spPr>
          <a:xfrm>
            <a:off x="267419" y="1690688"/>
            <a:ext cx="3969301" cy="264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Topwear, Westernwear and Footwear have significantly higher customer engagement.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Innerwear, Lingerie and Fashionwear have the least products.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7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88C4DD-464D-BF58-C8C6-C9453F206159}"/>
              </a:ext>
            </a:extLst>
          </p:cNvPr>
          <p:cNvSpPr txBox="1">
            <a:spLocks/>
          </p:cNvSpPr>
          <p:nvPr/>
        </p:nvSpPr>
        <p:spPr>
          <a:xfrm>
            <a:off x="699458" y="425511"/>
            <a:ext cx="10793083" cy="114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Product Distribution across Category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0DD06B-388F-5142-C85F-E94290E4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880" y="1690688"/>
            <a:ext cx="6705600" cy="46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D3C04-E20E-7A37-0D64-4F7AC3A31EEC}"/>
              </a:ext>
            </a:extLst>
          </p:cNvPr>
          <p:cNvSpPr txBox="1"/>
          <p:nvPr/>
        </p:nvSpPr>
        <p:spPr>
          <a:xfrm>
            <a:off x="267419" y="1690688"/>
            <a:ext cx="4497622" cy="37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Topwear has the highest percentage of products with 22.5% followed by Westernwear 21%, Footwear 19.1% and Ethnicwear 16.7%.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The lowest percentage is of  Innerwear 0.3% followed by Lingerie 1%, Fusionwear 3.2%, Activewear 6.8% and Bottomwear 9.4%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13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F57A-2EB4-3D3F-44E5-63E07984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58" y="347873"/>
            <a:ext cx="10793083" cy="10643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Top 10 Brands by Number of Products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C6DE2-1D81-C1CC-A482-65DDDBA4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534160"/>
            <a:ext cx="6868159" cy="4836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52F9A-34DC-F80F-982F-775FB1C5676B}"/>
              </a:ext>
            </a:extLst>
          </p:cNvPr>
          <p:cNvSpPr txBox="1"/>
          <p:nvPr/>
        </p:nvSpPr>
        <p:spPr>
          <a:xfrm>
            <a:off x="267419" y="1690688"/>
            <a:ext cx="4497622" cy="30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The Top 10 Brands in these Product Categories are </a:t>
            </a:r>
            <a:r>
              <a:rPr lang="en-US" sz="1600" dirty="0" err="1">
                <a:latin typeface="Aptos Narrow" panose="020B0004020202020204" pitchFamily="34" charset="0"/>
                <a:cs typeface="Arial" panose="020B0604020202020204" pitchFamily="34" charset="0"/>
              </a:rPr>
              <a:t>Performax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, Teamspirit, DNMX, Netplay, Avaasa Mix-n-match, John-Players, Hi-Attitude, W, Fig and Lee-cooper.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 err="1">
                <a:latin typeface="Aptos Narrow" panose="020B0004020202020204" pitchFamily="34" charset="0"/>
                <a:cs typeface="Arial" panose="020B0604020202020204" pitchFamily="34" charset="0"/>
              </a:rPr>
              <a:t>Performax</a:t>
            </a: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 alone has over 3000 products.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6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33E758-9615-E8C0-FA7E-147455D7A876}"/>
              </a:ext>
            </a:extLst>
          </p:cNvPr>
          <p:cNvSpPr txBox="1">
            <a:spLocks/>
          </p:cNvSpPr>
          <p:nvPr/>
        </p:nvSpPr>
        <p:spPr>
          <a:xfrm>
            <a:off x="699458" y="425511"/>
            <a:ext cx="10793083" cy="1149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Category domination across Price Segments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95EF22-EC18-02AD-6622-CBD24467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1690688"/>
            <a:ext cx="68072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58A1C-1857-3DD3-17B0-DC2308427662}"/>
              </a:ext>
            </a:extLst>
          </p:cNvPr>
          <p:cNvSpPr txBox="1"/>
          <p:nvPr/>
        </p:nvSpPr>
        <p:spPr>
          <a:xfrm>
            <a:off x="267420" y="1751073"/>
            <a:ext cx="4497622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r>
              <a:rPr lang="en-US" sz="1400" b="1" dirty="0">
                <a:latin typeface="Aptos Narrow" panose="020B0004020202020204" pitchFamily="34" charset="0"/>
              </a:rPr>
              <a:t>1. Mid-Range Dominates the Market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The Mid price segment (₹500–₹1499) has the highest product volume overall. Especially strong in Topwear and Westernwear — both exceeding 4500–5000 products. Also, high numbers in Bottomwear, Footwear, and Ethnicwear.</a:t>
            </a:r>
          </a:p>
          <a:p>
            <a:endParaRPr lang="en-US" sz="1400" b="1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2. Premium Segment Also Has Strong Presence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Premium (₹1500–₹3999) holds a significant portion. Again, Topwear and Westernwear lead here. Footwear and Ethnicwear are also relatively strong.</a:t>
            </a:r>
          </a:p>
          <a:p>
            <a:endParaRPr lang="en-US" sz="1400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3. Low Segment (≤ ₹500) Is Small but Present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Less variety compared to mid and premium. Footwear and Westernwear have the most products in this range. Innerwear and Ethnicwear have moderate presence.</a:t>
            </a:r>
          </a:p>
          <a:p>
            <a:endParaRPr lang="en-US" sz="1400" dirty="0">
              <a:latin typeface="Aptos Narrow" panose="020B0004020202020204" pitchFamily="34" charset="0"/>
            </a:endParaRPr>
          </a:p>
          <a:p>
            <a:r>
              <a:rPr lang="en-US" sz="1400" b="1" dirty="0">
                <a:latin typeface="Aptos Narrow" panose="020B0004020202020204" pitchFamily="34" charset="0"/>
              </a:rPr>
              <a:t> 4. Luxury Segment (₹4000+) Has Minimal Products</a:t>
            </a:r>
          </a:p>
          <a:p>
            <a:r>
              <a:rPr lang="en-US" sz="1400" dirty="0">
                <a:latin typeface="Aptos Narrow" panose="020B0004020202020204" pitchFamily="34" charset="0"/>
              </a:rPr>
              <a:t>Very limited across all categories. Ethnicwear, Footwear, and Bottomwear are slightly represented. Almost no representation for Activewear, Fusionwear, or Innerwear.</a:t>
            </a:r>
          </a:p>
        </p:txBody>
      </p:sp>
    </p:spTree>
    <p:extLst>
      <p:ext uri="{BB962C8B-B14F-4D97-AF65-F5344CB8AC3E}">
        <p14:creationId xmlns:p14="http://schemas.microsoft.com/office/powerpoint/2010/main" val="30611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D27BA2-07F3-5D5F-09E3-FBBCDC19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65125"/>
            <a:ext cx="11473131" cy="10471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Top 10 Common Product Types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E851E3-6311-0F05-5D1D-754122F32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0" y="1584960"/>
            <a:ext cx="670674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3DB6EB-BD3C-534C-2CC7-7E5F4114554F}"/>
              </a:ext>
            </a:extLst>
          </p:cNvPr>
          <p:cNvSpPr txBox="1"/>
          <p:nvPr/>
        </p:nvSpPr>
        <p:spPr>
          <a:xfrm>
            <a:off x="267419" y="1690688"/>
            <a:ext cx="4497622" cy="3750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The Top 10 most common Product types are Crew-Neck T-shirt, Straight Kurta, Fit shirt, Polo T-Shirt, A-Line Kurta, Sports Shoes, Fit Jeans, Flat Sandals, Thong-strap Flip-Flops and Running Shoes.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latin typeface="Aptos Narrow" panose="020B0004020202020204" pitchFamily="34" charset="0"/>
                <a:cs typeface="Arial" panose="020B0604020202020204" pitchFamily="34" charset="0"/>
              </a:rPr>
              <a:t>Crew-Neck T-Shirt, Straight Kurta and Fit Shirt have over 2000 units.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6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69B89ECF-84EC-B09E-1114-34FE1CFF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68" y="264160"/>
            <a:ext cx="11440064" cy="11649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Product distribution across Genders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8504BB-3D48-85FD-EEBA-9C35A5C7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46" y="1429080"/>
            <a:ext cx="6938794" cy="48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1CD880-1E06-DAFC-7D24-3C9BB99884CF}"/>
              </a:ext>
            </a:extLst>
          </p:cNvPr>
          <p:cNvSpPr txBox="1"/>
          <p:nvPr/>
        </p:nvSpPr>
        <p:spPr>
          <a:xfrm>
            <a:off x="267419" y="1690688"/>
            <a:ext cx="42842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Key Insights :</a:t>
            </a:r>
          </a:p>
          <a:p>
            <a:pPr>
              <a:buNone/>
            </a:pPr>
            <a:endParaRPr lang="en-US" sz="1600" b="1" dirty="0">
              <a:latin typeface="Aptos Narrow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 dirty="0">
                <a:latin typeface="Aptos Narrow" panose="020B0004020202020204" pitchFamily="34" charset="0"/>
                <a:cs typeface="Arial" panose="020B0604020202020204" pitchFamily="34" charset="0"/>
              </a:rPr>
              <a:t>1. </a:t>
            </a:r>
            <a:r>
              <a:rPr lang="en-US" sz="1600" b="1" dirty="0">
                <a:latin typeface="Aptos Narrow" panose="020B0004020202020204" pitchFamily="34" charset="0"/>
              </a:rPr>
              <a:t>Men's Top Product Preferences</a:t>
            </a:r>
          </a:p>
          <a:p>
            <a:r>
              <a:rPr lang="en-US" sz="1600" dirty="0">
                <a:latin typeface="Aptos Narrow" panose="020B0004020202020204" pitchFamily="34" charset="0"/>
              </a:rPr>
              <a:t>Fit Shirt is the most popular men's product — over 2000+ units. Followed by Crew-Neck T-shirt, Polo T-shirt, Fit Jeans. Strong presence in footwear too-Sports Shoes, Running Shoes, Formal Shoes, Casual Shoes</a:t>
            </a:r>
          </a:p>
          <a:p>
            <a:endParaRPr lang="en-US" sz="1600" dirty="0">
              <a:latin typeface="Aptos Narrow" panose="020B0004020202020204" pitchFamily="34" charset="0"/>
            </a:endParaRPr>
          </a:p>
          <a:p>
            <a:r>
              <a:rPr lang="en-US" sz="1600" b="1" dirty="0">
                <a:latin typeface="Aptos Narrow" panose="020B0004020202020204" pitchFamily="34" charset="0"/>
              </a:rPr>
              <a:t>2. Women's Top Product Preferences</a:t>
            </a:r>
          </a:p>
          <a:p>
            <a:r>
              <a:rPr lang="en-US" sz="1600" dirty="0">
                <a:latin typeface="Aptos Narrow" panose="020B0004020202020204" pitchFamily="34" charset="0"/>
              </a:rPr>
              <a:t>Straight Kurta is the clear leader — exceeds 2000 units, similar to men’s Fit Shirt. Followed by A-line Kurta, A-line Dress, Flared Kurta Dress Material, Flat Sandals, Round-Neck Top. Product types are more diverse than men's, focused heavily on ethnic &amp; casual categories.</a:t>
            </a:r>
          </a:p>
        </p:txBody>
      </p:sp>
    </p:spTree>
    <p:extLst>
      <p:ext uri="{BB962C8B-B14F-4D97-AF65-F5344CB8AC3E}">
        <p14:creationId xmlns:p14="http://schemas.microsoft.com/office/powerpoint/2010/main" val="193249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F3D24472-B3B1-2BB4-A01E-D4209CAB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68" y="213360"/>
            <a:ext cx="11440064" cy="121572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 Narrow" panose="020B0004020202020204" pitchFamily="34" charset="0"/>
              </a:rPr>
              <a:t>Top products across categories</a:t>
            </a:r>
            <a:endParaRPr lang="en-IN" sz="4000" b="1" dirty="0">
              <a:latin typeface="Aptos Narrow" panose="020B00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9F86231-B14B-F174-DF25-E8A4FBAC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8" y="1360152"/>
            <a:ext cx="10808413" cy="49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0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404</TotalTime>
  <Words>1835</Words>
  <Application>Microsoft Office PowerPoint</Application>
  <PresentationFormat>Widescreen</PresentationFormat>
  <Paragraphs>170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 Narrow</vt:lpstr>
      <vt:lpstr>Arial</vt:lpstr>
      <vt:lpstr>Calibri</vt:lpstr>
      <vt:lpstr>Century Gothic</vt:lpstr>
      <vt:lpstr>Garamond</vt:lpstr>
      <vt:lpstr>Savon</vt:lpstr>
      <vt:lpstr>FASHION TREND ANALYSIS</vt:lpstr>
      <vt:lpstr>Objective of the Analysis</vt:lpstr>
      <vt:lpstr> Frequency Distribution of Product Category</vt:lpstr>
      <vt:lpstr>PowerPoint Presentation</vt:lpstr>
      <vt:lpstr>Top 10 Brands by Number of Products</vt:lpstr>
      <vt:lpstr>PowerPoint Presentation</vt:lpstr>
      <vt:lpstr>Top 10 Common Product Types</vt:lpstr>
      <vt:lpstr>Product distribution across Genders</vt:lpstr>
      <vt:lpstr>Top products across categories</vt:lpstr>
      <vt:lpstr>Top products across categories</vt:lpstr>
      <vt:lpstr>Product distribution across Discount tier</vt:lpstr>
      <vt:lpstr>Top 10 Products with Highest Average Discount</vt:lpstr>
      <vt:lpstr>Discount Reliance across Categories</vt:lpstr>
      <vt:lpstr>Discount Probability</vt:lpstr>
      <vt:lpstr>Category Distribution by Gender</vt:lpstr>
      <vt:lpstr>Comparison of Discount by Gender</vt:lpstr>
      <vt:lpstr>Product Distribution Across Price Segment</vt:lpstr>
      <vt:lpstr>Top Categories Across Price Segment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BOPCHE</dc:creator>
  <cp:lastModifiedBy>Asmita Gaikwad</cp:lastModifiedBy>
  <cp:revision>23</cp:revision>
  <dcterms:created xsi:type="dcterms:W3CDTF">2025-03-20T09:40:19Z</dcterms:created>
  <dcterms:modified xsi:type="dcterms:W3CDTF">2025-09-18T07:29:58Z</dcterms:modified>
</cp:coreProperties>
</file>