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73" r:id="rId5"/>
    <p:sldId id="266" r:id="rId6"/>
    <p:sldId id="267" r:id="rId7"/>
    <p:sldId id="277" r:id="rId8"/>
    <p:sldId id="279" r:id="rId9"/>
    <p:sldId id="280" r:id="rId10"/>
    <p:sldId id="268" r:id="rId11"/>
    <p:sldId id="264" r:id="rId12"/>
    <p:sldId id="284" r:id="rId13"/>
    <p:sldId id="265" r:id="rId14"/>
    <p:sldId id="269" r:id="rId15"/>
    <p:sldId id="270" r:id="rId16"/>
    <p:sldId id="271" r:id="rId17"/>
    <p:sldId id="274" r:id="rId18"/>
    <p:sldId id="272" r:id="rId19"/>
    <p:sldId id="258" r:id="rId20"/>
    <p:sldId id="276" r:id="rId21"/>
    <p:sldId id="285" r:id="rId22"/>
    <p:sldId id="281" r:id="rId23"/>
    <p:sldId id="282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4860E1-4CCD-4E0E-BF43-9642CD26A9E4}">
          <p14:sldIdLst>
            <p14:sldId id="256"/>
            <p14:sldId id="263"/>
            <p14:sldId id="262"/>
            <p14:sldId id="273"/>
            <p14:sldId id="266"/>
            <p14:sldId id="267"/>
            <p14:sldId id="277"/>
            <p14:sldId id="279"/>
            <p14:sldId id="280"/>
            <p14:sldId id="268"/>
            <p14:sldId id="264"/>
            <p14:sldId id="284"/>
            <p14:sldId id="265"/>
            <p14:sldId id="269"/>
            <p14:sldId id="270"/>
            <p14:sldId id="271"/>
            <p14:sldId id="274"/>
            <p14:sldId id="272"/>
            <p14:sldId id="258"/>
            <p14:sldId id="276"/>
            <p14:sldId id="285"/>
            <p14:sldId id="281"/>
            <p14:sldId id="282"/>
            <p14:sldId id="278"/>
          </p14:sldIdLst>
        </p14:section>
        <p14:section name="Untitled Section" id="{1AD71202-72D7-4575-8A6F-2F07FA203EF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9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0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F3F3-0745-4BD3-BBE1-153C61707A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76AE-588D-40A0-A302-8766B2C9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78" y="711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Mining in Agriculture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378" y="2768600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Shweta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Garg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Student of MS in Data Science program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The Graduate Center of the City University of New York</a:t>
            </a:r>
          </a:p>
        </p:txBody>
      </p:sp>
      <p:pic>
        <p:nvPicPr>
          <p:cNvPr id="4" name="Picture 2" descr="Image result for wheat kernel">
            <a:extLst>
              <a:ext uri="{FF2B5EF4-FFF2-40B4-BE49-F238E27FC236}">
                <a16:creationId xmlns:a16="http://schemas.microsoft.com/office/drawing/2014/main" id="{1BB203E2-FB02-45AE-9FA3-845AB1367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78" y="4495800"/>
            <a:ext cx="3200400" cy="172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1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Results……..</a:t>
            </a:r>
          </a:p>
        </p:txBody>
      </p:sp>
    </p:spTree>
    <p:extLst>
      <p:ext uri="{BB962C8B-B14F-4D97-AF65-F5344CB8AC3E}">
        <p14:creationId xmlns:p14="http://schemas.microsoft.com/office/powerpoint/2010/main" val="27986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32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Exploratory Data Analysis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3150" y="825864"/>
            <a:ext cx="7094195" cy="4615844"/>
            <a:chOff x="1066800" y="2082908"/>
            <a:chExt cx="5943600" cy="3797193"/>
          </a:xfrm>
        </p:grpSpPr>
        <p:sp>
          <p:nvSpPr>
            <p:cNvPr id="5" name="Rectangle 4"/>
            <p:cNvSpPr/>
            <p:nvPr/>
          </p:nvSpPr>
          <p:spPr>
            <a:xfrm>
              <a:off x="1066800" y="2082908"/>
              <a:ext cx="5943600" cy="3797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133600"/>
              <a:ext cx="5943600" cy="374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1191284" y="759773"/>
            <a:ext cx="659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Area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150" y="2935180"/>
            <a:ext cx="1116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Perimeter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6996" y="2133600"/>
            <a:ext cx="976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Length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kernel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932" y="1437985"/>
            <a:ext cx="1416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Length of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kernel groove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476" y="3498270"/>
            <a:ext cx="168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Asymmetry coefficient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0396" y="4783723"/>
            <a:ext cx="1567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 of kernel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921" y="4193187"/>
            <a:ext cx="14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Compactness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2137503" y="5837029"/>
            <a:ext cx="659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Area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5011455" y="5824300"/>
            <a:ext cx="1116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Perimeter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4147609" y="5617836"/>
            <a:ext cx="976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Length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kernel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860716" y="5813648"/>
            <a:ext cx="1416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Length of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kernel groove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5850036" y="5503765"/>
            <a:ext cx="168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Asymmetry coefficient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7767345" y="5948656"/>
            <a:ext cx="1567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 of kernel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6837562" y="5965608"/>
            <a:ext cx="14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Compactness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45691" y="825864"/>
            <a:ext cx="3188309" cy="2109316"/>
            <a:chOff x="2145691" y="825864"/>
            <a:chExt cx="3188309" cy="210931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181600" y="2765903"/>
              <a:ext cx="152400" cy="1692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191000" y="2133600"/>
              <a:ext cx="152400" cy="1692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200399" y="1538607"/>
              <a:ext cx="152400" cy="1692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145691" y="825864"/>
              <a:ext cx="152400" cy="1692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96000" y="3410956"/>
            <a:ext cx="2209800" cy="1407952"/>
            <a:chOff x="6096000" y="3410956"/>
            <a:chExt cx="2209800" cy="140795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077200" y="4644280"/>
              <a:ext cx="228600" cy="17462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48813" y="4095937"/>
              <a:ext cx="228600" cy="17462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096000" y="3410956"/>
              <a:ext cx="228600" cy="17462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78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32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Exploratory Data Analysis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3150" y="825864"/>
            <a:ext cx="7094195" cy="4615844"/>
            <a:chOff x="1066800" y="2082908"/>
            <a:chExt cx="5943600" cy="3797193"/>
          </a:xfrm>
        </p:grpSpPr>
        <p:sp>
          <p:nvSpPr>
            <p:cNvPr id="5" name="Rectangle 4"/>
            <p:cNvSpPr/>
            <p:nvPr/>
          </p:nvSpPr>
          <p:spPr>
            <a:xfrm>
              <a:off x="1066800" y="2082908"/>
              <a:ext cx="5943600" cy="3797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133600"/>
              <a:ext cx="5943600" cy="374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1191284" y="759773"/>
            <a:ext cx="659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Area 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150" y="2935180"/>
            <a:ext cx="1116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Perimeter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6996" y="2133600"/>
            <a:ext cx="976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Length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kernel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932" y="1437985"/>
            <a:ext cx="1416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Length of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kernel groove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476" y="3498270"/>
            <a:ext cx="168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Asymmetry coefficient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0396" y="4783723"/>
            <a:ext cx="1567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 of kernel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921" y="4193187"/>
            <a:ext cx="14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Compactness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2137503" y="5837029"/>
            <a:ext cx="659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Area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5011455" y="5824300"/>
            <a:ext cx="1116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Perimeter 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4147609" y="5617836"/>
            <a:ext cx="976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Length </a:t>
            </a:r>
          </a:p>
          <a:p>
            <a:r>
              <a:rPr lang="en-US" sz="16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kernel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860716" y="5813648"/>
            <a:ext cx="1416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Length of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kernel groove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5850036" y="5503765"/>
            <a:ext cx="1686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Asymmetry coefficient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7767345" y="5967706"/>
            <a:ext cx="1567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 of kernel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6837562" y="5965608"/>
            <a:ext cx="14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Compactness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5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36525" y="914400"/>
            <a:ext cx="5946405" cy="373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95" y="883170"/>
            <a:ext cx="5946405" cy="3733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87877"/>
              </p:ext>
            </p:extLst>
          </p:nvPr>
        </p:nvGraphicFramePr>
        <p:xfrm>
          <a:off x="1524000" y="4864608"/>
          <a:ext cx="6185535" cy="1849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EDA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Area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Perimeter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Compactness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Length of Kernel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Width of kernel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Asymmetry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Coefficient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Length of Groove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14.84752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14.559286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0.870999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5.628533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3.258605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3.700201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5.408071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2.909699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1.305959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0.023629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0.443063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0.377714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1.503557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0.49148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0.7651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4.519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5.26225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2.5615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5.045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14.355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0.87345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5.5235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17.305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15.715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0.887775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5.97975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3.56175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4.76875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5.877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21.18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6.675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4.033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6.55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9032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Exploratory Data Analysis…….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16222" y="1382889"/>
            <a:ext cx="1524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77000" y="4076700"/>
            <a:ext cx="1524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8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58981" y="676490"/>
            <a:ext cx="3657600" cy="2971800"/>
            <a:chOff x="1205346" y="762000"/>
            <a:chExt cx="6774873" cy="5029200"/>
          </a:xfrm>
        </p:grpSpPr>
        <p:sp>
          <p:nvSpPr>
            <p:cNvPr id="5" name="Rectangle 4"/>
            <p:cNvSpPr/>
            <p:nvPr/>
          </p:nvSpPr>
          <p:spPr>
            <a:xfrm>
              <a:off x="1205346" y="762000"/>
              <a:ext cx="6774873" cy="502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472" y="762000"/>
              <a:ext cx="6400799" cy="50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Rectangle 6"/>
          <p:cNvSpPr/>
          <p:nvPr/>
        </p:nvSpPr>
        <p:spPr>
          <a:xfrm>
            <a:off x="422565" y="5029200"/>
            <a:ext cx="270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Without outliers K-means: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14685"/>
              </p:ext>
            </p:extLst>
          </p:nvPr>
        </p:nvGraphicFramePr>
        <p:xfrm>
          <a:off x="457200" y="5410200"/>
          <a:ext cx="6781800" cy="1352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True Classification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False Classification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</a:t>
                      </a:r>
                      <a:r>
                        <a:rPr lang="en-US" sz="1400" baseline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of true classification</a:t>
                      </a:r>
                    </a:p>
                  </a:txBody>
                  <a:tcPr marL="64401" marR="6440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90</a:t>
                      </a:r>
                    </a:p>
                  </a:txBody>
                  <a:tcPr marL="64401" marR="6440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66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94.28</a:t>
                      </a:r>
                    </a:p>
                  </a:txBody>
                  <a:tcPr marL="64401" marR="6440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62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66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93.93</a:t>
                      </a:r>
                    </a:p>
                  </a:txBody>
                  <a:tcPr marL="64401" marR="6440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5296" y="3454338"/>
            <a:ext cx="237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With outliers K-means: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4186"/>
              </p:ext>
            </p:extLst>
          </p:nvPr>
        </p:nvGraphicFramePr>
        <p:xfrm>
          <a:off x="505690" y="3802380"/>
          <a:ext cx="6705600" cy="1127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True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False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 of True Classification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88.57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92.85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94.28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71800" y="30076"/>
            <a:ext cx="3115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K-Mean clustering 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676490"/>
            <a:ext cx="3401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preparation for K-Mean</a:t>
            </a:r>
          </a:p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18721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47800" y="1288472"/>
            <a:ext cx="6019800" cy="2521528"/>
            <a:chOff x="1447800" y="1364672"/>
            <a:chExt cx="6019800" cy="2521528"/>
          </a:xfrm>
        </p:grpSpPr>
        <p:sp>
          <p:nvSpPr>
            <p:cNvPr id="15" name="Rectangle 14"/>
            <p:cNvSpPr/>
            <p:nvPr/>
          </p:nvSpPr>
          <p:spPr>
            <a:xfrm>
              <a:off x="1447800" y="1364672"/>
              <a:ext cx="6019800" cy="24834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02715"/>
              <a:ext cx="5943600" cy="248348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40510"/>
              </p:ext>
            </p:extLst>
          </p:nvPr>
        </p:nvGraphicFramePr>
        <p:xfrm>
          <a:off x="1905000" y="4038600"/>
          <a:ext cx="4724400" cy="1328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 Classification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False Classification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Percent of true classification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876675" y="1743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33400" y="22167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Hierarchical Clustering with ward linkage</a:t>
            </a:r>
          </a:p>
        </p:txBody>
      </p:sp>
    </p:spTree>
    <p:extLst>
      <p:ext uri="{BB962C8B-B14F-4D97-AF65-F5344CB8AC3E}">
        <p14:creationId xmlns:p14="http://schemas.microsoft.com/office/powerpoint/2010/main" val="345955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0" y="1295400"/>
            <a:ext cx="6096000" cy="2481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943600" cy="24815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6171"/>
              </p:ext>
            </p:extLst>
          </p:nvPr>
        </p:nvGraphicFramePr>
        <p:xfrm>
          <a:off x="1447802" y="3962400"/>
          <a:ext cx="6857995" cy="1297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Class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 Classification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False Classification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Percent of true classification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</a:rPr>
                        <a:t>74.28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</a:rPr>
                        <a:t>67.14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4" marR="6192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Hierarchical Clustering with complete linkage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7E57C9-C8E3-41D3-BE1D-81FD26BEBDFC}"/>
              </a:ext>
            </a:extLst>
          </p:cNvPr>
          <p:cNvCxnSpPr>
            <a:cxnSpLocks/>
          </p:cNvCxnSpPr>
          <p:nvPr/>
        </p:nvCxnSpPr>
        <p:spPr>
          <a:xfrm>
            <a:off x="2047461" y="2186610"/>
            <a:ext cx="57150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A4EF43-837A-4419-8C97-724BE4760A65}"/>
              </a:ext>
            </a:extLst>
          </p:cNvPr>
          <p:cNvCxnSpPr>
            <a:cxnSpLocks/>
          </p:cNvCxnSpPr>
          <p:nvPr/>
        </p:nvCxnSpPr>
        <p:spPr>
          <a:xfrm>
            <a:off x="2020955" y="2746518"/>
            <a:ext cx="57150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0"/>
            <a:ext cx="89154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Conclusion……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Mapping the results for agricultural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75384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751" y="1602572"/>
            <a:ext cx="270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Without outliers K-means: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80534"/>
              </p:ext>
            </p:extLst>
          </p:nvPr>
        </p:nvGraphicFramePr>
        <p:xfrm>
          <a:off x="406806" y="1928152"/>
          <a:ext cx="8356193" cy="1352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5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True Classification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False Classification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</a:t>
                      </a:r>
                      <a:r>
                        <a:rPr lang="en-US" sz="1400" baseline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of true classification</a:t>
                      </a:r>
                    </a:p>
                  </a:txBody>
                  <a:tcPr marL="64401" marR="6440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90</a:t>
                      </a:r>
                    </a:p>
                  </a:txBody>
                  <a:tcPr marL="64401" marR="6440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66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94.28</a:t>
                      </a:r>
                    </a:p>
                  </a:txBody>
                  <a:tcPr marL="64401" marR="6440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62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66</a:t>
                      </a:r>
                    </a:p>
                  </a:txBody>
                  <a:tcPr marL="64401" marR="644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93.93</a:t>
                      </a:r>
                    </a:p>
                  </a:txBody>
                  <a:tcPr marL="64401" marR="6440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7917" y="-13855"/>
            <a:ext cx="237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With outliers K-means: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74492"/>
              </p:ext>
            </p:extLst>
          </p:nvPr>
        </p:nvGraphicFramePr>
        <p:xfrm>
          <a:off x="408703" y="313912"/>
          <a:ext cx="8354296" cy="1127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True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False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 of True Classification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88.57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92.85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94.28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52210"/>
              </p:ext>
            </p:extLst>
          </p:nvPr>
        </p:nvGraphicFramePr>
        <p:xfrm>
          <a:off x="356410" y="3741028"/>
          <a:ext cx="8337315" cy="1227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7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True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False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Percent of true classification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7134" y="3422075"/>
            <a:ext cx="4071884" cy="369332"/>
          </a:xfr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Hierarchical Clustering with ward linkage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13839"/>
              </p:ext>
            </p:extLst>
          </p:nvPr>
        </p:nvGraphicFramePr>
        <p:xfrm>
          <a:off x="372171" y="5410200"/>
          <a:ext cx="8390830" cy="1382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7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True Classification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False Classification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Percent of true classification</a:t>
                      </a:r>
                    </a:p>
                  </a:txBody>
                  <a:tcPr marL="61924" marR="6192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52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74.28</a:t>
                      </a:r>
                    </a:p>
                  </a:txBody>
                  <a:tcPr marL="61924" marR="6192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47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67.14</a:t>
                      </a:r>
                    </a:p>
                  </a:txBody>
                  <a:tcPr marL="61924" marR="6192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1924" marR="619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</a:p>
                  </a:txBody>
                  <a:tcPr marL="61924" marR="6192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00989" y="5084620"/>
            <a:ext cx="4478790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>
              <a:spcBef>
                <a:spcPct val="0"/>
              </a:spcBef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Hierarchical Clustering with complete linkage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03404"/>
              </p:ext>
            </p:extLst>
          </p:nvPr>
        </p:nvGraphicFramePr>
        <p:xfrm>
          <a:off x="386026" y="1934899"/>
          <a:ext cx="8356193" cy="1352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5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True Classification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False Classification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%</a:t>
                      </a:r>
                      <a:r>
                        <a:rPr lang="en-US" sz="1400" b="1" baseline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of true classification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90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66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94.28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62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66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93.93</a:t>
                      </a:r>
                    </a:p>
                  </a:txBody>
                  <a:tcPr marL="64401" marR="64401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00039"/>
              </p:ext>
            </p:extLst>
          </p:nvPr>
        </p:nvGraphicFramePr>
        <p:xfrm>
          <a:off x="384726" y="3733800"/>
          <a:ext cx="8337315" cy="1227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7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Class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True Classification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False Classification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Percent of true classification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54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4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5587" y="304800"/>
            <a:ext cx="67074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Visualization of the results by Dimension 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reduction method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25" y="15240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Principal analysis component: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a statistical procedure, which transform a list of possibly correlated variables to linearly independent variables (called principal components).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First two components of PCA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12026"/>
              </p:ext>
            </p:extLst>
          </p:nvPr>
        </p:nvGraphicFramePr>
        <p:xfrm>
          <a:off x="628650" y="3482042"/>
          <a:ext cx="1809750" cy="16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Variance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0.72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0.171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Total=.89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8325" y="5485775"/>
            <a:ext cx="5205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It is covering 89% information of our data.  </a:t>
            </a:r>
          </a:p>
        </p:txBody>
      </p:sp>
    </p:spTree>
    <p:extLst>
      <p:ext uri="{BB962C8B-B14F-4D97-AF65-F5344CB8AC3E}">
        <p14:creationId xmlns:p14="http://schemas.microsoft.com/office/powerpoint/2010/main" val="27329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59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Description of Data Set used in current study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3200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10134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Complete Gradient Clustering Algorithm for Features Analysis of X-Ray Images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M.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Charytanowicz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et al, Information Technologies in Biomedicine, Springer-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Verlag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2010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Institute of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Agrophysics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the Polish Academy of Sciences, Poland </a:t>
            </a:r>
          </a:p>
          <a:p>
            <a:pPr marL="0" indent="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3638282"/>
            <a:ext cx="533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Features: (Continuous Variables)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Area A 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Perimeter P 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Compactness C = 4*pi*A/P^2, 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Length of kernel, 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Width of kernel, 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 Asymmetry coefficient 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 Length of kernel groove. </a:t>
            </a:r>
          </a:p>
        </p:txBody>
      </p:sp>
      <p:pic>
        <p:nvPicPr>
          <p:cNvPr id="6" name="Picture 5" descr="https://www.researchgate.net/profile/Piotr_Kulczycki/publication/226738117/figure/fig1/AS:302182193745920@1449057257119/ray-photogram-13-18-cm-of-kernel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15"/>
          <a:stretch/>
        </p:blipFill>
        <p:spPr bwMode="auto">
          <a:xfrm>
            <a:off x="491596" y="3371582"/>
            <a:ext cx="2926080" cy="34483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35937" y="2990582"/>
            <a:ext cx="3147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X-ray Photogram of kernel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2399972"/>
            <a:ext cx="628287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Source : https://archive.ics.uci.edu/ml/datasets/seeds</a:t>
            </a:r>
          </a:p>
        </p:txBody>
      </p:sp>
    </p:spTree>
    <p:extLst>
      <p:ext uri="{BB962C8B-B14F-4D97-AF65-F5344CB8AC3E}">
        <p14:creationId xmlns:p14="http://schemas.microsoft.com/office/powerpoint/2010/main" val="24403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82558" y="391180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Principal component analysis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12069" y="2550907"/>
            <a:ext cx="4555837" cy="2315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1" y="1393933"/>
            <a:ext cx="4555837" cy="2315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0208" y="1063763"/>
            <a:ext cx="1582992" cy="36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Ward Linkage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5860" y="3842546"/>
            <a:ext cx="1062341" cy="36428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K-means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4" y="1403076"/>
            <a:ext cx="4440075" cy="231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26700" y="4173534"/>
            <a:ext cx="4622952" cy="23796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3" y="4173534"/>
            <a:ext cx="4574304" cy="237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amit\Downloads\k-means truecla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13" y="2586098"/>
            <a:ext cx="4131931" cy="23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0370" y="2238642"/>
            <a:ext cx="1289636" cy="36428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True labels</a:t>
            </a:r>
          </a:p>
        </p:txBody>
      </p:sp>
    </p:spTree>
    <p:extLst>
      <p:ext uri="{BB962C8B-B14F-4D97-AF65-F5344CB8AC3E}">
        <p14:creationId xmlns:p14="http://schemas.microsoft.com/office/powerpoint/2010/main" val="290941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preparation for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scaled our dataset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 Dataset has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multicollinearity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a. Retain area and dropped length of kernel, width of kernel and perimeter (for logistic regression and LDA)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Applied 5 -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6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05737"/>
              </p:ext>
            </p:extLst>
          </p:nvPr>
        </p:nvGraphicFramePr>
        <p:xfrm>
          <a:off x="380999" y="685800"/>
          <a:ext cx="8534401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1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26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Classifier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 1 accuracy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 2 accuracy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 3 accuracy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 4 accuracy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 5 accuracy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Result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6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Logistic regression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.88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.88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.95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.86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.93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Inconsistency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LDA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.95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.95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.93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.98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.95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.952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QDA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.95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.90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.93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Inconsistency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6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Decision Tree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.88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.95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.86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.93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.83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Inconsistency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33600" y="87868"/>
            <a:ext cx="59482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Results: Comparison of different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95600" y="3625850"/>
            <a:ext cx="3867150" cy="2438400"/>
            <a:chOff x="2686050" y="3962400"/>
            <a:chExt cx="3409950" cy="2133600"/>
          </a:xfrm>
        </p:grpSpPr>
        <p:sp>
          <p:nvSpPr>
            <p:cNvPr id="7" name="Rectangle 6"/>
            <p:cNvSpPr/>
            <p:nvPr/>
          </p:nvSpPr>
          <p:spPr>
            <a:xfrm>
              <a:off x="2686050" y="3962400"/>
              <a:ext cx="3409950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49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0" y="3962400"/>
              <a:ext cx="3409950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7175" y="6260068"/>
            <a:ext cx="47397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Classifier: LINEAR DISCRIMINANT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3545" y="3352800"/>
            <a:ext cx="263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Decision boundary by LDA</a:t>
            </a:r>
          </a:p>
        </p:txBody>
      </p:sp>
    </p:spTree>
    <p:extLst>
      <p:ext uri="{BB962C8B-B14F-4D97-AF65-F5344CB8AC3E}">
        <p14:creationId xmlns:p14="http://schemas.microsoft.com/office/powerpoint/2010/main" val="6656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8305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K-means versus Hierarchical clustering ward linkage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discriminant Analysis is the best classifier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Alternative methods of clustering and classification: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Clustering method: Soft K-means, complete gradient method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Classification methods: SVM, random forest, Bootstrap aggregation f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Limitation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May not be a true representative of whole population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Avoid Hierarchical for large dataset</a:t>
            </a:r>
          </a:p>
          <a:p>
            <a:pPr lvl="0"/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19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286000"/>
            <a:ext cx="3406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58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Techniques of Data Mining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3200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Association rule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Clustering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Dimension reduction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Classification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43200" y="3994451"/>
            <a:ext cx="3539068" cy="1102681"/>
            <a:chOff x="2133600" y="4114800"/>
            <a:chExt cx="3539068" cy="1102681"/>
          </a:xfrm>
        </p:grpSpPr>
        <p:pic>
          <p:nvPicPr>
            <p:cNvPr id="6" name="Picture 5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1" t="46236" r="62315" b="22359"/>
            <a:stretch/>
          </p:blipFill>
          <p:spPr bwMode="auto">
            <a:xfrm>
              <a:off x="2133600" y="4114800"/>
              <a:ext cx="948268" cy="1038578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28" t="45869" r="7408" b="21702"/>
            <a:stretch/>
          </p:blipFill>
          <p:spPr bwMode="auto">
            <a:xfrm>
              <a:off x="4724400" y="4145036"/>
              <a:ext cx="948268" cy="1072445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Down Arrow 7"/>
            <p:cNvSpPr/>
            <p:nvPr/>
          </p:nvSpPr>
          <p:spPr>
            <a:xfrm rot="16200000" flipH="1">
              <a:off x="3929743" y="4308726"/>
              <a:ext cx="135466" cy="609600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69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293" y="381000"/>
            <a:ext cx="83058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Methods used in this study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1500" indent="-571500">
              <a:buAutoNum type="romanL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Clustering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K-Mean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Hierarchical Clustering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(ii) Classification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Logistic regression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discriminant analysis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Quadratic discriminant analysis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Decision tree </a:t>
            </a:r>
          </a:p>
          <a:p>
            <a:pPr marL="0" lvl="1"/>
            <a:endParaRPr lang="en-US" sz="24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(iii) Dimension reduction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Principal component analysis</a:t>
            </a:r>
          </a:p>
          <a:p>
            <a:pPr lvl="1"/>
            <a:endParaRPr lang="en-US" sz="28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28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98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the K-Mean clustering algorithm works? </a:t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3600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52400" y="1556367"/>
            <a:ext cx="5366703" cy="4622292"/>
            <a:chOff x="3465576" y="1321308"/>
            <a:chExt cx="5366703" cy="4622292"/>
          </a:xfrm>
        </p:grpSpPr>
        <p:sp>
          <p:nvSpPr>
            <p:cNvPr id="7" name="Oval 6"/>
            <p:cNvSpPr/>
            <p:nvPr/>
          </p:nvSpPr>
          <p:spPr>
            <a:xfrm>
              <a:off x="3983736" y="1321308"/>
              <a:ext cx="9144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Start</a:t>
              </a: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3581400" y="2209800"/>
              <a:ext cx="1749552" cy="685800"/>
            </a:xfrm>
            <a:prstGeom prst="parallelogram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Number of cluster K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49040" y="3300984"/>
              <a:ext cx="12954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65576" y="5334000"/>
              <a:ext cx="2097024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9040" y="4343400"/>
              <a:ext cx="12954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Distance to centroids</a:t>
              </a:r>
            </a:p>
          </p:txBody>
        </p:sp>
        <p:sp>
          <p:nvSpPr>
            <p:cNvPr id="12" name="Diamond 11"/>
            <p:cNvSpPr/>
            <p:nvPr/>
          </p:nvSpPr>
          <p:spPr>
            <a:xfrm>
              <a:off x="5873496" y="3365453"/>
              <a:ext cx="1371600" cy="1209441"/>
            </a:xfrm>
            <a:prstGeom prst="diamond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17879" y="3741573"/>
              <a:ext cx="914400" cy="4572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End</a:t>
              </a:r>
            </a:p>
          </p:txBody>
        </p:sp>
        <p:cxnSp>
          <p:nvCxnSpPr>
            <p:cNvPr id="15" name="Straight Arrow Connector 14"/>
            <p:cNvCxnSpPr>
              <a:stCxn id="7" idx="4"/>
            </p:cNvCxnSpPr>
            <p:nvPr/>
          </p:nvCxnSpPr>
          <p:spPr>
            <a:xfrm>
              <a:off x="4440936" y="1778508"/>
              <a:ext cx="0" cy="381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89120" y="2895600"/>
              <a:ext cx="0" cy="381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84826" y="3924439"/>
              <a:ext cx="0" cy="381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78452" y="4953000"/>
              <a:ext cx="0" cy="381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3"/>
            </p:cNvCxnSpPr>
            <p:nvPr/>
          </p:nvCxnSpPr>
          <p:spPr>
            <a:xfrm>
              <a:off x="5562600" y="5638800"/>
              <a:ext cx="990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59296" y="4572000"/>
              <a:ext cx="0" cy="1066800"/>
            </a:xfrm>
            <a:prstGeom prst="line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572000" y="3004704"/>
              <a:ext cx="19812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>
            <a:xfrm>
              <a:off x="6553200" y="3004704"/>
              <a:ext cx="6096" cy="360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07536" y="3421118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Centroid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65576" y="5315634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Grouping based on min. distance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4045" y="3101693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No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99376" y="3607308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Yes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18606" y="3685244"/>
              <a:ext cx="10166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No point </a:t>
              </a:r>
            </a:p>
            <a:p>
              <a:r>
                <a:rPr lang="en-US" sz="16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Moved </a:t>
              </a:r>
            </a:p>
          </p:txBody>
        </p:sp>
        <p:cxnSp>
          <p:nvCxnSpPr>
            <p:cNvPr id="41" name="Straight Arrow Connector 40"/>
            <p:cNvCxnSpPr>
              <a:stCxn id="12" idx="3"/>
            </p:cNvCxnSpPr>
            <p:nvPr/>
          </p:nvCxnSpPr>
          <p:spPr>
            <a:xfrm>
              <a:off x="7245096" y="3970174"/>
              <a:ext cx="579259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4137346" y="4996696"/>
            <a:ext cx="499963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Assumptions of k-means: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outlier in the dataset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is spherically distributed within clusters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clusters have almost same size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has equal variance of each attribute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6485" y="1696235"/>
            <a:ext cx="6321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partition the n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datapoints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into </a:t>
            </a:r>
          </a:p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 clusters in which each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datapoint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belongs</a:t>
            </a:r>
          </a:p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the cluster with the nearest mean</a:t>
            </a:r>
          </a:p>
        </p:txBody>
      </p:sp>
    </p:spTree>
    <p:extLst>
      <p:ext uri="{BB962C8B-B14F-4D97-AF65-F5344CB8AC3E}">
        <p14:creationId xmlns:p14="http://schemas.microsoft.com/office/powerpoint/2010/main" val="17341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Hierarchical Clustering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66534"/>
              </p:ext>
            </p:extLst>
          </p:nvPr>
        </p:nvGraphicFramePr>
        <p:xfrm>
          <a:off x="1281682" y="4114800"/>
          <a:ext cx="7223230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Single linkage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min { d(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x,y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|∃ x∈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</a:t>
                      </a:r>
                      <a:r>
                        <a:rPr lang="en-US" sz="1400" b="0" baseline="-250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y∈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</a:t>
                      </a:r>
                      <a:r>
                        <a:rPr lang="en-US" sz="1400" b="0" baseline="-250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j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}  &lt; ε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Complete Linkage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max { d(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x,y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|∃ x∈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</a:t>
                      </a:r>
                      <a:r>
                        <a:rPr lang="en-US" sz="1400" baseline="-250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y∈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</a:t>
                      </a:r>
                      <a:r>
                        <a:rPr lang="en-US" sz="1400" baseline="-250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j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}  &lt; ε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7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Average Linkage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average distance between any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datapoint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 different clusters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7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Ward Linkage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 pair minimize the increase in total within cluster variance.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344164" y="3505200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Linkage Methods: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352370"/>
            <a:ext cx="8839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· 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Agglomerative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Observation starts in its own cluster, and pairs of clusters are merged as one moves up the hierarchy based on some linkage method</a:t>
            </a:r>
          </a:p>
          <a:p>
            <a:pPr algn="just"/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· 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Divisive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All observations start in one cluster, and splits are performed recursively as one moves down the hierarchy based on some linkage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Classification</a:t>
            </a:r>
            <a:br>
              <a:rPr lang="en-US" sz="31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7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logistic regression</a:t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amitn\AppData\Local\Microsoft\Windows\INetCache\Content.MSO\A21A996B.tmp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5218386" cy="32552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4637349"/>
                <a:ext cx="9144000" cy="2127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In case of multinomial logistic regression, we calculate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𝑙𝑛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b="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000" b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for each value of I and a fix k and assign x to the highest probability.</a:t>
                </a:r>
              </a:p>
              <a:p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Assumptions:</a:t>
                </a:r>
              </a:p>
              <a:p>
                <a:pPr lvl="0"/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Logistic regression assumes the data points to be independent of each other.</a:t>
                </a:r>
              </a:p>
              <a:p>
                <a:pPr lvl="0"/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It also requires no co-linearity in the variables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37349"/>
                <a:ext cx="9144000" cy="2127634"/>
              </a:xfrm>
              <a:prstGeom prst="rect">
                <a:avLst/>
              </a:prstGeom>
              <a:blipFill rotWithShape="1">
                <a:blip r:embed="rId4"/>
                <a:stretch>
                  <a:fillRect l="-667" b="-4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1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800"/>
                <a:ext cx="8229600" cy="6248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Linear discriminant analysis: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Assumption</a:t>
                </a:r>
              </a:p>
              <a:p>
                <a:pPr lvl="0"/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All attributes follow Gaussian distribution</a:t>
                </a:r>
              </a:p>
              <a:p>
                <a:pPr lvl="0"/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Each class share common co-variance matrix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Here we estimate P(x/y) instead of P(y/x)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sz="200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μ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bSup>
                      </m:e>
                    </m:acc>
                    <m:sSubSup>
                      <m:sSubSup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</m:acc>
                    <m:r>
                      <a:rPr lang="en-US" sz="200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ln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Quadratic discriminant analysis: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Assumption</a:t>
                </a:r>
              </a:p>
              <a:p>
                <a:pPr lvl="0"/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All attributes follow Gaussian distribution.</a:t>
                </a:r>
              </a:p>
              <a:p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No assumption of same co-variance.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sz="2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sSubSup>
                        <m:sSubSup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j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Quadratic in x</a:t>
                </a:r>
              </a:p>
              <a:p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800"/>
                <a:ext cx="8229600" cy="6248400"/>
              </a:xfrm>
              <a:blipFill rotWithShape="1">
                <a:blip r:embed="rId2"/>
                <a:stretch>
                  <a:fillRect l="-1111" t="-780" b="-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4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1758" y="1562219"/>
            <a:ext cx="41910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65206" y="761999"/>
            <a:ext cx="229761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990600" y="17132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96783" y="1910088"/>
            <a:ext cx="2055742" cy="675862"/>
            <a:chOff x="3647661" y="2057400"/>
            <a:chExt cx="2055742" cy="67586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724400" y="2133600"/>
              <a:ext cx="922681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723861" y="2079718"/>
              <a:ext cx="1044482" cy="5110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6482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647661" y="2514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551003" y="258086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14325" y="2429362"/>
            <a:ext cx="1524000" cy="838200"/>
            <a:chOff x="3962400" y="2057400"/>
            <a:chExt cx="1524000" cy="8382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724400" y="2133600"/>
              <a:ext cx="6858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2" idx="3"/>
              <a:endCxn id="31" idx="7"/>
            </p:cNvCxnSpPr>
            <p:nvPr/>
          </p:nvCxnSpPr>
          <p:spPr>
            <a:xfrm flipV="1">
              <a:off x="3984718" y="2079718"/>
              <a:ext cx="793564" cy="7935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6482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962400" y="2743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334000" y="2743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10983" y="2367288"/>
            <a:ext cx="1524000" cy="838200"/>
            <a:chOff x="3962400" y="2057400"/>
            <a:chExt cx="1524000" cy="838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724400" y="2133600"/>
              <a:ext cx="6858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8" idx="3"/>
              <a:endCxn id="37" idx="7"/>
            </p:cNvCxnSpPr>
            <p:nvPr/>
          </p:nvCxnSpPr>
          <p:spPr>
            <a:xfrm flipV="1">
              <a:off x="3984718" y="2079718"/>
              <a:ext cx="793564" cy="7935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6482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962400" y="2743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334000" y="2743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73522" y="1646044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79029" y="213623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7684" y="199795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933" y="3886200"/>
            <a:ext cx="763003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Classify instances by sorting them down from a root to some leaf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Every time it test (if else condition) to branching the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7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1057</Words>
  <Application>Microsoft Office PowerPoint</Application>
  <PresentationFormat>On-screen Show (4:3)</PresentationFormat>
  <Paragraphs>500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Tahoma</vt:lpstr>
      <vt:lpstr>Times New Roman</vt:lpstr>
      <vt:lpstr>Office Theme</vt:lpstr>
      <vt:lpstr>Data Mining in Agriculture</vt:lpstr>
      <vt:lpstr>Description of Data Set used in current study </vt:lpstr>
      <vt:lpstr>Techniques of Data Mining </vt:lpstr>
      <vt:lpstr>PowerPoint Presentation</vt:lpstr>
      <vt:lpstr> How the K-Mean clustering algorithm works?  </vt:lpstr>
      <vt:lpstr>Hierarchical Clustering</vt:lpstr>
      <vt:lpstr>Classification logistic regression </vt:lpstr>
      <vt:lpstr>PowerPoint Presentation</vt:lpstr>
      <vt:lpstr>PowerPoint Presentation</vt:lpstr>
      <vt:lpstr>PowerPoint Presentation</vt:lpstr>
      <vt:lpstr>Exploratory Data Analysis</vt:lpstr>
      <vt:lpstr>Exploratory Data Analysis</vt:lpstr>
      <vt:lpstr>Exploratory Data Analysis…….Contd</vt:lpstr>
      <vt:lpstr>PowerPoint Presentation</vt:lpstr>
      <vt:lpstr>Hierarchical Clustering with ward linkage</vt:lpstr>
      <vt:lpstr>Hierarchical Clustering with complete linkage</vt:lpstr>
      <vt:lpstr>Conclusion……  Mapping the results for agricultural requirements</vt:lpstr>
      <vt:lpstr>Hierarchical Clustering with ward linkage</vt:lpstr>
      <vt:lpstr>PowerPoint Presentation</vt:lpstr>
      <vt:lpstr>PowerPoint Presentation</vt:lpstr>
      <vt:lpstr>Data preparation for classification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in Agriculture</dc:title>
  <dc:creator>amit kumar</dc:creator>
  <cp:lastModifiedBy>amit kumar</cp:lastModifiedBy>
  <cp:revision>45</cp:revision>
  <dcterms:created xsi:type="dcterms:W3CDTF">2018-05-06T20:57:19Z</dcterms:created>
  <dcterms:modified xsi:type="dcterms:W3CDTF">2018-05-08T11:46:45Z</dcterms:modified>
</cp:coreProperties>
</file>