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22"/>
  </p:notesMasterIdLst>
  <p:sldIdLst>
    <p:sldId id="256" r:id="rId2"/>
    <p:sldId id="260" r:id="rId3"/>
    <p:sldId id="285" r:id="rId4"/>
    <p:sldId id="259" r:id="rId5"/>
    <p:sldId id="270" r:id="rId6"/>
    <p:sldId id="261" r:id="rId7"/>
    <p:sldId id="280" r:id="rId8"/>
    <p:sldId id="273" r:id="rId9"/>
    <p:sldId id="264" r:id="rId10"/>
    <p:sldId id="286" r:id="rId11"/>
    <p:sldId id="274" r:id="rId12"/>
    <p:sldId id="268" r:id="rId13"/>
    <p:sldId id="266" r:id="rId14"/>
    <p:sldId id="275" r:id="rId15"/>
    <p:sldId id="278" r:id="rId16"/>
    <p:sldId id="281" r:id="rId17"/>
    <p:sldId id="267" r:id="rId18"/>
    <p:sldId id="284" r:id="rId19"/>
    <p:sldId id="283"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31"/>
    <p:restoredTop sz="83333"/>
  </p:normalViewPr>
  <p:slideViewPr>
    <p:cSldViewPr snapToGrid="0" snapToObjects="1">
      <p:cViewPr>
        <p:scale>
          <a:sx n="83" d="100"/>
          <a:sy n="83" d="100"/>
        </p:scale>
        <p:origin x="1848"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6DFB0F-067E-FC4B-96F5-CD78DF5342FD}" type="doc">
      <dgm:prSet loTypeId="urn:microsoft.com/office/officeart/2005/8/layout/venn1" loCatId="" qsTypeId="urn:microsoft.com/office/officeart/2005/8/quickstyle/simple4" qsCatId="simple" csTypeId="urn:microsoft.com/office/officeart/2005/8/colors/accent1_2" csCatId="accent1" phldr="1"/>
      <dgm:spPr/>
    </dgm:pt>
    <dgm:pt modelId="{CB474328-556E-774B-B451-D20B0A61A128}">
      <dgm:prSet phldrT="[Text]" custT="1"/>
      <dgm:spPr/>
      <dgm:t>
        <a:bodyPr/>
        <a:lstStyle/>
        <a:p>
          <a:r>
            <a:rPr lang="en-US" sz="2200" dirty="0" err="1" smtClean="0"/>
            <a:t>eQTL</a:t>
          </a:r>
          <a:r>
            <a:rPr lang="en-US" sz="2200" dirty="0" smtClean="0"/>
            <a:t> </a:t>
          </a:r>
          <a:r>
            <a:rPr lang="en-US" sz="2200" dirty="0" err="1" smtClean="0"/>
            <a:t>GRanges</a:t>
          </a:r>
          <a:endParaRPr lang="en-US" sz="2200" dirty="0"/>
        </a:p>
      </dgm:t>
    </dgm:pt>
    <dgm:pt modelId="{F3A1B65A-3163-CD40-9D08-6E0B7C43D4B3}" type="parTrans" cxnId="{35A19456-8BBA-D54A-BA6E-36D0CF599978}">
      <dgm:prSet/>
      <dgm:spPr/>
      <dgm:t>
        <a:bodyPr/>
        <a:lstStyle/>
        <a:p>
          <a:endParaRPr lang="en-US"/>
        </a:p>
      </dgm:t>
    </dgm:pt>
    <dgm:pt modelId="{32305433-AFE5-794B-A47A-F2BD91D48633}" type="sibTrans" cxnId="{35A19456-8BBA-D54A-BA6E-36D0CF599978}">
      <dgm:prSet/>
      <dgm:spPr/>
      <dgm:t>
        <a:bodyPr/>
        <a:lstStyle/>
        <a:p>
          <a:endParaRPr lang="en-US"/>
        </a:p>
      </dgm:t>
    </dgm:pt>
    <dgm:pt modelId="{510EB67F-D88E-0B4F-B1A7-36FAF9140069}">
      <dgm:prSet phldrT="[Text]" custT="1"/>
      <dgm:spPr/>
      <dgm:t>
        <a:bodyPr/>
        <a:lstStyle/>
        <a:p>
          <a:r>
            <a:rPr lang="en-US" sz="2200" dirty="0" smtClean="0"/>
            <a:t>Footprint </a:t>
          </a:r>
          <a:r>
            <a:rPr lang="en-US" sz="2200" dirty="0" err="1" smtClean="0"/>
            <a:t>GRanges</a:t>
          </a:r>
          <a:endParaRPr lang="en-US" sz="2200" dirty="0"/>
        </a:p>
      </dgm:t>
    </dgm:pt>
    <dgm:pt modelId="{90788AFC-986F-3941-A90F-6C1CC6DCC1F1}" type="parTrans" cxnId="{C3F093E0-50CF-D748-BDF7-4893A96CBAD9}">
      <dgm:prSet/>
      <dgm:spPr/>
      <dgm:t>
        <a:bodyPr/>
        <a:lstStyle/>
        <a:p>
          <a:endParaRPr lang="en-US"/>
        </a:p>
      </dgm:t>
    </dgm:pt>
    <dgm:pt modelId="{0F0943E1-8B97-6544-B6D4-A8C69863E6FA}" type="sibTrans" cxnId="{C3F093E0-50CF-D748-BDF7-4893A96CBAD9}">
      <dgm:prSet/>
      <dgm:spPr/>
      <dgm:t>
        <a:bodyPr/>
        <a:lstStyle/>
        <a:p>
          <a:endParaRPr lang="en-US"/>
        </a:p>
      </dgm:t>
    </dgm:pt>
    <dgm:pt modelId="{3F9C10AF-40D6-7342-8233-B4B8F26EF525}" type="pres">
      <dgm:prSet presAssocID="{B16DFB0F-067E-FC4B-96F5-CD78DF5342FD}" presName="compositeShape" presStyleCnt="0">
        <dgm:presLayoutVars>
          <dgm:chMax val="7"/>
          <dgm:dir/>
          <dgm:resizeHandles val="exact"/>
        </dgm:presLayoutVars>
      </dgm:prSet>
      <dgm:spPr/>
    </dgm:pt>
    <dgm:pt modelId="{8AF8CEB8-4D11-F24F-B13D-6F44B3968B0D}" type="pres">
      <dgm:prSet presAssocID="{CB474328-556E-774B-B451-D20B0A61A128}" presName="circ1" presStyleLbl="vennNode1" presStyleIdx="0" presStyleCnt="2"/>
      <dgm:spPr/>
      <dgm:t>
        <a:bodyPr/>
        <a:lstStyle/>
        <a:p>
          <a:endParaRPr lang="en-US"/>
        </a:p>
      </dgm:t>
    </dgm:pt>
    <dgm:pt modelId="{953AE6CA-F21B-4947-A246-F4B44DBECE9E}" type="pres">
      <dgm:prSet presAssocID="{CB474328-556E-774B-B451-D20B0A61A128}" presName="circ1Tx" presStyleLbl="revTx" presStyleIdx="0" presStyleCnt="0">
        <dgm:presLayoutVars>
          <dgm:chMax val="0"/>
          <dgm:chPref val="0"/>
          <dgm:bulletEnabled val="1"/>
        </dgm:presLayoutVars>
      </dgm:prSet>
      <dgm:spPr/>
      <dgm:t>
        <a:bodyPr/>
        <a:lstStyle/>
        <a:p>
          <a:endParaRPr lang="en-US"/>
        </a:p>
      </dgm:t>
    </dgm:pt>
    <dgm:pt modelId="{ABB2435C-4AB1-6D4D-AAC2-8E037DECFAB5}" type="pres">
      <dgm:prSet presAssocID="{510EB67F-D88E-0B4F-B1A7-36FAF9140069}" presName="circ2" presStyleLbl="vennNode1" presStyleIdx="1" presStyleCnt="2"/>
      <dgm:spPr/>
      <dgm:t>
        <a:bodyPr/>
        <a:lstStyle/>
        <a:p>
          <a:endParaRPr lang="en-US"/>
        </a:p>
      </dgm:t>
    </dgm:pt>
    <dgm:pt modelId="{1A61B189-43FB-5E4D-9E6F-9E93BA458E42}" type="pres">
      <dgm:prSet presAssocID="{510EB67F-D88E-0B4F-B1A7-36FAF9140069}" presName="circ2Tx" presStyleLbl="revTx" presStyleIdx="0" presStyleCnt="0">
        <dgm:presLayoutVars>
          <dgm:chMax val="0"/>
          <dgm:chPref val="0"/>
          <dgm:bulletEnabled val="1"/>
        </dgm:presLayoutVars>
      </dgm:prSet>
      <dgm:spPr/>
      <dgm:t>
        <a:bodyPr/>
        <a:lstStyle/>
        <a:p>
          <a:endParaRPr lang="en-US"/>
        </a:p>
      </dgm:t>
    </dgm:pt>
  </dgm:ptLst>
  <dgm:cxnLst>
    <dgm:cxn modelId="{AFCF003E-A9F8-0144-B56C-0FDE491F763F}" type="presOf" srcId="{CB474328-556E-774B-B451-D20B0A61A128}" destId="{953AE6CA-F21B-4947-A246-F4B44DBECE9E}" srcOrd="1" destOrd="0" presId="urn:microsoft.com/office/officeart/2005/8/layout/venn1"/>
    <dgm:cxn modelId="{4C585AAC-E218-174F-A913-E2FA548E3758}" type="presOf" srcId="{510EB67F-D88E-0B4F-B1A7-36FAF9140069}" destId="{ABB2435C-4AB1-6D4D-AAC2-8E037DECFAB5}" srcOrd="0" destOrd="0" presId="urn:microsoft.com/office/officeart/2005/8/layout/venn1"/>
    <dgm:cxn modelId="{EDA395C8-EBAA-3F4B-AA4F-3766CE5B066E}" type="presOf" srcId="{510EB67F-D88E-0B4F-B1A7-36FAF9140069}" destId="{1A61B189-43FB-5E4D-9E6F-9E93BA458E42}" srcOrd="1" destOrd="0" presId="urn:microsoft.com/office/officeart/2005/8/layout/venn1"/>
    <dgm:cxn modelId="{C3F093E0-50CF-D748-BDF7-4893A96CBAD9}" srcId="{B16DFB0F-067E-FC4B-96F5-CD78DF5342FD}" destId="{510EB67F-D88E-0B4F-B1A7-36FAF9140069}" srcOrd="1" destOrd="0" parTransId="{90788AFC-986F-3941-A90F-6C1CC6DCC1F1}" sibTransId="{0F0943E1-8B97-6544-B6D4-A8C69863E6FA}"/>
    <dgm:cxn modelId="{35A19456-8BBA-D54A-BA6E-36D0CF599978}" srcId="{B16DFB0F-067E-FC4B-96F5-CD78DF5342FD}" destId="{CB474328-556E-774B-B451-D20B0A61A128}" srcOrd="0" destOrd="0" parTransId="{F3A1B65A-3163-CD40-9D08-6E0B7C43D4B3}" sibTransId="{32305433-AFE5-794B-A47A-F2BD91D48633}"/>
    <dgm:cxn modelId="{EE2D5A27-8222-0C47-B4CB-1AAD5CE60249}" type="presOf" srcId="{B16DFB0F-067E-FC4B-96F5-CD78DF5342FD}" destId="{3F9C10AF-40D6-7342-8233-B4B8F26EF525}" srcOrd="0" destOrd="0" presId="urn:microsoft.com/office/officeart/2005/8/layout/venn1"/>
    <dgm:cxn modelId="{EB074E44-9FF9-D342-AA6B-E2B90F1568B8}" type="presOf" srcId="{CB474328-556E-774B-B451-D20B0A61A128}" destId="{8AF8CEB8-4D11-F24F-B13D-6F44B3968B0D}" srcOrd="0" destOrd="0" presId="urn:microsoft.com/office/officeart/2005/8/layout/venn1"/>
    <dgm:cxn modelId="{A6760EFA-D19D-8D45-8D1B-C45B289A7060}" type="presParOf" srcId="{3F9C10AF-40D6-7342-8233-B4B8F26EF525}" destId="{8AF8CEB8-4D11-F24F-B13D-6F44B3968B0D}" srcOrd="0" destOrd="0" presId="urn:microsoft.com/office/officeart/2005/8/layout/venn1"/>
    <dgm:cxn modelId="{50F15146-AC90-7B45-9EA5-7452842C46E9}" type="presParOf" srcId="{3F9C10AF-40D6-7342-8233-B4B8F26EF525}" destId="{953AE6CA-F21B-4947-A246-F4B44DBECE9E}" srcOrd="1" destOrd="0" presId="urn:microsoft.com/office/officeart/2005/8/layout/venn1"/>
    <dgm:cxn modelId="{A23C5982-5CE9-1A48-A971-66CBF1F5E41E}" type="presParOf" srcId="{3F9C10AF-40D6-7342-8233-B4B8F26EF525}" destId="{ABB2435C-4AB1-6D4D-AAC2-8E037DECFAB5}" srcOrd="2" destOrd="0" presId="urn:microsoft.com/office/officeart/2005/8/layout/venn1"/>
    <dgm:cxn modelId="{E52DCE5C-DAD9-184A-96CC-C25C49EED274}" type="presParOf" srcId="{3F9C10AF-40D6-7342-8233-B4B8F26EF525}" destId="{1A61B189-43FB-5E4D-9E6F-9E93BA458E42}"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F8CEB8-4D11-F24F-B13D-6F44B3968B0D}">
      <dsp:nvSpPr>
        <dsp:cNvPr id="0" name=""/>
        <dsp:cNvSpPr/>
      </dsp:nvSpPr>
      <dsp:spPr>
        <a:xfrm>
          <a:off x="75279" y="398278"/>
          <a:ext cx="1856889" cy="1856889"/>
        </a:xfrm>
        <a:prstGeom prst="ellipse">
          <a:avLst/>
        </a:prstGeom>
        <a:gradFill rotWithShape="0">
          <a:gsLst>
            <a:gs pos="0">
              <a:schemeClr val="accent1">
                <a:alpha val="50000"/>
                <a:hueOff val="0"/>
                <a:satOff val="0"/>
                <a:lumOff val="0"/>
                <a:alphaOff val="0"/>
                <a:shade val="85000"/>
                <a:satMod val="130000"/>
              </a:schemeClr>
            </a:gs>
            <a:gs pos="34000">
              <a:schemeClr val="accent1">
                <a:alpha val="50000"/>
                <a:hueOff val="0"/>
                <a:satOff val="0"/>
                <a:lumOff val="0"/>
                <a:alphaOff val="0"/>
                <a:shade val="87000"/>
                <a:satMod val="125000"/>
              </a:schemeClr>
            </a:gs>
            <a:gs pos="70000">
              <a:schemeClr val="accent1">
                <a:alpha val="50000"/>
                <a:hueOff val="0"/>
                <a:satOff val="0"/>
                <a:lumOff val="0"/>
                <a:alphaOff val="0"/>
                <a:tint val="100000"/>
                <a:shade val="90000"/>
                <a:satMod val="130000"/>
              </a:schemeClr>
            </a:gs>
            <a:gs pos="100000">
              <a:schemeClr val="accent1">
                <a:alpha val="50000"/>
                <a:hueOff val="0"/>
                <a:satOff val="0"/>
                <a:lumOff val="0"/>
                <a:alphaOff val="0"/>
                <a:tint val="100000"/>
                <a:shade val="100000"/>
                <a:satMod val="110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r>
            <a:rPr lang="en-US" sz="2200" kern="1200" dirty="0" err="1" smtClean="0"/>
            <a:t>eQTL</a:t>
          </a:r>
          <a:r>
            <a:rPr lang="en-US" sz="2200" kern="1200" dirty="0" smtClean="0"/>
            <a:t> </a:t>
          </a:r>
          <a:r>
            <a:rPr lang="en-US" sz="2200" kern="1200" dirty="0" err="1" smtClean="0"/>
            <a:t>GRanges</a:t>
          </a:r>
          <a:endParaRPr lang="en-US" sz="2200" kern="1200" dirty="0"/>
        </a:p>
      </dsp:txBody>
      <dsp:txXfrm>
        <a:off x="334574" y="617245"/>
        <a:ext cx="1070639" cy="1418955"/>
      </dsp:txXfrm>
    </dsp:sp>
    <dsp:sp modelId="{ABB2435C-4AB1-6D4D-AAC2-8E037DECFAB5}">
      <dsp:nvSpPr>
        <dsp:cNvPr id="0" name=""/>
        <dsp:cNvSpPr/>
      </dsp:nvSpPr>
      <dsp:spPr>
        <a:xfrm>
          <a:off x="1413578" y="398278"/>
          <a:ext cx="1856889" cy="1856889"/>
        </a:xfrm>
        <a:prstGeom prst="ellipse">
          <a:avLst/>
        </a:prstGeom>
        <a:gradFill rotWithShape="0">
          <a:gsLst>
            <a:gs pos="0">
              <a:schemeClr val="accent1">
                <a:alpha val="50000"/>
                <a:hueOff val="0"/>
                <a:satOff val="0"/>
                <a:lumOff val="0"/>
                <a:alphaOff val="0"/>
                <a:shade val="85000"/>
                <a:satMod val="130000"/>
              </a:schemeClr>
            </a:gs>
            <a:gs pos="34000">
              <a:schemeClr val="accent1">
                <a:alpha val="50000"/>
                <a:hueOff val="0"/>
                <a:satOff val="0"/>
                <a:lumOff val="0"/>
                <a:alphaOff val="0"/>
                <a:shade val="87000"/>
                <a:satMod val="125000"/>
              </a:schemeClr>
            </a:gs>
            <a:gs pos="70000">
              <a:schemeClr val="accent1">
                <a:alpha val="50000"/>
                <a:hueOff val="0"/>
                <a:satOff val="0"/>
                <a:lumOff val="0"/>
                <a:alphaOff val="0"/>
                <a:tint val="100000"/>
                <a:shade val="90000"/>
                <a:satMod val="130000"/>
              </a:schemeClr>
            </a:gs>
            <a:gs pos="100000">
              <a:schemeClr val="accent1">
                <a:alpha val="50000"/>
                <a:hueOff val="0"/>
                <a:satOff val="0"/>
                <a:lumOff val="0"/>
                <a:alphaOff val="0"/>
                <a:tint val="100000"/>
                <a:shade val="100000"/>
                <a:satMod val="110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r>
            <a:rPr lang="en-US" sz="2200" kern="1200" dirty="0" smtClean="0"/>
            <a:t>Footprint </a:t>
          </a:r>
          <a:r>
            <a:rPr lang="en-US" sz="2200" kern="1200" dirty="0" err="1" smtClean="0"/>
            <a:t>GRanges</a:t>
          </a:r>
          <a:endParaRPr lang="en-US" sz="2200" kern="1200" dirty="0"/>
        </a:p>
      </dsp:txBody>
      <dsp:txXfrm>
        <a:off x="1940533" y="617245"/>
        <a:ext cx="1070639" cy="141895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0CEEA-70BF-6846-98D2-668DE6612452}" type="datetimeFigureOut">
              <a:rPr lang="en-US" smtClean="0"/>
              <a:t>11/8/17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37E269-05B8-E543-8E6D-77DE9A232B66}" type="slidenum">
              <a:rPr lang="en-US" smtClean="0"/>
              <a:t>‹#›</a:t>
            </a:fld>
            <a:endParaRPr lang="en-US"/>
          </a:p>
        </p:txBody>
      </p:sp>
    </p:spTree>
    <p:extLst>
      <p:ext uri="{BB962C8B-B14F-4D97-AF65-F5344CB8AC3E}">
        <p14:creationId xmlns:p14="http://schemas.microsoft.com/office/powerpoint/2010/main" val="1371466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sciencedirect.com/topics/biochemistry-genetics-and-molecular-biology/deoxyribonuclease" TargetMode="External"/><Relationship Id="rId4" Type="http://schemas.openxmlformats.org/officeDocument/2006/relationships/hyperlink" Target="http://www.sciencedirect.com/topics/agricultural-and-biological-sciences/deoxyribonuclease-i" TargetMode="External"/><Relationship Id="rId5" Type="http://schemas.openxmlformats.org/officeDocument/2006/relationships/hyperlink" Target="http://www.sciencedirect.com/topics/biochemistry-genetics-and-molecular-biology/plasma-protein-binding"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www.bioconductor.or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cloud.google.com/bigquery/pricing#long-term-storag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smtClean="0">
                <a:solidFill>
                  <a:schemeClr val="tx1"/>
                </a:solidFill>
                <a:effectLst/>
                <a:latin typeface="+mn-lt"/>
                <a:ea typeface="+mn-ea"/>
                <a:cs typeface="+mn-cs"/>
              </a:rPr>
              <a:t>Genomic personalized medicine </a:t>
            </a:r>
            <a:r>
              <a:rPr lang="en-US" sz="1200" kern="1200" dirty="0" smtClean="0">
                <a:solidFill>
                  <a:schemeClr val="tx1"/>
                </a:solidFill>
                <a:effectLst/>
                <a:latin typeface="+mn-lt"/>
                <a:ea typeface="+mn-ea"/>
                <a:cs typeface="+mn-cs"/>
              </a:rPr>
              <a:t>is the future, but achieving it requires detailed interpretation of human DNA sequence variation. </a:t>
            </a:r>
          </a:p>
          <a:p>
            <a:r>
              <a:rPr lang="en-US" sz="1200" kern="1200" dirty="0" smtClean="0">
                <a:solidFill>
                  <a:schemeClr val="tx1"/>
                </a:solidFill>
                <a:effectLst/>
                <a:latin typeface="+mn-lt"/>
                <a:ea typeface="+mn-ea"/>
                <a:cs typeface="+mn-cs"/>
              </a:rPr>
              <a:t>You’re one of a kind. It’s not just your eyes, smile, and personality. Your health, risk for disease, and the ways you respond to medicines are also unique. Medicines that work well for some people may not help you at all. They might even cause problems. Wouldn’t it be nice if treatments and preventive care could be designed just for you?</a:t>
            </a:r>
          </a:p>
          <a:p>
            <a:r>
              <a:rPr lang="en-US" sz="1200" kern="1200" dirty="0" smtClean="0">
                <a:solidFill>
                  <a:schemeClr val="tx1"/>
                </a:solidFill>
                <a:effectLst/>
                <a:latin typeface="+mn-lt"/>
                <a:ea typeface="+mn-ea"/>
                <a:cs typeface="+mn-cs"/>
              </a:rPr>
              <a:t>The careful matching of your biology to your medical care is known as personalized medicine. </a:t>
            </a:r>
          </a:p>
          <a:p>
            <a:r>
              <a:rPr lang="en-US" sz="1200" kern="1200" dirty="0" smtClean="0">
                <a:solidFill>
                  <a:schemeClr val="tx1"/>
                </a:solidFill>
                <a:effectLst/>
                <a:latin typeface="+mn-lt"/>
                <a:ea typeface="+mn-ea"/>
                <a:cs typeface="+mn-cs"/>
              </a:rPr>
              <a:t>The story of personalized medicine begins with the unique set of genes you inherited from your parents. Genes are stretches of DNA that serve as a sort of instruction manual telling your body how to make the proteins and perform the other tasks that your body needs. These genetic instructions are written in varying patterns of only 4 different chemical “letters,” or bases.</a:t>
            </a:r>
          </a:p>
          <a:p>
            <a:r>
              <a:rPr lang="en-US" sz="1200" kern="1200" dirty="0" smtClean="0">
                <a:solidFill>
                  <a:schemeClr val="tx1"/>
                </a:solidFill>
                <a:effectLst/>
                <a:latin typeface="+mn-lt"/>
                <a:ea typeface="+mn-ea"/>
                <a:cs typeface="+mn-cs"/>
              </a:rPr>
              <a:t>The same genes often differ slightly between people. Bases may be switched, missing, or added here and there. Most of these variations have no effect on your health. But some can create unusual proteins that might boost your risk for certain diseases. Some variants can affect how well a medicine works in your body. Or they might cause a medicine to have different side effects in you than in someone else. </a:t>
            </a:r>
          </a:p>
          <a:p>
            <a:r>
              <a:rPr lang="en-US" sz="1200" kern="1200" dirty="0" smtClean="0">
                <a:solidFill>
                  <a:schemeClr val="tx1"/>
                </a:solidFill>
                <a:effectLst/>
                <a:latin typeface="+mn-lt"/>
                <a:ea typeface="+mn-ea"/>
                <a:cs typeface="+mn-cs"/>
              </a:rPr>
              <a:t>This is why although genomic personalized medicine is the future, we also know that it requires a detailed interpretation of human DNA sequence variation. </a:t>
            </a:r>
          </a:p>
          <a:p>
            <a:r>
              <a:rPr lang="en-US" sz="1200" kern="1200" dirty="0" smtClean="0">
                <a:solidFill>
                  <a:schemeClr val="tx1"/>
                </a:solidFill>
                <a:effectLst/>
                <a:latin typeface="+mn-lt"/>
                <a:ea typeface="+mn-ea"/>
                <a:cs typeface="+mn-cs"/>
              </a:rPr>
              <a:t>The figure here depicts the central dogma theory, that we all are aware of - flow of genetic information from DNA to proteins. we can see the vast multitude of events occurring at the cellular level, and hence interpretation of the DNA variations requires uniting information from a variety of experiments in a meaningful and efficient way. </a:t>
            </a:r>
            <a:endParaRPr lang="en-US" dirty="0" smtClean="0"/>
          </a:p>
          <a:p>
            <a:endParaRPr lang="en-US" dirty="0" smtClean="0"/>
          </a:p>
          <a:p>
            <a:r>
              <a:rPr lang="en-US" dirty="0" smtClean="0"/>
              <a:t>story for genomic personalized medicine. </a:t>
            </a:r>
          </a:p>
          <a:p>
            <a:pPr marL="685800" indent="-685800" algn="just">
              <a:buFont typeface="Wingdings" charset="2"/>
              <a:buChar char="Ø"/>
            </a:pPr>
            <a:r>
              <a:rPr lang="en-US" sz="1200" dirty="0" smtClean="0">
                <a:solidFill>
                  <a:srgbClr val="002060"/>
                </a:solidFill>
              </a:rPr>
              <a:t>Effects of the DNA sequence variants are context-dependent, and overall interpretation involves networks of annotations assembled from many thousands of genome-scale experiments that evaluate:</a:t>
            </a:r>
          </a:p>
          <a:p>
            <a:pPr marL="685800" indent="-685800" algn="just">
              <a:buFont typeface="Wingdings" charset="2"/>
              <a:buChar char="Ø"/>
            </a:pPr>
            <a:endParaRPr lang="en-US" sz="1200" dirty="0" smtClean="0">
              <a:solidFill>
                <a:srgbClr val="002060"/>
              </a:solidFill>
            </a:endParaRPr>
          </a:p>
          <a:p>
            <a:pPr marL="685800" indent="-685800" algn="just">
              <a:buFont typeface="Wingdings" charset="2"/>
              <a:buChar char="Ø"/>
            </a:pPr>
            <a:r>
              <a:rPr lang="en-US" sz="1200" dirty="0" smtClean="0">
                <a:solidFill>
                  <a:srgbClr val="002060"/>
                </a:solidFill>
              </a:rPr>
              <a:t>DNA can be personalized</a:t>
            </a:r>
            <a:r>
              <a:rPr lang="en-US" sz="1200" baseline="0" dirty="0" smtClean="0">
                <a:solidFill>
                  <a:srgbClr val="002060"/>
                </a:solidFill>
              </a:rPr>
              <a:t> to 20 million SNPs. mRNA patterns vary between tissues and overtime. Gene regulation is controlled by mole</a:t>
            </a:r>
            <a:endParaRPr lang="en-US" sz="1200" dirty="0" smtClean="0">
              <a:solidFill>
                <a:srgbClr val="002060"/>
              </a:solidFill>
            </a:endParaRPr>
          </a:p>
          <a:p>
            <a:pPr marL="685800" indent="-685800" algn="just">
              <a:buFont typeface="Wingdings" charset="2"/>
              <a:buChar char="Ø"/>
            </a:pPr>
            <a:endParaRPr lang="en-US" sz="1200" dirty="0" smtClean="0">
              <a:solidFill>
                <a:srgbClr val="002060"/>
              </a:solidFill>
            </a:endParaRPr>
          </a:p>
          <a:p>
            <a:pPr algn="just"/>
            <a:r>
              <a:rPr lang="en-US" sz="1200" dirty="0" smtClean="0">
                <a:solidFill>
                  <a:srgbClr val="002060"/>
                </a:solidFill>
              </a:rPr>
              <a:t> -  Protein-DNA binding, </a:t>
            </a:r>
          </a:p>
          <a:p>
            <a:pPr algn="just"/>
            <a:r>
              <a:rPr lang="en-US" sz="1200" dirty="0" smtClean="0">
                <a:solidFill>
                  <a:srgbClr val="002060"/>
                </a:solidFill>
              </a:rPr>
              <a:t> -  DNA accessibility, and </a:t>
            </a:r>
          </a:p>
          <a:p>
            <a:pPr algn="just"/>
            <a:r>
              <a:rPr lang="en-US" sz="1200" dirty="0" smtClean="0">
                <a:solidFill>
                  <a:srgbClr val="002060"/>
                </a:solidFill>
              </a:rPr>
              <a:t> -  Effects of variants on expression of nearby or remote genes</a:t>
            </a:r>
          </a:p>
          <a:p>
            <a:endParaRPr lang="en-US" dirty="0"/>
          </a:p>
        </p:txBody>
      </p:sp>
      <p:sp>
        <p:nvSpPr>
          <p:cNvPr id="4" name="Slide Number Placeholder 3"/>
          <p:cNvSpPr>
            <a:spLocks noGrp="1"/>
          </p:cNvSpPr>
          <p:nvPr>
            <p:ph type="sldNum" sz="quarter" idx="10"/>
          </p:nvPr>
        </p:nvSpPr>
        <p:spPr/>
        <p:txBody>
          <a:bodyPr/>
          <a:lstStyle/>
          <a:p>
            <a:fld id="{A637E269-05B8-E543-8E6D-77DE9A232B66}" type="slidenum">
              <a:rPr lang="en-US" smtClean="0"/>
              <a:t>3</a:t>
            </a:fld>
            <a:endParaRPr lang="en-US"/>
          </a:p>
        </p:txBody>
      </p:sp>
    </p:spTree>
    <p:extLst>
      <p:ext uri="{BB962C8B-B14F-4D97-AF65-F5344CB8AC3E}">
        <p14:creationId xmlns:p14="http://schemas.microsoft.com/office/powerpoint/2010/main" val="1731101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myoff</a:t>
            </a:r>
            <a:r>
              <a:rPr lang="en-US" dirty="0" smtClean="0"/>
              <a:t>=100*1000 </a:t>
            </a:r>
            <a:r>
              <a:rPr lang="en-US" dirty="0" err="1" smtClean="0"/>
              <a:t>mystartGo</a:t>
            </a:r>
            <a:r>
              <a:rPr lang="en-US" dirty="0" smtClean="0"/>
              <a:t>=38077296-myoff </a:t>
            </a:r>
            <a:r>
              <a:rPr lang="en-US" dirty="0" err="1" smtClean="0"/>
              <a:t>myendGo</a:t>
            </a:r>
            <a:r>
              <a:rPr lang="en-US" dirty="0" smtClean="0"/>
              <a:t>=38083884+myoff </a:t>
            </a:r>
            <a:r>
              <a:rPr lang="en-US" dirty="0" err="1" smtClean="0"/>
              <a:t>mychrGo</a:t>
            </a:r>
            <a:r>
              <a:rPr lang="en-US" dirty="0" smtClean="0"/>
              <a:t>=17</a:t>
            </a:r>
          </a:p>
          <a:p>
            <a:r>
              <a:rPr lang="en-US" dirty="0" err="1" smtClean="0"/>
              <a:t>dnase</a:t>
            </a:r>
            <a:r>
              <a:rPr lang="en-US" baseline="0" dirty="0" smtClean="0"/>
              <a:t> </a:t>
            </a:r>
            <a:r>
              <a:rPr lang="en-US" baseline="0" dirty="0" err="1" smtClean="0"/>
              <a:t>hypersenstive</a:t>
            </a:r>
            <a:r>
              <a:rPr lang="en-US" baseline="0" dirty="0" smtClean="0"/>
              <a:t> region, we identified 12 </a:t>
            </a:r>
            <a:r>
              <a:rPr lang="en-US" baseline="0" dirty="0" err="1" smtClean="0"/>
              <a:t>eqtl</a:t>
            </a:r>
            <a:r>
              <a:rPr lang="en-US" baseline="0" dirty="0" smtClean="0"/>
              <a:t> regions, </a:t>
            </a:r>
          </a:p>
          <a:p>
            <a:r>
              <a:rPr lang="en-US" dirty="0" err="1" smtClean="0"/>
              <a:t>ef</a:t>
            </a:r>
            <a:r>
              <a:rPr lang="en-US" dirty="0" smtClean="0"/>
              <a:t>=</a:t>
            </a:r>
            <a:r>
              <a:rPr lang="en-US" dirty="0" err="1" smtClean="0"/>
              <a:t>findOverlaps</a:t>
            </a:r>
            <a:r>
              <a:rPr lang="en-US" dirty="0" smtClean="0"/>
              <a:t>(</a:t>
            </a:r>
            <a:r>
              <a:rPr lang="en-US" dirty="0" err="1" smtClean="0"/>
              <a:t>myEQTL,myFP</a:t>
            </a:r>
            <a:r>
              <a:rPr lang="en-US" dirty="0" smtClean="0"/>
              <a:t>, type="any") </a:t>
            </a:r>
            <a:r>
              <a:rPr lang="en-US" dirty="0" err="1" smtClean="0"/>
              <a:t>ed</a:t>
            </a:r>
            <a:r>
              <a:rPr lang="en-US" dirty="0" smtClean="0"/>
              <a:t>=</a:t>
            </a:r>
            <a:r>
              <a:rPr lang="en-US" dirty="0" err="1" smtClean="0"/>
              <a:t>findOverlaps</a:t>
            </a:r>
            <a:r>
              <a:rPr lang="en-US" dirty="0" smtClean="0"/>
              <a:t>(</a:t>
            </a:r>
            <a:r>
              <a:rPr lang="en-US" dirty="0" err="1" smtClean="0"/>
              <a:t>myEQTL,myDNAse</a:t>
            </a:r>
            <a:r>
              <a:rPr lang="en-US" dirty="0" smtClean="0"/>
              <a:t>, type="any") et=</a:t>
            </a:r>
            <a:r>
              <a:rPr lang="en-US" dirty="0" err="1" smtClean="0"/>
              <a:t>findOverlaps</a:t>
            </a:r>
            <a:r>
              <a:rPr lang="en-US" dirty="0" smtClean="0"/>
              <a:t>(</a:t>
            </a:r>
            <a:r>
              <a:rPr lang="en-US" dirty="0" err="1" smtClean="0"/>
              <a:t>myEQTL,myTF</a:t>
            </a:r>
            <a:r>
              <a:rPr lang="en-US" dirty="0" smtClean="0"/>
              <a:t>, type="any")</a:t>
            </a:r>
            <a:endParaRPr lang="en-US" baseline="0" dirty="0" smtClean="0"/>
          </a:p>
          <a:p>
            <a:r>
              <a:rPr lang="en-US" baseline="0" dirty="0" smtClean="0"/>
              <a:t>mention gene names that they affect </a:t>
            </a:r>
          </a:p>
          <a:p>
            <a:endParaRPr lang="en-US" baseline="0" dirty="0" smtClean="0"/>
          </a:p>
          <a:p>
            <a:r>
              <a:rPr lang="en-US" sz="1200" b="0" i="0" kern="1200" dirty="0" smtClean="0">
                <a:solidFill>
                  <a:schemeClr val="tx1"/>
                </a:solidFill>
                <a:effectLst/>
                <a:latin typeface="+mn-lt"/>
                <a:ea typeface="+mn-ea"/>
                <a:cs typeface="+mn-cs"/>
              </a:rPr>
              <a:t>Male Specific Lethal 1</a:t>
            </a:r>
          </a:p>
          <a:p>
            <a:r>
              <a:rPr lang="en-US" sz="1200" b="0" i="0" kern="1200" dirty="0" err="1" smtClean="0">
                <a:solidFill>
                  <a:schemeClr val="tx1"/>
                </a:solidFill>
                <a:effectLst/>
                <a:latin typeface="+mn-lt"/>
                <a:ea typeface="+mn-ea"/>
                <a:cs typeface="+mn-cs"/>
              </a:rPr>
              <a:t>Gasdermin</a:t>
            </a:r>
            <a:r>
              <a:rPr lang="en-US" sz="1200" b="0" i="0" kern="1200" dirty="0" smtClean="0">
                <a:solidFill>
                  <a:schemeClr val="tx1"/>
                </a:solidFill>
                <a:effectLst/>
                <a:latin typeface="+mn-lt"/>
                <a:ea typeface="+mn-ea"/>
                <a:cs typeface="+mn-cs"/>
              </a:rPr>
              <a:t> A : Some strong </a:t>
            </a:r>
            <a:r>
              <a:rPr lang="en-US" sz="1200" b="0" i="0" kern="1200" dirty="0" err="1" smtClean="0">
                <a:solidFill>
                  <a:schemeClr val="tx1"/>
                </a:solidFill>
                <a:effectLst/>
                <a:latin typeface="+mn-lt"/>
                <a:ea typeface="+mn-ea"/>
                <a:cs typeface="+mn-cs"/>
              </a:rPr>
              <a:t>eQTLs</a:t>
            </a:r>
            <a:r>
              <a:rPr lang="en-US" sz="1200" b="0" i="0" kern="1200" dirty="0" smtClean="0">
                <a:solidFill>
                  <a:schemeClr val="tx1"/>
                </a:solidFill>
                <a:effectLst/>
                <a:latin typeface="+mn-lt"/>
                <a:ea typeface="+mn-ea"/>
                <a:cs typeface="+mn-cs"/>
              </a:rPr>
              <a:t> are also asthma susceptibility loci. For example, rs3859192 on chr17q21 is robustly associated with the mRNA levels of </a:t>
            </a:r>
            <a:r>
              <a:rPr lang="en-US" sz="1200" b="1" i="0" kern="1200" dirty="0" smtClean="0">
                <a:solidFill>
                  <a:schemeClr val="tx1"/>
                </a:solidFill>
                <a:effectLst/>
                <a:latin typeface="+mn-lt"/>
                <a:ea typeface="+mn-ea"/>
                <a:cs typeface="+mn-cs"/>
              </a:rPr>
              <a:t>GSDMA</a:t>
            </a:r>
            <a:r>
              <a:rPr lang="en-US" sz="1200" b="0" i="0" kern="1200" dirty="0" smtClean="0">
                <a:solidFill>
                  <a:schemeClr val="tx1"/>
                </a:solidFill>
                <a:effectLst/>
                <a:latin typeface="+mn-lt"/>
                <a:ea typeface="+mn-ea"/>
                <a:cs typeface="+mn-cs"/>
              </a:rPr>
              <a:t> (P = 3.55×10</a:t>
            </a:r>
            <a:r>
              <a:rPr lang="en-US" sz="1200" b="0" i="0" kern="1200" baseline="30000" dirty="0" smtClean="0">
                <a:solidFill>
                  <a:schemeClr val="tx1"/>
                </a:solidFill>
                <a:effectLst/>
                <a:latin typeface="+mn-lt"/>
                <a:ea typeface="+mn-ea"/>
                <a:cs typeface="+mn-cs"/>
              </a:rPr>
              <a:t>−151</a:t>
            </a:r>
            <a:r>
              <a:rPr lang="en-US" sz="1200" b="0" i="0" kern="1200" dirty="0" smtClean="0">
                <a:solidFill>
                  <a:schemeClr val="tx1"/>
                </a:solidFill>
                <a:effectLst/>
                <a:latin typeface="+mn-lt"/>
                <a:ea typeface="+mn-ea"/>
                <a:cs typeface="+mn-cs"/>
              </a:rPr>
              <a:t>). ... The </a:t>
            </a:r>
            <a:r>
              <a:rPr lang="en-US" sz="1200" b="0" i="0" kern="1200" dirty="0" err="1" smtClean="0">
                <a:solidFill>
                  <a:schemeClr val="tx1"/>
                </a:solidFill>
                <a:effectLst/>
                <a:latin typeface="+mn-lt"/>
                <a:ea typeface="+mn-ea"/>
                <a:cs typeface="+mn-cs"/>
              </a:rPr>
              <a:t>eQTLs</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gene</a:t>
            </a:r>
            <a:r>
              <a:rPr lang="en-US" sz="1200" b="0" i="0" kern="1200" dirty="0" smtClean="0">
                <a:solidFill>
                  <a:schemeClr val="tx1"/>
                </a:solidFill>
                <a:effectLst/>
                <a:latin typeface="+mn-lt"/>
                <a:ea typeface="+mn-ea"/>
                <a:cs typeface="+mn-cs"/>
              </a:rPr>
              <a:t> networks identified in this study are powerful tools for elucidating the causal mechanisms underlying </a:t>
            </a:r>
            <a:r>
              <a:rPr lang="en-US" sz="1200" b="1" i="0" kern="1200" dirty="0" smtClean="0">
                <a:solidFill>
                  <a:schemeClr val="tx1"/>
                </a:solidFill>
                <a:effectLst/>
                <a:latin typeface="+mn-lt"/>
                <a:ea typeface="+mn-ea"/>
                <a:cs typeface="+mn-cs"/>
              </a:rPr>
              <a:t>pulmonary disease</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RARA Antisense RNA 1</a:t>
            </a:r>
          </a:p>
          <a:p>
            <a:endParaRPr lang="en-US" dirty="0"/>
          </a:p>
        </p:txBody>
      </p:sp>
      <p:sp>
        <p:nvSpPr>
          <p:cNvPr id="4" name="Slide Number Placeholder 3"/>
          <p:cNvSpPr>
            <a:spLocks noGrp="1"/>
          </p:cNvSpPr>
          <p:nvPr>
            <p:ph type="sldNum" sz="quarter" idx="10"/>
          </p:nvPr>
        </p:nvSpPr>
        <p:spPr/>
        <p:txBody>
          <a:bodyPr/>
          <a:lstStyle/>
          <a:p>
            <a:fld id="{A637E269-05B8-E543-8E6D-77DE9A232B66}" type="slidenum">
              <a:rPr lang="en-US" smtClean="0"/>
              <a:t>16</a:t>
            </a:fld>
            <a:endParaRPr lang="en-US"/>
          </a:p>
        </p:txBody>
      </p:sp>
    </p:spTree>
    <p:extLst>
      <p:ext uri="{BB962C8B-B14F-4D97-AF65-F5344CB8AC3E}">
        <p14:creationId xmlns:p14="http://schemas.microsoft.com/office/powerpoint/2010/main" val="1711635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37E269-05B8-E543-8E6D-77DE9A232B66}" type="slidenum">
              <a:rPr lang="en-US" smtClean="0"/>
              <a:t>17</a:t>
            </a:fld>
            <a:endParaRPr lang="en-US"/>
          </a:p>
        </p:txBody>
      </p:sp>
    </p:spTree>
    <p:extLst>
      <p:ext uri="{BB962C8B-B14F-4D97-AF65-F5344CB8AC3E}">
        <p14:creationId xmlns:p14="http://schemas.microsoft.com/office/powerpoint/2010/main" val="1611156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one part from colorectal</a:t>
            </a:r>
            <a:r>
              <a:rPr lang="en-US" baseline="0" dirty="0" smtClean="0"/>
              <a:t> to lung and cut that out. </a:t>
            </a:r>
          </a:p>
          <a:p>
            <a:r>
              <a:rPr lang="en-US" baseline="0" dirty="0" smtClean="0"/>
              <a:t>change title font</a:t>
            </a:r>
          </a:p>
          <a:p>
            <a:r>
              <a:rPr lang="en-US" b="1" dirty="0" smtClean="0"/>
              <a:t>Transcription Factors</a:t>
            </a:r>
            <a:r>
              <a:rPr lang="en-US" dirty="0" smtClean="0"/>
              <a:t> are proteins that bind to a DNA sequence in the promoter regions and facilitate certain chemical reactions. </a:t>
            </a:r>
            <a:endParaRPr lang="en-US" baseline="0" dirty="0" smtClean="0"/>
          </a:p>
          <a:p>
            <a:r>
              <a:rPr lang="en-US" sz="1200" b="0" i="0" kern="1200" dirty="0" smtClean="0">
                <a:solidFill>
                  <a:schemeClr val="tx1"/>
                </a:solidFill>
                <a:effectLst/>
                <a:latin typeface="+mn-lt"/>
                <a:ea typeface="+mn-ea"/>
                <a:cs typeface="+mn-cs"/>
              </a:rPr>
              <a:t>The observation that GWAS variants associated with multiple distinct diseases within the same broader disease class (e.g., inflammation, cancer) repeatedly localize within the recognition sites of interacting transcription factors suggested that cohorts of such transcription factors might form shared regulatory architectures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 is the kind of</a:t>
            </a:r>
            <a:r>
              <a:rPr lang="en-US" sz="1200" b="0" i="0" kern="1200" baseline="0" dirty="0" smtClean="0">
                <a:solidFill>
                  <a:schemeClr val="tx1"/>
                </a:solidFill>
                <a:effectLst/>
                <a:latin typeface="+mn-lt"/>
                <a:ea typeface="+mn-ea"/>
                <a:cs typeface="+mn-cs"/>
              </a:rPr>
              <a:t> network built ? then put the genomic ranges figure .... </a:t>
            </a:r>
            <a:endParaRPr lang="en-US" dirty="0"/>
          </a:p>
        </p:txBody>
      </p:sp>
      <p:sp>
        <p:nvSpPr>
          <p:cNvPr id="4" name="Slide Number Placeholder 3"/>
          <p:cNvSpPr>
            <a:spLocks noGrp="1"/>
          </p:cNvSpPr>
          <p:nvPr>
            <p:ph type="sldNum" sz="quarter" idx="10"/>
          </p:nvPr>
        </p:nvSpPr>
        <p:spPr/>
        <p:txBody>
          <a:bodyPr/>
          <a:lstStyle/>
          <a:p>
            <a:fld id="{A637E269-05B8-E543-8E6D-77DE9A232B66}" type="slidenum">
              <a:rPr lang="en-US" smtClean="0"/>
              <a:t>4</a:t>
            </a:fld>
            <a:endParaRPr lang="en-US"/>
          </a:p>
        </p:txBody>
      </p:sp>
    </p:spTree>
    <p:extLst>
      <p:ext uri="{BB962C8B-B14F-4D97-AF65-F5344CB8AC3E}">
        <p14:creationId xmlns:p14="http://schemas.microsoft.com/office/powerpoint/2010/main" val="1095040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i="0" kern="1200" dirty="0" smtClean="0">
                <a:solidFill>
                  <a:schemeClr val="tx1"/>
                </a:solidFill>
                <a:effectLst/>
                <a:latin typeface="+mn-lt"/>
                <a:ea typeface="+mn-ea"/>
                <a:cs typeface="+mn-cs"/>
              </a:rPr>
              <a:t>Expression quantitative trait loci (</a:t>
            </a:r>
            <a:r>
              <a:rPr lang="en-US" sz="1200" b="1" i="0" kern="1200" dirty="0" err="1" smtClean="0">
                <a:solidFill>
                  <a:schemeClr val="tx1"/>
                </a:solidFill>
                <a:effectLst/>
                <a:latin typeface="+mn-lt"/>
                <a:ea typeface="+mn-ea"/>
                <a:cs typeface="+mn-cs"/>
              </a:rPr>
              <a:t>eQTLs</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are regions of the genome containing DNA sequence variants that influence the expression level of one or more genes. They are identified by studying a population of genetically different individuals . There are four main types of tissue: </a:t>
            </a:r>
            <a:r>
              <a:rPr lang="en-US" sz="1200" b="1" i="0" kern="1200" dirty="0" smtClean="0">
                <a:solidFill>
                  <a:schemeClr val="tx1"/>
                </a:solidFill>
                <a:effectLst/>
                <a:latin typeface="+mn-lt"/>
                <a:ea typeface="+mn-ea"/>
                <a:cs typeface="+mn-cs"/>
              </a:rPr>
              <a:t>muscle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epithelial</a:t>
            </a:r>
            <a:r>
              <a:rPr lang="en-US" sz="1200" b="0" i="0" kern="1200" dirty="0" smtClean="0">
                <a:solidFill>
                  <a:schemeClr val="tx1"/>
                </a:solidFill>
                <a:effectLst/>
                <a:latin typeface="+mn-lt"/>
                <a:ea typeface="+mn-ea"/>
                <a:cs typeface="+mn-cs"/>
              </a:rPr>
              <a:t>, connective and nervous. And so many subtypes</a:t>
            </a:r>
            <a:r>
              <a:rPr lang="mr-IN"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gtex</a:t>
            </a:r>
            <a:r>
              <a:rPr lang="en-US" sz="1200" b="0" i="0" kern="1200" dirty="0" smtClean="0">
                <a:solidFill>
                  <a:schemeClr val="tx1"/>
                </a:solidFill>
                <a:effectLst/>
                <a:latin typeface="+mn-lt"/>
                <a:ea typeface="+mn-ea"/>
                <a:cs typeface="+mn-cs"/>
              </a:rPr>
              <a:t> 53 tissues ? </a:t>
            </a:r>
          </a:p>
          <a:p>
            <a:r>
              <a:rPr lang="en-US" b="1" dirty="0" smtClean="0"/>
              <a:t>2. Transcription Factors</a:t>
            </a:r>
            <a:r>
              <a:rPr lang="en-US" dirty="0" smtClean="0"/>
              <a:t> are proteins that bind to a DNA sequence in the promoter regions and facilitate certain chemical reactions. The mapping between transcription factor names and their unique ids is provided in a separate file (see datasets below).</a:t>
            </a:r>
          </a:p>
          <a:p>
            <a:r>
              <a:rPr lang="en-US" sz="1200" b="0" i="0" kern="1200" dirty="0" smtClean="0">
                <a:solidFill>
                  <a:schemeClr val="tx1"/>
                </a:solidFill>
                <a:effectLst/>
                <a:latin typeface="+mn-lt"/>
                <a:ea typeface="+mn-ea"/>
                <a:cs typeface="+mn-cs"/>
              </a:rPr>
              <a:t>3. In genetics, </a:t>
            </a:r>
            <a:r>
              <a:rPr lang="en-US" sz="1200" b="1" i="0" kern="1200" dirty="0" smtClean="0">
                <a:solidFill>
                  <a:schemeClr val="tx1"/>
                </a:solidFill>
                <a:effectLst/>
                <a:latin typeface="+mn-lt"/>
                <a:ea typeface="+mn-ea"/>
                <a:cs typeface="+mn-cs"/>
              </a:rPr>
              <a:t>DNase</a:t>
            </a:r>
            <a:r>
              <a:rPr lang="en-US" sz="1200" b="0" i="0" kern="1200" dirty="0" smtClean="0">
                <a:solidFill>
                  <a:schemeClr val="tx1"/>
                </a:solidFill>
                <a:effectLst/>
                <a:latin typeface="+mn-lt"/>
                <a:ea typeface="+mn-ea"/>
                <a:cs typeface="+mn-cs"/>
              </a:rPr>
              <a:t> I </a:t>
            </a:r>
            <a:r>
              <a:rPr lang="en-US" sz="1200" b="1" i="0" kern="1200" dirty="0" smtClean="0">
                <a:solidFill>
                  <a:schemeClr val="tx1"/>
                </a:solidFill>
                <a:effectLst/>
                <a:latin typeface="+mn-lt"/>
                <a:ea typeface="+mn-ea"/>
                <a:cs typeface="+mn-cs"/>
              </a:rPr>
              <a:t>hypersensitive sites</a:t>
            </a:r>
            <a:r>
              <a:rPr lang="en-US" sz="1200" b="0" i="0" kern="1200" dirty="0" smtClean="0">
                <a:solidFill>
                  <a:schemeClr val="tx1"/>
                </a:solidFill>
                <a:effectLst/>
                <a:latin typeface="+mn-lt"/>
                <a:ea typeface="+mn-ea"/>
                <a:cs typeface="+mn-cs"/>
              </a:rPr>
              <a:t> (DHSs) are regions of chromatin that are sensitive to cleavage by the </a:t>
            </a:r>
            <a:r>
              <a:rPr lang="en-US" sz="1200" b="1" i="0" kern="1200" dirty="0" smtClean="0">
                <a:solidFill>
                  <a:schemeClr val="tx1"/>
                </a:solidFill>
                <a:effectLst/>
                <a:latin typeface="+mn-lt"/>
                <a:ea typeface="+mn-ea"/>
                <a:cs typeface="+mn-cs"/>
              </a:rPr>
              <a:t>DNase</a:t>
            </a:r>
            <a:r>
              <a:rPr lang="en-US" sz="1200" b="0" i="0" kern="1200" dirty="0" smtClean="0">
                <a:solidFill>
                  <a:schemeClr val="tx1"/>
                </a:solidFill>
                <a:effectLst/>
                <a:latin typeface="+mn-lt"/>
                <a:ea typeface="+mn-ea"/>
                <a:cs typeface="+mn-cs"/>
              </a:rPr>
              <a:t> I enzyme. In these specific regions of the genome, chromatin has lost its condensed structure, exposing the DNA and making it accessible.</a:t>
            </a:r>
          </a:p>
          <a:p>
            <a:r>
              <a:rPr lang="en-US" dirty="0" smtClean="0">
                <a:effectLst/>
              </a:rPr>
              <a:t>a systematic approach to identify TF-occupied DNA from </a:t>
            </a:r>
            <a:r>
              <a:rPr lang="en-US" sz="1200" u="none" strike="noStrike" kern="1200" dirty="0" smtClean="0">
                <a:solidFill>
                  <a:schemeClr val="tx1"/>
                </a:solidFill>
                <a:effectLst/>
                <a:latin typeface="+mn-lt"/>
                <a:ea typeface="+mn-ea"/>
                <a:cs typeface="+mn-cs"/>
                <a:hlinkClick r:id="rId3" tooltip="Learn more about Deoxyribonuclease"/>
              </a:rPr>
              <a:t>DNase</a:t>
            </a:r>
            <a:r>
              <a:rPr lang="en-US" dirty="0" smtClean="0">
                <a:effectLst/>
              </a:rPr>
              <a:t> I-</a:t>
            </a:r>
            <a:r>
              <a:rPr lang="en-US" dirty="0" err="1" smtClean="0">
                <a:effectLst/>
              </a:rPr>
              <a:t>seq</a:t>
            </a:r>
            <a:r>
              <a:rPr lang="en-US" dirty="0" smtClean="0">
                <a:effectLst/>
              </a:rPr>
              <a:t> data. Algorithms vary, but all rely on the detection of atypical cleavage patterns. Typically, TF-occupied DNA is protected from </a:t>
            </a:r>
            <a:r>
              <a:rPr lang="en-US" sz="1200" u="none" strike="noStrike" kern="1200" dirty="0" smtClean="0">
                <a:solidFill>
                  <a:schemeClr val="tx1"/>
                </a:solidFill>
                <a:effectLst/>
                <a:latin typeface="+mn-lt"/>
                <a:ea typeface="+mn-ea"/>
                <a:cs typeface="+mn-cs"/>
                <a:hlinkClick r:id="rId4" tooltip="Learn more about Deoxyribonuclease I"/>
              </a:rPr>
              <a:t>DNase I</a:t>
            </a:r>
            <a:r>
              <a:rPr lang="en-US" dirty="0" smtClean="0">
                <a:effectLst/>
              </a:rPr>
              <a:t> cleavage leaving a paucity of cleavages compared to flanking regions.</a:t>
            </a:r>
          </a:p>
          <a:p>
            <a:r>
              <a:rPr lang="en-US" b="1" dirty="0" smtClean="0"/>
              <a:t>4. </a:t>
            </a:r>
            <a:r>
              <a:rPr lang="en-US" b="1" dirty="0" err="1" smtClean="0"/>
              <a:t>Footprint</a:t>
            </a:r>
            <a:r>
              <a:rPr lang="en-US" b="1" dirty="0" err="1" smtClean="0">
                <a:effectLst/>
              </a:rPr>
              <a:t>a</a:t>
            </a:r>
            <a:r>
              <a:rPr lang="en-US" dirty="0" smtClean="0">
                <a:effectLst/>
              </a:rPr>
              <a:t> short region of DNA within a </a:t>
            </a:r>
            <a:r>
              <a:rPr lang="en-US" sz="1200" u="none" strike="noStrike" kern="1200" dirty="0" smtClean="0">
                <a:solidFill>
                  <a:schemeClr val="tx1"/>
                </a:solidFill>
                <a:effectLst/>
                <a:latin typeface="+mn-lt"/>
                <a:ea typeface="+mn-ea"/>
                <a:cs typeface="+mn-cs"/>
                <a:hlinkClick r:id="rId4" tooltip="Learn more about Deoxyribonuclease I"/>
              </a:rPr>
              <a:t>DNase I</a:t>
            </a:r>
            <a:r>
              <a:rPr lang="en-US" dirty="0" smtClean="0">
                <a:effectLst/>
              </a:rPr>
              <a:t> hypersensitive site with a cleavage pattern consistent with protein occupancy. This pattern is classically-defined as a paucity of cleavage because </a:t>
            </a:r>
            <a:r>
              <a:rPr lang="en-US" sz="1200" u="none" strike="noStrike" kern="1200" dirty="0" smtClean="0">
                <a:solidFill>
                  <a:schemeClr val="tx1"/>
                </a:solidFill>
                <a:effectLst/>
                <a:latin typeface="+mn-lt"/>
                <a:ea typeface="+mn-ea"/>
                <a:cs typeface="+mn-cs"/>
                <a:hlinkClick r:id="rId5" tooltip="Learn more about Plasma protein binding"/>
              </a:rPr>
              <a:t>protein-bound</a:t>
            </a:r>
            <a:r>
              <a:rPr lang="en-US" dirty="0" smtClean="0">
                <a:effectLst/>
              </a:rPr>
              <a:t> DNA is typically protected from DNase I cleavage.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Each market basket is uniquely identified by the following triple:</a:t>
            </a:r>
          </a:p>
          <a:p>
            <a:r>
              <a:rPr lang="en-US" sz="1200" b="1" i="0" kern="1200" dirty="0" smtClean="0">
                <a:solidFill>
                  <a:schemeClr val="tx1"/>
                </a:solidFill>
                <a:effectLst/>
                <a:latin typeface="+mn-lt"/>
                <a:ea typeface="+mn-ea"/>
                <a:cs typeface="+mn-cs"/>
              </a:rPr>
              <a:t>Species</a:t>
            </a:r>
            <a:r>
              <a:rPr lang="en-US" sz="1200" b="0" i="0" kern="1200" dirty="0" smtClean="0">
                <a:solidFill>
                  <a:schemeClr val="tx1"/>
                </a:solidFill>
                <a:effectLst/>
                <a:latin typeface="+mn-lt"/>
                <a:ea typeface="+mn-ea"/>
                <a:cs typeface="+mn-cs"/>
              </a:rPr>
              <a:t>, whose mammary gland is being studied</a:t>
            </a:r>
          </a:p>
          <a:p>
            <a:r>
              <a:rPr lang="en-US" sz="1200" b="1" i="0" kern="1200" dirty="0" smtClean="0">
                <a:solidFill>
                  <a:schemeClr val="tx1"/>
                </a:solidFill>
                <a:effectLst/>
                <a:latin typeface="+mn-lt"/>
                <a:ea typeface="+mn-ea"/>
                <a:cs typeface="+mn-cs"/>
              </a:rPr>
              <a:t>Experiment</a:t>
            </a:r>
            <a:r>
              <a:rPr lang="en-US" sz="1200" b="0" i="0" kern="1200" dirty="0" smtClean="0">
                <a:solidFill>
                  <a:schemeClr val="tx1"/>
                </a:solidFill>
                <a:effectLst/>
                <a:latin typeface="+mn-lt"/>
                <a:ea typeface="+mn-ea"/>
                <a:cs typeface="+mn-cs"/>
              </a:rPr>
              <a:t>, in which the discovery was made</a:t>
            </a:r>
          </a:p>
          <a:p>
            <a:r>
              <a:rPr lang="en-US" sz="1200" b="1" i="0" kern="1200" dirty="0" smtClean="0">
                <a:solidFill>
                  <a:schemeClr val="tx1"/>
                </a:solidFill>
                <a:effectLst/>
                <a:latin typeface="+mn-lt"/>
                <a:ea typeface="+mn-ea"/>
                <a:cs typeface="+mn-cs"/>
              </a:rPr>
              <a:t>Gene name</a:t>
            </a:r>
            <a:r>
              <a:rPr lang="en-US" sz="1200" b="0" i="0" kern="1200" dirty="0" smtClean="0">
                <a:solidFill>
                  <a:schemeClr val="tx1"/>
                </a:solidFill>
                <a:effectLst/>
                <a:latin typeface="+mn-lt"/>
                <a:ea typeface="+mn-ea"/>
                <a:cs typeface="+mn-cs"/>
              </a:rPr>
              <a:t> for the gene in whose promoter regions the transcription factors are found.</a:t>
            </a:r>
          </a:p>
          <a:p>
            <a:r>
              <a:rPr lang="en-US" sz="1200" b="0" i="0" kern="1200" dirty="0" smtClean="0">
                <a:solidFill>
                  <a:schemeClr val="tx1"/>
                </a:solidFill>
                <a:effectLst/>
                <a:latin typeface="+mn-lt"/>
                <a:ea typeface="+mn-ea"/>
                <a:cs typeface="+mn-cs"/>
              </a:rPr>
              <a:t>The match between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GeneName</a:t>
            </a:r>
            <a:r>
              <a:rPr lang="en-US" sz="1200" b="1" i="0" kern="1200" dirty="0" smtClean="0">
                <a:solidFill>
                  <a:schemeClr val="tx1"/>
                </a:solidFill>
                <a:effectLst/>
                <a:latin typeface="+mn-lt"/>
                <a:ea typeface="+mn-ea"/>
                <a:cs typeface="+mn-cs"/>
              </a:rPr>
              <a:t>, Experiment, Species)</a:t>
            </a:r>
            <a:r>
              <a:rPr lang="en-US" sz="1200" b="0" i="0" kern="1200" dirty="0" smtClean="0">
                <a:solidFill>
                  <a:schemeClr val="tx1"/>
                </a:solidFill>
                <a:effectLst/>
                <a:latin typeface="+mn-lt"/>
                <a:ea typeface="+mn-ea"/>
                <a:cs typeface="+mn-cs"/>
              </a:rPr>
              <a:t> triples and unique numeric market basket Ids is given a separate file (see datasets below).</a:t>
            </a:r>
          </a:p>
          <a:p>
            <a:r>
              <a:rPr lang="en-US" b="1" dirty="0" smtClean="0"/>
              <a:t>Transcription Factors</a:t>
            </a:r>
            <a:r>
              <a:rPr lang="en-US" dirty="0" smtClean="0"/>
              <a:t> are proteins that bind to a DNA sequence in the promoter regions and facilitate certain chemical reactions. The mapping between transcription factor names and their unique ids is provided in a separate file (see datasets below).</a:t>
            </a:r>
          </a:p>
          <a:p>
            <a:r>
              <a:rPr lang="en-US" dirty="0" smtClean="0"/>
              <a:t>Each </a:t>
            </a:r>
            <a:r>
              <a:rPr lang="en-US" i="1" dirty="0" smtClean="0"/>
              <a:t>market basket</a:t>
            </a:r>
            <a:r>
              <a:rPr lang="en-US" dirty="0" smtClean="0"/>
              <a:t> in this dataset is the list of transcription factors found to bind to the promoter region of a specific gene, of a specific species discovered in a specific experiment.</a:t>
            </a:r>
          </a:p>
          <a:p>
            <a:r>
              <a:rPr lang="en-US" dirty="0" smtClean="0"/>
              <a:t>The dataset is used for </a:t>
            </a:r>
            <a:r>
              <a:rPr lang="en-US" b="1" dirty="0" smtClean="0"/>
              <a:t>frequent </a:t>
            </a:r>
            <a:r>
              <a:rPr lang="en-US" b="1" dirty="0" err="1" smtClean="0"/>
              <a:t>itemset</a:t>
            </a:r>
            <a:r>
              <a:rPr lang="en-US" b="1" dirty="0" smtClean="0"/>
              <a:t> mining</a:t>
            </a:r>
            <a:r>
              <a:rPr lang="en-US" dirty="0" smtClean="0"/>
              <a:t> tasks.</a:t>
            </a:r>
          </a:p>
          <a:p>
            <a:r>
              <a:rPr lang="en-US" sz="1200" b="0" i="0" kern="1200" dirty="0" smtClean="0">
                <a:solidFill>
                  <a:schemeClr val="tx1"/>
                </a:solidFill>
                <a:effectLst/>
                <a:latin typeface="+mn-lt"/>
                <a:ea typeface="+mn-ea"/>
                <a:cs typeface="+mn-cs"/>
              </a:rPr>
              <a:t>3.</a:t>
            </a:r>
            <a:r>
              <a:rPr lang="en-US" sz="1200" b="0" i="0" kern="1200" baseline="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marL="228600" indent="-228600">
              <a:buAutoNum type="arabicPeriod"/>
            </a:pPr>
            <a:endParaRPr lang="en-US" sz="1200" b="0" i="0" kern="1200" dirty="0" smtClean="0">
              <a:solidFill>
                <a:schemeClr val="tx1"/>
              </a:solidFill>
              <a:effectLst/>
              <a:latin typeface="+mn-lt"/>
              <a:ea typeface="+mn-ea"/>
              <a:cs typeface="+mn-cs"/>
            </a:endParaRPr>
          </a:p>
          <a:p>
            <a:r>
              <a:rPr lang="en-US" dirty="0" smtClean="0"/>
              <a:t>Add annotation and experiment.</a:t>
            </a:r>
            <a:r>
              <a:rPr lang="en-US" baseline="0" dirty="0" smtClean="0"/>
              <a:t> </a:t>
            </a:r>
          </a:p>
          <a:p>
            <a:r>
              <a:rPr lang="en-US" baseline="0" dirty="0" smtClean="0"/>
              <a:t>mention </a:t>
            </a:r>
            <a:r>
              <a:rPr lang="en-US" baseline="0" dirty="0" err="1" smtClean="0"/>
              <a:t>Gtex</a:t>
            </a:r>
            <a:r>
              <a:rPr lang="en-US" baseline="0" dirty="0" smtClean="0"/>
              <a:t> for </a:t>
            </a:r>
            <a:r>
              <a:rPr lang="en-US" baseline="0" dirty="0" err="1" smtClean="0"/>
              <a:t>eQTL</a:t>
            </a:r>
            <a:r>
              <a:rPr lang="en-US" baseline="0" dirty="0" smtClean="0"/>
              <a:t>. mention ENCODE. </a:t>
            </a:r>
            <a:endParaRPr lang="en-US" dirty="0"/>
          </a:p>
        </p:txBody>
      </p:sp>
      <p:sp>
        <p:nvSpPr>
          <p:cNvPr id="4" name="Slide Number Placeholder 3"/>
          <p:cNvSpPr>
            <a:spLocks noGrp="1"/>
          </p:cNvSpPr>
          <p:nvPr>
            <p:ph type="sldNum" sz="quarter" idx="10"/>
          </p:nvPr>
        </p:nvSpPr>
        <p:spPr/>
        <p:txBody>
          <a:bodyPr/>
          <a:lstStyle/>
          <a:p>
            <a:fld id="{A637E269-05B8-E543-8E6D-77DE9A232B66}" type="slidenum">
              <a:rPr lang="en-US" smtClean="0"/>
              <a:t>5</a:t>
            </a:fld>
            <a:endParaRPr lang="en-US"/>
          </a:p>
        </p:txBody>
      </p:sp>
    </p:spTree>
    <p:extLst>
      <p:ext uri="{BB962C8B-B14F-4D97-AF65-F5344CB8AC3E}">
        <p14:creationId xmlns:p14="http://schemas.microsoft.com/office/powerpoint/2010/main" val="789333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37E269-05B8-E543-8E6D-77DE9A232B66}" type="slidenum">
              <a:rPr lang="en-US" smtClean="0"/>
              <a:t>6</a:t>
            </a:fld>
            <a:endParaRPr lang="en-US"/>
          </a:p>
        </p:txBody>
      </p:sp>
    </p:spTree>
    <p:extLst>
      <p:ext uri="{BB962C8B-B14F-4D97-AF65-F5344CB8AC3E}">
        <p14:creationId xmlns:p14="http://schemas.microsoft.com/office/powerpoint/2010/main" val="506212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a animation like </a:t>
            </a:r>
            <a:r>
              <a:rPr lang="en-US" dirty="0" err="1" smtClean="0"/>
              <a:t>buble</a:t>
            </a:r>
            <a:r>
              <a:rPr lang="en-US" dirty="0" smtClean="0"/>
              <a:t> to</a:t>
            </a:r>
            <a:r>
              <a:rPr lang="en-US" baseline="0" dirty="0" smtClean="0"/>
              <a:t> mention - </a:t>
            </a:r>
            <a:r>
              <a:rPr lang="en-US" dirty="0" smtClean="0"/>
              <a:t>mongo easier to distribute</a:t>
            </a:r>
            <a:r>
              <a:rPr lang="en-US" baseline="0" dirty="0" smtClean="0"/>
              <a:t> compared to </a:t>
            </a:r>
            <a:r>
              <a:rPr lang="en-US" baseline="0" dirty="0" err="1" smtClean="0"/>
              <a:t>mysql</a:t>
            </a:r>
            <a:r>
              <a:rPr lang="en-US" baseline="0" dirty="0" smtClean="0"/>
              <a:t>. easy for coordinate based searched using mongo. it scales horizontally, flexible schemas. </a:t>
            </a:r>
          </a:p>
          <a:p>
            <a:r>
              <a:rPr lang="en-US" baseline="0" dirty="0" smtClean="0"/>
              <a:t>for drill - mongo like abilities for </a:t>
            </a:r>
            <a:r>
              <a:rPr lang="en-US" baseline="0" dirty="0" err="1" smtClean="0"/>
              <a:t>flatfiles</a:t>
            </a:r>
            <a:r>
              <a:rPr lang="en-US" baseline="0" dirty="0" smtClean="0"/>
              <a:t> ... can query anything</a:t>
            </a:r>
          </a:p>
          <a:p>
            <a:endParaRPr lang="en-US" baseline="0" dirty="0" smtClean="0"/>
          </a:p>
          <a:p>
            <a:r>
              <a:rPr lang="en-US" baseline="0" dirty="0" smtClean="0"/>
              <a:t>What is a .bed file ? </a:t>
            </a:r>
          </a:p>
          <a:p>
            <a:endParaRPr lang="en-US" baseline="0" dirty="0" smtClean="0"/>
          </a:p>
          <a:p>
            <a:r>
              <a:rPr lang="en-US" sz="1200" b="0" i="0" u="none" strike="noStrike" kern="1200" dirty="0" smtClean="0">
                <a:solidFill>
                  <a:schemeClr val="tx1"/>
                </a:solidFill>
                <a:effectLst/>
                <a:latin typeface="+mn-lt"/>
                <a:ea typeface="+mn-ea"/>
                <a:cs typeface="+mn-cs"/>
              </a:rPr>
              <a:t>Since its founding in 2001 by a small group of investigators at DFCI, BWH, JHU and UC Berkeley, the Bioconductor project (</a:t>
            </a:r>
            <a:r>
              <a:rPr lang="en-US" sz="1200" b="0" i="0" u="sng" strike="noStrike" kern="1200" dirty="0" smtClean="0">
                <a:solidFill>
                  <a:schemeClr val="tx1"/>
                </a:solidFill>
                <a:effectLst/>
                <a:latin typeface="+mn-lt"/>
                <a:ea typeface="+mn-ea"/>
                <a:cs typeface="+mn-cs"/>
                <a:hlinkClick r:id="rId3"/>
              </a:rPr>
              <a:t>www.bioconductor.org</a:t>
            </a:r>
            <a:r>
              <a:rPr lang="en-US" sz="1200" b="0" i="0" u="none" strike="noStrike" kern="1200" smtClean="0">
                <a:solidFill>
                  <a:schemeClr val="tx1"/>
                </a:solidFill>
                <a:effectLst/>
                <a:latin typeface="+mn-lt"/>
                <a:ea typeface="+mn-ea"/>
                <a:cs typeface="+mn-cs"/>
              </a:rPr>
              <a:t>) has grown to involve over 500 developers on 4 continents, who share code over a common infrastructure based on the R statistical computing environment to enable efficient analysis of the newest genome-scale assays. </a:t>
            </a:r>
            <a:endParaRPr lang="en-US" dirty="0"/>
          </a:p>
        </p:txBody>
      </p:sp>
      <p:sp>
        <p:nvSpPr>
          <p:cNvPr id="4" name="Slide Number Placeholder 3"/>
          <p:cNvSpPr>
            <a:spLocks noGrp="1"/>
          </p:cNvSpPr>
          <p:nvPr>
            <p:ph type="sldNum" sz="quarter" idx="10"/>
          </p:nvPr>
        </p:nvSpPr>
        <p:spPr/>
        <p:txBody>
          <a:bodyPr/>
          <a:lstStyle/>
          <a:p>
            <a:fld id="{A637E269-05B8-E543-8E6D-77DE9A232B66}" type="slidenum">
              <a:rPr lang="en-US" smtClean="0"/>
              <a:t>9</a:t>
            </a:fld>
            <a:endParaRPr lang="en-US"/>
          </a:p>
        </p:txBody>
      </p:sp>
    </p:spTree>
    <p:extLst>
      <p:ext uri="{BB962C8B-B14F-4D97-AF65-F5344CB8AC3E}">
        <p14:creationId xmlns:p14="http://schemas.microsoft.com/office/powerpoint/2010/main" val="1326850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genome is typically represented as a linear sequence, </a:t>
            </a:r>
            <a:r>
              <a:rPr lang="en-US" dirty="0" err="1" smtClean="0"/>
              <a:t>splitover</a:t>
            </a:r>
            <a:r>
              <a:rPr lang="en-US" dirty="0" smtClean="0"/>
              <a:t> multiple chromosomes, and data are linked to the genome by occupying a range of positions on the sequence. Consider the representation of human </a:t>
            </a:r>
            <a:r>
              <a:rPr lang="en-US" dirty="0" err="1" smtClean="0"/>
              <a:t>Kras</a:t>
            </a:r>
            <a:r>
              <a:rPr lang="en-US" baseline="0" dirty="0" smtClean="0"/>
              <a:t> gene here., for chromosome 12, we have different tracks for different annotations and boxes are exons and the </a:t>
            </a:r>
            <a:r>
              <a:rPr lang="en-US" baseline="0" dirty="0" err="1" smtClean="0"/>
              <a:t>arros</a:t>
            </a:r>
            <a:r>
              <a:rPr lang="en-US" baseline="0" dirty="0" smtClean="0"/>
              <a:t> are introns with the direction of transcription</a:t>
            </a:r>
            <a:r>
              <a:rPr lang="mr-IN" baseline="0" dirty="0" smtClean="0"/>
              <a:t>…</a:t>
            </a:r>
            <a:r>
              <a:rPr lang="en-US" baseline="0" dirty="0" smtClean="0"/>
              <a:t> x </a:t>
            </a:r>
            <a:r>
              <a:rPr lang="en-US" baseline="0" dirty="0" err="1" smtClean="0"/>
              <a:t>axiss</a:t>
            </a:r>
            <a:r>
              <a:rPr lang="en-US" baseline="0" dirty="0" smtClean="0"/>
              <a:t> how the location on the genome</a:t>
            </a:r>
            <a:r>
              <a:rPr lang="mr-IN" baseline="0" dirty="0" smtClean="0"/>
              <a:t>…</a:t>
            </a:r>
            <a:r>
              <a:rPr lang="en-US" baseline="0" dirty="0" smtClean="0"/>
              <a:t> all this can be represented efficiently using one object called the Granges as shown here </a:t>
            </a:r>
            <a:r>
              <a:rPr lang="mr-IN" baseline="0" dirty="0" smtClean="0"/>
              <a:t>–</a:t>
            </a:r>
            <a:r>
              <a:rPr lang="en-US" baseline="0" dirty="0" smtClean="0"/>
              <a:t> just go through this object once</a:t>
            </a:r>
            <a:r>
              <a:rPr lang="mr-IN" baseline="0" dirty="0" smtClean="0"/>
              <a:t>…</a:t>
            </a:r>
            <a:r>
              <a:rPr lang="en-US" baseline="0" dirty="0" smtClean="0"/>
              <a:t>.</a:t>
            </a:r>
            <a:r>
              <a:rPr lang="en-US" b="1" dirty="0" smtClean="0">
                <a:solidFill>
                  <a:srgbClr val="002060"/>
                </a:solidFill>
              </a:rPr>
              <a:t> Virtually all genomic data sets fit this pattern </a:t>
            </a:r>
            <a:r>
              <a:rPr lang="mr-IN" b="1" dirty="0" smtClean="0">
                <a:solidFill>
                  <a:srgbClr val="002060"/>
                </a:solidFill>
              </a:rPr>
              <a:t>–</a:t>
            </a:r>
            <a:r>
              <a:rPr lang="en-US" b="1" dirty="0" smtClean="0">
                <a:solidFill>
                  <a:srgbClr val="002060"/>
                </a:solidFill>
              </a:rPr>
              <a:t> genomic location, followed by a series of columns, often including strand and/or score, that annotate that location.</a:t>
            </a:r>
            <a:r>
              <a:rPr lang="en-US" b="1" baseline="30000" dirty="0" smtClean="0">
                <a:solidFill>
                  <a:srgbClr val="002060"/>
                </a:solidFill>
              </a:rPr>
              <a:t>(2 </a:t>
            </a:r>
            <a:r>
              <a:rPr lang="en-US" baseline="0" dirty="0" smtClean="0"/>
              <a:t> Now we have Granges for each type of our dataset and this makes it easier to </a:t>
            </a:r>
            <a:r>
              <a:rPr lang="en-US" baseline="0" dirty="0" err="1" smtClean="0"/>
              <a:t>findOverlaps</a:t>
            </a:r>
            <a:r>
              <a:rPr lang="en-US" baseline="0" dirty="0" smtClean="0"/>
              <a:t> (overlapping regions) between two or more datasets using the </a:t>
            </a:r>
            <a:r>
              <a:rPr lang="en-US" baseline="0" dirty="0" err="1" smtClean="0"/>
              <a:t>findOverlap</a:t>
            </a:r>
            <a:r>
              <a:rPr lang="en-US" baseline="0" dirty="0" smtClean="0"/>
              <a:t>() function  </a:t>
            </a:r>
            <a:r>
              <a:rPr lang="mr-IN" baseline="0" dirty="0" smtClean="0"/>
              <a:t>…</a:t>
            </a:r>
            <a:r>
              <a:rPr lang="en-US" baseline="0" dirty="0" smtClean="0"/>
              <a:t>.  That could be used as a base for developing nodes and </a:t>
            </a:r>
            <a:r>
              <a:rPr lang="en-US" baseline="0" dirty="0" err="1" smtClean="0"/>
              <a:t>eges</a:t>
            </a:r>
            <a:r>
              <a:rPr lang="en-US" baseline="0" dirty="0" smtClean="0"/>
              <a:t> to generate a graph and look at all the information in one glance. </a:t>
            </a:r>
          </a:p>
          <a:p>
            <a:endParaRPr lang="en-US" baseline="0" dirty="0" smtClean="0"/>
          </a:p>
          <a:p>
            <a:pPr marL="285750" indent="-285750">
              <a:buFontTx/>
              <a:buChar char="-"/>
            </a:pPr>
            <a:r>
              <a:rPr lang="en-US" b="1" dirty="0" smtClean="0">
                <a:solidFill>
                  <a:srgbClr val="002060"/>
                </a:solidFill>
              </a:rPr>
              <a:t>Tabular(top), visual(bottom) representation of the exons for the human KRAS gene, derived from the UCSC known gene annotation.</a:t>
            </a:r>
          </a:p>
          <a:p>
            <a:pPr marL="285750" indent="-285750">
              <a:buFontTx/>
              <a:buChar char="-"/>
            </a:pPr>
            <a:r>
              <a:rPr lang="en-US" b="1" dirty="0" smtClean="0">
                <a:solidFill>
                  <a:srgbClr val="002060"/>
                </a:solidFill>
              </a:rPr>
              <a:t> </a:t>
            </a:r>
            <a:r>
              <a:rPr lang="en-US" b="1" dirty="0" err="1" smtClean="0">
                <a:solidFill>
                  <a:srgbClr val="002060"/>
                </a:solidFill>
              </a:rPr>
              <a:t>seqnames</a:t>
            </a:r>
            <a:r>
              <a:rPr lang="en-US" b="1" dirty="0" smtClean="0">
                <a:solidFill>
                  <a:srgbClr val="002060"/>
                </a:solidFill>
              </a:rPr>
              <a:t>, start, end locate the exons in the genome, strand indicates direction of transcription. </a:t>
            </a:r>
          </a:p>
          <a:p>
            <a:pPr marL="285750" indent="-285750">
              <a:buFontTx/>
              <a:buChar char="-"/>
            </a:pPr>
            <a:r>
              <a:rPr lang="en-US" b="1" dirty="0" smtClean="0">
                <a:solidFill>
                  <a:srgbClr val="002060"/>
                </a:solidFill>
              </a:rPr>
              <a:t>Virtually all genomic data sets fit this pattern </a:t>
            </a:r>
            <a:r>
              <a:rPr lang="mr-IN" b="1" dirty="0" smtClean="0">
                <a:solidFill>
                  <a:srgbClr val="002060"/>
                </a:solidFill>
              </a:rPr>
              <a:t>–</a:t>
            </a:r>
            <a:r>
              <a:rPr lang="en-US" b="1" dirty="0" smtClean="0">
                <a:solidFill>
                  <a:srgbClr val="002060"/>
                </a:solidFill>
              </a:rPr>
              <a:t> genomic location, followed by a series of columns, often including strand and/or score, that annotate that location.</a:t>
            </a:r>
            <a:r>
              <a:rPr lang="en-US" b="1" baseline="30000" dirty="0" smtClean="0">
                <a:solidFill>
                  <a:srgbClr val="002060"/>
                </a:solidFill>
              </a:rPr>
              <a:t>(2) </a:t>
            </a:r>
          </a:p>
          <a:p>
            <a:endParaRPr lang="en-US" dirty="0"/>
          </a:p>
        </p:txBody>
      </p:sp>
      <p:sp>
        <p:nvSpPr>
          <p:cNvPr id="4" name="Slide Number Placeholder 3"/>
          <p:cNvSpPr>
            <a:spLocks noGrp="1"/>
          </p:cNvSpPr>
          <p:nvPr>
            <p:ph type="sldNum" sz="quarter" idx="10"/>
          </p:nvPr>
        </p:nvSpPr>
        <p:spPr/>
        <p:txBody>
          <a:bodyPr/>
          <a:lstStyle/>
          <a:p>
            <a:fld id="{A637E269-05B8-E543-8E6D-77DE9A232B66}" type="slidenum">
              <a:rPr lang="en-US" smtClean="0"/>
              <a:t>10</a:t>
            </a:fld>
            <a:endParaRPr lang="en-US"/>
          </a:p>
        </p:txBody>
      </p:sp>
    </p:spTree>
    <p:extLst>
      <p:ext uri="{BB962C8B-B14F-4D97-AF65-F5344CB8AC3E}">
        <p14:creationId xmlns:p14="http://schemas.microsoft.com/office/powerpoint/2010/main" val="246035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As data size grows, </a:t>
            </a:r>
            <a:r>
              <a:rPr lang="en-US" sz="1200" b="0" i="0" kern="1200" dirty="0" err="1" smtClean="0">
                <a:solidFill>
                  <a:schemeClr val="tx1"/>
                </a:solidFill>
                <a:effectLst/>
                <a:latin typeface="+mn-lt"/>
                <a:ea typeface="+mn-ea"/>
                <a:cs typeface="+mn-cs"/>
              </a:rPr>
              <a:t>BigQuery</a:t>
            </a:r>
            <a:r>
              <a:rPr lang="en-US" sz="1200" b="0" i="0" kern="1200" dirty="0" smtClean="0">
                <a:solidFill>
                  <a:schemeClr val="tx1"/>
                </a:solidFill>
                <a:effectLst/>
                <a:latin typeface="+mn-lt"/>
                <a:ea typeface="+mn-ea"/>
                <a:cs typeface="+mn-cs"/>
              </a:rPr>
              <a:t> adds more servers to the mix - keeping performance almost constant.</a:t>
            </a:r>
          </a:p>
          <a:p>
            <a:pPr fontAlgn="base"/>
            <a:r>
              <a:rPr lang="en-US" sz="1200" b="0" i="0" kern="1200" dirty="0" smtClean="0">
                <a:solidFill>
                  <a:schemeClr val="tx1"/>
                </a:solidFill>
                <a:effectLst/>
                <a:latin typeface="+mn-lt"/>
                <a:ea typeface="+mn-ea"/>
                <a:cs typeface="+mn-cs"/>
              </a:rPr>
              <a:t>In other words, as your data grows you should expect costs to increase linearly, with performance staying almost constant. No indexes needed. And this is one of the big reasons why people choose </a:t>
            </a:r>
            <a:r>
              <a:rPr lang="en-US" sz="1200" b="0" i="0" kern="1200" dirty="0" err="1" smtClean="0">
                <a:solidFill>
                  <a:schemeClr val="tx1"/>
                </a:solidFill>
                <a:effectLst/>
                <a:latin typeface="+mn-lt"/>
                <a:ea typeface="+mn-ea"/>
                <a:cs typeface="+mn-cs"/>
              </a:rPr>
              <a:t>BigQuery</a:t>
            </a:r>
            <a:r>
              <a:rPr lang="en-US" sz="1200" b="0" i="0" kern="1200" dirty="0" smtClean="0">
                <a:solidFill>
                  <a:schemeClr val="tx1"/>
                </a:solidFill>
                <a:effectLst/>
                <a:latin typeface="+mn-lt"/>
                <a:ea typeface="+mn-ea"/>
                <a:cs typeface="+mn-cs"/>
              </a:rPr>
              <a:t> for their analytical workloads.</a:t>
            </a:r>
          </a:p>
          <a:p>
            <a:pPr fontAlgn="base"/>
            <a:endParaRPr lang="en-US" dirty="0" smtClean="0"/>
          </a:p>
          <a:p>
            <a:pPr fontAlgn="base"/>
            <a:r>
              <a:rPr lang="en-US" dirty="0" smtClean="0"/>
              <a:t>Google </a:t>
            </a:r>
            <a:r>
              <a:rPr lang="en-US" dirty="0" err="1" smtClean="0"/>
              <a:t>bigquery</a:t>
            </a:r>
            <a:r>
              <a:rPr lang="en-US" dirty="0" smtClean="0"/>
              <a:t> costs : </a:t>
            </a:r>
          </a:p>
          <a:p>
            <a:pPr fontAlgn="base"/>
            <a:r>
              <a:rPr lang="en-US" dirty="0" smtClean="0"/>
              <a:t>Storage</a:t>
            </a:r>
            <a:r>
              <a:rPr lang="en-US" sz="1200" kern="1200" dirty="0" smtClean="0">
                <a:solidFill>
                  <a:schemeClr val="tx1"/>
                </a:solidFill>
                <a:effectLst/>
                <a:latin typeface="+mn-lt"/>
                <a:ea typeface="+mn-ea"/>
                <a:cs typeface="+mn-cs"/>
              </a:rPr>
              <a:t>$0.02 per GB, per month</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$0.01 per GB, per month for </a:t>
            </a:r>
            <a:r>
              <a:rPr lang="en-US" sz="1200" u="none" strike="noStrike" kern="1200" dirty="0" smtClean="0">
                <a:solidFill>
                  <a:schemeClr val="tx1"/>
                </a:solidFill>
                <a:effectLst/>
                <a:latin typeface="+mn-lt"/>
                <a:ea typeface="+mn-ea"/>
                <a:cs typeface="+mn-cs"/>
                <a:hlinkClick r:id="rId3"/>
              </a:rPr>
              <a:t>long term </a:t>
            </a:r>
            <a:r>
              <a:rPr lang="en-US" sz="1200" u="none" strike="noStrike" kern="1200" dirty="0" err="1" smtClean="0">
                <a:solidFill>
                  <a:schemeClr val="tx1"/>
                </a:solidFill>
                <a:effectLst/>
                <a:latin typeface="+mn-lt"/>
                <a:ea typeface="+mn-ea"/>
                <a:cs typeface="+mn-cs"/>
                <a:hlinkClick r:id="rId3"/>
              </a:rPr>
              <a:t>storage</a:t>
            </a:r>
            <a:r>
              <a:rPr lang="en-US" dirty="0" err="1" smtClean="0"/>
              <a:t>Streaming</a:t>
            </a:r>
            <a:r>
              <a:rPr lang="en-US" dirty="0" smtClean="0"/>
              <a:t> Inserts</a:t>
            </a:r>
            <a:r>
              <a:rPr lang="en-US" sz="1200" kern="1200" dirty="0" smtClean="0">
                <a:solidFill>
                  <a:schemeClr val="tx1"/>
                </a:solidFill>
                <a:effectLst/>
                <a:latin typeface="+mn-lt"/>
                <a:ea typeface="+mn-ea"/>
                <a:cs typeface="+mn-cs"/>
              </a:rPr>
              <a:t>$0.01 per 200 </a:t>
            </a:r>
            <a:r>
              <a:rPr lang="en-US" sz="1200" kern="1200" dirty="0" err="1" smtClean="0">
                <a:solidFill>
                  <a:schemeClr val="tx1"/>
                </a:solidFill>
                <a:effectLst/>
                <a:latin typeface="+mn-lt"/>
                <a:ea typeface="+mn-ea"/>
                <a:cs typeface="+mn-cs"/>
              </a:rPr>
              <a:t>MB</a:t>
            </a:r>
            <a:r>
              <a:rPr lang="en-US" dirty="0" err="1" smtClean="0"/>
              <a:t>Loading</a:t>
            </a:r>
            <a:r>
              <a:rPr lang="en-US" dirty="0" smtClean="0"/>
              <a:t>, Copying, or Exporting Data</a:t>
            </a:r>
            <a:br>
              <a:rPr lang="en-US" dirty="0" smtClean="0"/>
            </a:br>
            <a:r>
              <a:rPr lang="en-US" dirty="0" smtClean="0"/>
              <a:t>Metadata </a:t>
            </a:r>
            <a:r>
              <a:rPr lang="en-US" dirty="0" err="1" smtClean="0"/>
              <a:t>Operations</a:t>
            </a:r>
            <a:r>
              <a:rPr lang="en-US" sz="1200" kern="1200" dirty="0" err="1" smtClean="0">
                <a:solidFill>
                  <a:schemeClr val="tx1"/>
                </a:solidFill>
                <a:effectLst/>
                <a:latin typeface="+mn-lt"/>
                <a:ea typeface="+mn-ea"/>
                <a:cs typeface="+mn-cs"/>
              </a:rPr>
              <a:t>Free</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637E269-05B8-E543-8E6D-77DE9A232B66}" type="slidenum">
              <a:rPr lang="en-US" smtClean="0"/>
              <a:t>12</a:t>
            </a:fld>
            <a:endParaRPr lang="en-US"/>
          </a:p>
        </p:txBody>
      </p:sp>
    </p:spTree>
    <p:extLst>
      <p:ext uri="{BB962C8B-B14F-4D97-AF65-F5344CB8AC3E}">
        <p14:creationId xmlns:p14="http://schemas.microsoft.com/office/powerpoint/2010/main" val="1865058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37E269-05B8-E543-8E6D-77DE9A232B66}" type="slidenum">
              <a:rPr lang="en-US" smtClean="0"/>
              <a:t>13</a:t>
            </a:fld>
            <a:endParaRPr lang="en-US"/>
          </a:p>
        </p:txBody>
      </p:sp>
    </p:spTree>
    <p:extLst>
      <p:ext uri="{BB962C8B-B14F-4D97-AF65-F5344CB8AC3E}">
        <p14:creationId xmlns:p14="http://schemas.microsoft.com/office/powerpoint/2010/main" val="596072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insert</a:t>
            </a:r>
            <a:r>
              <a:rPr lang="en-US" baseline="0" dirty="0" smtClean="0"/>
              <a:t> a slide for </a:t>
            </a:r>
            <a:endParaRPr lang="en-US" dirty="0"/>
          </a:p>
        </p:txBody>
      </p:sp>
      <p:sp>
        <p:nvSpPr>
          <p:cNvPr id="4" name="Slide Number Placeholder 3"/>
          <p:cNvSpPr>
            <a:spLocks noGrp="1"/>
          </p:cNvSpPr>
          <p:nvPr>
            <p:ph type="sldNum" sz="quarter" idx="10"/>
          </p:nvPr>
        </p:nvSpPr>
        <p:spPr/>
        <p:txBody>
          <a:bodyPr/>
          <a:lstStyle/>
          <a:p>
            <a:fld id="{A637E269-05B8-E543-8E6D-77DE9A232B66}" type="slidenum">
              <a:rPr lang="en-US" smtClean="0"/>
              <a:t>15</a:t>
            </a:fld>
            <a:endParaRPr lang="en-US"/>
          </a:p>
        </p:txBody>
      </p:sp>
    </p:spTree>
    <p:extLst>
      <p:ext uri="{BB962C8B-B14F-4D97-AF65-F5344CB8AC3E}">
        <p14:creationId xmlns:p14="http://schemas.microsoft.com/office/powerpoint/2010/main" val="701804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11/8/17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11/8/17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11/8/17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11/8/17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56384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file:///Users/reshg/Documents/GITHUB/TxRegQuery/vignettes/Benchmark.html#(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 Id="rId3" Type="http://schemas.openxmlformats.org/officeDocument/2006/relationships/image" Target="../media/image10.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345" y="724228"/>
            <a:ext cx="11620983" cy="3566160"/>
          </a:xfrm>
        </p:spPr>
        <p:txBody>
          <a:bodyPr>
            <a:normAutofit/>
          </a:bodyPr>
          <a:lstStyle/>
          <a:p>
            <a:r>
              <a:rPr lang="en-US" sz="6000" dirty="0">
                <a:solidFill>
                  <a:srgbClr val="C00000"/>
                </a:solidFill>
              </a:rPr>
              <a:t>Growing Genomic Networks </a:t>
            </a:r>
            <a:r>
              <a:rPr lang="en-US" sz="6000" dirty="0" smtClean="0">
                <a:solidFill>
                  <a:srgbClr val="C00000"/>
                </a:solidFill>
              </a:rPr>
              <a:t>from the 			Desktop </a:t>
            </a:r>
            <a:r>
              <a:rPr lang="en-US" sz="6000" dirty="0">
                <a:solidFill>
                  <a:srgbClr val="C00000"/>
                </a:solidFill>
              </a:rPr>
              <a:t>to the Cloud </a:t>
            </a:r>
            <a:r>
              <a:rPr lang="en-US" sz="6000" dirty="0" smtClean="0">
                <a:solidFill>
                  <a:srgbClr val="C00000"/>
                </a:solidFill>
              </a:rPr>
              <a:t/>
            </a:r>
            <a:br>
              <a:rPr lang="en-US" sz="6000" dirty="0" smtClean="0">
                <a:solidFill>
                  <a:srgbClr val="C00000"/>
                </a:solidFill>
              </a:rPr>
            </a:br>
            <a:r>
              <a:rPr lang="en-US" sz="6000" dirty="0" smtClean="0">
                <a:solidFill>
                  <a:srgbClr val="C00000"/>
                </a:solidFill>
              </a:rPr>
              <a:t>		  with </a:t>
            </a:r>
            <a:r>
              <a:rPr lang="en-US" sz="6000" dirty="0">
                <a:solidFill>
                  <a:srgbClr val="C00000"/>
                </a:solidFill>
              </a:rPr>
              <a:t>R and Bioconductor</a:t>
            </a:r>
          </a:p>
        </p:txBody>
      </p:sp>
      <p:sp>
        <p:nvSpPr>
          <p:cNvPr id="3" name="Subtitle 2"/>
          <p:cNvSpPr>
            <a:spLocks noGrp="1"/>
          </p:cNvSpPr>
          <p:nvPr>
            <p:ph type="subTitle" idx="1"/>
          </p:nvPr>
        </p:nvSpPr>
        <p:spPr>
          <a:xfrm>
            <a:off x="73433" y="4697961"/>
            <a:ext cx="12118567" cy="1143000"/>
          </a:xfrm>
        </p:spPr>
        <p:txBody>
          <a:bodyPr>
            <a:normAutofit fontScale="55000" lnSpcReduction="20000"/>
          </a:bodyPr>
          <a:lstStyle/>
          <a:p>
            <a:r>
              <a:rPr lang="en-US" sz="3800" b="1" dirty="0" smtClean="0">
                <a:solidFill>
                  <a:srgbClr val="002060"/>
                </a:solidFill>
              </a:rPr>
              <a:t>Shweta Gopaulakrishnan, </a:t>
            </a:r>
            <a:r>
              <a:rPr lang="en-US" sz="3800" b="1" dirty="0">
                <a:solidFill>
                  <a:srgbClr val="002060"/>
                </a:solidFill>
              </a:rPr>
              <a:t>BJ Stubbs, Peter </a:t>
            </a:r>
            <a:r>
              <a:rPr lang="en-US" sz="3800" b="1" dirty="0" err="1">
                <a:solidFill>
                  <a:srgbClr val="002060"/>
                </a:solidFill>
              </a:rPr>
              <a:t>Castaldi</a:t>
            </a:r>
            <a:r>
              <a:rPr lang="en-US" sz="3800" b="1" dirty="0">
                <a:solidFill>
                  <a:srgbClr val="002060"/>
                </a:solidFill>
              </a:rPr>
              <a:t>, John </a:t>
            </a:r>
            <a:r>
              <a:rPr lang="en-US" sz="3800" b="1" dirty="0" err="1">
                <a:solidFill>
                  <a:srgbClr val="002060"/>
                </a:solidFill>
              </a:rPr>
              <a:t>Platig</a:t>
            </a:r>
            <a:r>
              <a:rPr lang="en-US" sz="3800" b="1" dirty="0">
                <a:solidFill>
                  <a:srgbClr val="002060"/>
                </a:solidFill>
              </a:rPr>
              <a:t>, Vincent Carey</a:t>
            </a:r>
            <a:br>
              <a:rPr lang="en-US" sz="3800" b="1" dirty="0">
                <a:solidFill>
                  <a:srgbClr val="002060"/>
                </a:solidFill>
              </a:rPr>
            </a:br>
            <a:endParaRPr lang="en-US" sz="3800" b="1" dirty="0" smtClean="0">
              <a:solidFill>
                <a:srgbClr val="002060"/>
              </a:solidFill>
            </a:endParaRPr>
          </a:p>
          <a:p>
            <a:r>
              <a:rPr lang="en-US" sz="3800" b="1" dirty="0" smtClean="0">
                <a:solidFill>
                  <a:srgbClr val="002060"/>
                </a:solidFill>
              </a:rPr>
              <a:t>Channing Division of Network Medicine, Brigham and Women’s Hospital</a:t>
            </a:r>
          </a:p>
          <a:p>
            <a:endParaRPr lang="en-US" b="1" i="1" dirty="0">
              <a:solidFill>
                <a:schemeClr val="tx1"/>
              </a:solidFill>
            </a:endParaRPr>
          </a:p>
        </p:txBody>
      </p:sp>
    </p:spTree>
    <p:extLst>
      <p:ext uri="{BB962C8B-B14F-4D97-AF65-F5344CB8AC3E}">
        <p14:creationId xmlns:p14="http://schemas.microsoft.com/office/powerpoint/2010/main" val="148956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21131" b="22980"/>
          <a:stretch/>
        </p:blipFill>
        <p:spPr>
          <a:xfrm>
            <a:off x="36576" y="735596"/>
            <a:ext cx="5815584" cy="4032834"/>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b="69888"/>
          <a:stretch/>
        </p:blipFill>
        <p:spPr>
          <a:xfrm>
            <a:off x="219456" y="5217855"/>
            <a:ext cx="5650992" cy="107321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2096" y="680732"/>
            <a:ext cx="5925312" cy="5464036"/>
          </a:xfrm>
          <a:prstGeom prst="rect">
            <a:avLst/>
          </a:prstGeom>
        </p:spPr>
      </p:pic>
      <p:sp>
        <p:nvSpPr>
          <p:cNvPr id="6" name="TextBox 5"/>
          <p:cNvSpPr txBox="1"/>
          <p:nvPr/>
        </p:nvSpPr>
        <p:spPr>
          <a:xfrm>
            <a:off x="164592" y="180705"/>
            <a:ext cx="5650992" cy="646331"/>
          </a:xfrm>
          <a:prstGeom prst="rect">
            <a:avLst/>
          </a:prstGeom>
          <a:noFill/>
        </p:spPr>
        <p:txBody>
          <a:bodyPr wrap="square" rtlCol="0">
            <a:spAutoFit/>
          </a:bodyPr>
          <a:lstStyle/>
          <a:p>
            <a:r>
              <a:rPr lang="en-US" b="1" dirty="0" smtClean="0">
                <a:solidFill>
                  <a:srgbClr val="002060"/>
                </a:solidFill>
              </a:rPr>
              <a:t>Human </a:t>
            </a:r>
            <a:r>
              <a:rPr lang="en-US" b="1" dirty="0">
                <a:solidFill>
                  <a:srgbClr val="002060"/>
                </a:solidFill>
              </a:rPr>
              <a:t>KRAS gene, derived from the UCSC known gene annotation.</a:t>
            </a:r>
          </a:p>
        </p:txBody>
      </p:sp>
      <p:sp>
        <p:nvSpPr>
          <p:cNvPr id="7" name="TextBox 6"/>
          <p:cNvSpPr txBox="1"/>
          <p:nvPr/>
        </p:nvSpPr>
        <p:spPr>
          <a:xfrm>
            <a:off x="6010656" y="180705"/>
            <a:ext cx="5925312" cy="369332"/>
          </a:xfrm>
          <a:prstGeom prst="rect">
            <a:avLst/>
          </a:prstGeom>
          <a:noFill/>
        </p:spPr>
        <p:txBody>
          <a:bodyPr wrap="square" rtlCol="0">
            <a:spAutoFit/>
          </a:bodyPr>
          <a:lstStyle/>
          <a:p>
            <a:pPr algn="ctr"/>
            <a:r>
              <a:rPr lang="en-US" b="1" dirty="0" err="1" smtClean="0">
                <a:solidFill>
                  <a:srgbClr val="002060"/>
                </a:solidFill>
              </a:rPr>
              <a:t>GenomicRanges</a:t>
            </a:r>
            <a:endParaRPr lang="en-US" b="1" dirty="0">
              <a:solidFill>
                <a:srgbClr val="002060"/>
              </a:solidFill>
            </a:endParaRPr>
          </a:p>
        </p:txBody>
      </p:sp>
      <p:sp>
        <p:nvSpPr>
          <p:cNvPr id="8" name="TextBox 7"/>
          <p:cNvSpPr txBox="1"/>
          <p:nvPr/>
        </p:nvSpPr>
        <p:spPr>
          <a:xfrm>
            <a:off x="402336" y="4768430"/>
            <a:ext cx="5230368" cy="369332"/>
          </a:xfrm>
          <a:prstGeom prst="rect">
            <a:avLst/>
          </a:prstGeom>
          <a:noFill/>
        </p:spPr>
        <p:txBody>
          <a:bodyPr wrap="square" rtlCol="0">
            <a:spAutoFit/>
          </a:bodyPr>
          <a:lstStyle/>
          <a:p>
            <a:pPr algn="ctr"/>
            <a:r>
              <a:rPr lang="en-US" b="1" dirty="0" err="1" smtClean="0">
                <a:solidFill>
                  <a:srgbClr val="002060"/>
                </a:solidFill>
              </a:rPr>
              <a:t>findOverlaps</a:t>
            </a:r>
            <a:r>
              <a:rPr lang="en-US" b="1" dirty="0" smtClean="0">
                <a:solidFill>
                  <a:srgbClr val="002060"/>
                </a:solidFill>
              </a:rPr>
              <a:t>()</a:t>
            </a:r>
            <a:endParaRPr lang="en-US" b="1" dirty="0">
              <a:solidFill>
                <a:srgbClr val="002060"/>
              </a:solidFill>
            </a:endParaRPr>
          </a:p>
        </p:txBody>
      </p:sp>
      <p:sp>
        <p:nvSpPr>
          <p:cNvPr id="9" name="TextBox 8"/>
          <p:cNvSpPr txBox="1"/>
          <p:nvPr/>
        </p:nvSpPr>
        <p:spPr>
          <a:xfrm>
            <a:off x="1280160" y="517003"/>
            <a:ext cx="640080" cy="276999"/>
          </a:xfrm>
          <a:prstGeom prst="rect">
            <a:avLst/>
          </a:prstGeom>
          <a:noFill/>
        </p:spPr>
        <p:txBody>
          <a:bodyPr wrap="square" rtlCol="0">
            <a:spAutoFit/>
          </a:bodyPr>
          <a:lstStyle/>
          <a:p>
            <a:r>
              <a:rPr lang="en-US" baseline="30000" dirty="0" smtClean="0"/>
              <a:t>(2)</a:t>
            </a:r>
            <a:endParaRPr lang="en-US" baseline="30000" dirty="0"/>
          </a:p>
        </p:txBody>
      </p:sp>
    </p:spTree>
    <p:extLst>
      <p:ext uri="{BB962C8B-B14F-4D97-AF65-F5344CB8AC3E}">
        <p14:creationId xmlns:p14="http://schemas.microsoft.com/office/powerpoint/2010/main" val="2051677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336" y="968814"/>
            <a:ext cx="12577011" cy="3566160"/>
          </a:xfrm>
        </p:spPr>
        <p:txBody>
          <a:bodyPr/>
          <a:lstStyle/>
          <a:p>
            <a:pPr algn="ctr"/>
            <a:r>
              <a:rPr lang="en-US" b="1" dirty="0" smtClean="0">
                <a:solidFill>
                  <a:srgbClr val="C00000"/>
                </a:solidFill>
              </a:rPr>
              <a:t>Google </a:t>
            </a:r>
            <a:r>
              <a:rPr lang="en-US" b="1" dirty="0" err="1" smtClean="0">
                <a:solidFill>
                  <a:srgbClr val="C00000"/>
                </a:solidFill>
              </a:rPr>
              <a:t>BigQuery</a:t>
            </a:r>
            <a:r>
              <a:rPr lang="en-US" b="1" dirty="0" smtClean="0">
                <a:solidFill>
                  <a:srgbClr val="C00000"/>
                </a:solidFill>
              </a:rPr>
              <a:t> </a:t>
            </a:r>
            <a:br>
              <a:rPr lang="en-US" b="1" dirty="0" smtClean="0">
                <a:solidFill>
                  <a:srgbClr val="C00000"/>
                </a:solidFill>
              </a:rPr>
            </a:br>
            <a:r>
              <a:rPr lang="en-US" b="1" dirty="0" smtClean="0">
                <a:solidFill>
                  <a:srgbClr val="C00000"/>
                </a:solidFill>
              </a:rPr>
              <a:t>As Remote Database </a:t>
            </a:r>
            <a:r>
              <a:rPr lang="en-US" b="1" dirty="0">
                <a:solidFill>
                  <a:srgbClr val="C00000"/>
                </a:solidFill>
              </a:rPr>
              <a:t>B</a:t>
            </a:r>
            <a:r>
              <a:rPr lang="en-US" b="1" dirty="0" smtClean="0">
                <a:solidFill>
                  <a:srgbClr val="C00000"/>
                </a:solidFill>
              </a:rPr>
              <a:t>ackend</a:t>
            </a:r>
            <a:endParaRPr lang="en-US" b="1" dirty="0">
              <a:solidFill>
                <a:srgbClr val="C00000"/>
              </a:solidFill>
            </a:endParaRPr>
          </a:p>
        </p:txBody>
      </p:sp>
    </p:spTree>
    <p:extLst>
      <p:ext uri="{BB962C8B-B14F-4D97-AF65-F5344CB8AC3E}">
        <p14:creationId xmlns:p14="http://schemas.microsoft.com/office/powerpoint/2010/main" val="1728075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78715" y="2131634"/>
            <a:ext cx="482635" cy="677108"/>
          </a:xfrm>
          <a:prstGeom prst="rect">
            <a:avLst/>
          </a:prstGeom>
          <a:noFill/>
        </p:spPr>
        <p:txBody>
          <a:bodyPr wrap="square" lIns="91440" tIns="45720" rIns="91440" bIns="45720">
            <a:spAutoFit/>
          </a:bodyPr>
          <a:lstStyle/>
          <a:p>
            <a:pPr algn="ctr"/>
            <a:r>
              <a:rPr lang="en-US" sz="37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G</a:t>
            </a:r>
            <a:endParaRPr lang="en-US" sz="37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95" y="96252"/>
            <a:ext cx="11951368" cy="6166448"/>
          </a:xfrm>
          <a:prstGeom prst="rect">
            <a:avLst/>
          </a:prstGeom>
          <a:ln w="88900" cap="sq" cmpd="thickThin">
            <a:solidFill>
              <a:srgbClr val="000000"/>
            </a:solidFill>
            <a:prstDash val="solid"/>
            <a:miter lim="800000"/>
          </a:ln>
          <a:effectLst>
            <a:innerShdw blurRad="76200">
              <a:srgbClr val="000000"/>
            </a:innerShdw>
          </a:effectLst>
        </p:spPr>
      </p:pic>
      <p:sp>
        <p:nvSpPr>
          <p:cNvPr id="8" name="TextBox 7"/>
          <p:cNvSpPr txBox="1"/>
          <p:nvPr/>
        </p:nvSpPr>
        <p:spPr>
          <a:xfrm>
            <a:off x="5078715" y="190613"/>
            <a:ext cx="2784760" cy="923330"/>
          </a:xfrm>
          <a:prstGeom prst="rect">
            <a:avLst/>
          </a:prstGeom>
          <a:noFill/>
        </p:spPr>
        <p:txBody>
          <a:bodyPr wrap="square" rtlCol="0">
            <a:spAutoFit/>
          </a:bodyPr>
          <a:lstStyle/>
          <a:p>
            <a:r>
              <a:rPr lang="en-US" b="1" dirty="0" smtClean="0"/>
              <a:t>An </a:t>
            </a:r>
            <a:r>
              <a:rPr lang="en-US" b="1" dirty="0"/>
              <a:t>enterprise data warehouse that enables super-fast </a:t>
            </a:r>
            <a:r>
              <a:rPr lang="en-US" b="1"/>
              <a:t>SQL </a:t>
            </a:r>
            <a:r>
              <a:rPr lang="en-US" b="1" smtClean="0"/>
              <a:t>queries</a:t>
            </a:r>
            <a:endParaRPr lang="en-US" b="1" dirty="0"/>
          </a:p>
        </p:txBody>
      </p:sp>
      <p:sp>
        <p:nvSpPr>
          <p:cNvPr id="9" name="Lightning Bolt 8"/>
          <p:cNvSpPr/>
          <p:nvPr/>
        </p:nvSpPr>
        <p:spPr>
          <a:xfrm rot="16200000">
            <a:off x="5340703" y="1015929"/>
            <a:ext cx="441294" cy="63732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9082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253663" y="73219"/>
            <a:ext cx="10754740" cy="707886"/>
          </a:xfrm>
          <a:prstGeom prst="rect">
            <a:avLst/>
          </a:prstGeom>
        </p:spPr>
        <p:txBody>
          <a:bodyPr wrap="none">
            <a:spAutoFit/>
          </a:bodyPr>
          <a:lstStyle/>
          <a:p>
            <a:pPr algn="ctr"/>
            <a:r>
              <a:rPr lang="en-US" sz="4000" b="1" dirty="0" smtClean="0">
                <a:solidFill>
                  <a:srgbClr val="C00000"/>
                </a:solidFill>
              </a:rPr>
              <a:t>Throughput of </a:t>
            </a:r>
            <a:r>
              <a:rPr lang="en-US" sz="4000" b="1" dirty="0" err="1" smtClean="0">
                <a:solidFill>
                  <a:srgbClr val="C00000"/>
                </a:solidFill>
              </a:rPr>
              <a:t>BigQuery</a:t>
            </a:r>
            <a:r>
              <a:rPr lang="en-US" sz="4000" b="1" dirty="0" smtClean="0">
                <a:solidFill>
                  <a:srgbClr val="C00000"/>
                </a:solidFill>
              </a:rPr>
              <a:t> &amp; MongoDB </a:t>
            </a:r>
            <a:r>
              <a:rPr lang="en-US" sz="4000" b="1" dirty="0">
                <a:solidFill>
                  <a:srgbClr val="C00000"/>
                </a:solidFill>
              </a:rPr>
              <a:t>as backend </a:t>
            </a:r>
            <a:r>
              <a:rPr lang="en-US" sz="4000" b="1" dirty="0" smtClean="0">
                <a:solidFill>
                  <a:srgbClr val="C00000"/>
                </a:solidFill>
              </a:rPr>
              <a:t> </a:t>
            </a:r>
            <a:endParaRPr lang="en-US" sz="4000" b="1" dirty="0">
              <a:solidFill>
                <a:srgbClr val="C00000"/>
              </a:solidFill>
            </a:endParaRPr>
          </a:p>
        </p:txBody>
      </p:sp>
      <p:sp>
        <p:nvSpPr>
          <p:cNvPr id="21" name="TextBox 20"/>
          <p:cNvSpPr txBox="1"/>
          <p:nvPr/>
        </p:nvSpPr>
        <p:spPr>
          <a:xfrm>
            <a:off x="179294" y="4214982"/>
            <a:ext cx="12111318" cy="1200329"/>
          </a:xfrm>
          <a:prstGeom prst="rect">
            <a:avLst/>
          </a:prstGeom>
          <a:noFill/>
        </p:spPr>
        <p:txBody>
          <a:bodyPr wrap="square" rtlCol="0">
            <a:spAutoFit/>
          </a:bodyPr>
          <a:lstStyle/>
          <a:p>
            <a:pPr marL="285750" indent="-285750">
              <a:buSzPct val="70000"/>
              <a:buFont typeface="Wingdings" charset="2"/>
              <a:buChar char="§"/>
            </a:pPr>
            <a:r>
              <a:rPr lang="en-US" dirty="0" smtClean="0">
                <a:solidFill>
                  <a:srgbClr val="002060"/>
                </a:solidFill>
              </a:rPr>
              <a:t>Expr : </a:t>
            </a:r>
            <a:r>
              <a:rPr lang="en-US" dirty="0">
                <a:solidFill>
                  <a:srgbClr val="002060"/>
                </a:solidFill>
              </a:rPr>
              <a:t>(</a:t>
            </a:r>
            <a:r>
              <a:rPr lang="en-US" dirty="0" err="1">
                <a:solidFill>
                  <a:srgbClr val="002060"/>
                </a:solidFill>
              </a:rPr>
              <a:t>eqtl_tbl</a:t>
            </a:r>
            <a:r>
              <a:rPr lang="en-US" dirty="0">
                <a:solidFill>
                  <a:srgbClr val="002060"/>
                </a:solidFill>
              </a:rPr>
              <a:t> %&gt;% filter(</a:t>
            </a:r>
            <a:r>
              <a:rPr lang="en-US" dirty="0" err="1">
                <a:solidFill>
                  <a:srgbClr val="002060"/>
                </a:solidFill>
              </a:rPr>
              <a:t>chr</a:t>
            </a:r>
            <a:r>
              <a:rPr lang="en-US" dirty="0">
                <a:solidFill>
                  <a:srgbClr val="002060"/>
                </a:solidFill>
              </a:rPr>
              <a:t> == </a:t>
            </a:r>
            <a:r>
              <a:rPr lang="en-US" dirty="0" err="1">
                <a:solidFill>
                  <a:srgbClr val="002060"/>
                </a:solidFill>
              </a:rPr>
              <a:t>mychr</a:t>
            </a:r>
            <a:r>
              <a:rPr lang="en-US" dirty="0">
                <a:solidFill>
                  <a:srgbClr val="002060"/>
                </a:solidFill>
              </a:rPr>
              <a:t>) %&gt;% filter(</a:t>
            </a:r>
            <a:r>
              <a:rPr lang="en-US" dirty="0" err="1">
                <a:solidFill>
                  <a:srgbClr val="002060"/>
                </a:solidFill>
              </a:rPr>
              <a:t>snp_pos</a:t>
            </a:r>
            <a:r>
              <a:rPr lang="en-US" dirty="0">
                <a:solidFill>
                  <a:srgbClr val="002060"/>
                </a:solidFill>
              </a:rPr>
              <a:t> &gt;= </a:t>
            </a:r>
            <a:r>
              <a:rPr lang="en-US" dirty="0" err="1">
                <a:solidFill>
                  <a:srgbClr val="002060"/>
                </a:solidFill>
              </a:rPr>
              <a:t>mystart</a:t>
            </a:r>
            <a:r>
              <a:rPr lang="en-US" dirty="0">
                <a:solidFill>
                  <a:srgbClr val="002060"/>
                </a:solidFill>
              </a:rPr>
              <a:t>) %&gt;% filter(</a:t>
            </a:r>
            <a:r>
              <a:rPr lang="en-US" dirty="0" err="1">
                <a:solidFill>
                  <a:srgbClr val="002060"/>
                </a:solidFill>
              </a:rPr>
              <a:t>snp_pos</a:t>
            </a:r>
            <a:r>
              <a:rPr lang="en-US" dirty="0">
                <a:solidFill>
                  <a:srgbClr val="002060"/>
                </a:solidFill>
              </a:rPr>
              <a:t> &lt;= </a:t>
            </a:r>
            <a:r>
              <a:rPr lang="en-US" dirty="0" err="1">
                <a:solidFill>
                  <a:srgbClr val="002060"/>
                </a:solidFill>
              </a:rPr>
              <a:t>myend</a:t>
            </a:r>
            <a:r>
              <a:rPr lang="en-US" dirty="0">
                <a:solidFill>
                  <a:srgbClr val="002060"/>
                </a:solidFill>
              </a:rPr>
              <a:t>) %&gt;% </a:t>
            </a:r>
            <a:r>
              <a:rPr lang="en-US" dirty="0" err="1">
                <a:solidFill>
                  <a:srgbClr val="002060"/>
                </a:solidFill>
              </a:rPr>
              <a:t>as.data.frame</a:t>
            </a:r>
            <a:r>
              <a:rPr lang="en-US" dirty="0">
                <a:solidFill>
                  <a:srgbClr val="002060"/>
                </a:solidFill>
              </a:rPr>
              <a:t>())</a:t>
            </a:r>
          </a:p>
          <a:p>
            <a:pPr marL="285750" indent="-285750">
              <a:buSzPct val="70000"/>
              <a:buFont typeface="Wingdings" charset="2"/>
              <a:buChar char="§"/>
            </a:pPr>
            <a:r>
              <a:rPr lang="en-US" dirty="0" smtClean="0">
                <a:solidFill>
                  <a:srgbClr val="002060"/>
                </a:solidFill>
              </a:rPr>
              <a:t>File   : Breast_Mammary_Tissue_Analysis.v6p.all_snpgene_pairs_eQTL </a:t>
            </a:r>
          </a:p>
          <a:p>
            <a:pPr marL="285750" indent="-285750">
              <a:buSzPct val="70000"/>
              <a:buFont typeface="Wingdings" charset="2"/>
              <a:buChar char="§"/>
            </a:pPr>
            <a:r>
              <a:rPr lang="en-US" dirty="0" smtClean="0">
                <a:solidFill>
                  <a:srgbClr val="002060"/>
                </a:solidFill>
              </a:rPr>
              <a:t>Unit  : seconds</a:t>
            </a:r>
            <a:endParaRPr lang="en-US" dirty="0">
              <a:solidFill>
                <a:srgbClr val="002060"/>
              </a:solidFill>
            </a:endParaRPr>
          </a:p>
          <a:p>
            <a:endParaRPr lang="en-US" dirty="0"/>
          </a:p>
        </p:txBody>
      </p:sp>
      <p:sp>
        <p:nvSpPr>
          <p:cNvPr id="22" name="TextBox 21"/>
          <p:cNvSpPr txBox="1"/>
          <p:nvPr/>
        </p:nvSpPr>
        <p:spPr>
          <a:xfrm>
            <a:off x="179294" y="3614819"/>
            <a:ext cx="7153835" cy="369332"/>
          </a:xfrm>
          <a:prstGeom prst="rect">
            <a:avLst/>
          </a:prstGeom>
          <a:noFill/>
        </p:spPr>
        <p:txBody>
          <a:bodyPr wrap="square" rtlCol="0">
            <a:spAutoFit/>
          </a:bodyPr>
          <a:lstStyle/>
          <a:p>
            <a:pPr marL="285750" indent="-285750">
              <a:buFont typeface="Wingdings" charset="2"/>
              <a:buChar char="Ø"/>
            </a:pPr>
            <a:r>
              <a:rPr lang="en-US" dirty="0" smtClean="0">
                <a:solidFill>
                  <a:srgbClr val="002060"/>
                </a:solidFill>
              </a:rPr>
              <a:t>Query </a:t>
            </a:r>
            <a:r>
              <a:rPr lang="en-US" dirty="0" err="1" smtClean="0">
                <a:solidFill>
                  <a:srgbClr val="002060"/>
                </a:solidFill>
              </a:rPr>
              <a:t>eQTL</a:t>
            </a:r>
            <a:r>
              <a:rPr lang="en-US" dirty="0" smtClean="0">
                <a:solidFill>
                  <a:srgbClr val="002060"/>
                </a:solidFill>
              </a:rPr>
              <a:t> </a:t>
            </a:r>
            <a:r>
              <a:rPr lang="en-US" dirty="0" err="1" smtClean="0">
                <a:solidFill>
                  <a:srgbClr val="002060"/>
                </a:solidFill>
              </a:rPr>
              <a:t>BigQuery</a:t>
            </a:r>
            <a:endParaRPr lang="en-US" dirty="0">
              <a:solidFill>
                <a:srgbClr val="002060"/>
              </a:solidFill>
            </a:endParaRPr>
          </a:p>
        </p:txBody>
      </p:sp>
      <p:sp>
        <p:nvSpPr>
          <p:cNvPr id="23" name="TextBox 22"/>
          <p:cNvSpPr txBox="1"/>
          <p:nvPr/>
        </p:nvSpPr>
        <p:spPr>
          <a:xfrm>
            <a:off x="179294" y="839590"/>
            <a:ext cx="10990729" cy="1477328"/>
          </a:xfrm>
          <a:prstGeom prst="rect">
            <a:avLst/>
          </a:prstGeom>
          <a:noFill/>
        </p:spPr>
        <p:txBody>
          <a:bodyPr wrap="square" rtlCol="0">
            <a:spAutoFit/>
          </a:bodyPr>
          <a:lstStyle/>
          <a:p>
            <a:pPr marL="285750" indent="-285750">
              <a:buFont typeface="Wingdings" charset="2"/>
              <a:buChar char="Ø"/>
            </a:pPr>
            <a:r>
              <a:rPr lang="en-US" dirty="0" smtClean="0">
                <a:solidFill>
                  <a:srgbClr val="002060"/>
                </a:solidFill>
              </a:rPr>
              <a:t>Query </a:t>
            </a:r>
            <a:r>
              <a:rPr lang="en-US" dirty="0" err="1" smtClean="0">
                <a:solidFill>
                  <a:srgbClr val="002060"/>
                </a:solidFill>
              </a:rPr>
              <a:t>eQTL</a:t>
            </a:r>
            <a:r>
              <a:rPr lang="en-US" dirty="0" smtClean="0">
                <a:solidFill>
                  <a:srgbClr val="002060"/>
                </a:solidFill>
              </a:rPr>
              <a:t> MongoDB</a:t>
            </a:r>
          </a:p>
          <a:p>
            <a:endParaRPr lang="en-US" dirty="0">
              <a:solidFill>
                <a:srgbClr val="002060"/>
              </a:solidFill>
            </a:endParaRPr>
          </a:p>
          <a:p>
            <a:pPr marL="285750" indent="-285750">
              <a:buSzPct val="70000"/>
              <a:buFont typeface="Wingdings" charset="2"/>
              <a:buChar char="§"/>
            </a:pPr>
            <a:r>
              <a:rPr lang="en-US" dirty="0">
                <a:solidFill>
                  <a:srgbClr val="002060"/>
                </a:solidFill>
              </a:rPr>
              <a:t>Expr </a:t>
            </a:r>
            <a:r>
              <a:rPr lang="en-US" dirty="0" smtClean="0">
                <a:solidFill>
                  <a:srgbClr val="002060"/>
                </a:solidFill>
              </a:rPr>
              <a:t>                 : </a:t>
            </a:r>
            <a:r>
              <a:rPr lang="en-US" dirty="0" err="1" smtClean="0">
                <a:solidFill>
                  <a:srgbClr val="002060"/>
                </a:solidFill>
              </a:rPr>
              <a:t>my_collection$find</a:t>
            </a:r>
            <a:r>
              <a:rPr lang="en-US" dirty="0" smtClean="0">
                <a:solidFill>
                  <a:srgbClr val="002060"/>
                </a:solidFill>
              </a:rPr>
              <a:t>(</a:t>
            </a:r>
            <a:r>
              <a:rPr lang="en-US" dirty="0" err="1" smtClean="0">
                <a:solidFill>
                  <a:srgbClr val="002060"/>
                </a:solidFill>
              </a:rPr>
              <a:t>myquery</a:t>
            </a:r>
            <a:r>
              <a:rPr lang="en-US" dirty="0">
                <a:solidFill>
                  <a:srgbClr val="002060"/>
                </a:solidFill>
              </a:rPr>
              <a:t>)</a:t>
            </a:r>
          </a:p>
          <a:p>
            <a:pPr marL="285750" indent="-285750">
              <a:buSzPct val="70000"/>
              <a:buFont typeface="Wingdings" charset="2"/>
              <a:buChar char="§"/>
            </a:pPr>
            <a:r>
              <a:rPr lang="en-US" dirty="0" err="1">
                <a:solidFill>
                  <a:srgbClr val="002060"/>
                </a:solidFill>
              </a:rPr>
              <a:t>my_collection</a:t>
            </a:r>
            <a:r>
              <a:rPr lang="en-US" dirty="0">
                <a:solidFill>
                  <a:srgbClr val="002060"/>
                </a:solidFill>
              </a:rPr>
              <a:t> </a:t>
            </a:r>
            <a:r>
              <a:rPr lang="en-US" dirty="0" smtClean="0">
                <a:solidFill>
                  <a:srgbClr val="002060"/>
                </a:solidFill>
              </a:rPr>
              <a:t>: Breast_Mammary_Tissue_Analysis.v6p.all_snpgene_pairs_eQTL</a:t>
            </a:r>
          </a:p>
          <a:p>
            <a:pPr marL="285750" indent="-285750">
              <a:buSzPct val="70000"/>
              <a:buFont typeface="Wingdings" charset="2"/>
              <a:buChar char="§"/>
            </a:pPr>
            <a:r>
              <a:rPr lang="en-US" dirty="0" smtClean="0">
                <a:solidFill>
                  <a:srgbClr val="002060"/>
                </a:solidFill>
              </a:rPr>
              <a:t>Unit 		     : seconds</a:t>
            </a:r>
            <a:endParaRPr lang="en-US" dirty="0">
              <a:solidFill>
                <a:srgbClr val="002060"/>
              </a:solidFill>
            </a:endParaRPr>
          </a:p>
        </p:txBody>
      </p:sp>
      <p:sp>
        <p:nvSpPr>
          <p:cNvPr id="25" name="TextBox 24"/>
          <p:cNvSpPr txBox="1"/>
          <p:nvPr/>
        </p:nvSpPr>
        <p:spPr>
          <a:xfrm>
            <a:off x="9611360" y="6410691"/>
            <a:ext cx="2580640" cy="430887"/>
          </a:xfrm>
          <a:prstGeom prst="rect">
            <a:avLst/>
          </a:prstGeom>
          <a:noFill/>
        </p:spPr>
        <p:txBody>
          <a:bodyPr wrap="square" rtlCol="0">
            <a:spAutoFit/>
          </a:bodyPr>
          <a:lstStyle/>
          <a:p>
            <a:r>
              <a:rPr lang="en-US" sz="2200" b="1" i="1" dirty="0" smtClean="0">
                <a:solidFill>
                  <a:srgbClr val="C00000"/>
                </a:solidFill>
                <a:hlinkClick r:id="rId3" action="ppaction://hlinkfile"/>
              </a:rPr>
              <a:t>Detailed Results . . . </a:t>
            </a:r>
            <a:endParaRPr lang="en-US" sz="2200" b="1" i="1" dirty="0">
              <a:solidFill>
                <a:srgbClr val="C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234242562"/>
              </p:ext>
            </p:extLst>
          </p:nvPr>
        </p:nvGraphicFramePr>
        <p:xfrm>
          <a:off x="1375536" y="2525156"/>
          <a:ext cx="9083011" cy="992090"/>
        </p:xfrm>
        <a:graphic>
          <a:graphicData uri="http://schemas.openxmlformats.org/drawingml/2006/table">
            <a:tbl>
              <a:tblPr firstRow="1" bandRow="1">
                <a:tableStyleId>{5C22544A-7EE6-4342-B048-85BDC9FD1C3A}</a:tableStyleId>
              </a:tblPr>
              <a:tblGrid>
                <a:gridCol w="1297573"/>
                <a:gridCol w="1297573"/>
                <a:gridCol w="1297573"/>
                <a:gridCol w="1401486"/>
                <a:gridCol w="1193660"/>
                <a:gridCol w="1297573"/>
                <a:gridCol w="1297573"/>
              </a:tblGrid>
              <a:tr h="496045">
                <a:tc>
                  <a:txBody>
                    <a:bodyPr/>
                    <a:lstStyle/>
                    <a:p>
                      <a:r>
                        <a:rPr lang="en-US" dirty="0" smtClean="0"/>
                        <a:t>Min(s)</a:t>
                      </a:r>
                      <a:endParaRPr lang="en-US" dirty="0"/>
                    </a:p>
                  </a:txBody>
                  <a:tcPr/>
                </a:tc>
                <a:tc>
                  <a:txBody>
                    <a:bodyPr/>
                    <a:lstStyle/>
                    <a:p>
                      <a:r>
                        <a:rPr lang="en-US" dirty="0" err="1" smtClean="0"/>
                        <a:t>Lq</a:t>
                      </a:r>
                      <a:r>
                        <a:rPr lang="en-US" dirty="0" smtClean="0"/>
                        <a:t>(s)</a:t>
                      </a:r>
                      <a:endParaRPr lang="en-US" dirty="0"/>
                    </a:p>
                  </a:txBody>
                  <a:tcPr/>
                </a:tc>
                <a:tc>
                  <a:txBody>
                    <a:bodyPr/>
                    <a:lstStyle/>
                    <a:p>
                      <a:r>
                        <a:rPr lang="en-US" dirty="0" smtClean="0"/>
                        <a:t>Mean(s)</a:t>
                      </a:r>
                      <a:endParaRPr lang="en-US" dirty="0"/>
                    </a:p>
                  </a:txBody>
                  <a:tcPr/>
                </a:tc>
                <a:tc>
                  <a:txBody>
                    <a:bodyPr/>
                    <a:lstStyle/>
                    <a:p>
                      <a:r>
                        <a:rPr lang="en-US" dirty="0" smtClean="0"/>
                        <a:t>Median(s)</a:t>
                      </a:r>
                      <a:endParaRPr lang="en-US" dirty="0"/>
                    </a:p>
                  </a:txBody>
                  <a:tcPr/>
                </a:tc>
                <a:tc>
                  <a:txBody>
                    <a:bodyPr/>
                    <a:lstStyle/>
                    <a:p>
                      <a:r>
                        <a:rPr lang="en-US" dirty="0" err="1" smtClean="0"/>
                        <a:t>Uq</a:t>
                      </a:r>
                      <a:r>
                        <a:rPr lang="en-US" dirty="0" smtClean="0"/>
                        <a:t>(s)</a:t>
                      </a:r>
                      <a:endParaRPr lang="en-US" dirty="0"/>
                    </a:p>
                  </a:txBody>
                  <a:tcPr/>
                </a:tc>
                <a:tc>
                  <a:txBody>
                    <a:bodyPr/>
                    <a:lstStyle/>
                    <a:p>
                      <a:r>
                        <a:rPr lang="en-US" dirty="0" smtClean="0"/>
                        <a:t>Max(s)</a:t>
                      </a:r>
                      <a:endParaRPr lang="en-US" dirty="0"/>
                    </a:p>
                  </a:txBody>
                  <a:tcPr/>
                </a:tc>
                <a:tc>
                  <a:txBody>
                    <a:bodyPr/>
                    <a:lstStyle/>
                    <a:p>
                      <a:r>
                        <a:rPr lang="en-US" dirty="0" err="1" smtClean="0"/>
                        <a:t>Neval</a:t>
                      </a:r>
                      <a:r>
                        <a:rPr lang="en-US" dirty="0" smtClean="0"/>
                        <a:t>(s)</a:t>
                      </a:r>
                      <a:endParaRPr lang="en-US" dirty="0"/>
                    </a:p>
                  </a:txBody>
                  <a:tcPr/>
                </a:tc>
              </a:tr>
              <a:tr h="496045">
                <a:tc>
                  <a:txBody>
                    <a:bodyPr/>
                    <a:lstStyle/>
                    <a:p>
                      <a:r>
                        <a:rPr lang="en-US" dirty="0" smtClean="0"/>
                        <a:t>3.7</a:t>
                      </a:r>
                      <a:endParaRPr lang="en-US" dirty="0"/>
                    </a:p>
                  </a:txBody>
                  <a:tcPr/>
                </a:tc>
                <a:tc>
                  <a:txBody>
                    <a:bodyPr/>
                    <a:lstStyle/>
                    <a:p>
                      <a:r>
                        <a:rPr lang="en-US" dirty="0" smtClean="0"/>
                        <a:t>4.12</a:t>
                      </a:r>
                      <a:endParaRPr lang="en-US" dirty="0"/>
                    </a:p>
                  </a:txBody>
                  <a:tcPr/>
                </a:tc>
                <a:tc>
                  <a:txBody>
                    <a:bodyPr/>
                    <a:lstStyle/>
                    <a:p>
                      <a:r>
                        <a:rPr lang="en-US" dirty="0" smtClean="0"/>
                        <a:t>4.27</a:t>
                      </a:r>
                      <a:endParaRPr lang="en-US" dirty="0"/>
                    </a:p>
                  </a:txBody>
                  <a:tcPr/>
                </a:tc>
                <a:tc>
                  <a:txBody>
                    <a:bodyPr/>
                    <a:lstStyle/>
                    <a:p>
                      <a:r>
                        <a:rPr lang="en-US" dirty="0" smtClean="0"/>
                        <a:t>4.3</a:t>
                      </a:r>
                      <a:endParaRPr lang="en-US" dirty="0"/>
                    </a:p>
                  </a:txBody>
                  <a:tcPr/>
                </a:tc>
                <a:tc>
                  <a:txBody>
                    <a:bodyPr/>
                    <a:lstStyle/>
                    <a:p>
                      <a:r>
                        <a:rPr lang="en-US" dirty="0" smtClean="0"/>
                        <a:t>4.4</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004767111"/>
              </p:ext>
            </p:extLst>
          </p:nvPr>
        </p:nvGraphicFramePr>
        <p:xfrm>
          <a:off x="1375535" y="5282052"/>
          <a:ext cx="9083011" cy="992090"/>
        </p:xfrm>
        <a:graphic>
          <a:graphicData uri="http://schemas.openxmlformats.org/drawingml/2006/table">
            <a:tbl>
              <a:tblPr firstRow="1" bandRow="1">
                <a:tableStyleId>{5C22544A-7EE6-4342-B048-85BDC9FD1C3A}</a:tableStyleId>
              </a:tblPr>
              <a:tblGrid>
                <a:gridCol w="1297573"/>
                <a:gridCol w="1297573"/>
                <a:gridCol w="1297573"/>
                <a:gridCol w="1401486"/>
                <a:gridCol w="1193660"/>
                <a:gridCol w="1297573"/>
                <a:gridCol w="1297573"/>
              </a:tblGrid>
              <a:tr h="496045">
                <a:tc>
                  <a:txBody>
                    <a:bodyPr/>
                    <a:lstStyle/>
                    <a:p>
                      <a:r>
                        <a:rPr lang="en-US" dirty="0" smtClean="0"/>
                        <a:t>Min(s)</a:t>
                      </a:r>
                      <a:endParaRPr lang="en-US" dirty="0"/>
                    </a:p>
                  </a:txBody>
                  <a:tcPr/>
                </a:tc>
                <a:tc>
                  <a:txBody>
                    <a:bodyPr/>
                    <a:lstStyle/>
                    <a:p>
                      <a:r>
                        <a:rPr lang="en-US" dirty="0" err="1" smtClean="0"/>
                        <a:t>Lq</a:t>
                      </a:r>
                      <a:r>
                        <a:rPr lang="en-US" dirty="0" smtClean="0"/>
                        <a:t>(s)</a:t>
                      </a:r>
                      <a:endParaRPr lang="en-US" dirty="0"/>
                    </a:p>
                  </a:txBody>
                  <a:tcPr/>
                </a:tc>
                <a:tc>
                  <a:txBody>
                    <a:bodyPr/>
                    <a:lstStyle/>
                    <a:p>
                      <a:r>
                        <a:rPr lang="en-US" dirty="0" smtClean="0"/>
                        <a:t>Mean(s)</a:t>
                      </a:r>
                      <a:endParaRPr lang="en-US" dirty="0"/>
                    </a:p>
                  </a:txBody>
                  <a:tcPr/>
                </a:tc>
                <a:tc>
                  <a:txBody>
                    <a:bodyPr/>
                    <a:lstStyle/>
                    <a:p>
                      <a:r>
                        <a:rPr lang="en-US" dirty="0" smtClean="0"/>
                        <a:t>Median(s)</a:t>
                      </a:r>
                      <a:endParaRPr lang="en-US" dirty="0"/>
                    </a:p>
                  </a:txBody>
                  <a:tcPr/>
                </a:tc>
                <a:tc>
                  <a:txBody>
                    <a:bodyPr/>
                    <a:lstStyle/>
                    <a:p>
                      <a:r>
                        <a:rPr lang="en-US" dirty="0" err="1" smtClean="0"/>
                        <a:t>Uq</a:t>
                      </a:r>
                      <a:r>
                        <a:rPr lang="en-US" dirty="0" smtClean="0"/>
                        <a:t>(s)</a:t>
                      </a:r>
                      <a:endParaRPr lang="en-US" dirty="0"/>
                    </a:p>
                  </a:txBody>
                  <a:tcPr/>
                </a:tc>
                <a:tc>
                  <a:txBody>
                    <a:bodyPr/>
                    <a:lstStyle/>
                    <a:p>
                      <a:r>
                        <a:rPr lang="en-US" dirty="0" smtClean="0"/>
                        <a:t>Max(s)</a:t>
                      </a:r>
                      <a:endParaRPr lang="en-US" dirty="0"/>
                    </a:p>
                  </a:txBody>
                  <a:tcPr/>
                </a:tc>
                <a:tc>
                  <a:txBody>
                    <a:bodyPr/>
                    <a:lstStyle/>
                    <a:p>
                      <a:r>
                        <a:rPr lang="en-US" dirty="0" err="1" smtClean="0"/>
                        <a:t>Neval</a:t>
                      </a:r>
                      <a:r>
                        <a:rPr lang="en-US" dirty="0" smtClean="0"/>
                        <a:t>(s)</a:t>
                      </a:r>
                      <a:endParaRPr lang="en-US" dirty="0"/>
                    </a:p>
                  </a:txBody>
                  <a:tcPr/>
                </a:tc>
              </a:tr>
              <a:tr h="496045">
                <a:tc>
                  <a:txBody>
                    <a:bodyPr/>
                    <a:lstStyle/>
                    <a:p>
                      <a:r>
                        <a:rPr lang="en-US" dirty="0" smtClean="0"/>
                        <a:t>79</a:t>
                      </a:r>
                      <a:endParaRPr lang="en-US" dirty="0"/>
                    </a:p>
                  </a:txBody>
                  <a:tcPr/>
                </a:tc>
                <a:tc>
                  <a:txBody>
                    <a:bodyPr/>
                    <a:lstStyle/>
                    <a:p>
                      <a:r>
                        <a:rPr lang="en-US" dirty="0" smtClean="0"/>
                        <a:t>79</a:t>
                      </a:r>
                      <a:endParaRPr lang="en-US" dirty="0"/>
                    </a:p>
                  </a:txBody>
                  <a:tcPr/>
                </a:tc>
                <a:tc>
                  <a:txBody>
                    <a:bodyPr/>
                    <a:lstStyle/>
                    <a:p>
                      <a:r>
                        <a:rPr lang="en-US" dirty="0" smtClean="0"/>
                        <a:t>80.1</a:t>
                      </a:r>
                      <a:endParaRPr lang="en-US" dirty="0"/>
                    </a:p>
                  </a:txBody>
                  <a:tcPr/>
                </a:tc>
                <a:tc>
                  <a:txBody>
                    <a:bodyPr/>
                    <a:lstStyle/>
                    <a:p>
                      <a:r>
                        <a:rPr lang="en-US" dirty="0" smtClean="0"/>
                        <a:t>80</a:t>
                      </a:r>
                      <a:endParaRPr lang="en-US" dirty="0"/>
                    </a:p>
                  </a:txBody>
                  <a:tcPr/>
                </a:tc>
                <a:tc>
                  <a:txBody>
                    <a:bodyPr/>
                    <a:lstStyle/>
                    <a:p>
                      <a:r>
                        <a:rPr lang="en-US" dirty="0" smtClean="0"/>
                        <a:t>81</a:t>
                      </a:r>
                      <a:endParaRPr lang="en-US" dirty="0"/>
                    </a:p>
                  </a:txBody>
                  <a:tcPr/>
                </a:tc>
                <a:tc>
                  <a:txBody>
                    <a:bodyPr/>
                    <a:lstStyle/>
                    <a:p>
                      <a:r>
                        <a:rPr lang="en-US" dirty="0" smtClean="0"/>
                        <a:t>82.3</a:t>
                      </a:r>
                      <a:endParaRPr lang="en-US" dirty="0"/>
                    </a:p>
                  </a:txBody>
                  <a:tcPr/>
                </a:tc>
                <a:tc>
                  <a:txBody>
                    <a:bodyPr/>
                    <a:lstStyle/>
                    <a:p>
                      <a:r>
                        <a:rPr lang="en-US" dirty="0" smtClean="0"/>
                        <a:t>5</a:t>
                      </a:r>
                      <a:endParaRPr lang="en-US" dirty="0"/>
                    </a:p>
                  </a:txBody>
                  <a:tcPr/>
                </a:tc>
              </a:tr>
            </a:tbl>
          </a:graphicData>
        </a:graphic>
      </p:graphicFrame>
    </p:spTree>
    <p:extLst>
      <p:ext uri="{BB962C8B-B14F-4D97-AF65-F5344CB8AC3E}">
        <p14:creationId xmlns:p14="http://schemas.microsoft.com/office/powerpoint/2010/main" val="1297446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4184" y="86325"/>
            <a:ext cx="9533744" cy="1354217"/>
          </a:xfrm>
          <a:prstGeom prst="rect">
            <a:avLst/>
          </a:prstGeom>
          <a:noFill/>
        </p:spPr>
        <p:txBody>
          <a:bodyPr wrap="square" rtlCol="0">
            <a:spAutoFit/>
          </a:bodyPr>
          <a:lstStyle/>
          <a:p>
            <a:pPr algn="ctr"/>
            <a:r>
              <a:rPr lang="en-US" sz="2800" b="1" dirty="0" smtClean="0">
                <a:solidFill>
                  <a:srgbClr val="C00000"/>
                </a:solidFill>
              </a:rPr>
              <a:t>Network Building/Future </a:t>
            </a:r>
          </a:p>
          <a:p>
            <a:endParaRPr lang="en-US" dirty="0"/>
          </a:p>
          <a:p>
            <a:endParaRPr lang="en-US" dirty="0" smtClean="0"/>
          </a:p>
          <a:p>
            <a:endParaRPr lang="en-US" dirty="0"/>
          </a:p>
        </p:txBody>
      </p:sp>
      <p:sp>
        <p:nvSpPr>
          <p:cNvPr id="3" name="TextBox 2"/>
          <p:cNvSpPr txBox="1"/>
          <p:nvPr/>
        </p:nvSpPr>
        <p:spPr>
          <a:xfrm>
            <a:off x="266075" y="1164068"/>
            <a:ext cx="11489961" cy="5570756"/>
          </a:xfrm>
          <a:prstGeom prst="rect">
            <a:avLst/>
          </a:prstGeom>
          <a:noFill/>
        </p:spPr>
        <p:txBody>
          <a:bodyPr wrap="square" rtlCol="0">
            <a:spAutoFit/>
          </a:bodyPr>
          <a:lstStyle/>
          <a:p>
            <a:pPr marL="342900" indent="-342900" algn="just">
              <a:buFont typeface="Wingdings" charset="2"/>
              <a:buChar char="Ø"/>
            </a:pPr>
            <a:r>
              <a:rPr lang="en-US" sz="2400" dirty="0" err="1" smtClean="0">
                <a:solidFill>
                  <a:srgbClr val="002060"/>
                </a:solidFill>
              </a:rPr>
              <a:t>TxRegQuery</a:t>
            </a:r>
            <a:r>
              <a:rPr lang="en-US" sz="2400" dirty="0" smtClean="0">
                <a:solidFill>
                  <a:srgbClr val="002060"/>
                </a:solidFill>
              </a:rPr>
              <a:t> </a:t>
            </a:r>
            <a:r>
              <a:rPr lang="en-US" sz="2400" dirty="0">
                <a:solidFill>
                  <a:srgbClr val="002060"/>
                </a:solidFill>
              </a:rPr>
              <a:t>is an R package that utilizes </a:t>
            </a:r>
            <a:r>
              <a:rPr lang="en-US" sz="2400" b="1" i="1" dirty="0" err="1">
                <a:solidFill>
                  <a:srgbClr val="C00000"/>
                </a:solidFill>
              </a:rPr>
              <a:t>mongolite</a:t>
            </a:r>
            <a:r>
              <a:rPr lang="en-US" sz="2400" b="1" i="1" dirty="0">
                <a:solidFill>
                  <a:srgbClr val="C00000"/>
                </a:solidFill>
              </a:rPr>
              <a:t>, </a:t>
            </a:r>
            <a:r>
              <a:rPr lang="en-US" sz="2400" b="1" i="1" dirty="0" err="1">
                <a:solidFill>
                  <a:srgbClr val="C00000"/>
                </a:solidFill>
              </a:rPr>
              <a:t>GenomicRanges</a:t>
            </a:r>
            <a:r>
              <a:rPr lang="en-US" sz="2400" b="1" i="1" dirty="0">
                <a:solidFill>
                  <a:srgbClr val="C00000"/>
                </a:solidFill>
              </a:rPr>
              <a:t>, and </a:t>
            </a:r>
            <a:r>
              <a:rPr lang="en-US" sz="2400" b="1" i="1" dirty="0" err="1">
                <a:solidFill>
                  <a:srgbClr val="C00000"/>
                </a:solidFill>
              </a:rPr>
              <a:t>bigrquery</a:t>
            </a:r>
            <a:r>
              <a:rPr lang="en-US" sz="2400" b="1" i="1" dirty="0">
                <a:solidFill>
                  <a:srgbClr val="C00000"/>
                </a:solidFill>
              </a:rPr>
              <a:t> </a:t>
            </a:r>
            <a:r>
              <a:rPr lang="en-US" sz="2400" dirty="0">
                <a:solidFill>
                  <a:srgbClr val="002060"/>
                </a:solidFill>
              </a:rPr>
              <a:t>to provide users with specialized tools for information access, retrieval from both MongoDB/Drill and </a:t>
            </a:r>
            <a:r>
              <a:rPr lang="en-US" sz="2400" dirty="0" err="1">
                <a:solidFill>
                  <a:srgbClr val="002060"/>
                </a:solidFill>
              </a:rPr>
              <a:t>BigQuery</a:t>
            </a:r>
            <a:r>
              <a:rPr lang="en-US" sz="2400" dirty="0">
                <a:solidFill>
                  <a:srgbClr val="002060"/>
                </a:solidFill>
              </a:rPr>
              <a:t> </a:t>
            </a:r>
            <a:r>
              <a:rPr lang="en-US" sz="2400" dirty="0" err="1">
                <a:solidFill>
                  <a:srgbClr val="002060"/>
                </a:solidFill>
              </a:rPr>
              <a:t>backends</a:t>
            </a:r>
            <a:r>
              <a:rPr lang="en-US" sz="2400" dirty="0">
                <a:solidFill>
                  <a:srgbClr val="002060"/>
                </a:solidFill>
              </a:rPr>
              <a:t>. </a:t>
            </a:r>
            <a:endParaRPr lang="en-US" sz="2400" dirty="0" smtClean="0">
              <a:solidFill>
                <a:srgbClr val="002060"/>
              </a:solidFill>
            </a:endParaRPr>
          </a:p>
          <a:p>
            <a:pPr marL="342900" indent="-342900" algn="just">
              <a:buFont typeface="Wingdings" charset="2"/>
              <a:buChar char="Ø"/>
            </a:pPr>
            <a:endParaRPr lang="en-US" sz="2400" dirty="0">
              <a:solidFill>
                <a:srgbClr val="002060"/>
              </a:solidFill>
            </a:endParaRPr>
          </a:p>
          <a:p>
            <a:pPr marL="342900" indent="-342900" algn="just">
              <a:buFont typeface="Wingdings" charset="2"/>
              <a:buChar char="Ø"/>
            </a:pPr>
            <a:r>
              <a:rPr lang="en-US" sz="2400" dirty="0" err="1" smtClean="0">
                <a:solidFill>
                  <a:srgbClr val="002060"/>
                </a:solidFill>
              </a:rPr>
              <a:t>TxRegQuery</a:t>
            </a:r>
            <a:r>
              <a:rPr lang="en-US" sz="2400" dirty="0" smtClean="0">
                <a:solidFill>
                  <a:srgbClr val="002060"/>
                </a:solidFill>
              </a:rPr>
              <a:t> </a:t>
            </a:r>
            <a:r>
              <a:rPr lang="en-US" sz="2400" dirty="0">
                <a:solidFill>
                  <a:srgbClr val="002060"/>
                </a:solidFill>
              </a:rPr>
              <a:t>makes it possible to extract </a:t>
            </a:r>
            <a:r>
              <a:rPr lang="en-US" sz="2400" dirty="0" smtClean="0">
                <a:solidFill>
                  <a:srgbClr val="002060"/>
                </a:solidFill>
              </a:rPr>
              <a:t>data in the form of </a:t>
            </a:r>
            <a:r>
              <a:rPr lang="en-US" sz="2400" dirty="0" err="1" smtClean="0">
                <a:solidFill>
                  <a:srgbClr val="002060"/>
                </a:solidFill>
              </a:rPr>
              <a:t>GRanges</a:t>
            </a:r>
            <a:r>
              <a:rPr lang="en-US" sz="2400" dirty="0" smtClean="0">
                <a:solidFill>
                  <a:srgbClr val="002060"/>
                </a:solidFill>
              </a:rPr>
              <a:t> object, using functions like </a:t>
            </a:r>
            <a:r>
              <a:rPr lang="en-US" sz="2400" dirty="0" err="1" smtClean="0">
                <a:solidFill>
                  <a:srgbClr val="002060"/>
                </a:solidFill>
              </a:rPr>
              <a:t>getMongoRangeEqtl</a:t>
            </a:r>
            <a:r>
              <a:rPr lang="en-US" sz="2400" dirty="0" smtClean="0">
                <a:solidFill>
                  <a:srgbClr val="002060"/>
                </a:solidFill>
              </a:rPr>
              <a:t>(), </a:t>
            </a:r>
            <a:r>
              <a:rPr lang="en-US" sz="2400" dirty="0" err="1" smtClean="0">
                <a:solidFill>
                  <a:srgbClr val="002060"/>
                </a:solidFill>
              </a:rPr>
              <a:t>getBigQueryRangeFp</a:t>
            </a:r>
            <a:r>
              <a:rPr lang="en-US" sz="2400" dirty="0" smtClean="0">
                <a:solidFill>
                  <a:srgbClr val="002060"/>
                </a:solidFill>
              </a:rPr>
              <a:t>(), with the required arguments.</a:t>
            </a:r>
          </a:p>
          <a:p>
            <a:pPr marL="342900" indent="-342900" algn="just">
              <a:buFont typeface="Wingdings" charset="2"/>
              <a:buChar char="Ø"/>
            </a:pPr>
            <a:endParaRPr lang="en-US" sz="2400" dirty="0">
              <a:solidFill>
                <a:srgbClr val="002060"/>
              </a:solidFill>
            </a:endParaRPr>
          </a:p>
          <a:p>
            <a:pPr marL="342900" indent="-342900" algn="just">
              <a:buFont typeface="Wingdings" charset="2"/>
              <a:buChar char="Ø"/>
            </a:pPr>
            <a:r>
              <a:rPr lang="en-US" sz="2400" dirty="0" smtClean="0">
                <a:solidFill>
                  <a:srgbClr val="002060"/>
                </a:solidFill>
              </a:rPr>
              <a:t>These objects can be filtered </a:t>
            </a:r>
            <a:r>
              <a:rPr lang="en-US" sz="2400" dirty="0">
                <a:solidFill>
                  <a:srgbClr val="002060"/>
                </a:solidFill>
              </a:rPr>
              <a:t>and intersected to create node-edge lists used in the formulation of regulatory networks</a:t>
            </a:r>
            <a:r>
              <a:rPr lang="en-US" sz="2400" dirty="0" smtClean="0">
                <a:solidFill>
                  <a:srgbClr val="002060"/>
                </a:solidFill>
              </a:rPr>
              <a:t>.</a:t>
            </a:r>
          </a:p>
          <a:p>
            <a:pPr marL="342900" indent="-342900">
              <a:buFont typeface="Wingdings" charset="2"/>
              <a:buChar char="Ø"/>
            </a:pPr>
            <a:endParaRPr lang="en-US" sz="2400" dirty="0"/>
          </a:p>
          <a:p>
            <a:pPr marL="342900" indent="-342900">
              <a:buFont typeface="Wingdings" charset="2"/>
              <a:buChar char="Ø"/>
            </a:pPr>
            <a:endParaRPr lang="en-US" sz="2400" dirty="0">
              <a:solidFill>
                <a:srgbClr val="002060"/>
              </a:solidFill>
            </a:endParaRPr>
          </a:p>
          <a:p>
            <a:pPr marL="342900" indent="-342900">
              <a:buFont typeface="Wingdings" charset="2"/>
              <a:buChar char="Ø"/>
            </a:pPr>
            <a:endParaRPr lang="en-US" sz="2400" dirty="0" smtClean="0">
              <a:solidFill>
                <a:srgbClr val="002060"/>
              </a:solidFill>
            </a:endParaRPr>
          </a:p>
          <a:p>
            <a:pPr marL="342900" indent="-342900">
              <a:buFont typeface="Wingdings" charset="2"/>
              <a:buChar char="Ø"/>
            </a:pPr>
            <a:endParaRPr lang="en-US" sz="2200" dirty="0" smtClean="0">
              <a:solidFill>
                <a:srgbClr val="002060"/>
              </a:solidFill>
            </a:endParaRPr>
          </a:p>
          <a:p>
            <a:pPr marL="342900" indent="-342900">
              <a:buFont typeface="Wingdings" charset="2"/>
              <a:buChar char="Ø"/>
            </a:pPr>
            <a:endParaRPr lang="en-US" sz="2200" dirty="0" smtClean="0">
              <a:solidFill>
                <a:srgbClr val="002060"/>
              </a:solidFill>
            </a:endParaRPr>
          </a:p>
        </p:txBody>
      </p:sp>
    </p:spTree>
    <p:extLst>
      <p:ext uri="{BB962C8B-B14F-4D97-AF65-F5344CB8AC3E}">
        <p14:creationId xmlns:p14="http://schemas.microsoft.com/office/powerpoint/2010/main" val="588465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083794510"/>
              </p:ext>
            </p:extLst>
          </p:nvPr>
        </p:nvGraphicFramePr>
        <p:xfrm>
          <a:off x="4130817" y="2886636"/>
          <a:ext cx="3345747" cy="26534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Rectangle 14"/>
          <p:cNvSpPr/>
          <p:nvPr/>
        </p:nvSpPr>
        <p:spPr>
          <a:xfrm>
            <a:off x="968190" y="1657735"/>
            <a:ext cx="2330824" cy="8502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68190" y="1898176"/>
            <a:ext cx="2330824" cy="369332"/>
          </a:xfrm>
          <a:prstGeom prst="rect">
            <a:avLst/>
          </a:prstGeom>
          <a:noFill/>
        </p:spPr>
        <p:txBody>
          <a:bodyPr wrap="square" rtlCol="0">
            <a:spAutoFit/>
          </a:bodyPr>
          <a:lstStyle/>
          <a:p>
            <a:r>
              <a:rPr lang="en-US" dirty="0" err="1" smtClean="0"/>
              <a:t>getMongoRangeEqtl</a:t>
            </a:r>
            <a:r>
              <a:rPr lang="en-US" dirty="0" smtClean="0"/>
              <a:t>()</a:t>
            </a:r>
            <a:endParaRPr lang="en-US" dirty="0"/>
          </a:p>
        </p:txBody>
      </p:sp>
      <p:sp>
        <p:nvSpPr>
          <p:cNvPr id="17" name="Rectangle 16"/>
          <p:cNvSpPr/>
          <p:nvPr/>
        </p:nvSpPr>
        <p:spPr>
          <a:xfrm>
            <a:off x="7806346" y="1715501"/>
            <a:ext cx="2330824" cy="8502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931852" y="1969892"/>
            <a:ext cx="2330824" cy="369332"/>
          </a:xfrm>
          <a:prstGeom prst="rect">
            <a:avLst/>
          </a:prstGeom>
          <a:noFill/>
        </p:spPr>
        <p:txBody>
          <a:bodyPr wrap="square" rtlCol="0">
            <a:spAutoFit/>
          </a:bodyPr>
          <a:lstStyle/>
          <a:p>
            <a:r>
              <a:rPr lang="en-US" dirty="0" err="1" smtClean="0"/>
              <a:t>getMongoRangeFp</a:t>
            </a:r>
            <a:r>
              <a:rPr lang="en-US" dirty="0" smtClean="0"/>
              <a:t>()</a:t>
            </a:r>
            <a:endParaRPr lang="en-US" dirty="0"/>
          </a:p>
        </p:txBody>
      </p:sp>
      <p:sp>
        <p:nvSpPr>
          <p:cNvPr id="19" name="TextBox 18"/>
          <p:cNvSpPr txBox="1"/>
          <p:nvPr/>
        </p:nvSpPr>
        <p:spPr>
          <a:xfrm>
            <a:off x="3406589" y="189691"/>
            <a:ext cx="4554070" cy="553998"/>
          </a:xfrm>
          <a:prstGeom prst="rect">
            <a:avLst/>
          </a:prstGeom>
          <a:noFill/>
        </p:spPr>
        <p:txBody>
          <a:bodyPr wrap="square" rtlCol="0">
            <a:spAutoFit/>
          </a:bodyPr>
          <a:lstStyle/>
          <a:p>
            <a:pPr algn="ctr"/>
            <a:r>
              <a:rPr lang="en-US" sz="3000" b="1" dirty="0" err="1" smtClean="0">
                <a:solidFill>
                  <a:srgbClr val="002060"/>
                </a:solidFill>
              </a:rPr>
              <a:t>TxRegQuery</a:t>
            </a:r>
            <a:endParaRPr lang="en-US" sz="3000" b="1" dirty="0">
              <a:solidFill>
                <a:srgbClr val="002060"/>
              </a:solidFill>
            </a:endParaRPr>
          </a:p>
        </p:txBody>
      </p:sp>
      <p:sp>
        <p:nvSpPr>
          <p:cNvPr id="20" name="Right Arrow 19"/>
          <p:cNvSpPr/>
          <p:nvPr/>
        </p:nvSpPr>
        <p:spPr>
          <a:xfrm rot="8895764">
            <a:off x="3560265" y="1066277"/>
            <a:ext cx="936129" cy="373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2208668">
            <a:off x="6695258" y="1040294"/>
            <a:ext cx="936129" cy="373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2360902">
            <a:off x="3166995" y="3009486"/>
            <a:ext cx="982809" cy="405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8230402">
            <a:off x="7338282" y="3104952"/>
            <a:ext cx="936129" cy="373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5633361" y="4565375"/>
            <a:ext cx="340658" cy="6454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256317" y="5390157"/>
            <a:ext cx="2161019" cy="400110"/>
          </a:xfrm>
          <a:prstGeom prst="rect">
            <a:avLst/>
          </a:prstGeom>
          <a:noFill/>
        </p:spPr>
        <p:txBody>
          <a:bodyPr wrap="square" rtlCol="0">
            <a:spAutoFit/>
          </a:bodyPr>
          <a:lstStyle/>
          <a:p>
            <a:r>
              <a:rPr lang="en-US" sz="2000" b="1" dirty="0" smtClean="0">
                <a:solidFill>
                  <a:srgbClr val="002060"/>
                </a:solidFill>
              </a:rPr>
              <a:t>Hits Object</a:t>
            </a:r>
            <a:endParaRPr lang="en-US" sz="2000" b="1" dirty="0">
              <a:solidFill>
                <a:srgbClr val="002060"/>
              </a:solidFill>
            </a:endParaRPr>
          </a:p>
        </p:txBody>
      </p:sp>
      <p:sp>
        <p:nvSpPr>
          <p:cNvPr id="32" name="TextBox 31"/>
          <p:cNvSpPr txBox="1"/>
          <p:nvPr/>
        </p:nvSpPr>
        <p:spPr>
          <a:xfrm>
            <a:off x="5091314" y="2871627"/>
            <a:ext cx="2133600" cy="372859"/>
          </a:xfrm>
          <a:prstGeom prst="rect">
            <a:avLst/>
          </a:prstGeom>
          <a:noFill/>
        </p:spPr>
        <p:txBody>
          <a:bodyPr wrap="square" rtlCol="0">
            <a:spAutoFit/>
          </a:bodyPr>
          <a:lstStyle/>
          <a:p>
            <a:r>
              <a:rPr lang="en-US" dirty="0" err="1" smtClean="0"/>
              <a:t>findOverlaps</a:t>
            </a:r>
            <a:r>
              <a:rPr lang="en-US" dirty="0" smtClean="0"/>
              <a:t>()</a:t>
            </a:r>
            <a:endParaRPr lang="en-US" dirty="0"/>
          </a:p>
        </p:txBody>
      </p:sp>
    </p:spTree>
    <p:extLst>
      <p:ext uri="{BB962C8B-B14F-4D97-AF65-F5344CB8AC3E}">
        <p14:creationId xmlns:p14="http://schemas.microsoft.com/office/powerpoint/2010/main" val="313968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757" y="87761"/>
            <a:ext cx="7245843" cy="6024282"/>
          </a:xfrm>
          <a:prstGeom prst="rect">
            <a:avLst/>
          </a:prstGeom>
        </p:spPr>
      </p:pic>
      <p:sp>
        <p:nvSpPr>
          <p:cNvPr id="4" name="TextBox 3"/>
          <p:cNvSpPr txBox="1"/>
          <p:nvPr/>
        </p:nvSpPr>
        <p:spPr>
          <a:xfrm>
            <a:off x="4908884" y="5927377"/>
            <a:ext cx="1604210" cy="369332"/>
          </a:xfrm>
          <a:prstGeom prst="rect">
            <a:avLst/>
          </a:prstGeom>
          <a:noFill/>
        </p:spPr>
        <p:txBody>
          <a:bodyPr wrap="square" rtlCol="0">
            <a:spAutoFit/>
          </a:bodyPr>
          <a:lstStyle/>
          <a:p>
            <a:r>
              <a:rPr lang="en-US" b="1" dirty="0" smtClean="0"/>
              <a:t>MSL1</a:t>
            </a:r>
            <a:endParaRPr lang="en-US" b="1" dirty="0"/>
          </a:p>
        </p:txBody>
      </p:sp>
      <p:sp>
        <p:nvSpPr>
          <p:cNvPr id="5" name="TextBox 4"/>
          <p:cNvSpPr txBox="1"/>
          <p:nvPr/>
        </p:nvSpPr>
        <p:spPr>
          <a:xfrm>
            <a:off x="6416844" y="6031832"/>
            <a:ext cx="1780674" cy="369332"/>
          </a:xfrm>
          <a:prstGeom prst="rect">
            <a:avLst/>
          </a:prstGeom>
          <a:noFill/>
        </p:spPr>
        <p:txBody>
          <a:bodyPr wrap="square" rtlCol="0">
            <a:spAutoFit/>
          </a:bodyPr>
          <a:lstStyle/>
          <a:p>
            <a:r>
              <a:rPr lang="en-US" b="1" dirty="0" smtClean="0"/>
              <a:t>GSDMA</a:t>
            </a:r>
            <a:endParaRPr lang="en-US" b="1" dirty="0"/>
          </a:p>
        </p:txBody>
      </p:sp>
      <p:sp>
        <p:nvSpPr>
          <p:cNvPr id="6" name="TextBox 5"/>
          <p:cNvSpPr txBox="1"/>
          <p:nvPr/>
        </p:nvSpPr>
        <p:spPr>
          <a:xfrm>
            <a:off x="8726906" y="4106779"/>
            <a:ext cx="1909011" cy="369332"/>
          </a:xfrm>
          <a:prstGeom prst="rect">
            <a:avLst/>
          </a:prstGeom>
          <a:noFill/>
        </p:spPr>
        <p:txBody>
          <a:bodyPr wrap="square" rtlCol="0">
            <a:spAutoFit/>
          </a:bodyPr>
          <a:lstStyle/>
          <a:p>
            <a:r>
              <a:rPr lang="en-US" b="1" dirty="0" smtClean="0"/>
              <a:t>RARA-AS1</a:t>
            </a:r>
            <a:endParaRPr lang="en-US" b="1" dirty="0"/>
          </a:p>
        </p:txBody>
      </p:sp>
    </p:spTree>
    <p:extLst>
      <p:ext uri="{BB962C8B-B14F-4D97-AF65-F5344CB8AC3E}">
        <p14:creationId xmlns:p14="http://schemas.microsoft.com/office/powerpoint/2010/main" val="234558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233" y="1908195"/>
            <a:ext cx="11672047" cy="2215991"/>
          </a:xfrm>
          <a:prstGeom prst="rect">
            <a:avLst/>
          </a:prstGeom>
        </p:spPr>
        <p:txBody>
          <a:bodyPr wrap="square">
            <a:spAutoFit/>
          </a:bodyPr>
          <a:lstStyle/>
          <a:p>
            <a:pPr marL="342900" indent="-342900">
              <a:buFont typeface="Wingdings" charset="2"/>
              <a:buChar char="Ø"/>
            </a:pPr>
            <a:r>
              <a:rPr lang="en-US" sz="2300" dirty="0">
                <a:solidFill>
                  <a:srgbClr val="002060"/>
                </a:solidFill>
              </a:rPr>
              <a:t>These platforms were </a:t>
            </a:r>
            <a:r>
              <a:rPr lang="en-US" sz="2300" dirty="0" smtClean="0">
                <a:solidFill>
                  <a:srgbClr val="002060"/>
                </a:solidFill>
              </a:rPr>
              <a:t>studied </a:t>
            </a:r>
            <a:r>
              <a:rPr lang="en-US" sz="2300" dirty="0">
                <a:solidFill>
                  <a:srgbClr val="002060"/>
                </a:solidFill>
              </a:rPr>
              <a:t>to get a broader understanding of local versus cloud computing storage needs, monetary costs, and performance </a:t>
            </a:r>
            <a:r>
              <a:rPr lang="en-US" sz="2300" dirty="0" smtClean="0">
                <a:solidFill>
                  <a:srgbClr val="002060"/>
                </a:solidFill>
              </a:rPr>
              <a:t>characteristics. </a:t>
            </a:r>
            <a:r>
              <a:rPr lang="en-US" sz="2300" dirty="0">
                <a:solidFill>
                  <a:srgbClr val="002060"/>
                </a:solidFill>
              </a:rPr>
              <a:t> </a:t>
            </a:r>
            <a:endParaRPr lang="en-US" sz="2300" dirty="0" smtClean="0">
              <a:solidFill>
                <a:srgbClr val="002060"/>
              </a:solidFill>
            </a:endParaRPr>
          </a:p>
          <a:p>
            <a:pPr marL="342900" indent="-342900">
              <a:buFont typeface="Wingdings" charset="2"/>
              <a:buChar char="Ø"/>
            </a:pPr>
            <a:endParaRPr lang="en-US" sz="2300" dirty="0">
              <a:solidFill>
                <a:srgbClr val="002060"/>
              </a:solidFill>
            </a:endParaRPr>
          </a:p>
          <a:p>
            <a:pPr marL="342900" indent="-342900">
              <a:buFont typeface="Wingdings" charset="2"/>
              <a:buChar char="Ø"/>
            </a:pPr>
            <a:r>
              <a:rPr lang="en-US" sz="2300" dirty="0" err="1">
                <a:solidFill>
                  <a:srgbClr val="002060"/>
                </a:solidFill>
              </a:rPr>
              <a:t>TxRegQuery</a:t>
            </a:r>
            <a:r>
              <a:rPr lang="en-US" sz="2300" dirty="0">
                <a:solidFill>
                  <a:srgbClr val="002060"/>
                </a:solidFill>
              </a:rPr>
              <a:t> makes it possible to extract data in the form of </a:t>
            </a:r>
            <a:r>
              <a:rPr lang="en-US" sz="2300" dirty="0" err="1">
                <a:solidFill>
                  <a:srgbClr val="002060"/>
                </a:solidFill>
              </a:rPr>
              <a:t>GRanges</a:t>
            </a:r>
            <a:r>
              <a:rPr lang="en-US" sz="2300" dirty="0">
                <a:solidFill>
                  <a:srgbClr val="002060"/>
                </a:solidFill>
              </a:rPr>
              <a:t> objects, which can be filtered and intersected to create node-edge lists used in the formulation of </a:t>
            </a:r>
            <a:r>
              <a:rPr lang="en-US" sz="2300" dirty="0" smtClean="0">
                <a:solidFill>
                  <a:srgbClr val="002060"/>
                </a:solidFill>
              </a:rPr>
              <a:t>and inference on regulatory </a:t>
            </a:r>
            <a:r>
              <a:rPr lang="en-US" sz="2300" dirty="0">
                <a:solidFill>
                  <a:srgbClr val="002060"/>
                </a:solidFill>
              </a:rPr>
              <a:t>networks. </a:t>
            </a:r>
          </a:p>
        </p:txBody>
      </p:sp>
    </p:spTree>
    <p:extLst>
      <p:ext uri="{BB962C8B-B14F-4D97-AF65-F5344CB8AC3E}">
        <p14:creationId xmlns:p14="http://schemas.microsoft.com/office/powerpoint/2010/main" val="637046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5851" y="1571672"/>
            <a:ext cx="11085095" cy="5109091"/>
          </a:xfrm>
          <a:prstGeom prst="rect">
            <a:avLst/>
          </a:prstGeom>
        </p:spPr>
        <p:txBody>
          <a:bodyPr wrap="square">
            <a:spAutoFit/>
          </a:bodyPr>
          <a:lstStyle/>
          <a:p>
            <a:pPr marL="342900" indent="-342900">
              <a:buFont typeface="+mj-lt"/>
              <a:buAutoNum type="arabicPeriod"/>
            </a:pPr>
            <a:r>
              <a:rPr lang="en-US" sz="2200" b="1" dirty="0">
                <a:solidFill>
                  <a:srgbClr val="002060"/>
                </a:solidFill>
                <a:latin typeface="Calibri" charset="0"/>
                <a:ea typeface="Calibri" charset="0"/>
                <a:cs typeface="Calibri" charset="0"/>
              </a:rPr>
              <a:t>Matthew </a:t>
            </a:r>
            <a:r>
              <a:rPr lang="en-US" sz="2200" b="1" dirty="0" err="1">
                <a:solidFill>
                  <a:srgbClr val="002060"/>
                </a:solidFill>
                <a:latin typeface="Calibri" charset="0"/>
                <a:ea typeface="Calibri" charset="0"/>
                <a:cs typeface="Calibri" charset="0"/>
              </a:rPr>
              <a:t>T.Maurano</a:t>
            </a:r>
            <a:r>
              <a:rPr lang="en-US" sz="2200" b="1" dirty="0">
                <a:solidFill>
                  <a:srgbClr val="002060"/>
                </a:solidFill>
                <a:latin typeface="Calibri" charset="0"/>
                <a:ea typeface="Calibri" charset="0"/>
                <a:cs typeface="Calibri" charset="0"/>
              </a:rPr>
              <a:t>, et al. Systematic Localization of Common Disease-Associated Variation in Regulatory DNA. Science. 2012; 337(6099):1190-1195.</a:t>
            </a:r>
            <a:r>
              <a:rPr lang="en-US" sz="2200" b="1" dirty="0">
                <a:solidFill>
                  <a:srgbClr val="002060"/>
                </a:solidFill>
              </a:rPr>
              <a:t> </a:t>
            </a:r>
            <a:endParaRPr lang="en-US" sz="2200" b="1" dirty="0" smtClean="0">
              <a:solidFill>
                <a:srgbClr val="002060"/>
              </a:solidFill>
            </a:endParaRPr>
          </a:p>
          <a:p>
            <a:pPr marL="342900" indent="-342900">
              <a:buFont typeface="+mj-lt"/>
              <a:buAutoNum type="arabicPeriod"/>
            </a:pPr>
            <a:endParaRPr lang="en-US" sz="2200" b="1" dirty="0">
              <a:solidFill>
                <a:srgbClr val="002060"/>
              </a:solidFill>
            </a:endParaRPr>
          </a:p>
          <a:p>
            <a:pPr marL="342900" indent="-342900">
              <a:buFont typeface="+mj-lt"/>
              <a:buAutoNum type="arabicPeriod"/>
            </a:pPr>
            <a:r>
              <a:rPr lang="en-US" sz="2200" b="1" dirty="0">
                <a:solidFill>
                  <a:srgbClr val="002060"/>
                </a:solidFill>
              </a:rPr>
              <a:t>Lawrence M, Huber W, Page`s H, </a:t>
            </a:r>
            <a:r>
              <a:rPr lang="en-US" sz="2200" b="1" dirty="0" err="1">
                <a:solidFill>
                  <a:srgbClr val="002060"/>
                </a:solidFill>
              </a:rPr>
              <a:t>Aboyoun</a:t>
            </a:r>
            <a:r>
              <a:rPr lang="en-US" sz="2200" b="1" dirty="0">
                <a:solidFill>
                  <a:srgbClr val="002060"/>
                </a:solidFill>
              </a:rPr>
              <a:t> P, Carlson M, et al. (2013) Software for Computing and Annotating Genomic Ranges. </a:t>
            </a:r>
            <a:r>
              <a:rPr lang="en-US" sz="2200" b="1" dirty="0" err="1">
                <a:solidFill>
                  <a:srgbClr val="002060"/>
                </a:solidFill>
              </a:rPr>
              <a:t>PLoS</a:t>
            </a:r>
            <a:r>
              <a:rPr lang="en-US" sz="2200" b="1" dirty="0">
                <a:solidFill>
                  <a:srgbClr val="002060"/>
                </a:solidFill>
              </a:rPr>
              <a:t> </a:t>
            </a:r>
            <a:r>
              <a:rPr lang="en-US" sz="2200" b="1" dirty="0" err="1">
                <a:solidFill>
                  <a:srgbClr val="002060"/>
                </a:solidFill>
              </a:rPr>
              <a:t>Comput</a:t>
            </a:r>
            <a:r>
              <a:rPr lang="en-US" sz="2200" b="1" dirty="0">
                <a:solidFill>
                  <a:srgbClr val="002060"/>
                </a:solidFill>
              </a:rPr>
              <a:t> </a:t>
            </a:r>
            <a:r>
              <a:rPr lang="en-US" sz="2200" b="1" dirty="0" err="1">
                <a:solidFill>
                  <a:srgbClr val="002060"/>
                </a:solidFill>
              </a:rPr>
              <a:t>Biol</a:t>
            </a:r>
            <a:r>
              <a:rPr lang="en-US" sz="2200" b="1" dirty="0">
                <a:solidFill>
                  <a:srgbClr val="002060"/>
                </a:solidFill>
              </a:rPr>
              <a:t> 9(8): e1003118. </a:t>
            </a:r>
            <a:r>
              <a:rPr lang="en-US" sz="2200" b="1" dirty="0" smtClean="0">
                <a:solidFill>
                  <a:srgbClr val="002060"/>
                </a:solidFill>
              </a:rPr>
              <a:t>doi:10.1371/journal.pcbi.1003118.</a:t>
            </a:r>
          </a:p>
          <a:p>
            <a:pPr marL="342900" indent="-342900">
              <a:buFont typeface="+mj-lt"/>
              <a:buAutoNum type="arabicPeriod"/>
            </a:pPr>
            <a:endParaRPr lang="en-US" sz="2200" b="1" dirty="0">
              <a:solidFill>
                <a:srgbClr val="002060"/>
              </a:solidFill>
            </a:endParaRPr>
          </a:p>
          <a:p>
            <a:pPr marL="342900" indent="-342900">
              <a:buFont typeface="+mj-lt"/>
              <a:buAutoNum type="arabicPeriod"/>
            </a:pPr>
            <a:endParaRPr lang="en-US" sz="2200" b="1" dirty="0">
              <a:solidFill>
                <a:srgbClr val="002060"/>
              </a:solidFill>
            </a:endParaRPr>
          </a:p>
          <a:p>
            <a:pPr marL="342900" indent="-342900">
              <a:buFont typeface="+mj-lt"/>
              <a:buAutoNum type="arabicPeriod"/>
            </a:pPr>
            <a:endParaRPr lang="en-US" sz="2200" b="1" dirty="0" smtClean="0">
              <a:solidFill>
                <a:srgbClr val="002060"/>
              </a:solidFill>
            </a:endParaRPr>
          </a:p>
          <a:p>
            <a:pPr marL="342900" indent="-342900">
              <a:buFont typeface="+mj-lt"/>
              <a:buAutoNum type="arabicPeriod"/>
            </a:pPr>
            <a:endParaRPr lang="en-US" sz="2200" b="1" dirty="0" smtClean="0">
              <a:solidFill>
                <a:srgbClr val="002060"/>
              </a:solidFill>
            </a:endParaRPr>
          </a:p>
          <a:p>
            <a:pPr marL="342900" indent="-342900">
              <a:buFont typeface="+mj-lt"/>
              <a:buAutoNum type="arabicPeriod"/>
            </a:pPr>
            <a:endParaRPr lang="en-US" sz="2200" b="1" dirty="0">
              <a:solidFill>
                <a:srgbClr val="002060"/>
              </a:solidFill>
            </a:endParaRPr>
          </a:p>
          <a:p>
            <a:pPr marL="342900" indent="-342900">
              <a:buFont typeface="+mj-lt"/>
              <a:buAutoNum type="arabicPeriod"/>
            </a:pPr>
            <a:endParaRPr lang="en-US" sz="2200" b="1" dirty="0" smtClean="0">
              <a:solidFill>
                <a:srgbClr val="002060"/>
              </a:solidFill>
            </a:endParaRPr>
          </a:p>
          <a:p>
            <a:pPr marL="342900" indent="-342900">
              <a:buFont typeface="+mj-lt"/>
              <a:buAutoNum type="arabicPeriod"/>
            </a:pPr>
            <a:endParaRPr lang="en-US" sz="2200" dirty="0"/>
          </a:p>
          <a:p>
            <a:pPr marL="342900" indent="-342900">
              <a:buFont typeface="+mj-lt"/>
              <a:buAutoNum type="arabicPeriod"/>
            </a:pPr>
            <a:endParaRPr lang="en-US" sz="2200" dirty="0" smtClean="0"/>
          </a:p>
          <a:p>
            <a:pPr marL="342900" indent="-342900">
              <a:buFont typeface="+mj-lt"/>
              <a:buAutoNum type="arabicPeriod"/>
            </a:pPr>
            <a:endParaRPr lang="en-US" dirty="0"/>
          </a:p>
        </p:txBody>
      </p:sp>
      <p:sp>
        <p:nvSpPr>
          <p:cNvPr id="3" name="TextBox 2"/>
          <p:cNvSpPr txBox="1"/>
          <p:nvPr/>
        </p:nvSpPr>
        <p:spPr>
          <a:xfrm>
            <a:off x="4876800" y="481264"/>
            <a:ext cx="7315200" cy="553998"/>
          </a:xfrm>
          <a:prstGeom prst="rect">
            <a:avLst/>
          </a:prstGeom>
          <a:noFill/>
        </p:spPr>
        <p:txBody>
          <a:bodyPr wrap="square" rtlCol="0">
            <a:spAutoFit/>
          </a:bodyPr>
          <a:lstStyle/>
          <a:p>
            <a:r>
              <a:rPr lang="en-US" sz="3000" b="1" dirty="0" smtClean="0">
                <a:solidFill>
                  <a:srgbClr val="C00000"/>
                </a:solidFill>
              </a:rPr>
              <a:t>REFERENCES</a:t>
            </a:r>
            <a:endParaRPr lang="en-US" sz="3000" b="1" dirty="0">
              <a:solidFill>
                <a:srgbClr val="C00000"/>
              </a:solidFill>
            </a:endParaRPr>
          </a:p>
        </p:txBody>
      </p:sp>
    </p:spTree>
    <p:extLst>
      <p:ext uri="{BB962C8B-B14F-4D97-AF65-F5344CB8AC3E}">
        <p14:creationId xmlns:p14="http://schemas.microsoft.com/office/powerpoint/2010/main" val="19571821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6105" y="465221"/>
            <a:ext cx="7475621" cy="553998"/>
          </a:xfrm>
          <a:prstGeom prst="rect">
            <a:avLst/>
          </a:prstGeom>
          <a:noFill/>
        </p:spPr>
        <p:txBody>
          <a:bodyPr wrap="square" rtlCol="0">
            <a:spAutoFit/>
          </a:bodyPr>
          <a:lstStyle/>
          <a:p>
            <a:pPr algn="ctr"/>
            <a:r>
              <a:rPr lang="en-US" sz="3000" b="1" dirty="0" smtClean="0">
                <a:solidFill>
                  <a:srgbClr val="C00000"/>
                </a:solidFill>
              </a:rPr>
              <a:t>ACKNOWLEDGEMENTS</a:t>
            </a:r>
            <a:endParaRPr lang="en-US" sz="3000" b="1" dirty="0">
              <a:solidFill>
                <a:srgbClr val="C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410" y="774304"/>
            <a:ext cx="2101516" cy="2101516"/>
          </a:xfrm>
          <a:prstGeom prst="rect">
            <a:avLst/>
          </a:prstGeom>
        </p:spPr>
      </p:pic>
      <p:sp>
        <p:nvSpPr>
          <p:cNvPr id="5" name="TextBox 4"/>
          <p:cNvSpPr txBox="1"/>
          <p:nvPr/>
        </p:nvSpPr>
        <p:spPr>
          <a:xfrm>
            <a:off x="689812" y="2259541"/>
            <a:ext cx="8390020" cy="3093154"/>
          </a:xfrm>
          <a:prstGeom prst="rect">
            <a:avLst/>
          </a:prstGeom>
          <a:noFill/>
        </p:spPr>
        <p:txBody>
          <a:bodyPr wrap="square" rtlCol="0">
            <a:spAutoFit/>
          </a:bodyPr>
          <a:lstStyle/>
          <a:p>
            <a:r>
              <a:rPr lang="en-US" sz="2900" b="1" dirty="0" smtClean="0">
                <a:solidFill>
                  <a:srgbClr val="002060"/>
                </a:solidFill>
              </a:rPr>
              <a:t>We would like to extend our thanks to :  </a:t>
            </a:r>
          </a:p>
          <a:p>
            <a:endParaRPr lang="en-US" sz="2900" b="1" dirty="0" smtClean="0">
              <a:solidFill>
                <a:srgbClr val="002060"/>
              </a:solidFill>
            </a:endParaRPr>
          </a:p>
          <a:p>
            <a:pPr marL="457200" indent="-457200">
              <a:buFont typeface="Wingdings" charset="2"/>
              <a:buChar char="Ø"/>
            </a:pPr>
            <a:r>
              <a:rPr lang="en-US" sz="2900" b="1" dirty="0" smtClean="0">
                <a:solidFill>
                  <a:srgbClr val="002060"/>
                </a:solidFill>
              </a:rPr>
              <a:t>NHLBI </a:t>
            </a:r>
            <a:r>
              <a:rPr lang="en-US" sz="2900" b="1" dirty="0">
                <a:solidFill>
                  <a:srgbClr val="002060"/>
                </a:solidFill>
              </a:rPr>
              <a:t>grants R01 </a:t>
            </a:r>
            <a:r>
              <a:rPr lang="en-US" sz="2900" b="1" dirty="0" smtClean="0">
                <a:solidFill>
                  <a:srgbClr val="002060"/>
                </a:solidFill>
              </a:rPr>
              <a:t>HL118455, R01 HL086601, R01 HL124233 ,</a:t>
            </a:r>
          </a:p>
          <a:p>
            <a:pPr marL="457200" indent="-457200">
              <a:buFont typeface="Wingdings" charset="2"/>
              <a:buChar char="Ø"/>
            </a:pPr>
            <a:r>
              <a:rPr lang="pl-PL" sz="3200" b="1" dirty="0" smtClean="0">
                <a:solidFill>
                  <a:srgbClr val="002060"/>
                </a:solidFill>
              </a:rPr>
              <a:t>NCI U01</a:t>
            </a:r>
            <a:r>
              <a:rPr lang="pl-PL" sz="3200" b="1" dirty="0">
                <a:solidFill>
                  <a:srgbClr val="002060"/>
                </a:solidFill>
              </a:rPr>
              <a:t> </a:t>
            </a:r>
            <a:r>
              <a:rPr lang="pl-PL" sz="3200" b="1" dirty="0" smtClean="0">
                <a:solidFill>
                  <a:srgbClr val="002060"/>
                </a:solidFill>
              </a:rPr>
              <a:t>CA214846-01 </a:t>
            </a:r>
            <a:r>
              <a:rPr lang="en-US" sz="2900" b="1" dirty="0">
                <a:solidFill>
                  <a:srgbClr val="002060"/>
                </a:solidFill>
              </a:rPr>
              <a:t>for supporting </a:t>
            </a:r>
            <a:r>
              <a:rPr lang="en-US" sz="2900" b="1" dirty="0" smtClean="0">
                <a:solidFill>
                  <a:srgbClr val="002060"/>
                </a:solidFill>
              </a:rPr>
              <a:t>our </a:t>
            </a:r>
            <a:r>
              <a:rPr lang="en-US" sz="2900" b="1" dirty="0">
                <a:solidFill>
                  <a:srgbClr val="002060"/>
                </a:solidFill>
              </a:rPr>
              <a:t>work</a:t>
            </a:r>
          </a:p>
          <a:p>
            <a:endParaRPr lang="en-US" sz="2900" b="1" dirty="0" smtClean="0">
              <a:solidFill>
                <a:srgbClr val="002060"/>
              </a:solidFill>
            </a:endParaRPr>
          </a:p>
          <a:p>
            <a:pPr marL="285750" indent="-285750">
              <a:buFont typeface="Wingdings" charset="2"/>
              <a:buChar char="Ø"/>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926" y="4512521"/>
            <a:ext cx="5775158" cy="2017295"/>
          </a:xfrm>
          <a:prstGeom prst="rect">
            <a:avLst/>
          </a:prstGeom>
        </p:spPr>
      </p:pic>
    </p:spTree>
    <p:extLst>
      <p:ext uri="{BB962C8B-B14F-4D97-AF65-F5344CB8AC3E}">
        <p14:creationId xmlns:p14="http://schemas.microsoft.com/office/powerpoint/2010/main" val="1824358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Introduction</a:t>
            </a:r>
            <a:endParaRPr lang="en-US" b="1" dirty="0">
              <a:solidFill>
                <a:srgbClr val="C00000"/>
              </a:solidFill>
            </a:endParaRPr>
          </a:p>
        </p:txBody>
      </p:sp>
    </p:spTree>
    <p:extLst>
      <p:ext uri="{BB962C8B-B14F-4D97-AF65-F5344CB8AC3E}">
        <p14:creationId xmlns:p14="http://schemas.microsoft.com/office/powerpoint/2010/main" val="246948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5195" y="1446383"/>
            <a:ext cx="9965803" cy="2862322"/>
          </a:xfrm>
          <a:prstGeom prst="rect">
            <a:avLst/>
          </a:prstGeom>
          <a:noFill/>
        </p:spPr>
        <p:txBody>
          <a:bodyPr wrap="square" rtlCol="0">
            <a:spAutoFit/>
          </a:bodyPr>
          <a:lstStyle/>
          <a:p>
            <a:pPr algn="ctr"/>
            <a:r>
              <a:rPr lang="en-US" sz="6000" dirty="0" smtClean="0">
                <a:solidFill>
                  <a:srgbClr val="C00000"/>
                </a:solidFill>
              </a:rPr>
              <a:t>Thank You! </a:t>
            </a:r>
          </a:p>
          <a:p>
            <a:pPr algn="ctr"/>
            <a:endParaRPr lang="en-US" sz="6000" dirty="0">
              <a:solidFill>
                <a:srgbClr val="C00000"/>
              </a:solidFill>
            </a:endParaRPr>
          </a:p>
          <a:p>
            <a:pPr algn="ctr"/>
            <a:r>
              <a:rPr lang="en-US" sz="6000" dirty="0" smtClean="0">
                <a:solidFill>
                  <a:srgbClr val="C00000"/>
                </a:solidFill>
              </a:rPr>
              <a:t> QUESTIONS ? </a:t>
            </a:r>
            <a:endParaRPr lang="en-US" sz="6000" dirty="0">
              <a:solidFill>
                <a:srgbClr val="C00000"/>
              </a:solidFill>
            </a:endParaRPr>
          </a:p>
        </p:txBody>
      </p:sp>
    </p:spTree>
    <p:extLst>
      <p:ext uri="{BB962C8B-B14F-4D97-AF65-F5344CB8AC3E}">
        <p14:creationId xmlns:p14="http://schemas.microsoft.com/office/powerpoint/2010/main" val="574556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991" y="401053"/>
            <a:ext cx="6449595" cy="5807241"/>
          </a:xfrm>
          <a:prstGeom prst="rect">
            <a:avLst/>
          </a:prstGeom>
        </p:spPr>
      </p:pic>
      <p:sp>
        <p:nvSpPr>
          <p:cNvPr id="3" name="Rectangle 2"/>
          <p:cNvSpPr/>
          <p:nvPr/>
        </p:nvSpPr>
        <p:spPr>
          <a:xfrm>
            <a:off x="0" y="1377007"/>
            <a:ext cx="5454316" cy="3277820"/>
          </a:xfrm>
          <a:prstGeom prst="rect">
            <a:avLst/>
          </a:prstGeom>
        </p:spPr>
        <p:txBody>
          <a:bodyPr wrap="square">
            <a:spAutoFit/>
          </a:bodyPr>
          <a:lstStyle/>
          <a:p>
            <a:pPr marL="342900" indent="-342900" algn="just">
              <a:buFont typeface="Wingdings" charset="2"/>
              <a:buChar char="Ø"/>
            </a:pPr>
            <a:r>
              <a:rPr lang="en-US" sz="2300" b="1" i="1" dirty="0">
                <a:solidFill>
                  <a:srgbClr val="C00000"/>
                </a:solidFill>
              </a:rPr>
              <a:t>Genomic personalized medicine </a:t>
            </a:r>
            <a:r>
              <a:rPr lang="en-US" sz="2300" dirty="0">
                <a:solidFill>
                  <a:srgbClr val="002060"/>
                </a:solidFill>
              </a:rPr>
              <a:t>is the future, but achieving it requires detailed interpretation of human DNA sequence variation. </a:t>
            </a:r>
          </a:p>
          <a:p>
            <a:pPr marL="342900" indent="-342900" algn="just">
              <a:buFont typeface="Wingdings" charset="2"/>
              <a:buChar char="Ø"/>
            </a:pPr>
            <a:endParaRPr lang="en-US" sz="2300" dirty="0">
              <a:solidFill>
                <a:srgbClr val="002060"/>
              </a:solidFill>
            </a:endParaRPr>
          </a:p>
          <a:p>
            <a:pPr marL="342900" lvl="1" indent="-342900" algn="just">
              <a:buFont typeface="Wingdings" charset="2"/>
              <a:buChar char="Ø"/>
            </a:pPr>
            <a:r>
              <a:rPr lang="en-US" sz="2300" dirty="0">
                <a:solidFill>
                  <a:srgbClr val="002060"/>
                </a:solidFill>
                <a:latin typeface="Calibri" charset="0"/>
                <a:ea typeface="Calibri" charset="0"/>
                <a:cs typeface="Calibri" charset="0"/>
              </a:rPr>
              <a:t>This interpretation requires uniting information from a variety of experiments in a meaningful and efficient way. </a:t>
            </a:r>
            <a:endParaRPr lang="en-US" sz="2300" dirty="0">
              <a:solidFill>
                <a:srgbClr val="002060"/>
              </a:solidFill>
            </a:endParaRPr>
          </a:p>
        </p:txBody>
      </p:sp>
    </p:spTree>
    <p:extLst>
      <p:ext uri="{BB962C8B-B14F-4D97-AF65-F5344CB8AC3E}">
        <p14:creationId xmlns:p14="http://schemas.microsoft.com/office/powerpoint/2010/main" val="635265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47933" y="5401799"/>
            <a:ext cx="4928025" cy="892552"/>
          </a:xfrm>
          <a:prstGeom prst="rect">
            <a:avLst/>
          </a:prstGeom>
          <a:noFill/>
        </p:spPr>
        <p:txBody>
          <a:bodyPr wrap="square" rtlCol="0">
            <a:spAutoFit/>
          </a:bodyPr>
          <a:lstStyle/>
          <a:p>
            <a:r>
              <a:rPr lang="en-US" sz="1300" dirty="0" smtClean="0">
                <a:solidFill>
                  <a:srgbClr val="002060"/>
                </a:solidFill>
              </a:rPr>
              <a:t>Edge thickness represents the number of associations between TF and disease in DHSs in relevant tissues. Network is significantly enriched for overlap with disease-relevant GWAS SNPs, and include many well-studied regulators.</a:t>
            </a:r>
            <a:r>
              <a:rPr lang="en-US" sz="1300" baseline="30000" dirty="0" smtClean="0">
                <a:solidFill>
                  <a:srgbClr val="002060"/>
                </a:solidFill>
              </a:rPr>
              <a:t>(1)</a:t>
            </a:r>
            <a:endParaRPr lang="en-US" sz="1300" baseline="30000" dirty="0">
              <a:solidFill>
                <a:srgbClr val="00206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314" y="226215"/>
            <a:ext cx="4838516" cy="5143500"/>
          </a:xfrm>
          <a:prstGeom prst="rect">
            <a:avLst/>
          </a:prstGeom>
        </p:spPr>
      </p:pic>
      <p:sp>
        <p:nvSpPr>
          <p:cNvPr id="4" name="Rectangle 3"/>
          <p:cNvSpPr/>
          <p:nvPr/>
        </p:nvSpPr>
        <p:spPr>
          <a:xfrm>
            <a:off x="481262" y="2406346"/>
            <a:ext cx="6147226" cy="1200329"/>
          </a:xfrm>
          <a:prstGeom prst="rect">
            <a:avLst/>
          </a:prstGeom>
        </p:spPr>
        <p:txBody>
          <a:bodyPr wrap="square">
            <a:spAutoFit/>
          </a:bodyPr>
          <a:lstStyle/>
          <a:p>
            <a:pPr algn="just"/>
            <a:r>
              <a:rPr lang="en-US" sz="2400" b="1" i="1" dirty="0">
                <a:solidFill>
                  <a:srgbClr val="C00000"/>
                </a:solidFill>
              </a:rPr>
              <a:t>Biological networks </a:t>
            </a:r>
            <a:r>
              <a:rPr lang="en-US" sz="2400" dirty="0">
                <a:solidFill>
                  <a:srgbClr val="002060"/>
                </a:solidFill>
              </a:rPr>
              <a:t>are useful to understand human DNA sequence variation obtained from thousands of genome-scale experiments </a:t>
            </a:r>
          </a:p>
        </p:txBody>
      </p:sp>
      <p:sp>
        <p:nvSpPr>
          <p:cNvPr id="9" name="Rectangle 8"/>
          <p:cNvSpPr/>
          <p:nvPr/>
        </p:nvSpPr>
        <p:spPr>
          <a:xfrm>
            <a:off x="0" y="5420827"/>
            <a:ext cx="7491663" cy="923330"/>
          </a:xfrm>
          <a:prstGeom prst="rect">
            <a:avLst/>
          </a:prstGeom>
        </p:spPr>
        <p:txBody>
          <a:bodyPr wrap="square">
            <a:spAutoFit/>
          </a:bodyPr>
          <a:lstStyle/>
          <a:p>
            <a:r>
              <a:rPr lang="en-US" b="1" dirty="0">
                <a:solidFill>
                  <a:srgbClr val="002060"/>
                </a:solidFill>
                <a:latin typeface="Calibri" charset="0"/>
                <a:ea typeface="Calibri" charset="0"/>
                <a:cs typeface="Calibri" charset="0"/>
              </a:rPr>
              <a:t>Matthew </a:t>
            </a:r>
            <a:r>
              <a:rPr lang="en-US" b="1" dirty="0" err="1">
                <a:solidFill>
                  <a:srgbClr val="002060"/>
                </a:solidFill>
                <a:latin typeface="Calibri" charset="0"/>
                <a:ea typeface="Calibri" charset="0"/>
                <a:cs typeface="Calibri" charset="0"/>
              </a:rPr>
              <a:t>T.Maurano</a:t>
            </a:r>
            <a:r>
              <a:rPr lang="en-US" b="1" dirty="0">
                <a:solidFill>
                  <a:srgbClr val="002060"/>
                </a:solidFill>
                <a:latin typeface="Calibri" charset="0"/>
                <a:ea typeface="Calibri" charset="0"/>
                <a:cs typeface="Calibri" charset="0"/>
              </a:rPr>
              <a:t>, et al. Systematic Localization of Common Disease-Associated Variation in Regulatory DNA. Science. 2012; 337(6099):1190-1195.</a:t>
            </a:r>
            <a:r>
              <a:rPr lang="en-US" b="1" dirty="0">
                <a:solidFill>
                  <a:srgbClr val="002060"/>
                </a:solidFill>
              </a:rPr>
              <a:t> </a:t>
            </a:r>
          </a:p>
        </p:txBody>
      </p:sp>
    </p:spTree>
    <p:extLst>
      <p:ext uri="{BB962C8B-B14F-4D97-AF65-F5344CB8AC3E}">
        <p14:creationId xmlns:p14="http://schemas.microsoft.com/office/powerpoint/2010/main" val="2033013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79125"/>
            <a:ext cx="11994777" cy="5586145"/>
          </a:xfrm>
          <a:prstGeom prst="rect">
            <a:avLst/>
          </a:prstGeom>
        </p:spPr>
        <p:txBody>
          <a:bodyPr wrap="square">
            <a:spAutoFit/>
          </a:bodyPr>
          <a:lstStyle/>
          <a:p>
            <a:pPr marL="342900" indent="-342900" algn="just">
              <a:buFont typeface="Wingdings" charset="2"/>
              <a:buChar char="Ø"/>
            </a:pPr>
            <a:r>
              <a:rPr lang="en-US" sz="2400" dirty="0">
                <a:solidFill>
                  <a:srgbClr val="002060"/>
                </a:solidFill>
              </a:rPr>
              <a:t>A major challenge in constructing these networks is the massive volumes of annotation </a:t>
            </a:r>
            <a:r>
              <a:rPr lang="en-US" sz="2400" dirty="0" smtClean="0">
                <a:solidFill>
                  <a:srgbClr val="002060"/>
                </a:solidFill>
              </a:rPr>
              <a:t>and experiment data in different formats.</a:t>
            </a:r>
          </a:p>
          <a:p>
            <a:pPr marL="342900" indent="-342900" algn="just">
              <a:buFont typeface="Wingdings" charset="2"/>
              <a:buChar char="Ø"/>
            </a:pPr>
            <a:endParaRPr lang="en-US" sz="2400" dirty="0">
              <a:solidFill>
                <a:srgbClr val="002060"/>
              </a:solidFill>
            </a:endParaRPr>
          </a:p>
          <a:p>
            <a:pPr marL="342900" indent="-342900" algn="just">
              <a:buFont typeface="Wingdings" charset="2"/>
              <a:buChar char="Ø"/>
            </a:pPr>
            <a:endParaRPr lang="en-US" sz="2400" dirty="0">
              <a:solidFill>
                <a:srgbClr val="002060"/>
              </a:solidFill>
            </a:endParaRPr>
          </a:p>
          <a:p>
            <a:pPr marL="342900" indent="-342900" algn="just">
              <a:buFont typeface="Wingdings" charset="2"/>
              <a:buChar char="Ø"/>
            </a:pPr>
            <a:r>
              <a:rPr lang="en-US" sz="2400" b="1" dirty="0">
                <a:solidFill>
                  <a:srgbClr val="C00000"/>
                </a:solidFill>
              </a:rPr>
              <a:t>Datasets </a:t>
            </a:r>
            <a:r>
              <a:rPr lang="en-US" sz="2400" b="1" dirty="0" smtClean="0">
                <a:solidFill>
                  <a:srgbClr val="C00000"/>
                </a:solidFill>
              </a:rPr>
              <a:t>:</a:t>
            </a:r>
          </a:p>
          <a:p>
            <a:pPr marL="800100" lvl="1" indent="-342900" algn="just">
              <a:buFont typeface="Wingdings" charset="2"/>
              <a:buChar char="§"/>
            </a:pPr>
            <a:r>
              <a:rPr lang="en-US" sz="2400" dirty="0" smtClean="0">
                <a:solidFill>
                  <a:srgbClr val="002060"/>
                </a:solidFill>
              </a:rPr>
              <a:t>Expression quantitative trait loci (</a:t>
            </a:r>
            <a:r>
              <a:rPr lang="en-US" sz="2400" dirty="0" err="1" smtClean="0">
                <a:solidFill>
                  <a:srgbClr val="002060"/>
                </a:solidFill>
              </a:rPr>
              <a:t>eQTL</a:t>
            </a:r>
            <a:r>
              <a:rPr lang="en-US" sz="2400" dirty="0" smtClean="0">
                <a:solidFill>
                  <a:srgbClr val="002060"/>
                </a:solidFill>
              </a:rPr>
              <a:t>) from Genotype-Tissue Expression (</a:t>
            </a:r>
            <a:r>
              <a:rPr lang="en-US" sz="2400" dirty="0" err="1" smtClean="0">
                <a:solidFill>
                  <a:srgbClr val="002060"/>
                </a:solidFill>
              </a:rPr>
              <a:t>GTEx</a:t>
            </a:r>
            <a:r>
              <a:rPr lang="en-US" sz="2400" dirty="0" smtClean="0">
                <a:solidFill>
                  <a:srgbClr val="002060"/>
                </a:solidFill>
              </a:rPr>
              <a:t>) project (39 </a:t>
            </a:r>
            <a:r>
              <a:rPr lang="en-US" sz="2400" dirty="0" err="1" smtClean="0">
                <a:solidFill>
                  <a:srgbClr val="002060"/>
                </a:solidFill>
              </a:rPr>
              <a:t>Gib</a:t>
            </a:r>
            <a:r>
              <a:rPr lang="en-US" sz="2400" dirty="0" smtClean="0">
                <a:solidFill>
                  <a:srgbClr val="002060"/>
                </a:solidFill>
              </a:rPr>
              <a:t> per tissue)</a:t>
            </a:r>
          </a:p>
          <a:p>
            <a:pPr marL="800100" lvl="1" indent="-342900" algn="just">
              <a:buFont typeface="Wingdings" charset="2"/>
              <a:buChar char="§"/>
            </a:pPr>
            <a:r>
              <a:rPr lang="en-US" sz="2400" dirty="0" smtClean="0">
                <a:solidFill>
                  <a:srgbClr val="002060"/>
                </a:solidFill>
              </a:rPr>
              <a:t>Transcription Factor data (606 </a:t>
            </a:r>
            <a:r>
              <a:rPr lang="en-US" sz="2400" dirty="0" err="1" smtClean="0">
                <a:solidFill>
                  <a:srgbClr val="002060"/>
                </a:solidFill>
              </a:rPr>
              <a:t>Gib</a:t>
            </a:r>
            <a:r>
              <a:rPr lang="en-US" sz="2400" dirty="0" smtClean="0">
                <a:solidFill>
                  <a:srgbClr val="002060"/>
                </a:solidFill>
              </a:rPr>
              <a:t>)</a:t>
            </a:r>
          </a:p>
          <a:p>
            <a:pPr marL="800100" lvl="1" indent="-342900" algn="just">
              <a:buFont typeface="Wingdings" charset="2"/>
              <a:buChar char="§"/>
            </a:pPr>
            <a:r>
              <a:rPr lang="en-US" sz="2400" dirty="0" smtClean="0">
                <a:solidFill>
                  <a:srgbClr val="002060"/>
                </a:solidFill>
              </a:rPr>
              <a:t>Annotation - </a:t>
            </a:r>
            <a:r>
              <a:rPr lang="en-US" sz="2400" dirty="0" err="1" smtClean="0">
                <a:solidFill>
                  <a:srgbClr val="002060"/>
                </a:solidFill>
              </a:rPr>
              <a:t>FootPrint</a:t>
            </a:r>
            <a:r>
              <a:rPr lang="en-US" sz="2400" dirty="0" smtClean="0">
                <a:solidFill>
                  <a:srgbClr val="002060"/>
                </a:solidFill>
              </a:rPr>
              <a:t> (115 MB), </a:t>
            </a:r>
            <a:r>
              <a:rPr lang="en-US" sz="2400" dirty="0" err="1" smtClean="0">
                <a:solidFill>
                  <a:srgbClr val="002060"/>
                </a:solidFill>
              </a:rPr>
              <a:t>DNAse</a:t>
            </a:r>
            <a:r>
              <a:rPr lang="en-US" sz="2400" dirty="0" smtClean="0">
                <a:solidFill>
                  <a:srgbClr val="002060"/>
                </a:solidFill>
              </a:rPr>
              <a:t> hypersensitivity data from ENCODE (8.1 </a:t>
            </a:r>
            <a:r>
              <a:rPr lang="en-US" sz="2400" dirty="0" err="1" smtClean="0">
                <a:solidFill>
                  <a:srgbClr val="002060"/>
                </a:solidFill>
              </a:rPr>
              <a:t>GiB</a:t>
            </a:r>
            <a:r>
              <a:rPr lang="en-US" sz="2400" dirty="0" smtClean="0">
                <a:solidFill>
                  <a:srgbClr val="002060"/>
                </a:solidFill>
              </a:rPr>
              <a:t>)</a:t>
            </a:r>
          </a:p>
          <a:p>
            <a:pPr marL="342900" indent="-342900" algn="just">
              <a:buFont typeface="Wingdings" charset="2"/>
              <a:buChar char="Ø"/>
            </a:pPr>
            <a:endParaRPr lang="en-US" sz="2400" dirty="0" smtClean="0">
              <a:solidFill>
                <a:srgbClr val="002060"/>
              </a:solidFill>
            </a:endParaRPr>
          </a:p>
          <a:p>
            <a:pPr marL="342900" indent="-342900" algn="just">
              <a:buFont typeface="Wingdings" charset="2"/>
              <a:buChar char="Ø"/>
            </a:pPr>
            <a:endParaRPr lang="en-US" sz="2400" dirty="0" smtClean="0">
              <a:solidFill>
                <a:srgbClr val="002060"/>
              </a:solidFill>
            </a:endParaRPr>
          </a:p>
          <a:p>
            <a:pPr marL="342900" indent="-342900" algn="just">
              <a:buFont typeface="Wingdings" charset="2"/>
              <a:buChar char="Ø"/>
            </a:pPr>
            <a:r>
              <a:rPr lang="en-US" sz="2400" dirty="0">
                <a:solidFill>
                  <a:srgbClr val="002060"/>
                </a:solidFill>
              </a:rPr>
              <a:t>We describe a preliminary attack on synthesizing available annotation to </a:t>
            </a:r>
            <a:r>
              <a:rPr lang="en-US" sz="2400" dirty="0" smtClean="0">
                <a:solidFill>
                  <a:srgbClr val="002060"/>
                </a:solidFill>
              </a:rPr>
              <a:t>build a network, to understand </a:t>
            </a:r>
            <a:r>
              <a:rPr lang="en-US" sz="2400" dirty="0">
                <a:solidFill>
                  <a:srgbClr val="002060"/>
                </a:solidFill>
              </a:rPr>
              <a:t>mechanisms of lung </a:t>
            </a:r>
            <a:r>
              <a:rPr lang="en-US" sz="2400" dirty="0" smtClean="0">
                <a:solidFill>
                  <a:srgbClr val="002060"/>
                </a:solidFill>
              </a:rPr>
              <a:t>disease. </a:t>
            </a:r>
          </a:p>
          <a:p>
            <a:pPr algn="just"/>
            <a:endParaRPr lang="en-US" sz="2400" b="1" dirty="0" smtClean="0">
              <a:solidFill>
                <a:srgbClr val="002060"/>
              </a:solidFill>
            </a:endParaRPr>
          </a:p>
          <a:p>
            <a:pPr marL="685800" indent="-685800" algn="just">
              <a:buFont typeface="Wingdings" charset="2"/>
              <a:buChar char="Ø"/>
            </a:pPr>
            <a:endParaRPr lang="en-US" sz="2100" b="1" dirty="0" smtClean="0">
              <a:solidFill>
                <a:srgbClr val="C00000"/>
              </a:solidFill>
            </a:endParaRPr>
          </a:p>
        </p:txBody>
      </p:sp>
      <p:sp>
        <p:nvSpPr>
          <p:cNvPr id="4" name="TextBox 3"/>
          <p:cNvSpPr txBox="1"/>
          <p:nvPr/>
        </p:nvSpPr>
        <p:spPr>
          <a:xfrm>
            <a:off x="1705129" y="177091"/>
            <a:ext cx="8529403" cy="630942"/>
          </a:xfrm>
          <a:prstGeom prst="rect">
            <a:avLst/>
          </a:prstGeom>
          <a:noFill/>
        </p:spPr>
        <p:txBody>
          <a:bodyPr wrap="square" rtlCol="0">
            <a:spAutoFit/>
          </a:bodyPr>
          <a:lstStyle/>
          <a:p>
            <a:pPr algn="ctr"/>
            <a:r>
              <a:rPr lang="en-US" sz="3500" b="1" dirty="0" smtClean="0">
                <a:solidFill>
                  <a:srgbClr val="C00000"/>
                </a:solidFill>
              </a:rPr>
              <a:t>CHALLENGE ? </a:t>
            </a:r>
            <a:endParaRPr lang="en-US" sz="3500" b="1" dirty="0">
              <a:solidFill>
                <a:srgbClr val="C00000"/>
              </a:solidFill>
            </a:endParaRPr>
          </a:p>
        </p:txBody>
      </p:sp>
    </p:spTree>
    <p:extLst>
      <p:ext uri="{BB962C8B-B14F-4D97-AF65-F5344CB8AC3E}">
        <p14:creationId xmlns:p14="http://schemas.microsoft.com/office/powerpoint/2010/main" val="496964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Methods</a:t>
            </a:r>
            <a:endParaRPr lang="en-US" b="1" dirty="0">
              <a:solidFill>
                <a:srgbClr val="C00000"/>
              </a:solidFill>
            </a:endParaRPr>
          </a:p>
        </p:txBody>
      </p:sp>
      <p:sp>
        <p:nvSpPr>
          <p:cNvPr id="3" name="Subtitle 2"/>
          <p:cNvSpPr>
            <a:spLocks noGrp="1"/>
          </p:cNvSpPr>
          <p:nvPr>
            <p:ph type="subTitle" idx="1"/>
          </p:nvPr>
        </p:nvSpPr>
        <p:spPr/>
        <p:txBody>
          <a:bodyPr/>
          <a:lstStyle/>
          <a:p>
            <a:pPr marL="457200" indent="-457200">
              <a:buFont typeface="+mj-lt"/>
              <a:buAutoNum type="arabicPeriod"/>
            </a:pPr>
            <a:r>
              <a:rPr lang="en-US" b="1" dirty="0" smtClean="0">
                <a:solidFill>
                  <a:srgbClr val="002060"/>
                </a:solidFill>
              </a:rPr>
              <a:t>Implementation &amp; TESTING</a:t>
            </a:r>
          </a:p>
          <a:p>
            <a:pPr marL="457200" indent="-457200">
              <a:buFont typeface="+mj-lt"/>
              <a:buAutoNum type="arabicPeriod"/>
            </a:pPr>
            <a:r>
              <a:rPr lang="en-US" b="1" dirty="0" smtClean="0">
                <a:solidFill>
                  <a:srgbClr val="002060"/>
                </a:solidFill>
              </a:rPr>
              <a:t>Network Building</a:t>
            </a:r>
            <a:endParaRPr lang="en-US" b="1" dirty="0">
              <a:solidFill>
                <a:srgbClr val="002060"/>
              </a:solidFill>
            </a:endParaRPr>
          </a:p>
        </p:txBody>
      </p:sp>
    </p:spTree>
    <p:extLst>
      <p:ext uri="{BB962C8B-B14F-4D97-AF65-F5344CB8AC3E}">
        <p14:creationId xmlns:p14="http://schemas.microsoft.com/office/powerpoint/2010/main" val="231896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4089922"/>
              </p:ext>
            </p:extLst>
          </p:nvPr>
        </p:nvGraphicFramePr>
        <p:xfrm>
          <a:off x="267054" y="305742"/>
          <a:ext cx="11600330" cy="5862919"/>
        </p:xfrm>
        <a:graphic>
          <a:graphicData uri="http://schemas.openxmlformats.org/drawingml/2006/table">
            <a:tbl>
              <a:tblPr firstRow="1" bandRow="1">
                <a:tableStyleId>{21E4AEA4-8DFA-4A89-87EB-49C32662AFE0}</a:tableStyleId>
              </a:tblPr>
              <a:tblGrid>
                <a:gridCol w="5800165"/>
                <a:gridCol w="5800165"/>
              </a:tblGrid>
              <a:tr h="376519">
                <a:tc>
                  <a:txBody>
                    <a:bodyPr/>
                    <a:lstStyle/>
                    <a:p>
                      <a:r>
                        <a:rPr lang="en-US" dirty="0" smtClean="0"/>
                        <a:t>Software</a:t>
                      </a:r>
                      <a:endParaRPr lang="en-US" dirty="0"/>
                    </a:p>
                  </a:txBody>
                  <a:tcPr/>
                </a:tc>
                <a:tc>
                  <a:txBody>
                    <a:bodyPr/>
                    <a:lstStyle/>
                    <a:p>
                      <a:r>
                        <a:rPr lang="en-US" dirty="0" smtClean="0"/>
                        <a:t>R Package</a:t>
                      </a:r>
                      <a:endParaRPr lang="en-US" dirty="0"/>
                    </a:p>
                  </a:txBody>
                  <a:tcPr/>
                </a:tc>
              </a:tr>
              <a:tr h="1419255">
                <a:tc>
                  <a:txBody>
                    <a:bodyPr/>
                    <a:lstStyle/>
                    <a:p>
                      <a:pPr marL="0" indent="0">
                        <a:buFont typeface="Wingdings" charset="2"/>
                        <a:buNone/>
                      </a:pPr>
                      <a:r>
                        <a:rPr lang="en-US" b="1" dirty="0" smtClean="0"/>
                        <a:t>MongoDB</a:t>
                      </a:r>
                      <a:r>
                        <a:rPr lang="en-US" b="1" baseline="0" dirty="0" smtClean="0"/>
                        <a:t> :</a:t>
                      </a:r>
                    </a:p>
                    <a:p>
                      <a:pPr marL="285750" indent="-285750">
                        <a:buFont typeface="Wingdings" charset="2"/>
                        <a:buChar char="Ø"/>
                      </a:pPr>
                      <a:r>
                        <a:rPr lang="en-US" sz="1800" dirty="0" smtClean="0"/>
                        <a:t>A free and open-source cross-platform document-oriented database program</a:t>
                      </a:r>
                    </a:p>
                    <a:p>
                      <a:pPr marL="285750" indent="-285750">
                        <a:buFont typeface="Wingdings" charset="2"/>
                        <a:buChar char="Ø"/>
                      </a:pPr>
                      <a:r>
                        <a:rPr lang="en-US" sz="1800" dirty="0" smtClean="0"/>
                        <a:t>Classified as a NoSQL database program, MongoDB uses JSON-like documents with schemas</a:t>
                      </a:r>
                    </a:p>
                    <a:p>
                      <a:endParaRPr lang="en-US" dirty="0"/>
                    </a:p>
                  </a:txBody>
                  <a:tcPr/>
                </a:tc>
                <a:tc>
                  <a:txBody>
                    <a:bodyPr/>
                    <a:lstStyle/>
                    <a:p>
                      <a:r>
                        <a:rPr lang="en-US" b="1" dirty="0" err="1" smtClean="0"/>
                        <a:t>mongolite</a:t>
                      </a:r>
                      <a:r>
                        <a:rPr lang="en-US" b="1" baseline="0" dirty="0" smtClean="0"/>
                        <a:t> :</a:t>
                      </a:r>
                    </a:p>
                    <a:p>
                      <a:pPr marL="285750" marR="0" indent="-285750" algn="l" defTabSz="914400" rtl="0" eaLnBrk="1" fontAlgn="auto" latinLnBrk="0" hangingPunct="1">
                        <a:lnSpc>
                          <a:spcPct val="100000"/>
                        </a:lnSpc>
                        <a:spcBef>
                          <a:spcPts val="0"/>
                        </a:spcBef>
                        <a:spcAft>
                          <a:spcPts val="0"/>
                        </a:spcAft>
                        <a:buClrTx/>
                        <a:buSzTx/>
                        <a:buFont typeface="Wingdings" charset="2"/>
                        <a:buChar char="Ø"/>
                        <a:tabLst/>
                        <a:defRPr/>
                      </a:pPr>
                      <a:r>
                        <a:rPr lang="en-US" sz="1800" dirty="0" smtClean="0"/>
                        <a:t>Fast and Simple 'MongoDB' Client for R</a:t>
                      </a:r>
                    </a:p>
                    <a:p>
                      <a:endParaRPr lang="en-US" dirty="0"/>
                    </a:p>
                  </a:txBody>
                  <a:tcPr/>
                </a:tc>
              </a:tr>
              <a:tr h="1664362">
                <a:tc>
                  <a:txBody>
                    <a:bodyPr/>
                    <a:lstStyle/>
                    <a:p>
                      <a:r>
                        <a:rPr lang="en-US" b="1" dirty="0" smtClean="0"/>
                        <a:t>Apache Drill</a:t>
                      </a:r>
                      <a:r>
                        <a:rPr lang="en-US" b="1" baseline="0" dirty="0" smtClean="0"/>
                        <a:t> :</a:t>
                      </a:r>
                    </a:p>
                    <a:p>
                      <a:pPr marL="285750" lvl="0" indent="-285750">
                        <a:buFont typeface="Wingdings" charset="2"/>
                        <a:buChar char="Ø"/>
                      </a:pPr>
                      <a:r>
                        <a:rPr lang="en-US" sz="1800" kern="1200" dirty="0" smtClean="0">
                          <a:effectLst/>
                        </a:rPr>
                        <a:t>Schema-free SQL Query Engine for Hadoop, NoSQL and Cloud Storage</a:t>
                      </a:r>
                    </a:p>
                    <a:p>
                      <a:pPr marL="285750" lvl="0" indent="-285750">
                        <a:buFont typeface="Wingdings" charset="2"/>
                        <a:buChar char="Ø"/>
                      </a:pPr>
                      <a:r>
                        <a:rPr lang="en-US" sz="1800" kern="1200" dirty="0" smtClean="0">
                          <a:effectLst/>
                        </a:rPr>
                        <a:t>Drill supports a variety of NoSQL databases and file systems, including </a:t>
                      </a:r>
                      <a:r>
                        <a:rPr lang="en-US" sz="1800" kern="1200" dirty="0" err="1" smtClean="0">
                          <a:effectLst/>
                        </a:rPr>
                        <a:t>HBase</a:t>
                      </a:r>
                      <a:r>
                        <a:rPr lang="en-US" sz="1800" kern="1200" dirty="0" smtClean="0">
                          <a:effectLst/>
                        </a:rPr>
                        <a:t>, MongoDB, Amazon S3, local files,</a:t>
                      </a:r>
                      <a:r>
                        <a:rPr lang="en-US" sz="1800" kern="1200" baseline="0" dirty="0" smtClean="0">
                          <a:effectLst/>
                        </a:rPr>
                        <a:t> etc. </a:t>
                      </a:r>
                      <a:endParaRPr lang="en-US" dirty="0"/>
                    </a:p>
                  </a:txBody>
                  <a:tcPr/>
                </a:tc>
                <a:tc>
                  <a:txBody>
                    <a:bodyPr/>
                    <a:lstStyle/>
                    <a:p>
                      <a:r>
                        <a:rPr lang="en-US" b="1" dirty="0" err="1" smtClean="0"/>
                        <a:t>DrillR</a:t>
                      </a:r>
                      <a:r>
                        <a:rPr lang="en-US" b="1" baseline="0" dirty="0" smtClean="0"/>
                        <a:t> :</a:t>
                      </a:r>
                    </a:p>
                    <a:p>
                      <a:pPr marL="285750" indent="-285750">
                        <a:buFont typeface="Wingdings" charset="2"/>
                        <a:buChar char="Ø"/>
                      </a:pPr>
                      <a:r>
                        <a:rPr lang="en-US" sz="1800" kern="1200" dirty="0" smtClean="0">
                          <a:effectLst/>
                        </a:rPr>
                        <a:t>Provides a R driver for Apache Drill which could connect to the Apache Drill</a:t>
                      </a:r>
                    </a:p>
                    <a:p>
                      <a:pPr marL="285750" indent="-285750">
                        <a:buFont typeface="Wingdings" charset="2"/>
                        <a:buChar char="Ø"/>
                      </a:pPr>
                      <a:r>
                        <a:rPr lang="en-US" sz="1800" kern="1200" dirty="0" smtClean="0">
                          <a:effectLst/>
                        </a:rPr>
                        <a:t>Get result (in data frame) from the SQL query and check the current configuration status.</a:t>
                      </a:r>
                      <a:endParaRPr lang="en-US" dirty="0" smtClean="0"/>
                    </a:p>
                    <a:p>
                      <a:endParaRPr lang="en-US" dirty="0"/>
                    </a:p>
                  </a:txBody>
                  <a:tcPr/>
                </a:tc>
              </a:tr>
              <a:tr h="1927156">
                <a:tc>
                  <a:txBody>
                    <a:bodyPr/>
                    <a:lstStyle/>
                    <a:p>
                      <a:r>
                        <a:rPr lang="en-US" b="1" dirty="0" smtClean="0"/>
                        <a:t>Google </a:t>
                      </a:r>
                      <a:r>
                        <a:rPr lang="en-US" b="1" dirty="0" err="1" smtClean="0"/>
                        <a:t>BigQuery</a:t>
                      </a:r>
                      <a:r>
                        <a:rPr lang="en-US" b="1" dirty="0" smtClean="0"/>
                        <a:t> : </a:t>
                      </a:r>
                    </a:p>
                    <a:p>
                      <a:pPr marL="285750" indent="-285750">
                        <a:buFont typeface="Wingdings" charset="2"/>
                        <a:buChar char="Ø"/>
                      </a:pPr>
                      <a:r>
                        <a:rPr lang="en-US" sz="1800" kern="1200" dirty="0" err="1" smtClean="0">
                          <a:effectLst/>
                        </a:rPr>
                        <a:t>BigQuery</a:t>
                      </a:r>
                      <a:r>
                        <a:rPr lang="en-US" sz="1800" kern="1200" dirty="0" smtClean="0">
                          <a:effectLst/>
                        </a:rPr>
                        <a:t> is Google's fully managed, petabyte scale, low cost analytics data warehouse.</a:t>
                      </a:r>
                      <a:endParaRPr lang="en-US" dirty="0" smtClean="0"/>
                    </a:p>
                    <a:p>
                      <a:pPr marL="285750" indent="-285750">
                        <a:buFont typeface="Wingdings" charset="2"/>
                        <a:buChar char="Ø"/>
                      </a:pPr>
                      <a:r>
                        <a:rPr lang="en-US" sz="1800" kern="1200" dirty="0" smtClean="0">
                          <a:effectLst/>
                        </a:rPr>
                        <a:t>An enterprise data warehouse that enables super-fast SQL queries using the processing power of Google's infrastructure</a:t>
                      </a:r>
                      <a:endParaRPr lang="en-US" dirty="0" smtClean="0"/>
                    </a:p>
                    <a:p>
                      <a:endParaRPr lang="en-US" dirty="0"/>
                    </a:p>
                  </a:txBody>
                  <a:tcPr/>
                </a:tc>
                <a:tc>
                  <a:txBody>
                    <a:bodyPr/>
                    <a:lstStyle/>
                    <a:p>
                      <a:r>
                        <a:rPr lang="en-US" b="1" dirty="0" err="1" smtClean="0"/>
                        <a:t>bigrquery</a:t>
                      </a:r>
                      <a:r>
                        <a:rPr lang="en-US" b="1" baseline="0" dirty="0" smtClean="0"/>
                        <a:t> : </a:t>
                      </a:r>
                    </a:p>
                    <a:p>
                      <a:pPr marL="285750" indent="-285750">
                        <a:buFont typeface="Wingdings" charset="2"/>
                        <a:buChar char="Ø"/>
                      </a:pPr>
                      <a:r>
                        <a:rPr lang="en-US" sz="1800" kern="1200" dirty="0" smtClean="0">
                          <a:effectLst/>
                        </a:rPr>
                        <a:t>The </a:t>
                      </a:r>
                      <a:r>
                        <a:rPr lang="en-US" sz="1800" kern="1200" dirty="0" err="1" smtClean="0">
                          <a:effectLst/>
                        </a:rPr>
                        <a:t>bigrquery</a:t>
                      </a:r>
                      <a:r>
                        <a:rPr lang="en-US" sz="1800" kern="1200" dirty="0" smtClean="0">
                          <a:effectLst/>
                        </a:rPr>
                        <a:t> packages provides an R interface to </a:t>
                      </a:r>
                      <a:r>
                        <a:rPr lang="en-US" sz="1800" u="none" strike="noStrike" kern="1200" dirty="0" smtClean="0">
                          <a:effectLst/>
                        </a:rPr>
                        <a:t>Google BigQuery</a:t>
                      </a:r>
                      <a:r>
                        <a:rPr lang="en-US" sz="1800" kern="1200" dirty="0" smtClean="0">
                          <a:effectLst/>
                        </a:rPr>
                        <a:t>. </a:t>
                      </a:r>
                    </a:p>
                    <a:p>
                      <a:pPr marL="285750" indent="-285750">
                        <a:buFont typeface="Wingdings" charset="2"/>
                        <a:buChar char="Ø"/>
                      </a:pPr>
                      <a:r>
                        <a:rPr lang="en-US" sz="1800" kern="1200" dirty="0" smtClean="0">
                          <a:effectLst/>
                        </a:rPr>
                        <a:t>It makes it easy to retrieve metadata about your projects, datasets, tables and jobs, and provides a convenient wrapper for working with </a:t>
                      </a:r>
                      <a:r>
                        <a:rPr lang="en-US" sz="1800" kern="1200" dirty="0" err="1" smtClean="0">
                          <a:effectLst/>
                        </a:rPr>
                        <a:t>bigquery</a:t>
                      </a:r>
                      <a:r>
                        <a:rPr lang="en-US" sz="1800" kern="1200" dirty="0" smtClean="0">
                          <a:effectLst/>
                        </a:rPr>
                        <a:t> from R</a:t>
                      </a:r>
                      <a:endParaRPr lang="en-US" dirty="0"/>
                    </a:p>
                  </a:txBody>
                  <a:tcPr/>
                </a:tc>
              </a:tr>
            </a:tbl>
          </a:graphicData>
        </a:graphic>
      </p:graphicFrame>
    </p:spTree>
    <p:extLst>
      <p:ext uri="{BB962C8B-B14F-4D97-AF65-F5344CB8AC3E}">
        <p14:creationId xmlns:p14="http://schemas.microsoft.com/office/powerpoint/2010/main" val="1348724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47909"/>
            <a:ext cx="11797259" cy="3213441"/>
          </a:xfrm>
        </p:spPr>
        <p:txBody>
          <a:bodyPr>
            <a:normAutofit fontScale="90000"/>
          </a:bodyPr>
          <a:lstStyle/>
          <a:p>
            <a:pPr algn="ctr"/>
            <a:r>
              <a:rPr lang="en-US" b="1" dirty="0" smtClean="0">
                <a:solidFill>
                  <a:srgbClr val="C00000"/>
                </a:solidFill>
              </a:rPr>
              <a:t/>
            </a:r>
            <a:br>
              <a:rPr lang="en-US" b="1" dirty="0" smtClean="0">
                <a:solidFill>
                  <a:srgbClr val="C00000"/>
                </a:solidFill>
              </a:rPr>
            </a:br>
            <a:r>
              <a:rPr lang="en-US" b="1" dirty="0">
                <a:solidFill>
                  <a:srgbClr val="C00000"/>
                </a:solidFill>
              </a:rPr>
              <a:t/>
            </a:r>
            <a:br>
              <a:rPr lang="en-US" b="1" dirty="0">
                <a:solidFill>
                  <a:srgbClr val="C00000"/>
                </a:solidFill>
              </a:rPr>
            </a:br>
            <a:r>
              <a:rPr lang="en-US" b="1" dirty="0" smtClean="0">
                <a:solidFill>
                  <a:srgbClr val="C00000"/>
                </a:solidFill>
              </a:rPr>
              <a:t/>
            </a:r>
            <a:br>
              <a:rPr lang="en-US" b="1" dirty="0" smtClean="0">
                <a:solidFill>
                  <a:srgbClr val="C00000"/>
                </a:solidFill>
              </a:rPr>
            </a:br>
            <a:r>
              <a:rPr lang="en-US" b="1" dirty="0">
                <a:solidFill>
                  <a:srgbClr val="C00000"/>
                </a:solidFill>
              </a:rPr>
              <a:t/>
            </a:r>
            <a:br>
              <a:rPr lang="en-US" b="1" dirty="0">
                <a:solidFill>
                  <a:srgbClr val="C00000"/>
                </a:solidFill>
              </a:rPr>
            </a:br>
            <a:r>
              <a:rPr lang="en-US" sz="8900" b="1" dirty="0" smtClean="0">
                <a:solidFill>
                  <a:srgbClr val="C00000"/>
                </a:solidFill>
              </a:rPr>
              <a:t/>
            </a:r>
            <a:br>
              <a:rPr lang="en-US" sz="8900" b="1" dirty="0" smtClean="0">
                <a:solidFill>
                  <a:srgbClr val="C00000"/>
                </a:solidFill>
              </a:rPr>
            </a:br>
            <a:r>
              <a:rPr lang="en-US" sz="8900" b="1" dirty="0" smtClean="0">
                <a:solidFill>
                  <a:srgbClr val="C00000"/>
                </a:solidFill>
              </a:rPr>
              <a:t>MongoDB / Apache Drill </a:t>
            </a:r>
            <a:br>
              <a:rPr lang="en-US" sz="8900" b="1" dirty="0" smtClean="0">
                <a:solidFill>
                  <a:srgbClr val="C00000"/>
                </a:solidFill>
              </a:rPr>
            </a:br>
            <a:r>
              <a:rPr lang="en-US" sz="8900" b="1" dirty="0">
                <a:solidFill>
                  <a:srgbClr val="C00000"/>
                </a:solidFill>
              </a:rPr>
              <a:t> A</a:t>
            </a:r>
            <a:r>
              <a:rPr lang="en-US" sz="8900" b="1" dirty="0" smtClean="0">
                <a:solidFill>
                  <a:srgbClr val="C00000"/>
                </a:solidFill>
              </a:rPr>
              <a:t>s Database Backend </a:t>
            </a:r>
            <a:r>
              <a:rPr lang="en-US" sz="8900" dirty="0"/>
              <a:t/>
            </a:r>
            <a:br>
              <a:rPr lang="en-US" sz="8900" dirty="0"/>
            </a:br>
            <a:endParaRPr lang="en-US" sz="8900" dirty="0"/>
          </a:p>
        </p:txBody>
      </p:sp>
    </p:spTree>
    <p:extLst>
      <p:ext uri="{BB962C8B-B14F-4D97-AF65-F5344CB8AC3E}">
        <p14:creationId xmlns:p14="http://schemas.microsoft.com/office/powerpoint/2010/main" val="2146654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94" y="44315"/>
            <a:ext cx="11935327" cy="6182489"/>
          </a:xfrm>
          <a:prstGeom prst="rect">
            <a:avLst/>
          </a:prstGeom>
          <a:ln w="88900" cap="sq" cmpd="thickThin">
            <a:solidFill>
              <a:srgbClr val="000000"/>
            </a:solidFill>
            <a:prstDash val="solid"/>
            <a:miter lim="800000"/>
          </a:ln>
          <a:effectLst>
            <a:innerShdw blurRad="76200">
              <a:srgbClr val="000000"/>
            </a:innerShdw>
          </a:effectLst>
        </p:spPr>
      </p:pic>
      <p:sp>
        <p:nvSpPr>
          <p:cNvPr id="2" name="Rectangle 1"/>
          <p:cNvSpPr/>
          <p:nvPr/>
        </p:nvSpPr>
        <p:spPr>
          <a:xfrm>
            <a:off x="6079958" y="4540457"/>
            <a:ext cx="2612890" cy="1754326"/>
          </a:xfrm>
          <a:prstGeom prst="rect">
            <a:avLst/>
          </a:prstGeom>
        </p:spPr>
        <p:txBody>
          <a:bodyPr wrap="square">
            <a:spAutoFit/>
          </a:bodyPr>
          <a:lstStyle/>
          <a:p>
            <a:r>
              <a:rPr lang="en-US" b="1" dirty="0"/>
              <a:t>Drill is a distributed query engine for large scale datasets, scales to several thousand nodes and it can be used on flat files</a:t>
            </a:r>
          </a:p>
        </p:txBody>
      </p:sp>
      <p:sp>
        <p:nvSpPr>
          <p:cNvPr id="4" name="Lightning Bolt 3"/>
          <p:cNvSpPr/>
          <p:nvPr/>
        </p:nvSpPr>
        <p:spPr>
          <a:xfrm>
            <a:off x="6511306" y="3950208"/>
            <a:ext cx="584439" cy="585216"/>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32795" y="245483"/>
            <a:ext cx="2921318" cy="1477328"/>
          </a:xfrm>
          <a:prstGeom prst="rect">
            <a:avLst/>
          </a:prstGeom>
          <a:noFill/>
        </p:spPr>
        <p:txBody>
          <a:bodyPr wrap="square" rtlCol="0">
            <a:spAutoFit/>
          </a:bodyPr>
          <a:lstStyle/>
          <a:p>
            <a:r>
              <a:rPr lang="en-US" b="1" dirty="0"/>
              <a:t>MongoDB works well for coordinate based searches, scales horizontally and supports flexible schemas</a:t>
            </a:r>
          </a:p>
          <a:p>
            <a:endParaRPr lang="en-US" dirty="0"/>
          </a:p>
        </p:txBody>
      </p:sp>
      <p:sp>
        <p:nvSpPr>
          <p:cNvPr id="18" name="Lightning Bolt 17"/>
          <p:cNvSpPr/>
          <p:nvPr/>
        </p:nvSpPr>
        <p:spPr>
          <a:xfrm rot="10800000">
            <a:off x="6070012" y="1445759"/>
            <a:ext cx="441294" cy="63732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479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12244</TotalTime>
  <Words>1265</Words>
  <Application>Microsoft Macintosh PowerPoint</Application>
  <PresentationFormat>Widescreen</PresentationFormat>
  <Paragraphs>210</Paragraphs>
  <Slides>20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Calibri Light</vt:lpstr>
      <vt:lpstr>Mangal</vt:lpstr>
      <vt:lpstr>Wingdings</vt:lpstr>
      <vt:lpstr>Retrospect</vt:lpstr>
      <vt:lpstr>Growing Genomic Networks from the    Desktop to the Cloud      with R and Bioconductor</vt:lpstr>
      <vt:lpstr>Introduction</vt:lpstr>
      <vt:lpstr>PowerPoint Presentation</vt:lpstr>
      <vt:lpstr>PowerPoint Presentation</vt:lpstr>
      <vt:lpstr>PowerPoint Presentation</vt:lpstr>
      <vt:lpstr>Methods</vt:lpstr>
      <vt:lpstr>PowerPoint Presentation</vt:lpstr>
      <vt:lpstr>     MongoDB / Apache Drill   As Database Backend  </vt:lpstr>
      <vt:lpstr>PowerPoint Presentation</vt:lpstr>
      <vt:lpstr>PowerPoint Presentation</vt:lpstr>
      <vt:lpstr>Google BigQuery  As Remote Database Backend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Gopaulakrishnan, Shweta</dc:creator>
  <cp:lastModifiedBy>Gopaulakrishnan, Shweta</cp:lastModifiedBy>
  <cp:revision>144</cp:revision>
  <dcterms:created xsi:type="dcterms:W3CDTF">2017-10-17T14:38:42Z</dcterms:created>
  <dcterms:modified xsi:type="dcterms:W3CDTF">2017-11-08T20:59:04Z</dcterms:modified>
</cp:coreProperties>
</file>