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2028-551F-43DF-A384-CA2426052B6B}" type="datetimeFigureOut">
              <a:rPr lang="en-IN" smtClean="0"/>
              <a:t>01-04-19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9B5B-26A4-436A-A1E5-B2A28679A1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2028-551F-43DF-A384-CA2426052B6B}" type="datetimeFigureOut">
              <a:rPr lang="en-IN" smtClean="0"/>
              <a:t>01-04-19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9B5B-26A4-436A-A1E5-B2A28679A1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2028-551F-43DF-A384-CA2426052B6B}" type="datetimeFigureOut">
              <a:rPr lang="en-IN" smtClean="0"/>
              <a:t>01-04-19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9B5B-26A4-436A-A1E5-B2A28679A1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2028-551F-43DF-A384-CA2426052B6B}" type="datetimeFigureOut">
              <a:rPr lang="en-IN" smtClean="0"/>
              <a:t>01-04-19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9B5B-26A4-436A-A1E5-B2A28679A1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2028-551F-43DF-A384-CA2426052B6B}" type="datetimeFigureOut">
              <a:rPr lang="en-IN" smtClean="0"/>
              <a:t>01-04-19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9B5B-26A4-436A-A1E5-B2A28679A1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2028-551F-43DF-A384-CA2426052B6B}" type="datetimeFigureOut">
              <a:rPr lang="en-IN" smtClean="0"/>
              <a:t>01-04-19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9B5B-26A4-436A-A1E5-B2A28679A1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2028-551F-43DF-A384-CA2426052B6B}" type="datetimeFigureOut">
              <a:rPr lang="en-IN" smtClean="0"/>
              <a:t>01-04-19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9B5B-26A4-436A-A1E5-B2A28679A1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2028-551F-43DF-A384-CA2426052B6B}" type="datetimeFigureOut">
              <a:rPr lang="en-IN" smtClean="0"/>
              <a:t>01-04-19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9B5B-26A4-436A-A1E5-B2A28679A1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2028-551F-43DF-A384-CA2426052B6B}" type="datetimeFigureOut">
              <a:rPr lang="en-IN" smtClean="0"/>
              <a:t>01-04-19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9B5B-26A4-436A-A1E5-B2A28679A1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2028-551F-43DF-A384-CA2426052B6B}" type="datetimeFigureOut">
              <a:rPr lang="en-IN" smtClean="0"/>
              <a:t>01-04-19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9B5B-26A4-436A-A1E5-B2A28679A1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2028-551F-43DF-A384-CA2426052B6B}" type="datetimeFigureOut">
              <a:rPr lang="en-IN" smtClean="0"/>
              <a:t>01-04-19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9B5B-26A4-436A-A1E5-B2A28679A14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2028-551F-43DF-A384-CA2426052B6B}" type="datetimeFigureOut">
              <a:rPr lang="en-IN" smtClean="0"/>
              <a:t>01-04-19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39B5B-26A4-436A-A1E5-B2A28679A14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61"/>
            <a:ext cx="7772400" cy="2331690"/>
          </a:xfrm>
        </p:spPr>
        <p:txBody>
          <a:bodyPr>
            <a:normAutofit/>
          </a:bodyPr>
          <a:lstStyle/>
          <a:p>
            <a:r>
              <a:rPr lang="it-IT" b="1" dirty="0" smtClean="0">
                <a:solidFill>
                  <a:schemeClr val="tx1"/>
                </a:solidFill>
              </a:rPr>
              <a:t>IBM CAPSTONE PROJECT – </a:t>
            </a:r>
            <a:r>
              <a:rPr lang="en" b="1" dirty="0" smtClean="0">
                <a:solidFill>
                  <a:schemeClr val="tx1"/>
                </a:solidFill>
              </a:rPr>
              <a:t>The Battle of Neighborhoods: </a:t>
            </a:r>
            <a:r>
              <a:rPr lang="en" b="1" dirty="0" smtClean="0"/>
              <a:t/>
            </a:r>
            <a:br>
              <a:rPr lang="en" b="1" dirty="0" smtClean="0"/>
            </a:br>
            <a:r>
              <a:rPr lang="en" sz="4000" b="1" dirty="0" smtClean="0">
                <a:solidFill>
                  <a:schemeClr val="tx1"/>
                </a:solidFill>
              </a:rPr>
              <a:t>Cluster Analysis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Business problem</a:t>
            </a:r>
          </a:p>
          <a:p>
            <a:r>
              <a:rPr lang="en-IN" dirty="0" smtClean="0"/>
              <a:t>Solution</a:t>
            </a:r>
          </a:p>
          <a:p>
            <a:r>
              <a:rPr lang="en-IN" dirty="0" smtClean="0"/>
              <a:t>Data and methodology</a:t>
            </a:r>
          </a:p>
          <a:p>
            <a:r>
              <a:rPr lang="en-IN" dirty="0" smtClean="0"/>
              <a:t>K-means clustering</a:t>
            </a:r>
          </a:p>
          <a:p>
            <a:r>
              <a:rPr lang="en-IN" dirty="0" smtClean="0"/>
              <a:t>Outcome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chemeClr val="tx1"/>
                </a:solidFill>
              </a:rPr>
              <a:t>Business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smtClean="0"/>
              <a:t>London Housing Market is in a rut:</a:t>
            </a:r>
          </a:p>
          <a:p>
            <a:pPr>
              <a:buFont typeface="+mj-lt"/>
              <a:buAutoNum type="arabicPeriod"/>
            </a:pPr>
            <a:r>
              <a:rPr lang="en" dirty="0" smtClean="0"/>
              <a:t>Brexit </a:t>
            </a:r>
          </a:p>
          <a:p>
            <a:pPr>
              <a:buFont typeface="+mj-lt"/>
              <a:buAutoNum type="arabicPeriod"/>
            </a:pPr>
            <a:r>
              <a:rPr lang="en" dirty="0" smtClean="0"/>
              <a:t>Hidden price falls </a:t>
            </a:r>
          </a:p>
          <a:p>
            <a:pPr>
              <a:buFont typeface="+mj-lt"/>
              <a:buAutoNum type="arabicPeriod"/>
            </a:pPr>
            <a:r>
              <a:rPr lang="en" dirty="0" smtClean="0"/>
              <a:t>Record-low sales </a:t>
            </a:r>
          </a:p>
          <a:p>
            <a:pPr>
              <a:buFont typeface="+mj-lt"/>
              <a:buAutoNum type="arabicPeriod"/>
            </a:pPr>
            <a:r>
              <a:rPr lang="en" dirty="0" smtClean="0"/>
              <a:t>Homebuilder exodus </a:t>
            </a:r>
          </a:p>
          <a:p>
            <a:pPr>
              <a:buFont typeface="+mj-lt"/>
              <a:buAutoNum type="arabicPeriod"/>
            </a:pPr>
            <a:r>
              <a:rPr lang="en" dirty="0" smtClean="0"/>
              <a:t>Tax hikes addressing overseas buyers of homes in England and Wales.</a:t>
            </a:r>
            <a:endParaRPr lang="it-IT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chemeClr val="tx1"/>
                </a:solidFill>
              </a:rPr>
              <a:t>Business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smtClean="0"/>
              <a:t>How could we provide support to homebuyers clientele in to purchase a suitable real estate in London in this uncertain economic and financial scenario?</a:t>
            </a:r>
            <a:endParaRPr lang="it-IT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chemeClr val="tx1"/>
                </a:solidFill>
              </a:rPr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smtClean="0"/>
              <a:t>Clustering London neighborhoods in order to recommend venues and the current average price of real estate where homebuyers can make a real estate investment. </a:t>
            </a:r>
            <a:endParaRPr lang="it-IT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chemeClr val="tx1"/>
                </a:solidFill>
              </a:rPr>
              <a:t>Data and 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Data: </a:t>
            </a:r>
            <a:r>
              <a:rPr lang="en" dirty="0" smtClean="0"/>
              <a:t>merging data on London properties and the relative price paid data from the HM Land Registry and data on amenities and essential facilities surrounding such properties from FourSquare API interface.</a:t>
            </a:r>
          </a:p>
          <a:p>
            <a:r>
              <a:rPr lang="en" dirty="0" smtClean="0"/>
              <a:t>Mehodology: </a:t>
            </a:r>
          </a:p>
          <a:p>
            <a:pPr>
              <a:buFont typeface="+mj-lt"/>
              <a:buAutoNum type="arabicPeriod"/>
            </a:pPr>
            <a:r>
              <a:rPr lang="en" dirty="0" smtClean="0"/>
              <a:t>Collect Inspection Data;</a:t>
            </a:r>
          </a:p>
          <a:p>
            <a:pPr>
              <a:buFont typeface="+mj-lt"/>
              <a:buAutoNum type="arabicPeriod"/>
            </a:pPr>
            <a:r>
              <a:rPr lang="en" dirty="0" smtClean="0"/>
              <a:t>Explore and Understand Data;</a:t>
            </a:r>
          </a:p>
          <a:p>
            <a:pPr>
              <a:buFont typeface="+mj-lt"/>
              <a:buAutoNum type="arabicPeriod"/>
            </a:pPr>
            <a:r>
              <a:rPr lang="en" dirty="0" smtClean="0"/>
              <a:t>Data preparation and preprocessing;</a:t>
            </a:r>
          </a:p>
          <a:p>
            <a:pPr>
              <a:buFont typeface="+mj-lt"/>
              <a:buAutoNum type="arabicPeriod"/>
            </a:pPr>
            <a:r>
              <a:rPr lang="en" dirty="0" smtClean="0"/>
              <a:t>Modeling</a:t>
            </a:r>
            <a:endParaRPr lang="it-IT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8">
            <a:extLst>
              <a:ext uri="{FF2B5EF4-FFF2-40B4-BE49-F238E27FC236}">
                <a16:creationId xmlns:a16="http://schemas.microsoft.com/office/drawing/2014/main" xmlns="" id="{F1A163B2-80B5-D24F-8776-980A3BF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t="17581" r="-1" b="14815"/>
          <a:stretch/>
        </p:blipFill>
        <p:spPr>
          <a:xfrm>
            <a:off x="395536" y="764704"/>
            <a:ext cx="8229600" cy="2786596"/>
          </a:xfrm>
          <a:prstGeom prst="rect">
            <a:avLst/>
          </a:prstGeom>
          <a:ln w="12700">
            <a:noFill/>
          </a:ln>
        </p:spPr>
      </p:pic>
      <p:sp>
        <p:nvSpPr>
          <p:cNvPr id="5" name="Rectangle 4"/>
          <p:cNvSpPr/>
          <p:nvPr/>
        </p:nvSpPr>
        <p:spPr>
          <a:xfrm>
            <a:off x="3635896" y="4005064"/>
            <a:ext cx="1976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K-Means clustering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chemeClr val="tx1"/>
                </a:solidFill>
              </a:rPr>
              <a:t>Outcome: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" dirty="0" smtClean="0"/>
              <a:t>Examination of real estates according to neighborhoods/London areas</a:t>
            </a:r>
          </a:p>
          <a:p>
            <a:pPr>
              <a:buFont typeface="+mj-lt"/>
              <a:buAutoNum type="arabicPeriod"/>
            </a:pPr>
            <a:r>
              <a:rPr lang="en" dirty="0" smtClean="0"/>
              <a:t>West London (Notting Hill, Kensington, Chelsea, Marylebone) and North-West London (Hampsted) might be considered highly profitable venues to purchase a real estate;</a:t>
            </a:r>
          </a:p>
          <a:p>
            <a:pPr>
              <a:buFont typeface="+mj-lt"/>
              <a:buAutoNum type="arabicPeriod"/>
            </a:pPr>
            <a:r>
              <a:rPr lang="en" dirty="0" smtClean="0"/>
              <a:t>South-West London (Wandsworth, Balham) and North-West London (Isliington) are arising as next future elite venues with a wide range of amenities and facilities. </a:t>
            </a:r>
          </a:p>
          <a:p>
            <a:r>
              <a:rPr lang="en" dirty="0" smtClean="0"/>
              <a:t>Examination of real estates  by clusters</a:t>
            </a:r>
          </a:p>
          <a:p>
            <a:pPr>
              <a:buFont typeface="+mj-lt"/>
              <a:buAutoNum type="arabicPeriod"/>
            </a:pPr>
            <a:r>
              <a:rPr lang="en" dirty="0" smtClean="0"/>
              <a:t>Clusters 0, 2 and 4 may target home buyers prone to live in 'green' areas with parks, waterfronts;</a:t>
            </a:r>
          </a:p>
          <a:p>
            <a:pPr>
              <a:buFont typeface="+mj-lt"/>
              <a:buAutoNum type="arabicPeriod"/>
            </a:pPr>
            <a:r>
              <a:rPr lang="en" dirty="0" smtClean="0"/>
              <a:t>Clusters 1 and 3 may target individuals who love pubs, theatres and soccer.</a:t>
            </a:r>
            <a:endParaRPr lang="it-IT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Thank you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231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IBM CAPSTONE PROJECT – The Battle of Neighborhoods:  Cluster Analysis</vt:lpstr>
      <vt:lpstr>Table of Contents</vt:lpstr>
      <vt:lpstr>Business Problem</vt:lpstr>
      <vt:lpstr>Business Problem</vt:lpstr>
      <vt:lpstr>Solution</vt:lpstr>
      <vt:lpstr>Data and Methodology</vt:lpstr>
      <vt:lpstr>Slide 7</vt:lpstr>
      <vt:lpstr>Outcome: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– The Battle of Neighborhoods:  Cluster Analysis</dc:title>
  <dc:creator>Suraj Gupta</dc:creator>
  <cp:lastModifiedBy>Suraj Gupta</cp:lastModifiedBy>
  <cp:revision>1</cp:revision>
  <dcterms:created xsi:type="dcterms:W3CDTF">2019-03-31T19:36:49Z</dcterms:created>
  <dcterms:modified xsi:type="dcterms:W3CDTF">2019-03-31T20:50:34Z</dcterms:modified>
</cp:coreProperties>
</file>