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3_245BD992.xml" ContentType="application/vnd.ms-powerpoint.comments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comments/modernComment_10E_7E7632B4.xml" ContentType="application/vnd.ms-powerpoint.comments+xml"/>
  <Override PartName="/ppt/comments/modernComment_110_F816A5F4.xml" ContentType="application/vnd.ms-powerpoint.comments+xml"/>
  <Override PartName="/ppt/comments/modernComment_111_AC498F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75" r:id="rId10"/>
    <p:sldId id="267" r:id="rId11"/>
    <p:sldId id="268" r:id="rId12"/>
    <p:sldId id="270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3BBA03-47CF-A23B-0EAD-0C3C24D02891}" name="Shweta Jain" initials="SJ" userId="S::shweta.jain@alsglobal.com::c34a702d-a6a5-40eb-a3d1-b1dd006dded0" providerId="AD"/>
  <p188:author id="{0EC2D70F-E384-9803-E3F1-EF16A3855103}" name="Oliver King" initials="OK" userId="2f8be3b40744adfd" providerId="Windows Live"/>
  <p188:author id="{210206AB-430C-125E-3CF9-8271501E1E77}" name="Mohsen Farrokhrouz" initials="MF" userId="ad2061eca19da9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2"/>
    <p:restoredTop sz="94680"/>
  </p:normalViewPr>
  <p:slideViewPr>
    <p:cSldViewPr snapToGrid="0">
      <p:cViewPr varScale="1">
        <p:scale>
          <a:sx n="75" d="100"/>
          <a:sy n="75" d="100"/>
        </p:scale>
        <p:origin x="51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replyLst>
      <p188:reply id="{AA1D0EC5-3D60-421A-AA63-E809B7E521BE}" authorId="{210206AB-430C-125E-3CF9-8271501E1E77}" created="2023-06-01T09:24:44.788">
        <p188:txBody>
          <a:bodyPr/>
          <a:lstStyle/>
          <a:p>
            <a:r>
              <a:rPr lang="en-AU"/>
              <a:t>Rearranged and Resolved</a:t>
            </a:r>
          </a:p>
        </p188:txBody>
      </p188:reply>
    </p188:replyLst>
    <p188:txBody>
      <a:bodyPr/>
      <a:lstStyle/>
      <a:p>
        <a:r>
          <a:rPr lang="en-US"/>
          <a:t>Mohsen to update</a:t>
        </a:r>
      </a:p>
    </p188:txBody>
  </p188:cm>
  <p188:cm id="{4E7CDCC7-874F-4E9A-8C18-568CA4E2CCF9}" authorId="{423BBA03-47CF-A23B-0EAD-0C3C24D02891}" created="2023-06-18T12:04:09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txBody>
      <a:bodyPr/>
      <a:lstStyle/>
      <a:p>
        <a:r>
          <a:rPr lang="en-AU"/>
          <a:t>Take out the animation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0E_7E763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2BF87E-6BA9-D14C-A462-69E5855AC51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2C178F0-87A0-534F-9DDC-24C60329726D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12D4544-1AF7-E545-9D76-A35012D75F04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0_F816A5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85AA64-DCCC-8642-B96F-C2FB15D6F5EA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38955829-74D3-BA4B-A576-27B92534B3E9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97A8BFC-A1A7-F842-B5BC-22667A616C0B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1_AC498F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CB01C-B38D-0846-9CCF-E4897307FE7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D497AEE-E1F2-404C-9D6F-E96B4FB12395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6A8EBF4-B412-C140-995A-C57F3743E11A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3_245BD9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AA88F1-8BCA-4976-80D9-71EE5CCDA742}" authorId="{423BBA03-47CF-A23B-0EAD-0C3C24D02891}" created="2023-06-18T12:03:40.469">
    <pc:sldMkLst xmlns:pc="http://schemas.microsoft.com/office/powerpoint/2013/main/command">
      <pc:docMk/>
      <pc:sldMk cId="609999250" sldId="275"/>
    </pc:sldMkLst>
    <p188:txBody>
      <a:bodyPr/>
      <a:lstStyle/>
      <a:p>
        <a:r>
          <a:rPr lang="en-AU"/>
          <a:t>Take out animation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SARIMA, LSTM)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2431DEF-B242-7D4D-96B5-A382C34D31D5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9F6A177A-CFC4-9941-ADE8-73FCF0BEE511}" type="pres">
      <dgm:prSet presAssocID="{5C78B4C1-F6FA-4A49-802F-77977558D053}" presName="dummyMaxCanvas" presStyleCnt="0">
        <dgm:presLayoutVars/>
      </dgm:prSet>
      <dgm:spPr/>
    </dgm:pt>
    <dgm:pt modelId="{6555F19B-99E4-6045-9CEE-AB156959FB3D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B89E0286-90F6-FA4E-9319-306A4ECB30BE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E78E61CD-FE56-AA4A-8B62-DBB00AAFEA37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4B658781-0E55-1748-8089-3AA7BEFB3F03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52DFAA29-E20E-7B49-9364-A3B187AE7BB9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F1008043-5531-674D-AEDD-508480640BBB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4A1D98D7-C048-2D49-8745-B322FD03E23C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23C868A0-4E91-7F41-823A-DFBCC013988E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684D08-F3E9-F748-A567-849E61E20AF1}" type="presOf" srcId="{54C580C9-5B36-D643-A90A-488254D81868}" destId="{B89E0286-90F6-FA4E-9319-306A4ECB30BE}" srcOrd="0" destOrd="0" presId="urn:microsoft.com/office/officeart/2005/8/layout/vProcess5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E6A09921-F6F3-AE4D-8B3B-0D24290B60F8}" type="presOf" srcId="{54C580C9-5B36-D643-A90A-488254D81868}" destId="{4A1D98D7-C048-2D49-8745-B322FD03E23C}" srcOrd="1" destOrd="0" presId="urn:microsoft.com/office/officeart/2005/8/layout/vProcess5"/>
    <dgm:cxn modelId="{0BC70A24-3DCA-684D-881F-29274536FDF3}" type="presOf" srcId="{8FA9DF7E-8289-9F42-BD53-43860EBE5B1D}" destId="{52DFAA29-E20E-7B49-9364-A3B187AE7BB9}" srcOrd="0" destOrd="0" presId="urn:microsoft.com/office/officeart/2005/8/layout/vProcess5"/>
    <dgm:cxn modelId="{93A1F24B-73D5-8843-BED8-DA33160EE57C}" type="presOf" srcId="{5C78B4C1-F6FA-4A49-802F-77977558D053}" destId="{C2431DEF-B242-7D4D-96B5-A382C34D31D5}" srcOrd="0" destOrd="0" presId="urn:microsoft.com/office/officeart/2005/8/layout/vProcess5"/>
    <dgm:cxn modelId="{FDFF8982-248A-D649-B5FE-ED38E03ED9EB}" type="presOf" srcId="{67E6D007-BDC1-954F-B9D1-B487462B0B09}" destId="{6555F19B-99E4-6045-9CEE-AB156959FB3D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D782A1A0-773C-0A40-8F36-47453D321004}" type="presOf" srcId="{67E6D007-BDC1-954F-B9D1-B487462B0B09}" destId="{F1008043-5531-674D-AEDD-508480640BBB}" srcOrd="1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93A643DF-DFC5-BA4D-9CE0-92682E73E8F7}" type="presOf" srcId="{0A340C7F-32D6-DB45-A542-F6602CBD8AA4}" destId="{23C868A0-4E91-7F41-823A-DFBCC013988E}" srcOrd="1" destOrd="0" presId="urn:microsoft.com/office/officeart/2005/8/layout/vProcess5"/>
    <dgm:cxn modelId="{7FB1B2F6-8DB0-414F-A2B6-79D461707897}" type="presOf" srcId="{0A340C7F-32D6-DB45-A542-F6602CBD8AA4}" destId="{E78E61CD-FE56-AA4A-8B62-DBB00AAFEA37}" srcOrd="0" destOrd="0" presId="urn:microsoft.com/office/officeart/2005/8/layout/vProcess5"/>
    <dgm:cxn modelId="{5B03F3F8-CCC4-8E45-9F9A-9F0C4FE68AF0}" type="presOf" srcId="{7DB915FC-2CF5-B54C-B10C-4A01354DF7A2}" destId="{4B658781-0E55-1748-8089-3AA7BEFB3F03}" srcOrd="0" destOrd="0" presId="urn:microsoft.com/office/officeart/2005/8/layout/vProcess5"/>
    <dgm:cxn modelId="{6B976745-E012-C241-A644-A69DC6DECE88}" type="presParOf" srcId="{C2431DEF-B242-7D4D-96B5-A382C34D31D5}" destId="{9F6A177A-CFC4-9941-ADE8-73FCF0BEE511}" srcOrd="0" destOrd="0" presId="urn:microsoft.com/office/officeart/2005/8/layout/vProcess5"/>
    <dgm:cxn modelId="{F6178E93-68BD-A342-AFE0-59770203A391}" type="presParOf" srcId="{C2431DEF-B242-7D4D-96B5-A382C34D31D5}" destId="{6555F19B-99E4-6045-9CEE-AB156959FB3D}" srcOrd="1" destOrd="0" presId="urn:microsoft.com/office/officeart/2005/8/layout/vProcess5"/>
    <dgm:cxn modelId="{1A23A9C9-4340-D14E-A3A5-6743327A1CDB}" type="presParOf" srcId="{C2431DEF-B242-7D4D-96B5-A382C34D31D5}" destId="{B89E0286-90F6-FA4E-9319-306A4ECB30BE}" srcOrd="2" destOrd="0" presId="urn:microsoft.com/office/officeart/2005/8/layout/vProcess5"/>
    <dgm:cxn modelId="{FFFF369B-DBEE-4A49-A208-9881BA61B7DD}" type="presParOf" srcId="{C2431DEF-B242-7D4D-96B5-A382C34D31D5}" destId="{E78E61CD-FE56-AA4A-8B62-DBB00AAFEA37}" srcOrd="3" destOrd="0" presId="urn:microsoft.com/office/officeart/2005/8/layout/vProcess5"/>
    <dgm:cxn modelId="{46ED6B12-EC43-6044-91EE-A15444F2EECA}" type="presParOf" srcId="{C2431DEF-B242-7D4D-96B5-A382C34D31D5}" destId="{4B658781-0E55-1748-8089-3AA7BEFB3F03}" srcOrd="4" destOrd="0" presId="urn:microsoft.com/office/officeart/2005/8/layout/vProcess5"/>
    <dgm:cxn modelId="{3B5D4410-4E42-FE42-BA1B-47208E651573}" type="presParOf" srcId="{C2431DEF-B242-7D4D-96B5-A382C34D31D5}" destId="{52DFAA29-E20E-7B49-9364-A3B187AE7BB9}" srcOrd="5" destOrd="0" presId="urn:microsoft.com/office/officeart/2005/8/layout/vProcess5"/>
    <dgm:cxn modelId="{1DEC812D-8CAC-4B44-9EA2-AEA47D722683}" type="presParOf" srcId="{C2431DEF-B242-7D4D-96B5-A382C34D31D5}" destId="{F1008043-5531-674D-AEDD-508480640BBB}" srcOrd="6" destOrd="0" presId="urn:microsoft.com/office/officeart/2005/8/layout/vProcess5"/>
    <dgm:cxn modelId="{C4F8A11E-4586-3942-89FC-65E053470490}" type="presParOf" srcId="{C2431DEF-B242-7D4D-96B5-A382C34D31D5}" destId="{4A1D98D7-C048-2D49-8745-B322FD03E23C}" srcOrd="7" destOrd="0" presId="urn:microsoft.com/office/officeart/2005/8/layout/vProcess5"/>
    <dgm:cxn modelId="{FA567038-1714-D944-9630-D6F46BA30584}" type="presParOf" srcId="{C2431DEF-B242-7D4D-96B5-A382C34D31D5}" destId="{23C868A0-4E91-7F41-823A-DFBCC0139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12A2760-6D71-8F49-9935-F481E4E0C218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A2DB713E-476C-DB4D-9510-AA6B859C93FD}" type="pres">
      <dgm:prSet presAssocID="{5C78B4C1-F6FA-4A49-802F-77977558D053}" presName="dummyMaxCanvas" presStyleCnt="0">
        <dgm:presLayoutVars/>
      </dgm:prSet>
      <dgm:spPr/>
    </dgm:pt>
    <dgm:pt modelId="{B0CC14DC-810A-5D44-B981-AB60551693A3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1EF8BC82-0735-CC46-BB8A-E654A08F5E14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4EE19A8D-CB9C-7A4E-9284-7259C93DA212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29B37D13-0E36-3848-82FB-3D91C6B22D40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99474D39-C8BC-4B4B-9829-8E88047990F3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C88B943C-7D44-1746-B4AF-B9DA5962E75A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AE9A4F57-D1CD-8748-8ED3-32A08F84F1A7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9815FFFB-2873-DA48-B072-A4D63622ACD0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8F0342D-96D3-C449-B7C5-BC321DA0D11A}" type="presOf" srcId="{0A340C7F-32D6-DB45-A542-F6602CBD8AA4}" destId="{9815FFFB-2873-DA48-B072-A4D63622ACD0}" srcOrd="1" destOrd="0" presId="urn:microsoft.com/office/officeart/2005/8/layout/vProcess5"/>
    <dgm:cxn modelId="{0554F667-0113-2C4C-BE28-1805A527F2D6}" type="presOf" srcId="{7DB915FC-2CF5-B54C-B10C-4A01354DF7A2}" destId="{29B37D13-0E36-3848-82FB-3D91C6B22D40}" srcOrd="0" destOrd="0" presId="urn:microsoft.com/office/officeart/2005/8/layout/vProcess5"/>
    <dgm:cxn modelId="{F3E3A56D-63E4-1943-9A18-A30F3AED8E9D}" type="presOf" srcId="{8FA9DF7E-8289-9F42-BD53-43860EBE5B1D}" destId="{99474D39-C8BC-4B4B-9829-8E88047990F3}" srcOrd="0" destOrd="0" presId="urn:microsoft.com/office/officeart/2005/8/layout/vProcess5"/>
    <dgm:cxn modelId="{D5936358-88E1-C142-BD92-8003DA0F8BA8}" type="presOf" srcId="{54C580C9-5B36-D643-A90A-488254D81868}" destId="{AE9A4F57-D1CD-8748-8ED3-32A08F84F1A7}" srcOrd="1" destOrd="0" presId="urn:microsoft.com/office/officeart/2005/8/layout/vProcess5"/>
    <dgm:cxn modelId="{4DD6D09E-0C5E-F04F-BD44-771206F9AF5E}" type="presOf" srcId="{54C580C9-5B36-D643-A90A-488254D81868}" destId="{1EF8BC82-0735-CC46-BB8A-E654A08F5E14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34867BAE-1FA6-BA49-A712-973E905ACFF1}" type="presOf" srcId="{67E6D007-BDC1-954F-B9D1-B487462B0B09}" destId="{B0CC14DC-810A-5D44-B981-AB60551693A3}" srcOrd="0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09D77AC2-B9BE-B34E-B55D-0EE20512F104}" type="presOf" srcId="{0A340C7F-32D6-DB45-A542-F6602CBD8AA4}" destId="{4EE19A8D-CB9C-7A4E-9284-7259C93DA212}" srcOrd="0" destOrd="0" presId="urn:microsoft.com/office/officeart/2005/8/layout/vProcess5"/>
    <dgm:cxn modelId="{BFA195C2-30C3-9249-A915-34AD60ED7683}" type="presOf" srcId="{67E6D007-BDC1-954F-B9D1-B487462B0B09}" destId="{C88B943C-7D44-1746-B4AF-B9DA5962E75A}" srcOrd="1" destOrd="0" presId="urn:microsoft.com/office/officeart/2005/8/layout/vProcess5"/>
    <dgm:cxn modelId="{BAF2FDC9-DFBC-294A-9C03-64E9005AAC26}" type="presOf" srcId="{5C78B4C1-F6FA-4A49-802F-77977558D053}" destId="{C12A2760-6D71-8F49-9935-F481E4E0C218}" srcOrd="0" destOrd="0" presId="urn:microsoft.com/office/officeart/2005/8/layout/vProcess5"/>
    <dgm:cxn modelId="{3DF3B263-C46E-D44F-957E-310B04E1ECE2}" type="presParOf" srcId="{C12A2760-6D71-8F49-9935-F481E4E0C218}" destId="{A2DB713E-476C-DB4D-9510-AA6B859C93FD}" srcOrd="0" destOrd="0" presId="urn:microsoft.com/office/officeart/2005/8/layout/vProcess5"/>
    <dgm:cxn modelId="{CC44AAB1-BB22-3D4C-BA3D-29AED007E953}" type="presParOf" srcId="{C12A2760-6D71-8F49-9935-F481E4E0C218}" destId="{B0CC14DC-810A-5D44-B981-AB60551693A3}" srcOrd="1" destOrd="0" presId="urn:microsoft.com/office/officeart/2005/8/layout/vProcess5"/>
    <dgm:cxn modelId="{F5F769A7-054F-064A-9BBE-51A196397ABA}" type="presParOf" srcId="{C12A2760-6D71-8F49-9935-F481E4E0C218}" destId="{1EF8BC82-0735-CC46-BB8A-E654A08F5E14}" srcOrd="2" destOrd="0" presId="urn:microsoft.com/office/officeart/2005/8/layout/vProcess5"/>
    <dgm:cxn modelId="{BFBE6962-76B8-CA46-B092-B47451D752A0}" type="presParOf" srcId="{C12A2760-6D71-8F49-9935-F481E4E0C218}" destId="{4EE19A8D-CB9C-7A4E-9284-7259C93DA212}" srcOrd="3" destOrd="0" presId="urn:microsoft.com/office/officeart/2005/8/layout/vProcess5"/>
    <dgm:cxn modelId="{61811BA1-CAE6-3345-958D-DB6945FDA72A}" type="presParOf" srcId="{C12A2760-6D71-8F49-9935-F481E4E0C218}" destId="{29B37D13-0E36-3848-82FB-3D91C6B22D40}" srcOrd="4" destOrd="0" presId="urn:microsoft.com/office/officeart/2005/8/layout/vProcess5"/>
    <dgm:cxn modelId="{30E6CD13-F1D5-B64B-BCE2-B75C1E966BB4}" type="presParOf" srcId="{C12A2760-6D71-8F49-9935-F481E4E0C218}" destId="{99474D39-C8BC-4B4B-9829-8E88047990F3}" srcOrd="5" destOrd="0" presId="urn:microsoft.com/office/officeart/2005/8/layout/vProcess5"/>
    <dgm:cxn modelId="{1E9304AE-5E34-F14A-A4AD-AEC2C5B9E171}" type="presParOf" srcId="{C12A2760-6D71-8F49-9935-F481E4E0C218}" destId="{C88B943C-7D44-1746-B4AF-B9DA5962E75A}" srcOrd="6" destOrd="0" presId="urn:microsoft.com/office/officeart/2005/8/layout/vProcess5"/>
    <dgm:cxn modelId="{3A19ADD1-B04B-AE4D-AE1B-7DC79A50DA8B}" type="presParOf" srcId="{C12A2760-6D71-8F49-9935-F481E4E0C218}" destId="{AE9A4F57-D1CD-8748-8ED3-32A08F84F1A7}" srcOrd="7" destOrd="0" presId="urn:microsoft.com/office/officeart/2005/8/layout/vProcess5"/>
    <dgm:cxn modelId="{C7A4BA47-4360-B242-9762-697A68F80453}" type="presParOf" srcId="{C12A2760-6D71-8F49-9935-F481E4E0C218}" destId="{9815FFFB-2873-DA48-B072-A4D63622AC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SARIMA, LSTM)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F19B-99E4-6045-9CEE-AB156959FB3D}">
      <dsp:nvSpPr>
        <dsp:cNvPr id="0" name=""/>
        <dsp:cNvSpPr/>
      </dsp:nvSpPr>
      <dsp:spPr>
        <a:xfrm>
          <a:off x="0" y="0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13926" y="13926"/>
        <a:ext cx="3492695" cy="447628"/>
      </dsp:txXfrm>
    </dsp:sp>
    <dsp:sp modelId="{B89E0286-90F6-FA4E-9319-306A4ECB30BE}">
      <dsp:nvSpPr>
        <dsp:cNvPr id="0" name=""/>
        <dsp:cNvSpPr/>
      </dsp:nvSpPr>
      <dsp:spPr>
        <a:xfrm>
          <a:off x="353450" y="554726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Import CSV data</a:t>
          </a:r>
        </a:p>
      </dsp:txBody>
      <dsp:txXfrm>
        <a:off x="367376" y="568652"/>
        <a:ext cx="3315410" cy="447628"/>
      </dsp:txXfrm>
    </dsp:sp>
    <dsp:sp modelId="{E78E61CD-FE56-AA4A-8B62-DBB00AAFEA37}">
      <dsp:nvSpPr>
        <dsp:cNvPr id="0" name=""/>
        <dsp:cNvSpPr/>
      </dsp:nvSpPr>
      <dsp:spPr>
        <a:xfrm>
          <a:off x="706901" y="1109453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Join on standardised 3-digit "Country Code"</a:t>
          </a:r>
        </a:p>
      </dsp:txBody>
      <dsp:txXfrm>
        <a:off x="720827" y="1123379"/>
        <a:ext cx="3315410" cy="447628"/>
      </dsp:txXfrm>
    </dsp:sp>
    <dsp:sp modelId="{4B658781-0E55-1748-8089-3AA7BEFB3F03}">
      <dsp:nvSpPr>
        <dsp:cNvPr id="0" name=""/>
        <dsp:cNvSpPr/>
      </dsp:nvSpPr>
      <dsp:spPr>
        <a:xfrm>
          <a:off x="3696713" y="360572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66252" y="360572"/>
        <a:ext cx="169984" cy="232569"/>
      </dsp:txXfrm>
    </dsp:sp>
    <dsp:sp modelId="{52DFAA29-E20E-7B49-9364-A3B187AE7BB9}">
      <dsp:nvSpPr>
        <dsp:cNvPr id="0" name=""/>
        <dsp:cNvSpPr/>
      </dsp:nvSpPr>
      <dsp:spPr>
        <a:xfrm>
          <a:off x="4050164" y="912129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119703" y="912129"/>
        <a:ext cx="169984" cy="23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14DC-810A-5D44-B981-AB60551693A3}">
      <dsp:nvSpPr>
        <dsp:cNvPr id="0" name=""/>
        <dsp:cNvSpPr/>
      </dsp:nvSpPr>
      <dsp:spPr>
        <a:xfrm>
          <a:off x="0" y="0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engine</a:t>
          </a:r>
        </a:p>
      </dsp:txBody>
      <dsp:txXfrm>
        <a:off x="17316" y="17316"/>
        <a:ext cx="4304478" cy="556586"/>
      </dsp:txXfrm>
    </dsp:sp>
    <dsp:sp modelId="{1EF8BC82-0735-CC46-BB8A-E654A08F5E14}">
      <dsp:nvSpPr>
        <dsp:cNvPr id="0" name=""/>
        <dsp:cNvSpPr/>
      </dsp:nvSpPr>
      <dsp:spPr>
        <a:xfrm>
          <a:off x="436098" y="689754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Connect to local host (.</a:t>
          </a:r>
          <a:r>
            <a:rPr lang="en-GB" sz="1700" kern="1200" dirty="0" err="1"/>
            <a:t>gitignore</a:t>
          </a:r>
          <a:r>
            <a:rPr lang="en-GB" sz="1700" kern="1200" dirty="0"/>
            <a:t> password)</a:t>
          </a:r>
        </a:p>
      </dsp:txBody>
      <dsp:txXfrm>
        <a:off x="453414" y="707070"/>
        <a:ext cx="4087426" cy="556586"/>
      </dsp:txXfrm>
    </dsp:sp>
    <dsp:sp modelId="{4EE19A8D-CB9C-7A4E-9284-7259C93DA212}">
      <dsp:nvSpPr>
        <dsp:cNvPr id="0" name=""/>
        <dsp:cNvSpPr/>
      </dsp:nvSpPr>
      <dsp:spPr>
        <a:xfrm>
          <a:off x="872196" y="1379508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Read in data for modelling</a:t>
          </a:r>
        </a:p>
      </dsp:txBody>
      <dsp:txXfrm>
        <a:off x="889512" y="1396824"/>
        <a:ext cx="4087426" cy="556586"/>
      </dsp:txXfrm>
    </dsp:sp>
    <dsp:sp modelId="{29B37D13-0E36-3848-82FB-3D91C6B22D40}">
      <dsp:nvSpPr>
        <dsp:cNvPr id="0" name=""/>
        <dsp:cNvSpPr/>
      </dsp:nvSpPr>
      <dsp:spPr>
        <a:xfrm>
          <a:off x="4558156" y="448340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644621" y="448340"/>
        <a:ext cx="211361" cy="289179"/>
      </dsp:txXfrm>
    </dsp:sp>
    <dsp:sp modelId="{99474D39-C8BC-4B4B-9829-8E88047990F3}">
      <dsp:nvSpPr>
        <dsp:cNvPr id="0" name=""/>
        <dsp:cNvSpPr/>
      </dsp:nvSpPr>
      <dsp:spPr>
        <a:xfrm>
          <a:off x="4994254" y="1134153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80719" y="1134153"/>
        <a:ext cx="211361" cy="28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6EB2-FA01-4BFD-AAFB-A06C68F7E8CB}" type="datetimeFigureOut">
              <a:rPr lang="en-AU" smtClean="0"/>
              <a:t>19/06/2023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B6D0-44CB-486A-BE25-CE7881018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11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03A-A14B-4DE5-A03C-A003D78AD194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68A-9EBE-4C58-A0CF-9A94687A3376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C5-8483-46B4-8B64-03D8BB6EDD43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278" y="6492875"/>
            <a:ext cx="2743200" cy="365125"/>
          </a:xfrm>
        </p:spPr>
        <p:txBody>
          <a:bodyPr/>
          <a:lstStyle>
            <a:lvl1pPr algn="l">
              <a:defRPr sz="1600" b="1" i="1" u="sng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4F34D30B-D7E0-FB45-A278-C7D854F08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A5BA-DC1A-44D0-AEF4-00125352215D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40-432C-4CD2-BDB9-F21B8E6039C6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9EF-D3DF-423D-B02F-A4992B6DF41D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5C2-2B49-4D22-8F79-03C9DF57F18B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E7E8-C68D-4BD3-AB6A-F707AF362335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28F-B800-42E7-874E-2705FBAC753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F4EF-788B-474B-A7B4-C61B78D3DEE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ADD-F6F9-41E2-B3AA-6E6D79540949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E_7E7632B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0_F816A5F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1_AC498F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public.tableau.com/app/profile/mohsen.farrokhrouz/viz/Electricity_Consumption_16852876034700/Dashboard1" TargetMode="External"/><Relationship Id="rId2" Type="http://schemas.microsoft.com/office/2018/10/relationships/comments" Target="../comments/modernComment_113_245BD9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app.powerbi.com/view?r=eyJrIjoiYzg0YmM2YjktNzAyNy00NzZhLWIwYmYtNzllOTIzYTA5ZTE4IiwidCI6IjdhOTVhZDY1LTU1ZWUtNDFlMy1iYTQ2LWFjYmRmNjA1ZWUzZCJ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259837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64664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88" y="2081467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01D747BC-5C07-FAC3-812D-9EC8BE66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7" y="2146450"/>
            <a:ext cx="4615944" cy="2817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738324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580322"/>
            <a:ext cx="6337798" cy="46252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OVERVIEW: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Developed a time-series model: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Time is the independent variable (x-axis)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Opted for “ARMIA family” of time-series model;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3 types: ARMA, ARIMA, SARIMA models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Determine best of these - lowest error (RMSE)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Use “For Loop” to iterate through model inputs: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This determines input combination that minimises RMSE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Resulting “optimised” model should produce lower error measure.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i="1" dirty="0"/>
              <a:t>… let’s see the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63418"/>
            <a:ext cx="57658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85D52-027C-B18B-02FB-00676ECE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8" y="1065350"/>
            <a:ext cx="5204791" cy="1410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98503-A864-EB90-6621-EAE20C0E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12" y="2881622"/>
            <a:ext cx="6245087" cy="141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F8869-D37F-BC5C-8703-8D117AF1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62" y="4777207"/>
            <a:ext cx="5311637" cy="184032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47D4B9-A8D7-3925-33F9-ECD40E1EA6C6}"/>
              </a:ext>
            </a:extLst>
          </p:cNvPr>
          <p:cNvSpPr/>
          <p:nvPr/>
        </p:nvSpPr>
        <p:spPr>
          <a:xfrm rot="19544805">
            <a:off x="5118603" y="2255541"/>
            <a:ext cx="1906422" cy="228991"/>
          </a:xfrm>
          <a:prstGeom prst="rightArrow">
            <a:avLst>
              <a:gd name="adj1" fmla="val 25623"/>
              <a:gd name="adj2" fmla="val 12336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100C67-DB72-A764-226D-52DA5D719766}"/>
              </a:ext>
            </a:extLst>
          </p:cNvPr>
          <p:cNvSpPr/>
          <p:nvPr/>
        </p:nvSpPr>
        <p:spPr>
          <a:xfrm rot="21041174">
            <a:off x="5224037" y="4033103"/>
            <a:ext cx="718326" cy="203987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2E535D7-179D-769B-628B-3016CE5FB82B}"/>
              </a:ext>
            </a:extLst>
          </p:cNvPr>
          <p:cNvSpPr/>
          <p:nvPr/>
        </p:nvSpPr>
        <p:spPr>
          <a:xfrm rot="814490">
            <a:off x="5956806" y="5316339"/>
            <a:ext cx="899990" cy="216552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AC21D-35E9-E70F-6295-92CDEEA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1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Non-Renewable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B14E6-8093-7AFC-BA91-1F62F35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68" y="72611"/>
            <a:ext cx="4023714" cy="34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93,053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209,550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87,669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9AE7D9E-AC68-D802-AAC3-32F93823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7" y="3475049"/>
            <a:ext cx="4023714" cy="33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5F23-CC05-16B1-FFFA-CCBBE652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4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2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11,995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F770D87-4530-492D-6BFC-256BB7A8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245859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F743A7-38F9-4671-CF39-66166A3F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3410637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44AE2-CC26-34C2-EF36-90ED045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3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3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Solar Production: Australia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SARIMA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45A8EA5-2CA7-8E59-D9EE-C63DC221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171156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AAF7A8-5C3B-BF20-38C8-A2040FA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3319179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56B4-A3A3-B4AF-8D5E-4A37AE3A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20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ARMA, ARIMA and SARIMA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56F53-5A35-CB29-B236-4DA4B447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7458"/>
            <a:ext cx="5792565" cy="47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D9CF0-2819-0CAF-639D-8F462B04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220"/>
            <a:ext cx="5949155" cy="4743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LSTM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D4DDAAAA-5E77-62D6-D1E3-D21711C5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5" y="1609234"/>
            <a:ext cx="5687579" cy="4160528"/>
          </a:xfrm>
          <a:prstGeom prst="rect">
            <a:avLst/>
          </a:prstGeom>
        </p:spPr>
      </p:pic>
      <p:pic>
        <p:nvPicPr>
          <p:cNvPr id="9" name="Picture 8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4068CF76-9063-972B-B481-D38D23D51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9234"/>
            <a:ext cx="5943612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growth of renewable electricity production.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C773-BF35-4940-FFD5-69B4BC9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936034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626" y="2429811"/>
            <a:ext cx="6391245" cy="409900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Power BI and Tableau-based interactive dashboard for 48 countries.</a:t>
            </a:r>
          </a:p>
          <a:p>
            <a:pPr marL="0" indent="0">
              <a:buNone/>
            </a:pPr>
            <a:r>
              <a:rPr lang="en-US" i="1" dirty="0"/>
              <a:t>Forecast the Australia/global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Renewables and Non-Renewables electricity-generation in Australia </a:t>
            </a:r>
          </a:p>
          <a:p>
            <a:pPr marL="457200" lvl="1" indent="0">
              <a:spcBef>
                <a:spcPts val="22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9300-C1AD-315C-BD8F-A97DB8D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Renewables and Non-Renewables electricity-generation in Australia 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23E7-2737-1776-BDCA-53CF0C8D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23047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4132-E95E-4BB3-E67E-FEBCF77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08456"/>
              </p:ext>
            </p:extLst>
          </p:nvPr>
        </p:nvGraphicFramePr>
        <p:xfrm>
          <a:off x="0" y="1767385"/>
          <a:ext cx="12192000" cy="4674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934872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77D6C-AE8D-6554-B4B1-EBD9DC9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519" y="211142"/>
            <a:ext cx="6932503" cy="845127"/>
          </a:xfrm>
        </p:spPr>
        <p:txBody>
          <a:bodyPr>
            <a:normAutofit/>
          </a:bodyPr>
          <a:lstStyle/>
          <a:p>
            <a:r>
              <a:rPr lang="en-US" sz="3000" b="1" dirty="0"/>
              <a:t>2. Cleanse Data 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1267412"/>
            <a:ext cx="6002110" cy="520521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Read in multiple CSV files from various open sources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Removed countries with insufficient/null data points from MES_0123.csv, GDP.csv continents2.csv and population.csv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merge function to merge the datasets</a:t>
            </a: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18" y="911811"/>
            <a:ext cx="5765800" cy="35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E8F6-02BC-B155-1A40-101CD19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C13B-A083-D626-E61E-EEDBB3CC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58" y="452333"/>
            <a:ext cx="7730532" cy="5591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92090"/>
            <a:ext cx="7345345" cy="912745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ea typeface="+mn-ea"/>
                <a:cs typeface="+mn-cs"/>
              </a:rPr>
              <a:t>3. Export data into database</a:t>
            </a:r>
            <a:br>
              <a:rPr lang="en-US" sz="3000" b="1" kern="1200" dirty="0">
                <a:ea typeface="+mn-ea"/>
                <a:cs typeface="+mn-cs"/>
              </a:rPr>
            </a:br>
            <a:r>
              <a:rPr lang="en-US" sz="3000" b="1" kern="1200" dirty="0">
                <a:ea typeface="+mn-ea"/>
                <a:cs typeface="+mn-cs"/>
              </a:rPr>
              <a:t>(PostgreSQL)</a:t>
            </a:r>
            <a:endParaRPr lang="en-US" sz="3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58536"/>
              </p:ext>
            </p:extLst>
          </p:nvPr>
        </p:nvGraphicFramePr>
        <p:xfrm>
          <a:off x="281354" y="1272526"/>
          <a:ext cx="4712677" cy="158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150725" y="3322175"/>
            <a:ext cx="7345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+mj-lt"/>
              </a:rPr>
              <a:t>4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. Retrieve data from database</a:t>
            </a:r>
          </a:p>
          <a:p>
            <a:r>
              <a:rPr lang="en-US" sz="2700" b="1" kern="1200" dirty="0">
                <a:latin typeface="+mj-lt"/>
                <a:ea typeface="+mn-ea"/>
                <a:cs typeface="+mn-cs"/>
              </a:rPr>
              <a:t>(</a:t>
            </a:r>
            <a:r>
              <a:rPr lang="en-US" sz="27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)</a:t>
            </a:r>
            <a:endParaRPr lang="en-US" sz="27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24753"/>
              </p:ext>
            </p:extLst>
          </p:nvPr>
        </p:nvGraphicFramePr>
        <p:xfrm>
          <a:off x="281355" y="4340888"/>
          <a:ext cx="5814645" cy="197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1DC3-AEBE-8566-AEF2-B178CD1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546915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35300"/>
            <a:ext cx="6311704" cy="72501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Visualization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6013076"/>
            <a:ext cx="1760401" cy="4352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hlinkClick r:id="rId4"/>
              </a:rPr>
              <a:t>PowerBI</a:t>
            </a:r>
            <a:r>
              <a:rPr lang="en-US" sz="2000" b="1" dirty="0"/>
              <a:t> 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67F68-5A38-4508-B59B-B43944D53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198" y="2081467"/>
            <a:ext cx="6096001" cy="3418115"/>
          </a:xfrm>
          <a:prstGeom prst="rect">
            <a:avLst/>
          </a:prstGeom>
        </p:spPr>
      </p:pic>
      <p:pic>
        <p:nvPicPr>
          <p:cNvPr id="4" name="Picture 3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E1411927-FEAC-2889-C85E-134E75186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401" y="2081467"/>
            <a:ext cx="5657205" cy="34535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A76D3-22F6-2FCA-CF3E-BA257EE61AC8}"/>
              </a:ext>
            </a:extLst>
          </p:cNvPr>
          <p:cNvSpPr txBox="1">
            <a:spLocks/>
          </p:cNvSpPr>
          <p:nvPr/>
        </p:nvSpPr>
        <p:spPr>
          <a:xfrm>
            <a:off x="8453343" y="5897036"/>
            <a:ext cx="1760401" cy="435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hlinkClick r:id="rId7"/>
              </a:rPr>
              <a:t>Tableau</a:t>
            </a:r>
            <a:r>
              <a:rPr lang="en-US" sz="2000" b="1" dirty="0"/>
              <a:t> 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099992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799</Words>
  <Application>Microsoft Office PowerPoint</Application>
  <PresentationFormat>Widescreen</PresentationFormat>
  <Paragraphs>192</Paragraphs>
  <Slides>16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Visualization</vt:lpstr>
      <vt:lpstr>5. Develop Interactive Dashboard (Tableau)</vt:lpstr>
      <vt:lpstr>6. Develop Machine-Learning Model </vt:lpstr>
      <vt:lpstr>Machine-Learning Model: # 1</vt:lpstr>
      <vt:lpstr>Machine-Learning Model: # 2</vt:lpstr>
      <vt:lpstr>Machine-Learning Model: # 3</vt:lpstr>
      <vt:lpstr>Machine-Learning Model: ARMA, ARIMA and SARIMA</vt:lpstr>
      <vt:lpstr>Machine-Learning Model: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Mohsen Farrokhrouz</cp:lastModifiedBy>
  <cp:revision>34</cp:revision>
  <dcterms:created xsi:type="dcterms:W3CDTF">2023-05-30T13:08:29Z</dcterms:created>
  <dcterms:modified xsi:type="dcterms:W3CDTF">2023-06-19T11:30:46Z</dcterms:modified>
</cp:coreProperties>
</file>