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D7CE0543.xml" ContentType="application/vnd.ms-powerpoint.comments+xml"/>
  <Override PartName="/ppt/comments/modernComment_10A_FF0E7822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B_F5737EDB.xml" ContentType="application/vnd.ms-powerpoint.comments+xml"/>
  <Override PartName="/ppt/comments/modernComment_10C_DD5B211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C2D70F-E384-9803-E3F1-EF16A3855103}" name="Oliver King" initials="OK" userId="2f8be3b40744ad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4"/>
    <p:restoredTop sz="9468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9_D7CE05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346D9D-FE8F-6C47-AAAF-DDC1CE26BB63}" authorId="{0EC2D70F-E384-9803-E3F1-EF16A3855103}" created="2023-05-31T12:22:21.143">
    <pc:sldMkLst xmlns:pc="http://schemas.microsoft.com/office/powerpoint/2013/main/command">
      <pc:docMk/>
      <pc:sldMk cId="3620603203" sldId="265"/>
    </pc:sldMkLst>
    <p188:txBody>
      <a:bodyPr/>
      <a:lstStyle/>
      <a:p>
        <a:r>
          <a:rPr lang="en-US"/>
          <a:t>Shweta to update:
- include technical information on standardisation of country codes (merges and manual updates).
- include use of melt function (to convert to one date per row for each country).
- use of for loop to transform annual data to monthly data (for GDP and population).</a:t>
        </a:r>
      </a:p>
    </p188:txBody>
  </p188:cm>
</p188:cmLst>
</file>

<file path=ppt/comments/modernComment_10A_FF0E78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1D44DB-B8F8-C34C-9D3A-CF80DD193749}" authorId="{0EC2D70F-E384-9803-E3F1-EF16A3855103}" created="2023-05-31T12:22:49.988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Make process boxes smaller</a:t>
        </a:r>
      </a:p>
    </p188:txBody>
  </p188:cm>
  <p188:cm id="{CEE2D432-0A1F-D545-A37D-2188DE1991A9}" authorId="{0EC2D70F-E384-9803-E3F1-EF16A3855103}" created="2023-05-31T12:23:30.603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Include Quick DBD ER diagram</a:t>
        </a:r>
      </a:p>
    </p188:txBody>
  </p188:cm>
</p188:cmLst>
</file>

<file path=ppt/comments/modernComment_10B_F5737E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3C72B4-9F0B-7940-9243-79358B95BB43}" authorId="{0EC2D70F-E384-9803-E3F1-EF16A3855103}" created="2023-05-31T12:26:28.8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txBody>
      <a:bodyPr/>
      <a:lstStyle/>
      <a:p>
        <a:r>
          <a:rPr lang="en-US"/>
          <a:t>Mohsen to update</a:t>
        </a:r>
      </a:p>
    </p188:txBody>
  </p188:cm>
</p188:cmLst>
</file>

<file path=ppt/comments/modernComment_10C_DD5B21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FD716A-17C2-4449-B266-9B9BB5BD3D26}" authorId="{0EC2D70F-E384-9803-E3F1-EF16A3855103}" created="2023-05-31T12:29:31.7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6B1BF885-C458-BD41-9D24-7A7F100E2576}" authorId="{0EC2D70F-E384-9803-E3F1-EF16A3855103}" created="2023-05-31T12:36:44.5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F71381E-B040-744C-8FD0-6E9EDFC85CB9}" authorId="{0EC2D70F-E384-9803-E3F1-EF16A3855103}" created="2023-05-31T12:36:53.0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(ARMA, ARIMA, SARIMA)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0383DBEB-1EB5-ED4B-8B76-8874630F2B5A}" type="pres">
      <dgm:prSet presAssocID="{5C78B4C1-F6FA-4A49-802F-77977558D053}" presName="Name0" presStyleCnt="0">
        <dgm:presLayoutVars>
          <dgm:dir/>
          <dgm:resizeHandles val="exact"/>
        </dgm:presLayoutVars>
      </dgm:prSet>
      <dgm:spPr/>
    </dgm:pt>
    <dgm:pt modelId="{4FA7BACE-16B2-7640-9D09-D7EEE61BCC93}" type="pres">
      <dgm:prSet presAssocID="{67E6D007-BDC1-954F-B9D1-B487462B0B09}" presName="node" presStyleLbl="node1" presStyleIdx="0" presStyleCnt="3">
        <dgm:presLayoutVars>
          <dgm:bulletEnabled val="1"/>
        </dgm:presLayoutVars>
      </dgm:prSet>
      <dgm:spPr/>
    </dgm:pt>
    <dgm:pt modelId="{E536B646-A176-7840-BCB8-094919D1E361}" type="pres">
      <dgm:prSet presAssocID="{7DB915FC-2CF5-B54C-B10C-4A01354DF7A2}" presName="sibTrans" presStyleLbl="sibTrans2D1" presStyleIdx="0" presStyleCnt="2"/>
      <dgm:spPr/>
    </dgm:pt>
    <dgm:pt modelId="{91ACF063-DCE2-7943-BF66-A0A32AEB25C7}" type="pres">
      <dgm:prSet presAssocID="{7DB915FC-2CF5-B54C-B10C-4A01354DF7A2}" presName="connectorText" presStyleLbl="sibTrans2D1" presStyleIdx="0" presStyleCnt="2"/>
      <dgm:spPr/>
    </dgm:pt>
    <dgm:pt modelId="{5E3241E2-CB33-2541-9A91-BDA2252E8DA2}" type="pres">
      <dgm:prSet presAssocID="{54C580C9-5B36-D643-A90A-488254D81868}" presName="node" presStyleLbl="node1" presStyleIdx="1" presStyleCnt="3">
        <dgm:presLayoutVars>
          <dgm:bulletEnabled val="1"/>
        </dgm:presLayoutVars>
      </dgm:prSet>
      <dgm:spPr/>
    </dgm:pt>
    <dgm:pt modelId="{ADABC1C7-73EF-454B-91B5-A7D2E2AF0126}" type="pres">
      <dgm:prSet presAssocID="{8FA9DF7E-8289-9F42-BD53-43860EBE5B1D}" presName="sibTrans" presStyleLbl="sibTrans2D1" presStyleIdx="1" presStyleCnt="2"/>
      <dgm:spPr/>
    </dgm:pt>
    <dgm:pt modelId="{A6883639-7DF9-2C4B-B8B0-DA8F9A4E7F51}" type="pres">
      <dgm:prSet presAssocID="{8FA9DF7E-8289-9F42-BD53-43860EBE5B1D}" presName="connectorText" presStyleLbl="sibTrans2D1" presStyleIdx="1" presStyleCnt="2"/>
      <dgm:spPr/>
    </dgm:pt>
    <dgm:pt modelId="{AC12D06C-3899-344D-B715-D5AD64585665}" type="pres">
      <dgm:prSet presAssocID="{0A340C7F-32D6-DB45-A542-F6602CBD8AA4}" presName="node" presStyleLbl="node1" presStyleIdx="2" presStyleCnt="3">
        <dgm:presLayoutVars>
          <dgm:bulletEnabled val="1"/>
        </dgm:presLayoutVars>
      </dgm:prSet>
      <dgm:spPr/>
    </dgm:pt>
  </dgm:ptLst>
  <dgm:cxnLst>
    <dgm:cxn modelId="{6BD5730E-F2F9-954E-AA19-942022A1AC7E}" type="presOf" srcId="{5C78B4C1-F6FA-4A49-802F-77977558D053}" destId="{0383DBEB-1EB5-ED4B-8B76-8874630F2B5A}" srcOrd="0" destOrd="0" presId="urn:microsoft.com/office/officeart/2005/8/layout/process1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E5A9A3C-B93B-B748-8ACA-7F6CFE5EC466}" type="presOf" srcId="{7DB915FC-2CF5-B54C-B10C-4A01354DF7A2}" destId="{91ACF063-DCE2-7943-BF66-A0A32AEB25C7}" srcOrd="1" destOrd="0" presId="urn:microsoft.com/office/officeart/2005/8/layout/process1"/>
    <dgm:cxn modelId="{14A4615E-9773-E248-B7A7-C2B280D1146C}" type="presOf" srcId="{67E6D007-BDC1-954F-B9D1-B487462B0B09}" destId="{4FA7BACE-16B2-7640-9D09-D7EEE61BCC93}" srcOrd="0" destOrd="0" presId="urn:microsoft.com/office/officeart/2005/8/layout/process1"/>
    <dgm:cxn modelId="{2D9BB15E-5DFC-4449-BEAE-9037D9CB2C36}" type="presOf" srcId="{54C580C9-5B36-D643-A90A-488254D81868}" destId="{5E3241E2-CB33-2541-9A91-BDA2252E8DA2}" srcOrd="0" destOrd="0" presId="urn:microsoft.com/office/officeart/2005/8/layout/process1"/>
    <dgm:cxn modelId="{EA909D72-EC79-6C46-8628-ADAF41978467}" type="presOf" srcId="{8FA9DF7E-8289-9F42-BD53-43860EBE5B1D}" destId="{ADABC1C7-73EF-454B-91B5-A7D2E2AF0126}" srcOrd="0" destOrd="0" presId="urn:microsoft.com/office/officeart/2005/8/layout/process1"/>
    <dgm:cxn modelId="{E9E2657A-2646-EA46-9A56-2FD731A7EC45}" type="presOf" srcId="{0A340C7F-32D6-DB45-A542-F6602CBD8AA4}" destId="{AC12D06C-3899-344D-B715-D5AD64585665}" srcOrd="0" destOrd="0" presId="urn:microsoft.com/office/officeart/2005/8/layout/process1"/>
    <dgm:cxn modelId="{89C46F96-7D86-324D-BDF0-F8A6B4F43A80}" type="presOf" srcId="{7DB915FC-2CF5-B54C-B10C-4A01354DF7A2}" destId="{E536B646-A176-7840-BCB8-094919D1E361}" srcOrd="0" destOrd="0" presId="urn:microsoft.com/office/officeart/2005/8/layout/process1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ABA4FDE8-5B98-6D4C-B4EE-09D93E8C7A80}" type="presOf" srcId="{8FA9DF7E-8289-9F42-BD53-43860EBE5B1D}" destId="{A6883639-7DF9-2C4B-B8B0-DA8F9A4E7F51}" srcOrd="1" destOrd="0" presId="urn:microsoft.com/office/officeart/2005/8/layout/process1"/>
    <dgm:cxn modelId="{F80B8F0F-3368-2C45-B0DD-54F33A551848}" type="presParOf" srcId="{0383DBEB-1EB5-ED4B-8B76-8874630F2B5A}" destId="{4FA7BACE-16B2-7640-9D09-D7EEE61BCC93}" srcOrd="0" destOrd="0" presId="urn:microsoft.com/office/officeart/2005/8/layout/process1"/>
    <dgm:cxn modelId="{1F0E0A6A-8339-CE4C-AD73-FA5023EE3FE8}" type="presParOf" srcId="{0383DBEB-1EB5-ED4B-8B76-8874630F2B5A}" destId="{E536B646-A176-7840-BCB8-094919D1E361}" srcOrd="1" destOrd="0" presId="urn:microsoft.com/office/officeart/2005/8/layout/process1"/>
    <dgm:cxn modelId="{9818D152-1846-ED47-B986-99D196A9AC20}" type="presParOf" srcId="{E536B646-A176-7840-BCB8-094919D1E361}" destId="{91ACF063-DCE2-7943-BF66-A0A32AEB25C7}" srcOrd="0" destOrd="0" presId="urn:microsoft.com/office/officeart/2005/8/layout/process1"/>
    <dgm:cxn modelId="{F0452824-0B0F-FE4C-8C47-2E203782CEBD}" type="presParOf" srcId="{0383DBEB-1EB5-ED4B-8B76-8874630F2B5A}" destId="{5E3241E2-CB33-2541-9A91-BDA2252E8DA2}" srcOrd="2" destOrd="0" presId="urn:microsoft.com/office/officeart/2005/8/layout/process1"/>
    <dgm:cxn modelId="{7B58DA2C-BC34-B349-94C2-793F52710A55}" type="presParOf" srcId="{0383DBEB-1EB5-ED4B-8B76-8874630F2B5A}" destId="{ADABC1C7-73EF-454B-91B5-A7D2E2AF0126}" srcOrd="3" destOrd="0" presId="urn:microsoft.com/office/officeart/2005/8/layout/process1"/>
    <dgm:cxn modelId="{8D2197C8-F2F1-104C-87F6-E250643628E4}" type="presParOf" srcId="{ADABC1C7-73EF-454B-91B5-A7D2E2AF0126}" destId="{A6883639-7DF9-2C4B-B8B0-DA8F9A4E7F51}" srcOrd="0" destOrd="0" presId="urn:microsoft.com/office/officeart/2005/8/layout/process1"/>
    <dgm:cxn modelId="{13C832B4-B114-FE45-B5EB-353B430973B3}" type="presParOf" srcId="{0383DBEB-1EB5-ED4B-8B76-8874630F2B5A}" destId="{AC12D06C-3899-344D-B715-D5AD6458566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0383DBEB-1EB5-ED4B-8B76-8874630F2B5A}" type="pres">
      <dgm:prSet presAssocID="{5C78B4C1-F6FA-4A49-802F-77977558D053}" presName="Name0" presStyleCnt="0">
        <dgm:presLayoutVars>
          <dgm:dir/>
          <dgm:resizeHandles val="exact"/>
        </dgm:presLayoutVars>
      </dgm:prSet>
      <dgm:spPr/>
    </dgm:pt>
    <dgm:pt modelId="{4FA7BACE-16B2-7640-9D09-D7EEE61BCC93}" type="pres">
      <dgm:prSet presAssocID="{67E6D007-BDC1-954F-B9D1-B487462B0B09}" presName="node" presStyleLbl="node1" presStyleIdx="0" presStyleCnt="3">
        <dgm:presLayoutVars>
          <dgm:bulletEnabled val="1"/>
        </dgm:presLayoutVars>
      </dgm:prSet>
      <dgm:spPr/>
    </dgm:pt>
    <dgm:pt modelId="{E536B646-A176-7840-BCB8-094919D1E361}" type="pres">
      <dgm:prSet presAssocID="{7DB915FC-2CF5-B54C-B10C-4A01354DF7A2}" presName="sibTrans" presStyleLbl="sibTrans2D1" presStyleIdx="0" presStyleCnt="2"/>
      <dgm:spPr/>
    </dgm:pt>
    <dgm:pt modelId="{91ACF063-DCE2-7943-BF66-A0A32AEB25C7}" type="pres">
      <dgm:prSet presAssocID="{7DB915FC-2CF5-B54C-B10C-4A01354DF7A2}" presName="connectorText" presStyleLbl="sibTrans2D1" presStyleIdx="0" presStyleCnt="2"/>
      <dgm:spPr/>
    </dgm:pt>
    <dgm:pt modelId="{5E3241E2-CB33-2541-9A91-BDA2252E8DA2}" type="pres">
      <dgm:prSet presAssocID="{54C580C9-5B36-D643-A90A-488254D81868}" presName="node" presStyleLbl="node1" presStyleIdx="1" presStyleCnt="3">
        <dgm:presLayoutVars>
          <dgm:bulletEnabled val="1"/>
        </dgm:presLayoutVars>
      </dgm:prSet>
      <dgm:spPr/>
    </dgm:pt>
    <dgm:pt modelId="{ADABC1C7-73EF-454B-91B5-A7D2E2AF0126}" type="pres">
      <dgm:prSet presAssocID="{8FA9DF7E-8289-9F42-BD53-43860EBE5B1D}" presName="sibTrans" presStyleLbl="sibTrans2D1" presStyleIdx="1" presStyleCnt="2"/>
      <dgm:spPr/>
    </dgm:pt>
    <dgm:pt modelId="{A6883639-7DF9-2C4B-B8B0-DA8F9A4E7F51}" type="pres">
      <dgm:prSet presAssocID="{8FA9DF7E-8289-9F42-BD53-43860EBE5B1D}" presName="connectorText" presStyleLbl="sibTrans2D1" presStyleIdx="1" presStyleCnt="2"/>
      <dgm:spPr/>
    </dgm:pt>
    <dgm:pt modelId="{AC12D06C-3899-344D-B715-D5AD64585665}" type="pres">
      <dgm:prSet presAssocID="{0A340C7F-32D6-DB45-A542-F6602CBD8AA4}" presName="node" presStyleLbl="node1" presStyleIdx="2" presStyleCnt="3">
        <dgm:presLayoutVars>
          <dgm:bulletEnabled val="1"/>
        </dgm:presLayoutVars>
      </dgm:prSet>
      <dgm:spPr/>
    </dgm:pt>
  </dgm:ptLst>
  <dgm:cxnLst>
    <dgm:cxn modelId="{6BD5730E-F2F9-954E-AA19-942022A1AC7E}" type="presOf" srcId="{5C78B4C1-F6FA-4A49-802F-77977558D053}" destId="{0383DBEB-1EB5-ED4B-8B76-8874630F2B5A}" srcOrd="0" destOrd="0" presId="urn:microsoft.com/office/officeart/2005/8/layout/process1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E5A9A3C-B93B-B748-8ACA-7F6CFE5EC466}" type="presOf" srcId="{7DB915FC-2CF5-B54C-B10C-4A01354DF7A2}" destId="{91ACF063-DCE2-7943-BF66-A0A32AEB25C7}" srcOrd="1" destOrd="0" presId="urn:microsoft.com/office/officeart/2005/8/layout/process1"/>
    <dgm:cxn modelId="{14A4615E-9773-E248-B7A7-C2B280D1146C}" type="presOf" srcId="{67E6D007-BDC1-954F-B9D1-B487462B0B09}" destId="{4FA7BACE-16B2-7640-9D09-D7EEE61BCC93}" srcOrd="0" destOrd="0" presId="urn:microsoft.com/office/officeart/2005/8/layout/process1"/>
    <dgm:cxn modelId="{2D9BB15E-5DFC-4449-BEAE-9037D9CB2C36}" type="presOf" srcId="{54C580C9-5B36-D643-A90A-488254D81868}" destId="{5E3241E2-CB33-2541-9A91-BDA2252E8DA2}" srcOrd="0" destOrd="0" presId="urn:microsoft.com/office/officeart/2005/8/layout/process1"/>
    <dgm:cxn modelId="{EA909D72-EC79-6C46-8628-ADAF41978467}" type="presOf" srcId="{8FA9DF7E-8289-9F42-BD53-43860EBE5B1D}" destId="{ADABC1C7-73EF-454B-91B5-A7D2E2AF0126}" srcOrd="0" destOrd="0" presId="urn:microsoft.com/office/officeart/2005/8/layout/process1"/>
    <dgm:cxn modelId="{E9E2657A-2646-EA46-9A56-2FD731A7EC45}" type="presOf" srcId="{0A340C7F-32D6-DB45-A542-F6602CBD8AA4}" destId="{AC12D06C-3899-344D-B715-D5AD64585665}" srcOrd="0" destOrd="0" presId="urn:microsoft.com/office/officeart/2005/8/layout/process1"/>
    <dgm:cxn modelId="{89C46F96-7D86-324D-BDF0-F8A6B4F43A80}" type="presOf" srcId="{7DB915FC-2CF5-B54C-B10C-4A01354DF7A2}" destId="{E536B646-A176-7840-BCB8-094919D1E361}" srcOrd="0" destOrd="0" presId="urn:microsoft.com/office/officeart/2005/8/layout/process1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ABA4FDE8-5B98-6D4C-B4EE-09D93E8C7A80}" type="presOf" srcId="{8FA9DF7E-8289-9F42-BD53-43860EBE5B1D}" destId="{A6883639-7DF9-2C4B-B8B0-DA8F9A4E7F51}" srcOrd="1" destOrd="0" presId="urn:microsoft.com/office/officeart/2005/8/layout/process1"/>
    <dgm:cxn modelId="{F80B8F0F-3368-2C45-B0DD-54F33A551848}" type="presParOf" srcId="{0383DBEB-1EB5-ED4B-8B76-8874630F2B5A}" destId="{4FA7BACE-16B2-7640-9D09-D7EEE61BCC93}" srcOrd="0" destOrd="0" presId="urn:microsoft.com/office/officeart/2005/8/layout/process1"/>
    <dgm:cxn modelId="{1F0E0A6A-8339-CE4C-AD73-FA5023EE3FE8}" type="presParOf" srcId="{0383DBEB-1EB5-ED4B-8B76-8874630F2B5A}" destId="{E536B646-A176-7840-BCB8-094919D1E361}" srcOrd="1" destOrd="0" presId="urn:microsoft.com/office/officeart/2005/8/layout/process1"/>
    <dgm:cxn modelId="{9818D152-1846-ED47-B986-99D196A9AC20}" type="presParOf" srcId="{E536B646-A176-7840-BCB8-094919D1E361}" destId="{91ACF063-DCE2-7943-BF66-A0A32AEB25C7}" srcOrd="0" destOrd="0" presId="urn:microsoft.com/office/officeart/2005/8/layout/process1"/>
    <dgm:cxn modelId="{F0452824-0B0F-FE4C-8C47-2E203782CEBD}" type="presParOf" srcId="{0383DBEB-1EB5-ED4B-8B76-8874630F2B5A}" destId="{5E3241E2-CB33-2541-9A91-BDA2252E8DA2}" srcOrd="2" destOrd="0" presId="urn:microsoft.com/office/officeart/2005/8/layout/process1"/>
    <dgm:cxn modelId="{7B58DA2C-BC34-B349-94C2-793F52710A55}" type="presParOf" srcId="{0383DBEB-1EB5-ED4B-8B76-8874630F2B5A}" destId="{ADABC1C7-73EF-454B-91B5-A7D2E2AF0126}" srcOrd="3" destOrd="0" presId="urn:microsoft.com/office/officeart/2005/8/layout/process1"/>
    <dgm:cxn modelId="{8D2197C8-F2F1-104C-87F6-E250643628E4}" type="presParOf" srcId="{ADABC1C7-73EF-454B-91B5-A7D2E2AF0126}" destId="{A6883639-7DF9-2C4B-B8B0-DA8F9A4E7F51}" srcOrd="0" destOrd="0" presId="urn:microsoft.com/office/officeart/2005/8/layout/process1"/>
    <dgm:cxn modelId="{13C832B4-B114-FE45-B5EB-353B430973B3}" type="presParOf" srcId="{0383DBEB-1EB5-ED4B-8B76-8874630F2B5A}" destId="{AC12D06C-3899-344D-B715-D5AD6458566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(ARMA, ARIMA, SARIMA)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7BACE-16B2-7640-9D09-D7EEE61BCC93}">
      <dsp:nvSpPr>
        <dsp:cNvPr id="0" name=""/>
        <dsp:cNvSpPr/>
      </dsp:nvSpPr>
      <dsp:spPr>
        <a:xfrm>
          <a:off x="9242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Create tables</a:t>
          </a:r>
        </a:p>
      </dsp:txBody>
      <dsp:txXfrm>
        <a:off x="37040" y="27798"/>
        <a:ext cx="2706802" cy="893509"/>
      </dsp:txXfrm>
    </dsp:sp>
    <dsp:sp modelId="{E536B646-A176-7840-BCB8-094919D1E361}">
      <dsp:nvSpPr>
        <dsp:cNvPr id="0" name=""/>
        <dsp:cNvSpPr/>
      </dsp:nvSpPr>
      <dsp:spPr>
        <a:xfrm>
          <a:off x="3047880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3047880" y="269030"/>
        <a:ext cx="409940" cy="411044"/>
      </dsp:txXfrm>
    </dsp:sp>
    <dsp:sp modelId="{5E3241E2-CB33-2541-9A91-BDA2252E8DA2}">
      <dsp:nvSpPr>
        <dsp:cNvPr id="0" name=""/>
        <dsp:cNvSpPr/>
      </dsp:nvSpPr>
      <dsp:spPr>
        <a:xfrm>
          <a:off x="3876600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Import CSV data</a:t>
          </a:r>
        </a:p>
      </dsp:txBody>
      <dsp:txXfrm>
        <a:off x="3904398" y="27798"/>
        <a:ext cx="2706802" cy="893509"/>
      </dsp:txXfrm>
    </dsp:sp>
    <dsp:sp modelId="{ADABC1C7-73EF-454B-91B5-A7D2E2AF0126}">
      <dsp:nvSpPr>
        <dsp:cNvPr id="0" name=""/>
        <dsp:cNvSpPr/>
      </dsp:nvSpPr>
      <dsp:spPr>
        <a:xfrm>
          <a:off x="6915239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915239" y="269030"/>
        <a:ext cx="409940" cy="411044"/>
      </dsp:txXfrm>
    </dsp:sp>
    <dsp:sp modelId="{AC12D06C-3899-344D-B715-D5AD64585665}">
      <dsp:nvSpPr>
        <dsp:cNvPr id="0" name=""/>
        <dsp:cNvSpPr/>
      </dsp:nvSpPr>
      <dsp:spPr>
        <a:xfrm>
          <a:off x="7743958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Join on standardised 3-digit "Country Code"</a:t>
          </a:r>
        </a:p>
      </dsp:txBody>
      <dsp:txXfrm>
        <a:off x="7771756" y="27798"/>
        <a:ext cx="2706802" cy="893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7BACE-16B2-7640-9D09-D7EEE61BCC93}">
      <dsp:nvSpPr>
        <dsp:cNvPr id="0" name=""/>
        <dsp:cNvSpPr/>
      </dsp:nvSpPr>
      <dsp:spPr>
        <a:xfrm>
          <a:off x="9242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Create engine</a:t>
          </a:r>
        </a:p>
      </dsp:txBody>
      <dsp:txXfrm>
        <a:off x="37040" y="27798"/>
        <a:ext cx="2706802" cy="893509"/>
      </dsp:txXfrm>
    </dsp:sp>
    <dsp:sp modelId="{E536B646-A176-7840-BCB8-094919D1E361}">
      <dsp:nvSpPr>
        <dsp:cNvPr id="0" name=""/>
        <dsp:cNvSpPr/>
      </dsp:nvSpPr>
      <dsp:spPr>
        <a:xfrm>
          <a:off x="3047880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3047880" y="269030"/>
        <a:ext cx="409940" cy="411044"/>
      </dsp:txXfrm>
    </dsp:sp>
    <dsp:sp modelId="{5E3241E2-CB33-2541-9A91-BDA2252E8DA2}">
      <dsp:nvSpPr>
        <dsp:cNvPr id="0" name=""/>
        <dsp:cNvSpPr/>
      </dsp:nvSpPr>
      <dsp:spPr>
        <a:xfrm>
          <a:off x="3876600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Connect to local host (.</a:t>
          </a:r>
          <a:r>
            <a:rPr lang="en-GB" sz="2300" kern="1200" dirty="0" err="1"/>
            <a:t>gitignore</a:t>
          </a:r>
          <a:r>
            <a:rPr lang="en-GB" sz="2300" kern="1200" dirty="0"/>
            <a:t> password)</a:t>
          </a:r>
        </a:p>
      </dsp:txBody>
      <dsp:txXfrm>
        <a:off x="3904398" y="27798"/>
        <a:ext cx="2706802" cy="893509"/>
      </dsp:txXfrm>
    </dsp:sp>
    <dsp:sp modelId="{ADABC1C7-73EF-454B-91B5-A7D2E2AF0126}">
      <dsp:nvSpPr>
        <dsp:cNvPr id="0" name=""/>
        <dsp:cNvSpPr/>
      </dsp:nvSpPr>
      <dsp:spPr>
        <a:xfrm>
          <a:off x="6915239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6915239" y="269030"/>
        <a:ext cx="409940" cy="411044"/>
      </dsp:txXfrm>
    </dsp:sp>
    <dsp:sp modelId="{AC12D06C-3899-344D-B715-D5AD64585665}">
      <dsp:nvSpPr>
        <dsp:cNvPr id="0" name=""/>
        <dsp:cNvSpPr/>
      </dsp:nvSpPr>
      <dsp:spPr>
        <a:xfrm>
          <a:off x="7743958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Read in data for modelling</a:t>
          </a:r>
        </a:p>
      </dsp:txBody>
      <dsp:txXfrm>
        <a:off x="7771756" y="27798"/>
        <a:ext cx="2706802" cy="893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E257-80E4-5F79-AA47-EB5D1D29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FC55-09B6-664E-A48C-8C39C1B8D89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C_DD5B211C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9_D7CE05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microsoft.com/office/2018/10/relationships/comments" Target="../comments/modernComment_10A_FF0E78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0B_F5737ED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Generating Electricity: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</a:t>
            </a:r>
            <a:r>
              <a:rPr lang="en-US" dirty="0" err="1"/>
              <a:t>Farrokhrouz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Oliver King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5"/>
            <a:ext cx="7102824" cy="887821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6. Develop Machine-Learning Model 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724297"/>
            <a:ext cx="6337798" cy="4481242"/>
          </a:xfrm>
        </p:spPr>
        <p:txBody>
          <a:bodyPr anchor="t">
            <a:normAutofit/>
          </a:bodyPr>
          <a:lstStyle/>
          <a:p>
            <a:r>
              <a:rPr lang="en-US" sz="1800" i="1" dirty="0"/>
              <a:t>Used Google </a:t>
            </a:r>
            <a:r>
              <a:rPr lang="en-US" sz="1800" i="1" dirty="0" err="1"/>
              <a:t>Colab</a:t>
            </a:r>
            <a:endParaRPr lang="en-US" sz="1800" i="1" dirty="0"/>
          </a:p>
          <a:p>
            <a:r>
              <a:rPr lang="en-US" sz="1800" i="1" dirty="0"/>
              <a:t>Time-series model – ARMIA family</a:t>
            </a:r>
          </a:p>
          <a:p>
            <a:r>
              <a:rPr lang="en-US" sz="1800" i="1" dirty="0"/>
              <a:t>Test ARMA, ARIMA, SARIMA</a:t>
            </a:r>
          </a:p>
          <a:p>
            <a:r>
              <a:rPr lang="en-US" sz="1800" i="1" dirty="0"/>
              <a:t>Used “For Loop” to iterate through a range of model inputs and print results:</a:t>
            </a:r>
          </a:p>
          <a:p>
            <a:pPr lvl="1"/>
            <a:r>
              <a:rPr lang="en-US" sz="1400" i="1" dirty="0"/>
              <a:t>Seeking to </a:t>
            </a:r>
            <a:r>
              <a:rPr lang="en-US" sz="1400" i="1" dirty="0" err="1"/>
              <a:t>minimise</a:t>
            </a:r>
            <a:r>
              <a:rPr lang="en-US" sz="1400" i="1" dirty="0"/>
              <a:t> Root Mean Square Error (RMSE)</a:t>
            </a:r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EFDFD0E6-ECC6-9F32-D2FA-05E22492CF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6" r="39293" b="-2"/>
          <a:stretch/>
        </p:blipFill>
        <p:spPr>
          <a:xfrm>
            <a:off x="7351018" y="1588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  <a:solidFill>
            <a:schemeClr val="tx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3" y="1217023"/>
            <a:ext cx="5765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36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2872899"/>
            <a:ext cx="5002924" cy="332066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Specifically, the growth of renewable electricity production.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1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787" y="2602714"/>
            <a:ext cx="6251110" cy="34838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Tableau-based interactive dashboard.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Allows users to investigate historic trends of 48 countries.</a:t>
            </a:r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2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2" r="19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Forecast the 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Solar-based electricity-generation in Australia.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1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63740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 of large maze">
            <a:extLst>
              <a:ext uri="{FF2B5EF4-FFF2-40B4-BE49-F238E27FC236}">
                <a16:creationId xmlns:a16="http://schemas.microsoft.com/office/drawing/2014/main" id="{4D4E200C-F1DF-32D1-46A4-24B1D54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5FB37-7782-3BCC-EE64-E92243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Source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027E7-0DA5-C58A-3FE8-0197451A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94652"/>
              </p:ext>
            </p:extLst>
          </p:nvPr>
        </p:nvGraphicFramePr>
        <p:xfrm>
          <a:off x="0" y="1912884"/>
          <a:ext cx="12192000" cy="52341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20119">
                  <a:extLst>
                    <a:ext uri="{9D8B030D-6E8A-4147-A177-3AD203B41FA5}">
                      <a16:colId xmlns:a16="http://schemas.microsoft.com/office/drawing/2014/main" val="189260770"/>
                    </a:ext>
                  </a:extLst>
                </a:gridCol>
                <a:gridCol w="1100510">
                  <a:extLst>
                    <a:ext uri="{9D8B030D-6E8A-4147-A177-3AD203B41FA5}">
                      <a16:colId xmlns:a16="http://schemas.microsoft.com/office/drawing/2014/main" val="2234452924"/>
                    </a:ext>
                  </a:extLst>
                </a:gridCol>
                <a:gridCol w="2653460">
                  <a:extLst>
                    <a:ext uri="{9D8B030D-6E8A-4147-A177-3AD203B41FA5}">
                      <a16:colId xmlns:a16="http://schemas.microsoft.com/office/drawing/2014/main" val="3859966440"/>
                    </a:ext>
                  </a:extLst>
                </a:gridCol>
                <a:gridCol w="2117911">
                  <a:extLst>
                    <a:ext uri="{9D8B030D-6E8A-4147-A177-3AD203B41FA5}">
                      <a16:colId xmlns:a16="http://schemas.microsoft.com/office/drawing/2014/main" val="2851033717"/>
                    </a:ext>
                  </a:extLst>
                </a:gridCol>
              </a:tblGrid>
              <a:tr h="1046830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653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Electricity Generation (by Generation-type and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Energy Agency (IEA)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363638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Population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0854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GDP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2145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Continent/Region/Country/Country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user: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lukes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(via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4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07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700" y="211142"/>
            <a:ext cx="6002110" cy="1495425"/>
          </a:xfrm>
        </p:spPr>
        <p:txBody>
          <a:bodyPr>
            <a:normAutofit/>
          </a:bodyPr>
          <a:lstStyle/>
          <a:p>
            <a:r>
              <a:rPr lang="en-US" sz="3600" b="1" dirty="0"/>
              <a:t>2. Cleanse Data</a:t>
            </a:r>
            <a:br>
              <a:rPr lang="en-US" sz="3600" b="1" dirty="0"/>
            </a:br>
            <a:r>
              <a:rPr lang="en-US" sz="3600" b="1" dirty="0"/>
              <a:t>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2243530"/>
            <a:ext cx="6002110" cy="422909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22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Read in multiple CSV files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Removed countries with insufficient/null data points from MES_0123.csv, GDP.csv, continents2.csv and population.csv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Standardised all datasets with 3-digit country codes (ISO 3166-1) </a:t>
            </a:r>
            <a:r>
              <a:rPr lang="en-US" sz="2000" i="1" dirty="0"/>
              <a:t>include technical info on how we did this </a:t>
            </a:r>
            <a:r>
              <a:rPr lang="en-US" sz="2000" dirty="0"/>
              <a:t>Transformed GDP and Population data (from annual to monthly)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Python functions used:</a:t>
            </a:r>
          </a:p>
          <a:p>
            <a:pPr lvl="1">
              <a:spcBef>
                <a:spcPts val="2200"/>
              </a:spcBef>
            </a:pPr>
            <a:r>
              <a:rPr lang="en-US" sz="1600" i="1" dirty="0"/>
              <a:t>Used melt function to convert to one date per row for each country.</a:t>
            </a:r>
          </a:p>
          <a:p>
            <a:pPr lvl="1">
              <a:spcBef>
                <a:spcPts val="2200"/>
              </a:spcBef>
            </a:pPr>
            <a:r>
              <a:rPr lang="en-US" sz="1600" i="1" dirty="0"/>
              <a:t>Used reindex to rearrange the columns</a:t>
            </a:r>
          </a:p>
          <a:p>
            <a:pPr lvl="1">
              <a:spcBef>
                <a:spcPts val="2200"/>
              </a:spcBef>
            </a:pPr>
            <a:r>
              <a:rPr lang="en-US" sz="1600" i="1" dirty="0"/>
              <a:t>Used rename function to rename columns</a:t>
            </a:r>
          </a:p>
          <a:p>
            <a:pPr lvl="1">
              <a:spcBef>
                <a:spcPts val="2200"/>
              </a:spcBef>
            </a:pPr>
            <a:r>
              <a:rPr lang="en-US" sz="1600" i="1" dirty="0"/>
              <a:t>Used drop function to drop columns</a:t>
            </a:r>
          </a:p>
          <a:p>
            <a:pPr lvl="1">
              <a:spcBef>
                <a:spcPts val="2200"/>
              </a:spcBef>
            </a:pPr>
            <a:r>
              <a:rPr lang="en-US" sz="1600" i="1" dirty="0"/>
              <a:t>Used lambda function to calculate the difference between current column value with previous values</a:t>
            </a:r>
          </a:p>
          <a:p>
            <a:pPr lvl="1">
              <a:spcBef>
                <a:spcPts val="2200"/>
              </a:spcBef>
            </a:pPr>
            <a:r>
              <a:rPr lang="en-US" sz="1600" i="1" dirty="0"/>
              <a:t>Used merge function to merge the datasets</a:t>
            </a:r>
          </a:p>
          <a:p>
            <a:pPr lvl="1">
              <a:spcBef>
                <a:spcPts val="2200"/>
              </a:spcBef>
            </a:pPr>
            <a:endParaRPr lang="en-US" sz="1600" i="1" dirty="0"/>
          </a:p>
          <a:p>
            <a:pPr>
              <a:spcBef>
                <a:spcPts val="2200"/>
              </a:spcBef>
            </a:pPr>
            <a:endParaRPr lang="en-US" sz="2000" i="1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472" y="1706567"/>
            <a:ext cx="5765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1655B1A0-4E94-E2BB-C010-6BB3D375E1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13024"/>
            <a:ext cx="12192000" cy="8126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200" dirty="0">
                <a:ea typeface="+mn-ea"/>
                <a:cs typeface="+mn-cs"/>
              </a:rPr>
              <a:t>3. Export data into database (PostgreSQL)</a:t>
            </a:r>
            <a:endParaRPr lang="en-US" sz="36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83854"/>
              </p:ext>
            </p:extLst>
          </p:nvPr>
        </p:nvGraphicFramePr>
        <p:xfrm>
          <a:off x="670034" y="1690688"/>
          <a:ext cx="10515600" cy="94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838200" y="3105834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4</a:t>
            </a:r>
            <a:r>
              <a:rPr lang="en-US" sz="3600" b="1" kern="1200" dirty="0">
                <a:latin typeface="+mj-lt"/>
                <a:ea typeface="+mn-ea"/>
                <a:cs typeface="+mn-cs"/>
              </a:rPr>
              <a:t>. Retrieve data from database (</a:t>
            </a:r>
            <a:r>
              <a:rPr lang="en-US" sz="36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3600" b="1" kern="1200" dirty="0">
                <a:latin typeface="+mj-lt"/>
                <a:ea typeface="+mn-ea"/>
                <a:cs typeface="+mn-cs"/>
              </a:rPr>
              <a:t>)</a:t>
            </a:r>
            <a:endParaRPr lang="en-US" sz="36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271527"/>
              </p:ext>
            </p:extLst>
          </p:nvPr>
        </p:nvGraphicFramePr>
        <p:xfrm>
          <a:off x="670034" y="4218206"/>
          <a:ext cx="10515600" cy="94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2A7D3B-662F-9EBF-4044-3C96B3AD2FB5}"/>
              </a:ext>
            </a:extLst>
          </p:cNvPr>
          <p:cNvSpPr txBox="1"/>
          <p:nvPr/>
        </p:nvSpPr>
        <p:spPr>
          <a:xfrm>
            <a:off x="7949682" y="365125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INCLUDE QUICK-DBD DIAGRAM</a:t>
            </a:r>
          </a:p>
        </p:txBody>
      </p:sp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186095" y="1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910" y="1182116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(Tableau)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352" y="2619248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Why each element has been included.</a:t>
            </a:r>
          </a:p>
          <a:p>
            <a:r>
              <a:rPr lang="en-US" sz="1700" dirty="0"/>
              <a:t>Technical Features.</a:t>
            </a:r>
          </a:p>
          <a:p>
            <a:r>
              <a:rPr lang="en-US" sz="1700" dirty="0"/>
              <a:t>Skills and processes used.</a:t>
            </a:r>
          </a:p>
          <a:p>
            <a:r>
              <a:rPr lang="en-US" sz="1700" dirty="0"/>
              <a:t>Use of the map layers, filters, new measures, combined charts.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179870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521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System Font Regular</vt:lpstr>
      <vt:lpstr>Office Theme</vt:lpstr>
      <vt:lpstr>Generating Electricity:  Renewables &amp; Non-Renewables</vt:lpstr>
      <vt:lpstr>Project Goals</vt:lpstr>
      <vt:lpstr>Analysis (Part 1 / 2)</vt:lpstr>
      <vt:lpstr>Analysis (Part 2 / 2)</vt:lpstr>
      <vt:lpstr>Approach</vt:lpstr>
      <vt:lpstr>1. Source Data</vt:lpstr>
      <vt:lpstr>2. Cleanse Data (Extract, Transform, Load)</vt:lpstr>
      <vt:lpstr>3. Export data into database (PostgreSQL)</vt:lpstr>
      <vt:lpstr>5. Develop Interactive Dashboard (Tableau)</vt:lpstr>
      <vt:lpstr>6. Develop Machine-Learning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Shweta Jain</cp:lastModifiedBy>
  <cp:revision>20</cp:revision>
  <dcterms:created xsi:type="dcterms:W3CDTF">2023-05-30T13:08:29Z</dcterms:created>
  <dcterms:modified xsi:type="dcterms:W3CDTF">2023-06-01T07:13:21Z</dcterms:modified>
</cp:coreProperties>
</file>