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D7CE0543.xml" ContentType="application/vnd.ms-powerpoint.comments+xml"/>
  <Override PartName="/ppt/comments/modernComment_10A_FF0E7822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B_F5737EDB.xml" ContentType="application/vnd.ms-powerpoint.comments+xml"/>
  <Override PartName="/ppt/comments/modernComment_10C_DD5B211C.xml" ContentType="application/vnd.ms-powerpoint.comments+xml"/>
  <Override PartName="/ppt/comments/modernComment_10E_7E7632B4.xml" ContentType="application/vnd.ms-powerpoint.comments+xml"/>
  <Override PartName="/ppt/comments/modernComment_110_F816A5F4.xml" ContentType="application/vnd.ms-powerpoint.comments+xml"/>
  <Override PartName="/ppt/comments/modernComment_111_AC498F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C2D70F-E384-9803-E3F1-EF16A3855103}" name="Oliver King" initials="OK" userId="2f8be3b40744ad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/>
    <p:restoredTop sz="94680"/>
  </p:normalViewPr>
  <p:slideViewPr>
    <p:cSldViewPr snapToGrid="0">
      <p:cViewPr varScale="1">
        <p:scale>
          <a:sx n="127" d="100"/>
          <a:sy n="127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9_D7CE05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346D9D-FE8F-6C47-AAAF-DDC1CE26BB63}" authorId="{0EC2D70F-E384-9803-E3F1-EF16A3855103}" created="2023-05-31T12:22:21.143">
    <pc:sldMkLst xmlns:pc="http://schemas.microsoft.com/office/powerpoint/2013/main/command">
      <pc:docMk/>
      <pc:sldMk cId="3620603203" sldId="265"/>
    </pc:sldMkLst>
    <p188:txBody>
      <a:bodyPr/>
      <a:lstStyle/>
      <a:p>
        <a:r>
          <a:rPr lang="en-US"/>
          <a:t>Shweta to update:
- include technical information on standardisation of country codes (merges and manual updates).
- include use of melt function (to convert to one date per row for each country).
- use of for loop to transform annual data to monthly data (for GDP and population).</a:t>
        </a:r>
      </a:p>
    </p188:txBody>
  </p188:cm>
</p188:cmLst>
</file>

<file path=ppt/comments/modernComment_10A_FF0E78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1D44DB-B8F8-C34C-9D3A-CF80DD193749}" authorId="{0EC2D70F-E384-9803-E3F1-EF16A3855103}" created="2023-05-31T12:22:49.988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Make process boxes smaller</a:t>
        </a:r>
      </a:p>
    </p188:txBody>
  </p188:cm>
  <p188:cm id="{CEE2D432-0A1F-D545-A37D-2188DE1991A9}" authorId="{0EC2D70F-E384-9803-E3F1-EF16A3855103}" created="2023-05-31T12:23:30.603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Include Quick DBD ER diagram</a:t>
        </a:r>
      </a:p>
    </p188:txBody>
  </p188:cm>
</p188:cmLst>
</file>

<file path=ppt/comments/modernComment_10B_F5737E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3C72B4-9F0B-7940-9243-79358B95BB43}" authorId="{0EC2D70F-E384-9803-E3F1-EF16A3855103}" created="2023-05-31T12:26:28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txBody>
      <a:bodyPr/>
      <a:lstStyle/>
      <a:p>
        <a:r>
          <a:rPr lang="en-US"/>
          <a:t>Mohsen to update</a:t>
        </a:r>
      </a:p>
    </p188:txBody>
  </p188:cm>
</p188:cmLst>
</file>

<file path=ppt/comments/modernComment_10C_DD5B21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FD716A-17C2-4449-B266-9B9BB5BD3D26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6B1BF885-C458-BD41-9D24-7A7F100E2576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F71381E-B040-744C-8FD0-6E9EDFC85CB9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0E_7E7632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2BF87E-6BA9-D14C-A462-69E5855AC51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2C178F0-87A0-534F-9DDC-24C60329726D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12D4544-1AF7-E545-9D76-A35012D75F04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0_F816A5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85AA64-DCCC-8642-B96F-C2FB15D6F5EA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38955829-74D3-BA4B-A576-27B92534B3E9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97A8BFC-A1A7-F842-B5BC-22667A616C0B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1_AC498F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CB01C-B38D-0846-9CCF-E4897307FE7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D497AEE-E1F2-404C-9D6F-E96B4FB12395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6A8EBF4-B412-C140-995A-C57F3743E11A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2431DEF-B242-7D4D-96B5-A382C34D31D5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9F6A177A-CFC4-9941-ADE8-73FCF0BEE511}" type="pres">
      <dgm:prSet presAssocID="{5C78B4C1-F6FA-4A49-802F-77977558D053}" presName="dummyMaxCanvas" presStyleCnt="0">
        <dgm:presLayoutVars/>
      </dgm:prSet>
      <dgm:spPr/>
    </dgm:pt>
    <dgm:pt modelId="{6555F19B-99E4-6045-9CEE-AB156959FB3D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B89E0286-90F6-FA4E-9319-306A4ECB30BE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E78E61CD-FE56-AA4A-8B62-DBB00AAFEA37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4B658781-0E55-1748-8089-3AA7BEFB3F03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52DFAA29-E20E-7B49-9364-A3B187AE7BB9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F1008043-5531-674D-AEDD-508480640BBB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4A1D98D7-C048-2D49-8745-B322FD03E23C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23C868A0-4E91-7F41-823A-DFBCC013988E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684D08-F3E9-F748-A567-849E61E20AF1}" type="presOf" srcId="{54C580C9-5B36-D643-A90A-488254D81868}" destId="{B89E0286-90F6-FA4E-9319-306A4ECB30BE}" srcOrd="0" destOrd="0" presId="urn:microsoft.com/office/officeart/2005/8/layout/vProcess5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E6A09921-F6F3-AE4D-8B3B-0D24290B60F8}" type="presOf" srcId="{54C580C9-5B36-D643-A90A-488254D81868}" destId="{4A1D98D7-C048-2D49-8745-B322FD03E23C}" srcOrd="1" destOrd="0" presId="urn:microsoft.com/office/officeart/2005/8/layout/vProcess5"/>
    <dgm:cxn modelId="{0BC70A24-3DCA-684D-881F-29274536FDF3}" type="presOf" srcId="{8FA9DF7E-8289-9F42-BD53-43860EBE5B1D}" destId="{52DFAA29-E20E-7B49-9364-A3B187AE7BB9}" srcOrd="0" destOrd="0" presId="urn:microsoft.com/office/officeart/2005/8/layout/vProcess5"/>
    <dgm:cxn modelId="{93A1F24B-73D5-8843-BED8-DA33160EE57C}" type="presOf" srcId="{5C78B4C1-F6FA-4A49-802F-77977558D053}" destId="{C2431DEF-B242-7D4D-96B5-A382C34D31D5}" srcOrd="0" destOrd="0" presId="urn:microsoft.com/office/officeart/2005/8/layout/vProcess5"/>
    <dgm:cxn modelId="{FDFF8982-248A-D649-B5FE-ED38E03ED9EB}" type="presOf" srcId="{67E6D007-BDC1-954F-B9D1-B487462B0B09}" destId="{6555F19B-99E4-6045-9CEE-AB156959FB3D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D782A1A0-773C-0A40-8F36-47453D321004}" type="presOf" srcId="{67E6D007-BDC1-954F-B9D1-B487462B0B09}" destId="{F1008043-5531-674D-AEDD-508480640BBB}" srcOrd="1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93A643DF-DFC5-BA4D-9CE0-92682E73E8F7}" type="presOf" srcId="{0A340C7F-32D6-DB45-A542-F6602CBD8AA4}" destId="{23C868A0-4E91-7F41-823A-DFBCC013988E}" srcOrd="1" destOrd="0" presId="urn:microsoft.com/office/officeart/2005/8/layout/vProcess5"/>
    <dgm:cxn modelId="{7FB1B2F6-8DB0-414F-A2B6-79D461707897}" type="presOf" srcId="{0A340C7F-32D6-DB45-A542-F6602CBD8AA4}" destId="{E78E61CD-FE56-AA4A-8B62-DBB00AAFEA37}" srcOrd="0" destOrd="0" presId="urn:microsoft.com/office/officeart/2005/8/layout/vProcess5"/>
    <dgm:cxn modelId="{5B03F3F8-CCC4-8E45-9F9A-9F0C4FE68AF0}" type="presOf" srcId="{7DB915FC-2CF5-B54C-B10C-4A01354DF7A2}" destId="{4B658781-0E55-1748-8089-3AA7BEFB3F03}" srcOrd="0" destOrd="0" presId="urn:microsoft.com/office/officeart/2005/8/layout/vProcess5"/>
    <dgm:cxn modelId="{6B976745-E012-C241-A644-A69DC6DECE88}" type="presParOf" srcId="{C2431DEF-B242-7D4D-96B5-A382C34D31D5}" destId="{9F6A177A-CFC4-9941-ADE8-73FCF0BEE511}" srcOrd="0" destOrd="0" presId="urn:microsoft.com/office/officeart/2005/8/layout/vProcess5"/>
    <dgm:cxn modelId="{F6178E93-68BD-A342-AFE0-59770203A391}" type="presParOf" srcId="{C2431DEF-B242-7D4D-96B5-A382C34D31D5}" destId="{6555F19B-99E4-6045-9CEE-AB156959FB3D}" srcOrd="1" destOrd="0" presId="urn:microsoft.com/office/officeart/2005/8/layout/vProcess5"/>
    <dgm:cxn modelId="{1A23A9C9-4340-D14E-A3A5-6743327A1CDB}" type="presParOf" srcId="{C2431DEF-B242-7D4D-96B5-A382C34D31D5}" destId="{B89E0286-90F6-FA4E-9319-306A4ECB30BE}" srcOrd="2" destOrd="0" presId="urn:microsoft.com/office/officeart/2005/8/layout/vProcess5"/>
    <dgm:cxn modelId="{FFFF369B-DBEE-4A49-A208-9881BA61B7DD}" type="presParOf" srcId="{C2431DEF-B242-7D4D-96B5-A382C34D31D5}" destId="{E78E61CD-FE56-AA4A-8B62-DBB00AAFEA37}" srcOrd="3" destOrd="0" presId="urn:microsoft.com/office/officeart/2005/8/layout/vProcess5"/>
    <dgm:cxn modelId="{46ED6B12-EC43-6044-91EE-A15444F2EECA}" type="presParOf" srcId="{C2431DEF-B242-7D4D-96B5-A382C34D31D5}" destId="{4B658781-0E55-1748-8089-3AA7BEFB3F03}" srcOrd="4" destOrd="0" presId="urn:microsoft.com/office/officeart/2005/8/layout/vProcess5"/>
    <dgm:cxn modelId="{3B5D4410-4E42-FE42-BA1B-47208E651573}" type="presParOf" srcId="{C2431DEF-B242-7D4D-96B5-A382C34D31D5}" destId="{52DFAA29-E20E-7B49-9364-A3B187AE7BB9}" srcOrd="5" destOrd="0" presId="urn:microsoft.com/office/officeart/2005/8/layout/vProcess5"/>
    <dgm:cxn modelId="{1DEC812D-8CAC-4B44-9EA2-AEA47D722683}" type="presParOf" srcId="{C2431DEF-B242-7D4D-96B5-A382C34D31D5}" destId="{F1008043-5531-674D-AEDD-508480640BBB}" srcOrd="6" destOrd="0" presId="urn:microsoft.com/office/officeart/2005/8/layout/vProcess5"/>
    <dgm:cxn modelId="{C4F8A11E-4586-3942-89FC-65E053470490}" type="presParOf" srcId="{C2431DEF-B242-7D4D-96B5-A382C34D31D5}" destId="{4A1D98D7-C048-2D49-8745-B322FD03E23C}" srcOrd="7" destOrd="0" presId="urn:microsoft.com/office/officeart/2005/8/layout/vProcess5"/>
    <dgm:cxn modelId="{FA567038-1714-D944-9630-D6F46BA30584}" type="presParOf" srcId="{C2431DEF-B242-7D4D-96B5-A382C34D31D5}" destId="{23C868A0-4E91-7F41-823A-DFBCC0139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12A2760-6D71-8F49-9935-F481E4E0C218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A2DB713E-476C-DB4D-9510-AA6B859C93FD}" type="pres">
      <dgm:prSet presAssocID="{5C78B4C1-F6FA-4A49-802F-77977558D053}" presName="dummyMaxCanvas" presStyleCnt="0">
        <dgm:presLayoutVars/>
      </dgm:prSet>
      <dgm:spPr/>
    </dgm:pt>
    <dgm:pt modelId="{B0CC14DC-810A-5D44-B981-AB60551693A3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1EF8BC82-0735-CC46-BB8A-E654A08F5E14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4EE19A8D-CB9C-7A4E-9284-7259C93DA212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29B37D13-0E36-3848-82FB-3D91C6B22D40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99474D39-C8BC-4B4B-9829-8E88047990F3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C88B943C-7D44-1746-B4AF-B9DA5962E75A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AE9A4F57-D1CD-8748-8ED3-32A08F84F1A7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9815FFFB-2873-DA48-B072-A4D63622ACD0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8F0342D-96D3-C449-B7C5-BC321DA0D11A}" type="presOf" srcId="{0A340C7F-32D6-DB45-A542-F6602CBD8AA4}" destId="{9815FFFB-2873-DA48-B072-A4D63622ACD0}" srcOrd="1" destOrd="0" presId="urn:microsoft.com/office/officeart/2005/8/layout/vProcess5"/>
    <dgm:cxn modelId="{D5936358-88E1-C142-BD92-8003DA0F8BA8}" type="presOf" srcId="{54C580C9-5B36-D643-A90A-488254D81868}" destId="{AE9A4F57-D1CD-8748-8ED3-32A08F84F1A7}" srcOrd="1" destOrd="0" presId="urn:microsoft.com/office/officeart/2005/8/layout/vProcess5"/>
    <dgm:cxn modelId="{0554F667-0113-2C4C-BE28-1805A527F2D6}" type="presOf" srcId="{7DB915FC-2CF5-B54C-B10C-4A01354DF7A2}" destId="{29B37D13-0E36-3848-82FB-3D91C6B22D40}" srcOrd="0" destOrd="0" presId="urn:microsoft.com/office/officeart/2005/8/layout/vProcess5"/>
    <dgm:cxn modelId="{F3E3A56D-63E4-1943-9A18-A30F3AED8E9D}" type="presOf" srcId="{8FA9DF7E-8289-9F42-BD53-43860EBE5B1D}" destId="{99474D39-C8BC-4B4B-9829-8E88047990F3}" srcOrd="0" destOrd="0" presId="urn:microsoft.com/office/officeart/2005/8/layout/vProcess5"/>
    <dgm:cxn modelId="{4DD6D09E-0C5E-F04F-BD44-771206F9AF5E}" type="presOf" srcId="{54C580C9-5B36-D643-A90A-488254D81868}" destId="{1EF8BC82-0735-CC46-BB8A-E654A08F5E14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34867BAE-1FA6-BA49-A712-973E905ACFF1}" type="presOf" srcId="{67E6D007-BDC1-954F-B9D1-B487462B0B09}" destId="{B0CC14DC-810A-5D44-B981-AB60551693A3}" srcOrd="0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09D77AC2-B9BE-B34E-B55D-0EE20512F104}" type="presOf" srcId="{0A340C7F-32D6-DB45-A542-F6602CBD8AA4}" destId="{4EE19A8D-CB9C-7A4E-9284-7259C93DA212}" srcOrd="0" destOrd="0" presId="urn:microsoft.com/office/officeart/2005/8/layout/vProcess5"/>
    <dgm:cxn modelId="{BFA195C2-30C3-9249-A915-34AD60ED7683}" type="presOf" srcId="{67E6D007-BDC1-954F-B9D1-B487462B0B09}" destId="{C88B943C-7D44-1746-B4AF-B9DA5962E75A}" srcOrd="1" destOrd="0" presId="urn:microsoft.com/office/officeart/2005/8/layout/vProcess5"/>
    <dgm:cxn modelId="{BAF2FDC9-DFBC-294A-9C03-64E9005AAC26}" type="presOf" srcId="{5C78B4C1-F6FA-4A49-802F-77977558D053}" destId="{C12A2760-6D71-8F49-9935-F481E4E0C218}" srcOrd="0" destOrd="0" presId="urn:microsoft.com/office/officeart/2005/8/layout/vProcess5"/>
    <dgm:cxn modelId="{3DF3B263-C46E-D44F-957E-310B04E1ECE2}" type="presParOf" srcId="{C12A2760-6D71-8F49-9935-F481E4E0C218}" destId="{A2DB713E-476C-DB4D-9510-AA6B859C93FD}" srcOrd="0" destOrd="0" presId="urn:microsoft.com/office/officeart/2005/8/layout/vProcess5"/>
    <dgm:cxn modelId="{CC44AAB1-BB22-3D4C-BA3D-29AED007E953}" type="presParOf" srcId="{C12A2760-6D71-8F49-9935-F481E4E0C218}" destId="{B0CC14DC-810A-5D44-B981-AB60551693A3}" srcOrd="1" destOrd="0" presId="urn:microsoft.com/office/officeart/2005/8/layout/vProcess5"/>
    <dgm:cxn modelId="{F5F769A7-054F-064A-9BBE-51A196397ABA}" type="presParOf" srcId="{C12A2760-6D71-8F49-9935-F481E4E0C218}" destId="{1EF8BC82-0735-CC46-BB8A-E654A08F5E14}" srcOrd="2" destOrd="0" presId="urn:microsoft.com/office/officeart/2005/8/layout/vProcess5"/>
    <dgm:cxn modelId="{BFBE6962-76B8-CA46-B092-B47451D752A0}" type="presParOf" srcId="{C12A2760-6D71-8F49-9935-F481E4E0C218}" destId="{4EE19A8D-CB9C-7A4E-9284-7259C93DA212}" srcOrd="3" destOrd="0" presId="urn:microsoft.com/office/officeart/2005/8/layout/vProcess5"/>
    <dgm:cxn modelId="{61811BA1-CAE6-3345-958D-DB6945FDA72A}" type="presParOf" srcId="{C12A2760-6D71-8F49-9935-F481E4E0C218}" destId="{29B37D13-0E36-3848-82FB-3D91C6B22D40}" srcOrd="4" destOrd="0" presId="urn:microsoft.com/office/officeart/2005/8/layout/vProcess5"/>
    <dgm:cxn modelId="{30E6CD13-F1D5-B64B-BCE2-B75C1E966BB4}" type="presParOf" srcId="{C12A2760-6D71-8F49-9935-F481E4E0C218}" destId="{99474D39-C8BC-4B4B-9829-8E88047990F3}" srcOrd="5" destOrd="0" presId="urn:microsoft.com/office/officeart/2005/8/layout/vProcess5"/>
    <dgm:cxn modelId="{1E9304AE-5E34-F14A-A4AD-AEC2C5B9E171}" type="presParOf" srcId="{C12A2760-6D71-8F49-9935-F481E4E0C218}" destId="{C88B943C-7D44-1746-B4AF-B9DA5962E75A}" srcOrd="6" destOrd="0" presId="urn:microsoft.com/office/officeart/2005/8/layout/vProcess5"/>
    <dgm:cxn modelId="{3A19ADD1-B04B-AE4D-AE1B-7DC79A50DA8B}" type="presParOf" srcId="{C12A2760-6D71-8F49-9935-F481E4E0C218}" destId="{AE9A4F57-D1CD-8748-8ED3-32A08F84F1A7}" srcOrd="7" destOrd="0" presId="urn:microsoft.com/office/officeart/2005/8/layout/vProcess5"/>
    <dgm:cxn modelId="{C7A4BA47-4360-B242-9762-697A68F80453}" type="presParOf" srcId="{C12A2760-6D71-8F49-9935-F481E4E0C218}" destId="{9815FFFB-2873-DA48-B072-A4D63622AC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5F19B-99E4-6045-9CEE-AB156959FB3D}">
      <dsp:nvSpPr>
        <dsp:cNvPr id="0" name=""/>
        <dsp:cNvSpPr/>
      </dsp:nvSpPr>
      <dsp:spPr>
        <a:xfrm>
          <a:off x="0" y="0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13926" y="13926"/>
        <a:ext cx="3492695" cy="447628"/>
      </dsp:txXfrm>
    </dsp:sp>
    <dsp:sp modelId="{B89E0286-90F6-FA4E-9319-306A4ECB30BE}">
      <dsp:nvSpPr>
        <dsp:cNvPr id="0" name=""/>
        <dsp:cNvSpPr/>
      </dsp:nvSpPr>
      <dsp:spPr>
        <a:xfrm>
          <a:off x="353450" y="554726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Import CSV data</a:t>
          </a:r>
        </a:p>
      </dsp:txBody>
      <dsp:txXfrm>
        <a:off x="367376" y="568652"/>
        <a:ext cx="3315410" cy="447628"/>
      </dsp:txXfrm>
    </dsp:sp>
    <dsp:sp modelId="{E78E61CD-FE56-AA4A-8B62-DBB00AAFEA37}">
      <dsp:nvSpPr>
        <dsp:cNvPr id="0" name=""/>
        <dsp:cNvSpPr/>
      </dsp:nvSpPr>
      <dsp:spPr>
        <a:xfrm>
          <a:off x="706901" y="1109453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Join on standardised 3-digit "Country Code"</a:t>
          </a:r>
        </a:p>
      </dsp:txBody>
      <dsp:txXfrm>
        <a:off x="720827" y="1123379"/>
        <a:ext cx="3315410" cy="447628"/>
      </dsp:txXfrm>
    </dsp:sp>
    <dsp:sp modelId="{4B658781-0E55-1748-8089-3AA7BEFB3F03}">
      <dsp:nvSpPr>
        <dsp:cNvPr id="0" name=""/>
        <dsp:cNvSpPr/>
      </dsp:nvSpPr>
      <dsp:spPr>
        <a:xfrm>
          <a:off x="3696713" y="360572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66252" y="360572"/>
        <a:ext cx="169984" cy="232569"/>
      </dsp:txXfrm>
    </dsp:sp>
    <dsp:sp modelId="{52DFAA29-E20E-7B49-9364-A3B187AE7BB9}">
      <dsp:nvSpPr>
        <dsp:cNvPr id="0" name=""/>
        <dsp:cNvSpPr/>
      </dsp:nvSpPr>
      <dsp:spPr>
        <a:xfrm>
          <a:off x="4050164" y="912129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119703" y="912129"/>
        <a:ext cx="169984" cy="23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14DC-810A-5D44-B981-AB60551693A3}">
      <dsp:nvSpPr>
        <dsp:cNvPr id="0" name=""/>
        <dsp:cNvSpPr/>
      </dsp:nvSpPr>
      <dsp:spPr>
        <a:xfrm>
          <a:off x="0" y="0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engine</a:t>
          </a:r>
        </a:p>
      </dsp:txBody>
      <dsp:txXfrm>
        <a:off x="17316" y="17316"/>
        <a:ext cx="4304478" cy="556586"/>
      </dsp:txXfrm>
    </dsp:sp>
    <dsp:sp modelId="{1EF8BC82-0735-CC46-BB8A-E654A08F5E14}">
      <dsp:nvSpPr>
        <dsp:cNvPr id="0" name=""/>
        <dsp:cNvSpPr/>
      </dsp:nvSpPr>
      <dsp:spPr>
        <a:xfrm>
          <a:off x="436098" y="689754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Connect to local host (.</a:t>
          </a:r>
          <a:r>
            <a:rPr lang="en-GB" sz="1700" kern="1200" dirty="0" err="1"/>
            <a:t>gitignore</a:t>
          </a:r>
          <a:r>
            <a:rPr lang="en-GB" sz="1700" kern="1200" dirty="0"/>
            <a:t> password)</a:t>
          </a:r>
        </a:p>
      </dsp:txBody>
      <dsp:txXfrm>
        <a:off x="453414" y="707070"/>
        <a:ext cx="4087426" cy="556586"/>
      </dsp:txXfrm>
    </dsp:sp>
    <dsp:sp modelId="{4EE19A8D-CB9C-7A4E-9284-7259C93DA212}">
      <dsp:nvSpPr>
        <dsp:cNvPr id="0" name=""/>
        <dsp:cNvSpPr/>
      </dsp:nvSpPr>
      <dsp:spPr>
        <a:xfrm>
          <a:off x="872196" y="1379508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Read in data for modelling</a:t>
          </a:r>
        </a:p>
      </dsp:txBody>
      <dsp:txXfrm>
        <a:off x="889512" y="1396824"/>
        <a:ext cx="4087426" cy="556586"/>
      </dsp:txXfrm>
    </dsp:sp>
    <dsp:sp modelId="{29B37D13-0E36-3848-82FB-3D91C6B22D40}">
      <dsp:nvSpPr>
        <dsp:cNvPr id="0" name=""/>
        <dsp:cNvSpPr/>
      </dsp:nvSpPr>
      <dsp:spPr>
        <a:xfrm>
          <a:off x="4558156" y="448340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644621" y="448340"/>
        <a:ext cx="211361" cy="289179"/>
      </dsp:txXfrm>
    </dsp:sp>
    <dsp:sp modelId="{99474D39-C8BC-4B4B-9829-8E88047990F3}">
      <dsp:nvSpPr>
        <dsp:cNvPr id="0" name=""/>
        <dsp:cNvSpPr/>
      </dsp:nvSpPr>
      <dsp:spPr>
        <a:xfrm>
          <a:off x="4994254" y="1134153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080719" y="1134153"/>
        <a:ext cx="211361" cy="28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E257-80E4-5F79-AA47-EB5D1D29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FC55-09B6-664E-A48C-8C39C1B8D896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C_DD5B211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E_7E7632B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0_F816A5F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1_AC498F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9_D7CE05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microsoft.com/office/2018/10/relationships/comments" Target="../comments/modernComment_10A_FF0E78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B_F5737ED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Generating Electricity: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Oliver King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738324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580322"/>
            <a:ext cx="6337798" cy="462521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/>
              <a:t>OVERVIEW: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Developed a time-series model: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Time is the independent variable (x-axis)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Opted for “ARMIA family” of time-series model;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3 types: ARMA, ARIMA, SARIMA models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Determine best of these - lowest error (RMSE)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Use “For Loop” to iterate through model inputs: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This determines input combination that minimises RMSE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Resulting “optimised” model should produce lower error measure.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i="1" dirty="0"/>
              <a:t>… let’s see the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63418"/>
            <a:ext cx="5765800" cy="35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D85D52-027C-B18B-02FB-00676ECE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8" y="1065350"/>
            <a:ext cx="5204791" cy="1410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98503-A864-EB90-6621-EAE20C0E9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12" y="2881622"/>
            <a:ext cx="6245087" cy="141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F8869-D37F-BC5C-8703-8D117AF1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62" y="4777207"/>
            <a:ext cx="5311637" cy="184032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47D4B9-A8D7-3925-33F9-ECD40E1EA6C6}"/>
              </a:ext>
            </a:extLst>
          </p:cNvPr>
          <p:cNvSpPr/>
          <p:nvPr/>
        </p:nvSpPr>
        <p:spPr>
          <a:xfrm rot="19544805">
            <a:off x="5118603" y="2255541"/>
            <a:ext cx="1906422" cy="228991"/>
          </a:xfrm>
          <a:prstGeom prst="rightArrow">
            <a:avLst>
              <a:gd name="adj1" fmla="val 25623"/>
              <a:gd name="adj2" fmla="val 123360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7100C67-DB72-A764-226D-52DA5D719766}"/>
              </a:ext>
            </a:extLst>
          </p:cNvPr>
          <p:cNvSpPr/>
          <p:nvPr/>
        </p:nvSpPr>
        <p:spPr>
          <a:xfrm rot="21041174">
            <a:off x="5224037" y="4033103"/>
            <a:ext cx="718326" cy="203987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2E535D7-179D-769B-628B-3016CE5FB82B}"/>
              </a:ext>
            </a:extLst>
          </p:cNvPr>
          <p:cNvSpPr/>
          <p:nvPr/>
        </p:nvSpPr>
        <p:spPr>
          <a:xfrm rot="814490">
            <a:off x="5956806" y="5316339"/>
            <a:ext cx="899990" cy="216552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6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1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Non-Renewable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B14E6-8093-7AFC-BA91-1F62F35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68" y="72611"/>
            <a:ext cx="4023714" cy="34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93,053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209,550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87,669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9AE7D9E-AC68-D802-AAC3-32F93823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7" y="3475049"/>
            <a:ext cx="4023714" cy="33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6754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2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18,686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11,995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F770D87-4530-492D-6BFC-256BB7A8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245859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F743A7-38F9-4671-CF39-66166A3F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3410637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33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3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Solar Production: Australia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SARIMA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45A8EA5-2CA7-8E59-D9EE-C63DC221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171156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AAF7A8-5C3B-BF20-38C8-A2040FAE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3319179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20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Forecasts Generated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56F53-5A35-CB29-B236-4DA4B447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7458"/>
            <a:ext cx="5792565" cy="475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D9CF0-2819-0CAF-639D-8F462B04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220"/>
            <a:ext cx="5949155" cy="47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Specifically, the growth of renewable electricity production.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1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787" y="2602714"/>
            <a:ext cx="6251110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Tableau-based interactive dashboard.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Allows users to investigate historic trends of 48 countries.</a:t>
            </a:r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63740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94652"/>
              </p:ext>
            </p:extLst>
          </p:nvPr>
        </p:nvGraphicFramePr>
        <p:xfrm>
          <a:off x="0" y="1912884"/>
          <a:ext cx="12192000" cy="52341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20119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100510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653460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2117911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1046830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Energy Agency (IEA)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Population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GDP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104683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Continent/Region/Country/Country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(via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519" y="211142"/>
            <a:ext cx="6932503" cy="845127"/>
          </a:xfrm>
        </p:spPr>
        <p:txBody>
          <a:bodyPr>
            <a:normAutofit/>
          </a:bodyPr>
          <a:lstStyle/>
          <a:p>
            <a:r>
              <a:rPr lang="en-US" sz="3000" b="1" dirty="0"/>
              <a:t>2. Cleanse Data 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1267412"/>
            <a:ext cx="6002110" cy="520521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Read in multiple CSV files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Removed countries with insufficient/null data points from MES_0123.csv, GDP.csv, continents2.csv and population.csv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Standardised all datasets with 3-digit country codes (ISO 3166-1)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Python functions used: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melt function to convert to one date per row for each country.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reindex to rearrange the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rename function to rename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drop function to drop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lambda function to calculate the difference between current column value with previous values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merge function to merge the datasets</a:t>
            </a: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18" y="911811"/>
            <a:ext cx="5765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C13B-A083-D626-E61E-EEDBB3CC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68" y="452333"/>
            <a:ext cx="7730532" cy="5591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92090"/>
            <a:ext cx="7345345" cy="912745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ea typeface="+mn-ea"/>
                <a:cs typeface="+mn-cs"/>
              </a:rPr>
              <a:t>3. Export data into database</a:t>
            </a:r>
            <a:br>
              <a:rPr lang="en-US" sz="3000" b="1" kern="1200" dirty="0">
                <a:ea typeface="+mn-ea"/>
                <a:cs typeface="+mn-cs"/>
              </a:rPr>
            </a:br>
            <a:r>
              <a:rPr lang="en-US" sz="3000" b="1" kern="1200" dirty="0">
                <a:ea typeface="+mn-ea"/>
                <a:cs typeface="+mn-cs"/>
              </a:rPr>
              <a:t>(PostgreSQL)</a:t>
            </a:r>
            <a:endParaRPr lang="en-US" sz="3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58536"/>
              </p:ext>
            </p:extLst>
          </p:nvPr>
        </p:nvGraphicFramePr>
        <p:xfrm>
          <a:off x="281354" y="1272526"/>
          <a:ext cx="4712677" cy="158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150725" y="3322175"/>
            <a:ext cx="7345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+mj-lt"/>
              </a:rPr>
              <a:t>4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. Retrieve data from database</a:t>
            </a:r>
          </a:p>
          <a:p>
            <a:r>
              <a:rPr lang="en-US" sz="2700" b="1" kern="1200" dirty="0">
                <a:latin typeface="+mj-lt"/>
                <a:ea typeface="+mn-ea"/>
                <a:cs typeface="+mn-cs"/>
              </a:rPr>
              <a:t>(</a:t>
            </a:r>
            <a:r>
              <a:rPr lang="en-US" sz="27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)</a:t>
            </a:r>
            <a:endParaRPr lang="en-US" sz="27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24753"/>
              </p:ext>
            </p:extLst>
          </p:nvPr>
        </p:nvGraphicFramePr>
        <p:xfrm>
          <a:off x="281355" y="4340888"/>
          <a:ext cx="5814645" cy="197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186095" y="1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910" y="1182116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(Tableau)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352" y="2619248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Why each element has been included.</a:t>
            </a:r>
          </a:p>
          <a:p>
            <a:r>
              <a:rPr lang="en-US" sz="1700" dirty="0"/>
              <a:t>Technical Features.</a:t>
            </a:r>
          </a:p>
          <a:p>
            <a:r>
              <a:rPr lang="en-US" sz="1700" dirty="0"/>
              <a:t>Skills and processes used.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179870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741</Words>
  <Application>Microsoft Macintosh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System Font Regular</vt:lpstr>
      <vt:lpstr>Office Theme</vt:lpstr>
      <vt:lpstr>Generating Electricity:  Renewables &amp; Non-Renewables</vt:lpstr>
      <vt:lpstr>Project Goals</vt:lpstr>
      <vt:lpstr>Analysis (Part 1 / 2)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  <vt:lpstr>5. Develop Interactive Dashboard (Tableau)</vt:lpstr>
      <vt:lpstr>6. Develop Machine-Learning Model </vt:lpstr>
      <vt:lpstr>Machine-Learning Model: # 1</vt:lpstr>
      <vt:lpstr>Machine-Learning Model: # 2</vt:lpstr>
      <vt:lpstr>Machine-Learning Model: # 3</vt:lpstr>
      <vt:lpstr>Machine-Learning Model: Forecasts Generated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Oliver King</cp:lastModifiedBy>
  <cp:revision>24</cp:revision>
  <dcterms:created xsi:type="dcterms:W3CDTF">2023-05-30T13:08:29Z</dcterms:created>
  <dcterms:modified xsi:type="dcterms:W3CDTF">2023-06-01T08:59:17Z</dcterms:modified>
</cp:coreProperties>
</file>