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5_56AD1AF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6" r:id="rId7"/>
    <p:sldId id="275" r:id="rId8"/>
    <p:sldId id="277" r:id="rId9"/>
    <p:sldId id="274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3BBA03-47CF-A23B-0EAD-0C3C24D02891}" name="Shweta Jain" initials="SJ" userId="S::shweta.jain@alsglobal.com::c34a702d-a6a5-40eb-a3d1-b1dd006dded0" providerId="AD"/>
  <p188:author id="{0EC2D70F-E384-9803-E3F1-EF16A3855103}" name="Oliver King" initials="OK" userId="2f8be3b40744adfd" providerId="Windows Live"/>
  <p188:author id="{210206AB-430C-125E-3CF9-8271501E1E77}" name="Mohsen Farrokhrouz" initials="MF" userId="ad2061eca19da9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/>
    <p:restoredTop sz="94680"/>
  </p:normalViewPr>
  <p:slideViewPr>
    <p:cSldViewPr snapToGrid="0">
      <p:cViewPr varScale="1">
        <p:scale>
          <a:sx n="90" d="100"/>
          <a:sy n="90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15_56AD1A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E3ACA-5A2A-4966-9599-7047788E213E}" authorId="{0EC2D70F-E384-9803-E3F1-EF16A3855103}" status="resolved" created="2023-05-31T12:29:31.7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54185202" sldId="277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8C8F1C98-C27A-4411-B5E2-67C142FC23C7}" authorId="{0EC2D70F-E384-9803-E3F1-EF16A3855103}" status="resolved" created="2023-05-31T12:36:44.5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54185202" sldId="277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E0BE1FB-91D6-4892-9CB0-3734B4C22D40}" authorId="{0EC2D70F-E384-9803-E3F1-EF16A3855103}" status="resolved" created="2023-05-31T12:36:53.0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54185202" sldId="277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SARIMA, LSTM)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SARIMA, LSTM)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6EB2-FA01-4BFD-AAFB-A06C68F7E8CB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B6D0-44CB-486A-BE25-CE7881018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1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03A-A14B-4DE5-A03C-A003D78AD194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68A-9EBE-4C58-A0CF-9A94687A3376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C5-8483-46B4-8B64-03D8BB6EDD43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78" y="6492875"/>
            <a:ext cx="2743200" cy="365125"/>
          </a:xfrm>
        </p:spPr>
        <p:txBody>
          <a:bodyPr/>
          <a:lstStyle>
            <a:lvl1pPr algn="l">
              <a:defRPr sz="1600" b="1" i="1" u="sng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4F34D30B-D7E0-FB45-A278-C7D854F08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A5BA-DC1A-44D0-AEF4-00125352215D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40-432C-4CD2-BDB9-F21B8E6039C6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9EF-D3DF-423D-B02F-A4992B6DF41D}" type="datetime1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5C2-2B49-4D22-8F79-03C9DF57F18B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7E8-C68D-4BD3-AB6A-F707AF362335}" type="datetime1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28F-B800-42E7-874E-2705FBAC753E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F4EF-788B-474B-A7B4-C61B78D3DEEE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ADD-F6F9-41E2-B3AA-6E6D79540949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zg0YmM2YjktNzAyNy00NzZhLWIwYmYtNzllOTIzYTA5ZTE4IiwidCI6IjdhOTVhZDY1LTU1ZWUtNDFlMy1iYTQ2LWFjYmRmNjA1ZWUzZCJ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mohsen.farrokhrouz/viz/Electricity_Consumption_16852876034700/Dashboard1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g"/><Relationship Id="rId2" Type="http://schemas.microsoft.com/office/2018/10/relationships/comments" Target="../comments/modernComment_115_56AD1AF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Electricity Production: Trends &amp; Forecasts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Farrokhrouz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LSTM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D4DDAAAA-5E77-62D6-D1E3-D21711C5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5" y="1609234"/>
            <a:ext cx="5687579" cy="4160528"/>
          </a:xfrm>
          <a:prstGeom prst="rect">
            <a:avLst/>
          </a:prstGeom>
        </p:spPr>
      </p:pic>
      <p:pic>
        <p:nvPicPr>
          <p:cNvPr id="9" name="Picture 8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4068CF76-9063-972B-B481-D38D23D51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9234"/>
            <a:ext cx="594361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Learnings and Improvements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28BFCB-12BA-2209-FD15-750355DC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56" y="1267412"/>
            <a:ext cx="11075814" cy="5205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500"/>
              </a:spcBef>
            </a:pPr>
            <a:r>
              <a:rPr lang="en-US" sz="2000" dirty="0"/>
              <a:t>Trend of renewables vs. non-renewables in Australia</a:t>
            </a:r>
          </a:p>
          <a:p>
            <a:pPr>
              <a:lnSpc>
                <a:spcPct val="200000"/>
              </a:lnSpc>
              <a:spcBef>
                <a:spcPts val="1500"/>
              </a:spcBef>
            </a:pPr>
            <a:r>
              <a:rPr lang="en-US" sz="2000" dirty="0"/>
              <a:t>The high share of non-renewables in electricity production</a:t>
            </a:r>
          </a:p>
          <a:p>
            <a:pPr>
              <a:lnSpc>
                <a:spcPct val="200000"/>
              </a:lnSpc>
              <a:spcBef>
                <a:spcPts val="1500"/>
              </a:spcBef>
            </a:pPr>
            <a:r>
              <a:rPr lang="en-US" sz="2000" dirty="0"/>
              <a:t>Utilization of automated ETL</a:t>
            </a:r>
          </a:p>
          <a:p>
            <a:pPr>
              <a:lnSpc>
                <a:spcPct val="200000"/>
              </a:lnSpc>
              <a:spcBef>
                <a:spcPts val="1500"/>
              </a:spcBef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1500"/>
              </a:spcBef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1500"/>
              </a:spcBef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15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4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C773-BF35-4940-FFD5-69B4BC9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D279D-1003-D827-779B-ECAFA1A94B21}"/>
              </a:ext>
            </a:extLst>
          </p:cNvPr>
          <p:cNvSpPr txBox="1">
            <a:spLocks/>
          </p:cNvSpPr>
          <p:nvPr/>
        </p:nvSpPr>
        <p:spPr>
          <a:xfrm>
            <a:off x="168166" y="2872899"/>
            <a:ext cx="5002924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/>
              <a:t>Growth of global renewable electricity production in next 3 years</a:t>
            </a:r>
          </a:p>
          <a:p>
            <a:pPr lvl="1">
              <a:spcBef>
                <a:spcPts val="1800"/>
              </a:spcBef>
            </a:pPr>
            <a:r>
              <a:rPr lang="en-US" sz="1800"/>
              <a:t>Growth of renewable and non-renewable electricity for Australia in next 3 years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936034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9300-C1AD-315C-BD8F-A97DB8D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75401D-51C8-9EBA-5D75-CA222E3D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626" y="2429811"/>
            <a:ext cx="6391245" cy="40990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Power BI and Tableau-based interactive dashboard for 48 countries.</a:t>
            </a:r>
          </a:p>
          <a:p>
            <a:pPr marL="0" indent="0">
              <a:buNone/>
            </a:pPr>
            <a:r>
              <a:rPr lang="en-US" i="1" dirty="0"/>
              <a:t>Forecast the Australia/global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457200" lvl="1" indent="0">
              <a:spcBef>
                <a:spcPts val="22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23047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4132-E95E-4BB3-E67E-FEBCF77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 from various open sources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8F6-02BC-B155-1A40-101CD1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5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DC3-AEBE-8566-AEF2-B178CD1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546915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35300"/>
            <a:ext cx="6311704" cy="72501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Visualization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6013076"/>
            <a:ext cx="1760401" cy="4352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hlinkClick r:id="rId3"/>
              </a:rPr>
              <a:t>PowerBI</a:t>
            </a:r>
            <a:r>
              <a:rPr lang="en-US" sz="2000" b="1" dirty="0"/>
              <a:t> 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7F68-5A38-4508-B59B-B43944D5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98" y="2081467"/>
            <a:ext cx="6096001" cy="3418115"/>
          </a:xfrm>
          <a:prstGeom prst="rect">
            <a:avLst/>
          </a:prstGeom>
        </p:spPr>
      </p:pic>
      <p:pic>
        <p:nvPicPr>
          <p:cNvPr id="4" name="Picture 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E1411927-FEAC-2889-C85E-134E75186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01" y="2081467"/>
            <a:ext cx="5657205" cy="34535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A76D3-22F6-2FCA-CF3E-BA257EE61AC8}"/>
              </a:ext>
            </a:extLst>
          </p:cNvPr>
          <p:cNvSpPr txBox="1">
            <a:spLocks/>
          </p:cNvSpPr>
          <p:nvPr/>
        </p:nvSpPr>
        <p:spPr>
          <a:xfrm>
            <a:off x="8453343" y="5897036"/>
            <a:ext cx="1760401" cy="435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hlinkClick r:id="rId6"/>
              </a:rPr>
              <a:t>Tableau</a:t>
            </a:r>
            <a:r>
              <a:rPr lang="en-US" sz="2000" b="1" dirty="0"/>
              <a:t> 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099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AC21D-35E9-E70F-6295-92CDEEA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Picture 1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B891286-C7C3-0ABE-DC82-A7FF0418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5" y="1173974"/>
            <a:ext cx="6315075" cy="2224088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2440397-44E4-E6D8-4805-2F0F44BDA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94" y="2900964"/>
            <a:ext cx="6067425" cy="1985963"/>
          </a:xfrm>
          <a:prstGeom prst="rect">
            <a:avLst/>
          </a:prstGeom>
        </p:spPr>
      </p:pic>
      <p:pic>
        <p:nvPicPr>
          <p:cNvPr id="19" name="Picture 1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F8AF724-2235-0431-8CA2-BA736D492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66" y="4160163"/>
            <a:ext cx="6019800" cy="2162175"/>
          </a:xfrm>
          <a:prstGeom prst="rect">
            <a:avLst/>
          </a:prstGeom>
        </p:spPr>
      </p:pic>
      <p:pic>
        <p:nvPicPr>
          <p:cNvPr id="21" name="Picture 20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0FE1AD7D-3FFE-3CD5-B5D2-8D4BFB73A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609" y="1262320"/>
            <a:ext cx="4706616" cy="42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52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ARMA, ARIMA and SARIMA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406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System Font Regular</vt:lpstr>
      <vt:lpstr>Office Theme</vt:lpstr>
      <vt:lpstr>Electricity Production: Trends &amp; Forecasts  Renewables &amp; Non-Renewables</vt:lpstr>
      <vt:lpstr>Project Goals</vt:lpstr>
      <vt:lpstr>Analysis</vt:lpstr>
      <vt:lpstr>Approach</vt:lpstr>
      <vt:lpstr>2. Cleanse Data (Extract, Transform, Load)</vt:lpstr>
      <vt:lpstr>3. Export data into database (PostgreSQL)</vt:lpstr>
      <vt:lpstr>5. Visualization</vt:lpstr>
      <vt:lpstr>6. Develop Machine-Learning Model </vt:lpstr>
      <vt:lpstr>Machine-Learning Model: ARMA, ARIMA and SARIMA</vt:lpstr>
      <vt:lpstr>Machine-Learning Model: LSTM</vt:lpstr>
      <vt:lpstr>Learnings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Mohsen Farrokhrouz</cp:lastModifiedBy>
  <cp:revision>38</cp:revision>
  <dcterms:created xsi:type="dcterms:W3CDTF">2023-05-30T13:08:29Z</dcterms:created>
  <dcterms:modified xsi:type="dcterms:W3CDTF">2023-06-20T12:58:58Z</dcterms:modified>
</cp:coreProperties>
</file>