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7"/>
    <p:restoredTop sz="94694"/>
  </p:normalViewPr>
  <p:slideViewPr>
    <p:cSldViewPr snapToGrid="0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(ARIMA)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0383DBEB-1EB5-ED4B-8B76-8874630F2B5A}" type="pres">
      <dgm:prSet presAssocID="{5C78B4C1-F6FA-4A49-802F-77977558D053}" presName="Name0" presStyleCnt="0">
        <dgm:presLayoutVars>
          <dgm:dir/>
          <dgm:resizeHandles val="exact"/>
        </dgm:presLayoutVars>
      </dgm:prSet>
      <dgm:spPr/>
    </dgm:pt>
    <dgm:pt modelId="{4FA7BACE-16B2-7640-9D09-D7EEE61BCC93}" type="pres">
      <dgm:prSet presAssocID="{67E6D007-BDC1-954F-B9D1-B487462B0B09}" presName="node" presStyleLbl="node1" presStyleIdx="0" presStyleCnt="3">
        <dgm:presLayoutVars>
          <dgm:bulletEnabled val="1"/>
        </dgm:presLayoutVars>
      </dgm:prSet>
      <dgm:spPr/>
    </dgm:pt>
    <dgm:pt modelId="{E536B646-A176-7840-BCB8-094919D1E361}" type="pres">
      <dgm:prSet presAssocID="{7DB915FC-2CF5-B54C-B10C-4A01354DF7A2}" presName="sibTrans" presStyleLbl="sibTrans2D1" presStyleIdx="0" presStyleCnt="2"/>
      <dgm:spPr/>
    </dgm:pt>
    <dgm:pt modelId="{91ACF063-DCE2-7943-BF66-A0A32AEB25C7}" type="pres">
      <dgm:prSet presAssocID="{7DB915FC-2CF5-B54C-B10C-4A01354DF7A2}" presName="connectorText" presStyleLbl="sibTrans2D1" presStyleIdx="0" presStyleCnt="2"/>
      <dgm:spPr/>
    </dgm:pt>
    <dgm:pt modelId="{5E3241E2-CB33-2541-9A91-BDA2252E8DA2}" type="pres">
      <dgm:prSet presAssocID="{54C580C9-5B36-D643-A90A-488254D81868}" presName="node" presStyleLbl="node1" presStyleIdx="1" presStyleCnt="3">
        <dgm:presLayoutVars>
          <dgm:bulletEnabled val="1"/>
        </dgm:presLayoutVars>
      </dgm:prSet>
      <dgm:spPr/>
    </dgm:pt>
    <dgm:pt modelId="{ADABC1C7-73EF-454B-91B5-A7D2E2AF0126}" type="pres">
      <dgm:prSet presAssocID="{8FA9DF7E-8289-9F42-BD53-43860EBE5B1D}" presName="sibTrans" presStyleLbl="sibTrans2D1" presStyleIdx="1" presStyleCnt="2"/>
      <dgm:spPr/>
    </dgm:pt>
    <dgm:pt modelId="{A6883639-7DF9-2C4B-B8B0-DA8F9A4E7F51}" type="pres">
      <dgm:prSet presAssocID="{8FA9DF7E-8289-9F42-BD53-43860EBE5B1D}" presName="connectorText" presStyleLbl="sibTrans2D1" presStyleIdx="1" presStyleCnt="2"/>
      <dgm:spPr/>
    </dgm:pt>
    <dgm:pt modelId="{AC12D06C-3899-344D-B715-D5AD64585665}" type="pres">
      <dgm:prSet presAssocID="{0A340C7F-32D6-DB45-A542-F6602CBD8AA4}" presName="node" presStyleLbl="node1" presStyleIdx="2" presStyleCnt="3">
        <dgm:presLayoutVars>
          <dgm:bulletEnabled val="1"/>
        </dgm:presLayoutVars>
      </dgm:prSet>
      <dgm:spPr/>
    </dgm:pt>
  </dgm:ptLst>
  <dgm:cxnLst>
    <dgm:cxn modelId="{6BD5730E-F2F9-954E-AA19-942022A1AC7E}" type="presOf" srcId="{5C78B4C1-F6FA-4A49-802F-77977558D053}" destId="{0383DBEB-1EB5-ED4B-8B76-8874630F2B5A}" srcOrd="0" destOrd="0" presId="urn:microsoft.com/office/officeart/2005/8/layout/process1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E5A9A3C-B93B-B748-8ACA-7F6CFE5EC466}" type="presOf" srcId="{7DB915FC-2CF5-B54C-B10C-4A01354DF7A2}" destId="{91ACF063-DCE2-7943-BF66-A0A32AEB25C7}" srcOrd="1" destOrd="0" presId="urn:microsoft.com/office/officeart/2005/8/layout/process1"/>
    <dgm:cxn modelId="{14A4615E-9773-E248-B7A7-C2B280D1146C}" type="presOf" srcId="{67E6D007-BDC1-954F-B9D1-B487462B0B09}" destId="{4FA7BACE-16B2-7640-9D09-D7EEE61BCC93}" srcOrd="0" destOrd="0" presId="urn:microsoft.com/office/officeart/2005/8/layout/process1"/>
    <dgm:cxn modelId="{2D9BB15E-5DFC-4449-BEAE-9037D9CB2C36}" type="presOf" srcId="{54C580C9-5B36-D643-A90A-488254D81868}" destId="{5E3241E2-CB33-2541-9A91-BDA2252E8DA2}" srcOrd="0" destOrd="0" presId="urn:microsoft.com/office/officeart/2005/8/layout/process1"/>
    <dgm:cxn modelId="{EA909D72-EC79-6C46-8628-ADAF41978467}" type="presOf" srcId="{8FA9DF7E-8289-9F42-BD53-43860EBE5B1D}" destId="{ADABC1C7-73EF-454B-91B5-A7D2E2AF0126}" srcOrd="0" destOrd="0" presId="urn:microsoft.com/office/officeart/2005/8/layout/process1"/>
    <dgm:cxn modelId="{E9E2657A-2646-EA46-9A56-2FD731A7EC45}" type="presOf" srcId="{0A340C7F-32D6-DB45-A542-F6602CBD8AA4}" destId="{AC12D06C-3899-344D-B715-D5AD64585665}" srcOrd="0" destOrd="0" presId="urn:microsoft.com/office/officeart/2005/8/layout/process1"/>
    <dgm:cxn modelId="{89C46F96-7D86-324D-BDF0-F8A6B4F43A80}" type="presOf" srcId="{7DB915FC-2CF5-B54C-B10C-4A01354DF7A2}" destId="{E536B646-A176-7840-BCB8-094919D1E361}" srcOrd="0" destOrd="0" presId="urn:microsoft.com/office/officeart/2005/8/layout/process1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ABA4FDE8-5B98-6D4C-B4EE-09D93E8C7A80}" type="presOf" srcId="{8FA9DF7E-8289-9F42-BD53-43860EBE5B1D}" destId="{A6883639-7DF9-2C4B-B8B0-DA8F9A4E7F51}" srcOrd="1" destOrd="0" presId="urn:microsoft.com/office/officeart/2005/8/layout/process1"/>
    <dgm:cxn modelId="{F80B8F0F-3368-2C45-B0DD-54F33A551848}" type="presParOf" srcId="{0383DBEB-1EB5-ED4B-8B76-8874630F2B5A}" destId="{4FA7BACE-16B2-7640-9D09-D7EEE61BCC93}" srcOrd="0" destOrd="0" presId="urn:microsoft.com/office/officeart/2005/8/layout/process1"/>
    <dgm:cxn modelId="{1F0E0A6A-8339-CE4C-AD73-FA5023EE3FE8}" type="presParOf" srcId="{0383DBEB-1EB5-ED4B-8B76-8874630F2B5A}" destId="{E536B646-A176-7840-BCB8-094919D1E361}" srcOrd="1" destOrd="0" presId="urn:microsoft.com/office/officeart/2005/8/layout/process1"/>
    <dgm:cxn modelId="{9818D152-1846-ED47-B986-99D196A9AC20}" type="presParOf" srcId="{E536B646-A176-7840-BCB8-094919D1E361}" destId="{91ACF063-DCE2-7943-BF66-A0A32AEB25C7}" srcOrd="0" destOrd="0" presId="urn:microsoft.com/office/officeart/2005/8/layout/process1"/>
    <dgm:cxn modelId="{F0452824-0B0F-FE4C-8C47-2E203782CEBD}" type="presParOf" srcId="{0383DBEB-1EB5-ED4B-8B76-8874630F2B5A}" destId="{5E3241E2-CB33-2541-9A91-BDA2252E8DA2}" srcOrd="2" destOrd="0" presId="urn:microsoft.com/office/officeart/2005/8/layout/process1"/>
    <dgm:cxn modelId="{7B58DA2C-BC34-B349-94C2-793F52710A55}" type="presParOf" srcId="{0383DBEB-1EB5-ED4B-8B76-8874630F2B5A}" destId="{ADABC1C7-73EF-454B-91B5-A7D2E2AF0126}" srcOrd="3" destOrd="0" presId="urn:microsoft.com/office/officeart/2005/8/layout/process1"/>
    <dgm:cxn modelId="{8D2197C8-F2F1-104C-87F6-E250643628E4}" type="presParOf" srcId="{ADABC1C7-73EF-454B-91B5-A7D2E2AF0126}" destId="{A6883639-7DF9-2C4B-B8B0-DA8F9A4E7F51}" srcOrd="0" destOrd="0" presId="urn:microsoft.com/office/officeart/2005/8/layout/process1"/>
    <dgm:cxn modelId="{13C832B4-B114-FE45-B5EB-353B430973B3}" type="presParOf" srcId="{0383DBEB-1EB5-ED4B-8B76-8874630F2B5A}" destId="{AC12D06C-3899-344D-B715-D5AD645856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0383DBEB-1EB5-ED4B-8B76-8874630F2B5A}" type="pres">
      <dgm:prSet presAssocID="{5C78B4C1-F6FA-4A49-802F-77977558D053}" presName="Name0" presStyleCnt="0">
        <dgm:presLayoutVars>
          <dgm:dir/>
          <dgm:resizeHandles val="exact"/>
        </dgm:presLayoutVars>
      </dgm:prSet>
      <dgm:spPr/>
    </dgm:pt>
    <dgm:pt modelId="{4FA7BACE-16B2-7640-9D09-D7EEE61BCC93}" type="pres">
      <dgm:prSet presAssocID="{67E6D007-BDC1-954F-B9D1-B487462B0B09}" presName="node" presStyleLbl="node1" presStyleIdx="0" presStyleCnt="3">
        <dgm:presLayoutVars>
          <dgm:bulletEnabled val="1"/>
        </dgm:presLayoutVars>
      </dgm:prSet>
      <dgm:spPr/>
    </dgm:pt>
    <dgm:pt modelId="{E536B646-A176-7840-BCB8-094919D1E361}" type="pres">
      <dgm:prSet presAssocID="{7DB915FC-2CF5-B54C-B10C-4A01354DF7A2}" presName="sibTrans" presStyleLbl="sibTrans2D1" presStyleIdx="0" presStyleCnt="2"/>
      <dgm:spPr/>
    </dgm:pt>
    <dgm:pt modelId="{91ACF063-DCE2-7943-BF66-A0A32AEB25C7}" type="pres">
      <dgm:prSet presAssocID="{7DB915FC-2CF5-B54C-B10C-4A01354DF7A2}" presName="connectorText" presStyleLbl="sibTrans2D1" presStyleIdx="0" presStyleCnt="2"/>
      <dgm:spPr/>
    </dgm:pt>
    <dgm:pt modelId="{5E3241E2-CB33-2541-9A91-BDA2252E8DA2}" type="pres">
      <dgm:prSet presAssocID="{54C580C9-5B36-D643-A90A-488254D81868}" presName="node" presStyleLbl="node1" presStyleIdx="1" presStyleCnt="3">
        <dgm:presLayoutVars>
          <dgm:bulletEnabled val="1"/>
        </dgm:presLayoutVars>
      </dgm:prSet>
      <dgm:spPr/>
    </dgm:pt>
    <dgm:pt modelId="{ADABC1C7-73EF-454B-91B5-A7D2E2AF0126}" type="pres">
      <dgm:prSet presAssocID="{8FA9DF7E-8289-9F42-BD53-43860EBE5B1D}" presName="sibTrans" presStyleLbl="sibTrans2D1" presStyleIdx="1" presStyleCnt="2"/>
      <dgm:spPr/>
    </dgm:pt>
    <dgm:pt modelId="{A6883639-7DF9-2C4B-B8B0-DA8F9A4E7F51}" type="pres">
      <dgm:prSet presAssocID="{8FA9DF7E-8289-9F42-BD53-43860EBE5B1D}" presName="connectorText" presStyleLbl="sibTrans2D1" presStyleIdx="1" presStyleCnt="2"/>
      <dgm:spPr/>
    </dgm:pt>
    <dgm:pt modelId="{AC12D06C-3899-344D-B715-D5AD64585665}" type="pres">
      <dgm:prSet presAssocID="{0A340C7F-32D6-DB45-A542-F6602CBD8AA4}" presName="node" presStyleLbl="node1" presStyleIdx="2" presStyleCnt="3">
        <dgm:presLayoutVars>
          <dgm:bulletEnabled val="1"/>
        </dgm:presLayoutVars>
      </dgm:prSet>
      <dgm:spPr/>
    </dgm:pt>
  </dgm:ptLst>
  <dgm:cxnLst>
    <dgm:cxn modelId="{6BD5730E-F2F9-954E-AA19-942022A1AC7E}" type="presOf" srcId="{5C78B4C1-F6FA-4A49-802F-77977558D053}" destId="{0383DBEB-1EB5-ED4B-8B76-8874630F2B5A}" srcOrd="0" destOrd="0" presId="urn:microsoft.com/office/officeart/2005/8/layout/process1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E5A9A3C-B93B-B748-8ACA-7F6CFE5EC466}" type="presOf" srcId="{7DB915FC-2CF5-B54C-B10C-4A01354DF7A2}" destId="{91ACF063-DCE2-7943-BF66-A0A32AEB25C7}" srcOrd="1" destOrd="0" presId="urn:microsoft.com/office/officeart/2005/8/layout/process1"/>
    <dgm:cxn modelId="{14A4615E-9773-E248-B7A7-C2B280D1146C}" type="presOf" srcId="{67E6D007-BDC1-954F-B9D1-B487462B0B09}" destId="{4FA7BACE-16B2-7640-9D09-D7EEE61BCC93}" srcOrd="0" destOrd="0" presId="urn:microsoft.com/office/officeart/2005/8/layout/process1"/>
    <dgm:cxn modelId="{2D9BB15E-5DFC-4449-BEAE-9037D9CB2C36}" type="presOf" srcId="{54C580C9-5B36-D643-A90A-488254D81868}" destId="{5E3241E2-CB33-2541-9A91-BDA2252E8DA2}" srcOrd="0" destOrd="0" presId="urn:microsoft.com/office/officeart/2005/8/layout/process1"/>
    <dgm:cxn modelId="{EA909D72-EC79-6C46-8628-ADAF41978467}" type="presOf" srcId="{8FA9DF7E-8289-9F42-BD53-43860EBE5B1D}" destId="{ADABC1C7-73EF-454B-91B5-A7D2E2AF0126}" srcOrd="0" destOrd="0" presId="urn:microsoft.com/office/officeart/2005/8/layout/process1"/>
    <dgm:cxn modelId="{E9E2657A-2646-EA46-9A56-2FD731A7EC45}" type="presOf" srcId="{0A340C7F-32D6-DB45-A542-F6602CBD8AA4}" destId="{AC12D06C-3899-344D-B715-D5AD64585665}" srcOrd="0" destOrd="0" presId="urn:microsoft.com/office/officeart/2005/8/layout/process1"/>
    <dgm:cxn modelId="{89C46F96-7D86-324D-BDF0-F8A6B4F43A80}" type="presOf" srcId="{7DB915FC-2CF5-B54C-B10C-4A01354DF7A2}" destId="{E536B646-A176-7840-BCB8-094919D1E361}" srcOrd="0" destOrd="0" presId="urn:microsoft.com/office/officeart/2005/8/layout/process1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ABA4FDE8-5B98-6D4C-B4EE-09D93E8C7A80}" type="presOf" srcId="{8FA9DF7E-8289-9F42-BD53-43860EBE5B1D}" destId="{A6883639-7DF9-2C4B-B8B0-DA8F9A4E7F51}" srcOrd="1" destOrd="0" presId="urn:microsoft.com/office/officeart/2005/8/layout/process1"/>
    <dgm:cxn modelId="{F80B8F0F-3368-2C45-B0DD-54F33A551848}" type="presParOf" srcId="{0383DBEB-1EB5-ED4B-8B76-8874630F2B5A}" destId="{4FA7BACE-16B2-7640-9D09-D7EEE61BCC93}" srcOrd="0" destOrd="0" presId="urn:microsoft.com/office/officeart/2005/8/layout/process1"/>
    <dgm:cxn modelId="{1F0E0A6A-8339-CE4C-AD73-FA5023EE3FE8}" type="presParOf" srcId="{0383DBEB-1EB5-ED4B-8B76-8874630F2B5A}" destId="{E536B646-A176-7840-BCB8-094919D1E361}" srcOrd="1" destOrd="0" presId="urn:microsoft.com/office/officeart/2005/8/layout/process1"/>
    <dgm:cxn modelId="{9818D152-1846-ED47-B986-99D196A9AC20}" type="presParOf" srcId="{E536B646-A176-7840-BCB8-094919D1E361}" destId="{91ACF063-DCE2-7943-BF66-A0A32AEB25C7}" srcOrd="0" destOrd="0" presId="urn:microsoft.com/office/officeart/2005/8/layout/process1"/>
    <dgm:cxn modelId="{F0452824-0B0F-FE4C-8C47-2E203782CEBD}" type="presParOf" srcId="{0383DBEB-1EB5-ED4B-8B76-8874630F2B5A}" destId="{5E3241E2-CB33-2541-9A91-BDA2252E8DA2}" srcOrd="2" destOrd="0" presId="urn:microsoft.com/office/officeart/2005/8/layout/process1"/>
    <dgm:cxn modelId="{7B58DA2C-BC34-B349-94C2-793F52710A55}" type="presParOf" srcId="{0383DBEB-1EB5-ED4B-8B76-8874630F2B5A}" destId="{ADABC1C7-73EF-454B-91B5-A7D2E2AF0126}" srcOrd="3" destOrd="0" presId="urn:microsoft.com/office/officeart/2005/8/layout/process1"/>
    <dgm:cxn modelId="{8D2197C8-F2F1-104C-87F6-E250643628E4}" type="presParOf" srcId="{ADABC1C7-73EF-454B-91B5-A7D2E2AF0126}" destId="{A6883639-7DF9-2C4B-B8B0-DA8F9A4E7F51}" srcOrd="0" destOrd="0" presId="urn:microsoft.com/office/officeart/2005/8/layout/process1"/>
    <dgm:cxn modelId="{13C832B4-B114-FE45-B5EB-353B430973B3}" type="presParOf" srcId="{0383DBEB-1EB5-ED4B-8B76-8874630F2B5A}" destId="{AC12D06C-3899-344D-B715-D5AD6458566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(ARIMA)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BACE-16B2-7640-9D09-D7EEE61BCC93}">
      <dsp:nvSpPr>
        <dsp:cNvPr id="0" name=""/>
        <dsp:cNvSpPr/>
      </dsp:nvSpPr>
      <dsp:spPr>
        <a:xfrm>
          <a:off x="9242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Create tables</a:t>
          </a:r>
        </a:p>
      </dsp:txBody>
      <dsp:txXfrm>
        <a:off x="37040" y="27798"/>
        <a:ext cx="2706802" cy="893509"/>
      </dsp:txXfrm>
    </dsp:sp>
    <dsp:sp modelId="{E536B646-A176-7840-BCB8-094919D1E361}">
      <dsp:nvSpPr>
        <dsp:cNvPr id="0" name=""/>
        <dsp:cNvSpPr/>
      </dsp:nvSpPr>
      <dsp:spPr>
        <a:xfrm>
          <a:off x="3047880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047880" y="269030"/>
        <a:ext cx="409940" cy="411044"/>
      </dsp:txXfrm>
    </dsp:sp>
    <dsp:sp modelId="{5E3241E2-CB33-2541-9A91-BDA2252E8DA2}">
      <dsp:nvSpPr>
        <dsp:cNvPr id="0" name=""/>
        <dsp:cNvSpPr/>
      </dsp:nvSpPr>
      <dsp:spPr>
        <a:xfrm>
          <a:off x="3876600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Import CSV data</a:t>
          </a:r>
        </a:p>
      </dsp:txBody>
      <dsp:txXfrm>
        <a:off x="3904398" y="27798"/>
        <a:ext cx="2706802" cy="893509"/>
      </dsp:txXfrm>
    </dsp:sp>
    <dsp:sp modelId="{ADABC1C7-73EF-454B-91B5-A7D2E2AF0126}">
      <dsp:nvSpPr>
        <dsp:cNvPr id="0" name=""/>
        <dsp:cNvSpPr/>
      </dsp:nvSpPr>
      <dsp:spPr>
        <a:xfrm>
          <a:off x="6915239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915239" y="269030"/>
        <a:ext cx="409940" cy="411044"/>
      </dsp:txXfrm>
    </dsp:sp>
    <dsp:sp modelId="{AC12D06C-3899-344D-B715-D5AD64585665}">
      <dsp:nvSpPr>
        <dsp:cNvPr id="0" name=""/>
        <dsp:cNvSpPr/>
      </dsp:nvSpPr>
      <dsp:spPr>
        <a:xfrm>
          <a:off x="7743958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Join on standardised 3-digit "Country Code"</a:t>
          </a:r>
        </a:p>
      </dsp:txBody>
      <dsp:txXfrm>
        <a:off x="7771756" y="27798"/>
        <a:ext cx="2706802" cy="893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7BACE-16B2-7640-9D09-D7EEE61BCC93}">
      <dsp:nvSpPr>
        <dsp:cNvPr id="0" name=""/>
        <dsp:cNvSpPr/>
      </dsp:nvSpPr>
      <dsp:spPr>
        <a:xfrm>
          <a:off x="9242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Create engine</a:t>
          </a:r>
        </a:p>
      </dsp:txBody>
      <dsp:txXfrm>
        <a:off x="37040" y="27798"/>
        <a:ext cx="2706802" cy="893509"/>
      </dsp:txXfrm>
    </dsp:sp>
    <dsp:sp modelId="{E536B646-A176-7840-BCB8-094919D1E361}">
      <dsp:nvSpPr>
        <dsp:cNvPr id="0" name=""/>
        <dsp:cNvSpPr/>
      </dsp:nvSpPr>
      <dsp:spPr>
        <a:xfrm>
          <a:off x="3047880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3047880" y="269030"/>
        <a:ext cx="409940" cy="411044"/>
      </dsp:txXfrm>
    </dsp:sp>
    <dsp:sp modelId="{5E3241E2-CB33-2541-9A91-BDA2252E8DA2}">
      <dsp:nvSpPr>
        <dsp:cNvPr id="0" name=""/>
        <dsp:cNvSpPr/>
      </dsp:nvSpPr>
      <dsp:spPr>
        <a:xfrm>
          <a:off x="3876600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Connect to local host (.</a:t>
          </a:r>
          <a:r>
            <a:rPr lang="en-GB" sz="2300" kern="1200" dirty="0" err="1"/>
            <a:t>gitignore</a:t>
          </a:r>
          <a:r>
            <a:rPr lang="en-GB" sz="2300" kern="1200" dirty="0"/>
            <a:t> password)</a:t>
          </a:r>
        </a:p>
      </dsp:txBody>
      <dsp:txXfrm>
        <a:off x="3904398" y="27798"/>
        <a:ext cx="2706802" cy="893509"/>
      </dsp:txXfrm>
    </dsp:sp>
    <dsp:sp modelId="{ADABC1C7-73EF-454B-91B5-A7D2E2AF0126}">
      <dsp:nvSpPr>
        <dsp:cNvPr id="0" name=""/>
        <dsp:cNvSpPr/>
      </dsp:nvSpPr>
      <dsp:spPr>
        <a:xfrm>
          <a:off x="6915239" y="132015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6915239" y="269030"/>
        <a:ext cx="409940" cy="411044"/>
      </dsp:txXfrm>
    </dsp:sp>
    <dsp:sp modelId="{AC12D06C-3899-344D-B715-D5AD64585665}">
      <dsp:nvSpPr>
        <dsp:cNvPr id="0" name=""/>
        <dsp:cNvSpPr/>
      </dsp:nvSpPr>
      <dsp:spPr>
        <a:xfrm>
          <a:off x="7743958" y="0"/>
          <a:ext cx="2762398" cy="949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Read in data for modelling</a:t>
          </a:r>
        </a:p>
      </dsp:txBody>
      <dsp:txXfrm>
        <a:off x="7771756" y="27798"/>
        <a:ext cx="2706802" cy="893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257-80E4-5F79-AA47-EB5D1D29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FC55-09B6-664E-A48C-8C39C1B8D896}" type="datetimeFigureOut">
              <a:rPr lang="en-US" smtClean="0"/>
              <a:t>5/31/23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role of renewables and non-renewables.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1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Tableau-based interactive dashboard.</a:t>
            </a:r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en-US" sz="2200" dirty="0"/>
              <a:t>Allows users to investigate historic trends of 48 countries.</a:t>
            </a:r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 and Non-renewable-based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815484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40238"/>
              </p:ext>
            </p:extLst>
          </p:nvPr>
        </p:nvGraphicFramePr>
        <p:xfrm>
          <a:off x="278962" y="2425700"/>
          <a:ext cx="11435255" cy="42006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27835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032203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488762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1986455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840124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840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Energy Agency (IEA)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840124">
                <a:tc>
                  <a:txBody>
                    <a:bodyPr/>
                    <a:lstStyle/>
                    <a:p>
                      <a:r>
                        <a:rPr lang="en-US" dirty="0"/>
                        <a:t>Population (by Country)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840124">
                <a:tc>
                  <a:txBody>
                    <a:bodyPr/>
                    <a:lstStyle/>
                    <a:p>
                      <a:r>
                        <a:rPr lang="en-US" dirty="0"/>
                        <a:t>GDP (by Country)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840124">
                <a:tc>
                  <a:txBody>
                    <a:bodyPr/>
                    <a:lstStyle/>
                    <a:p>
                      <a:r>
                        <a:rPr lang="en-US" dirty="0"/>
                        <a:t>Continent/Region/Country/Country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700" y="211142"/>
            <a:ext cx="6002110" cy="1495425"/>
          </a:xfrm>
        </p:spPr>
        <p:txBody>
          <a:bodyPr>
            <a:normAutofit/>
          </a:bodyPr>
          <a:lstStyle/>
          <a:p>
            <a:r>
              <a:rPr lang="en-US" sz="3600" b="1" dirty="0"/>
              <a:t>2. Cleanse Data</a:t>
            </a:r>
            <a:br>
              <a:rPr lang="en-US" sz="3600" b="1" dirty="0"/>
            </a:br>
            <a:r>
              <a:rPr lang="en-US" sz="3600" b="1" dirty="0"/>
              <a:t>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2243530"/>
            <a:ext cx="6002110" cy="4229091"/>
          </a:xfrm>
        </p:spPr>
        <p:txBody>
          <a:bodyPr>
            <a:normAutofit/>
          </a:bodyPr>
          <a:lstStyle/>
          <a:p>
            <a:pPr marL="0" indent="0">
              <a:spcBef>
                <a:spcPts val="22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Read in multiple CSV files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Removed countries with insufficient data points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2200"/>
              </a:spcBef>
            </a:pPr>
            <a:r>
              <a:rPr lang="en-US" sz="2000" dirty="0"/>
              <a:t>Transformed GDP and Population data (annual &gt; monthly)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472" y="1706567"/>
            <a:ext cx="5765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200" dirty="0">
                <a:ea typeface="+mn-ea"/>
                <a:cs typeface="+mn-cs"/>
              </a:rPr>
              <a:t>3. Export data into database (PostgreSQL)</a:t>
            </a:r>
            <a:endParaRPr lang="en-US" sz="36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83854"/>
              </p:ext>
            </p:extLst>
          </p:nvPr>
        </p:nvGraphicFramePr>
        <p:xfrm>
          <a:off x="670034" y="1690688"/>
          <a:ext cx="10515600" cy="9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838200" y="310583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4</a:t>
            </a:r>
            <a:r>
              <a:rPr lang="en-US" sz="3600" b="1" kern="1200" dirty="0">
                <a:latin typeface="+mj-lt"/>
                <a:ea typeface="+mn-ea"/>
                <a:cs typeface="+mn-cs"/>
              </a:rPr>
              <a:t>. Retrieve data from database (</a:t>
            </a:r>
            <a:r>
              <a:rPr lang="en-US" sz="36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3600" b="1" kern="1200" dirty="0">
                <a:latin typeface="+mj-lt"/>
                <a:ea typeface="+mn-ea"/>
                <a:cs typeface="+mn-cs"/>
              </a:rPr>
              <a:t>)</a:t>
            </a:r>
            <a:endParaRPr lang="en-US" sz="36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271527"/>
              </p:ext>
            </p:extLst>
          </p:nvPr>
        </p:nvGraphicFramePr>
        <p:xfrm>
          <a:off x="670034" y="4218206"/>
          <a:ext cx="10515600" cy="94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320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 (Part 1 / 2)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Oliver King</cp:lastModifiedBy>
  <cp:revision>10</cp:revision>
  <dcterms:created xsi:type="dcterms:W3CDTF">2023-05-30T13:08:29Z</dcterms:created>
  <dcterms:modified xsi:type="dcterms:W3CDTF">2023-05-31T08:42:08Z</dcterms:modified>
</cp:coreProperties>
</file>