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0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0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5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2523-526C-45EF-BC8E-1A16CB2FE3C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22C8-D7DE-402B-862C-BBD54DB8E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8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Random Forest Classifier model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30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1520"/>
            <a:ext cx="9144000" cy="150222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Bussiness</a:t>
            </a:r>
            <a:r>
              <a:rPr lang="en-US" b="1" dirty="0" smtClean="0">
                <a:solidFill>
                  <a:schemeClr val="accent5"/>
                </a:solidFill>
              </a:rPr>
              <a:t> impact of Random forest 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8068"/>
            <a:ext cx="9144000" cy="4258491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5100" dirty="0"/>
              <a:t>The Random Forest algorithm can effectively increase the accuracy of the prediction results without significantly increasing the computational </a:t>
            </a:r>
            <a:r>
              <a:rPr lang="en-IN" sz="5100" dirty="0" smtClean="0"/>
              <a:t>effort.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5100" dirty="0" smtClean="0"/>
              <a:t> </a:t>
            </a:r>
            <a:r>
              <a:rPr lang="en-IN" sz="5100" dirty="0"/>
              <a:t>it has the property of being insensitive to multivariate linearity, which maintains the stability of the results</a:t>
            </a:r>
            <a:r>
              <a:rPr lang="en-IN" sz="51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5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 smtClean="0"/>
              <a:t>It </a:t>
            </a:r>
            <a:r>
              <a:rPr lang="en-US" sz="5100" dirty="0"/>
              <a:t>has been applied across a number of industries, allowing them to make better business decisions. </a:t>
            </a:r>
            <a:endParaRPr lang="en-US" sz="51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51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 smtClean="0"/>
              <a:t>Some </a:t>
            </a:r>
            <a:r>
              <a:rPr lang="en-US" sz="5100" dirty="0"/>
              <a:t>use cases include: Finance: It is a preferred algorithm over others as it reduces time spent on data management and pre-processing tasks</a:t>
            </a:r>
            <a:r>
              <a:rPr lang="en-US" sz="51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its scalable and it has ability to handle large data sets.</a:t>
            </a:r>
            <a:endParaRPr lang="en-US" sz="51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200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40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834" y="602958"/>
            <a:ext cx="87085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Customer churn prediction: Businesses can use random forests to predict which customers are likely to churn (cancel their service) 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Business Analytics using Random Forest Trees for Credit Risk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 It </a:t>
            </a:r>
            <a:r>
              <a:rPr lang="en-US" sz="2000" dirty="0"/>
              <a:t>can also provide accurate predictions without needing to be tuned for each data set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is also relatively easy to implement, as it is a non-parametric method that does not require any prior assumptions about the </a:t>
            </a:r>
            <a:r>
              <a:rPr lang="en-US" sz="2000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Random </a:t>
            </a:r>
            <a:r>
              <a:rPr lang="en-US" sz="2000" dirty="0"/>
              <a:t>forests can measure feature importance and provide insight into which variables have the most influence on the outcome.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Random </a:t>
            </a:r>
            <a:r>
              <a:rPr lang="en-US" sz="2000" dirty="0"/>
              <a:t>forests an attractive choice for solving business problems.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80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25483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/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/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Introduction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/>
            </a:r>
            <a:br>
              <a:rPr lang="en-US" b="1" dirty="0">
                <a:solidFill>
                  <a:schemeClr val="accent5"/>
                </a:solidFill>
              </a:rPr>
            </a:b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3017"/>
            <a:ext cx="9144000" cy="339634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What is random forest classifier?</a:t>
            </a:r>
          </a:p>
          <a:p>
            <a:pPr algn="l" fontAlgn="ctr"/>
            <a:r>
              <a:rPr lang="en-US" b="1" dirty="0"/>
              <a:t>A random forest classifier</a:t>
            </a:r>
            <a:r>
              <a:rPr lang="en-US" dirty="0"/>
              <a:t> is a machine learning algorithm that uses multiple decision trees to classify or regress data: </a:t>
            </a:r>
            <a:endParaRPr lang="en-US" dirty="0" smtClean="0"/>
          </a:p>
          <a:p>
            <a:pPr algn="l" fontAlgn="ctr"/>
            <a:r>
              <a:rPr lang="en-IN" b="1" dirty="0" smtClean="0"/>
              <a:t>Random </a:t>
            </a:r>
            <a:r>
              <a:rPr lang="en-IN" b="1" dirty="0"/>
              <a:t>Forest algorithm is a powerful tree learning technique in</a:t>
            </a:r>
            <a:r>
              <a:rPr lang="en-IN" dirty="0"/>
              <a:t> Machine Learning. It works by creating a number of Decision Trees during the training phase.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954"/>
            <a:ext cx="9144000" cy="74458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5"/>
                </a:solidFill>
              </a:rPr>
              <a:t>How Random forest model works</a:t>
            </a:r>
            <a:endParaRPr lang="en-IN" sz="44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58537"/>
            <a:ext cx="9144000" cy="3899262"/>
          </a:xfrm>
        </p:spPr>
        <p:txBody>
          <a:bodyPr>
            <a:normAutofit/>
          </a:bodyPr>
          <a:lstStyle/>
          <a:p>
            <a:pPr algn="l" fontAlgn="ctr"/>
            <a:r>
              <a:rPr lang="en-US" dirty="0" smtClean="0"/>
              <a:t>A </a:t>
            </a:r>
            <a:r>
              <a:rPr lang="en-US" dirty="0"/>
              <a:t>random forest classifier is a collection of decision trees that are trained using random noise. The algorithm uses two sources of randomness to ensure the independence of the trees: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AutoShape 2" descr="Random-Forest-Algorithm"/>
          <p:cNvSpPr>
            <a:spLocks noChangeAspect="1" noChangeArrowheads="1"/>
          </p:cNvSpPr>
          <p:nvPr/>
        </p:nvSpPr>
        <p:spPr bwMode="auto">
          <a:xfrm>
            <a:off x="155575" y="4271554"/>
            <a:ext cx="992505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Random-Forest-Algorithm"/>
          <p:cNvSpPr>
            <a:spLocks noChangeAspect="1" noChangeArrowheads="1"/>
          </p:cNvSpPr>
          <p:nvPr/>
        </p:nvSpPr>
        <p:spPr bwMode="auto">
          <a:xfrm>
            <a:off x="155575" y="600890"/>
            <a:ext cx="9925050" cy="62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Random-Forest-Algorithm"/>
          <p:cNvSpPr>
            <a:spLocks noChangeAspect="1" noChangeArrowheads="1"/>
          </p:cNvSpPr>
          <p:nvPr/>
        </p:nvSpPr>
        <p:spPr bwMode="auto">
          <a:xfrm>
            <a:off x="155575" y="-274639"/>
            <a:ext cx="9925050" cy="70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1" y="2364377"/>
            <a:ext cx="7886064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1097281"/>
            <a:ext cx="7023463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9087"/>
            <a:ext cx="9144000" cy="79683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Objectives in Random forest model</a:t>
            </a:r>
            <a:endParaRPr lang="en-IN" sz="4800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99723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000" dirty="0" smtClean="0"/>
              <a:t>1) Reading of data.</a:t>
            </a:r>
          </a:p>
          <a:p>
            <a:pPr algn="l"/>
            <a:r>
              <a:rPr lang="en-US" sz="6000" dirty="0" smtClean="0"/>
              <a:t>2) Exploratory data Analysis(EDA).</a:t>
            </a:r>
          </a:p>
          <a:p>
            <a:pPr algn="l"/>
            <a:r>
              <a:rPr lang="en-US" sz="6000" dirty="0" smtClean="0"/>
              <a:t>3) </a:t>
            </a:r>
            <a:r>
              <a:rPr lang="en-US" sz="6000" dirty="0" err="1" smtClean="0"/>
              <a:t>Interprete</a:t>
            </a:r>
            <a:r>
              <a:rPr lang="en-US" sz="6000" dirty="0" smtClean="0"/>
              <a:t> with graphs using </a:t>
            </a:r>
            <a:r>
              <a:rPr lang="en-US" sz="6000" dirty="0" err="1" smtClean="0"/>
              <a:t>seaborn</a:t>
            </a:r>
            <a:r>
              <a:rPr lang="en-US" sz="6000" dirty="0" smtClean="0"/>
              <a:t> and </a:t>
            </a:r>
            <a:r>
              <a:rPr lang="en-US" sz="6000" dirty="0" err="1" smtClean="0"/>
              <a:t>matplotlib</a:t>
            </a:r>
            <a:r>
              <a:rPr lang="en-US" sz="6000" dirty="0" smtClean="0"/>
              <a:t>  packages.</a:t>
            </a:r>
          </a:p>
          <a:p>
            <a:pPr algn="l"/>
            <a:r>
              <a:rPr lang="en-US" sz="6000" dirty="0" smtClean="0"/>
              <a:t>4) Data splitting for testing and training.</a:t>
            </a:r>
          </a:p>
          <a:p>
            <a:pPr algn="l"/>
            <a:r>
              <a:rPr lang="en-US" sz="6000" dirty="0" smtClean="0"/>
              <a:t>5) Data modelling for </a:t>
            </a:r>
            <a:r>
              <a:rPr lang="en-US" sz="6000" dirty="0" err="1" smtClean="0"/>
              <a:t>training,testing</a:t>
            </a:r>
            <a:r>
              <a:rPr lang="en-US" sz="6000" dirty="0" smtClean="0"/>
              <a:t> and fitting the variables in model.</a:t>
            </a:r>
          </a:p>
          <a:p>
            <a:pPr algn="l"/>
            <a:r>
              <a:rPr lang="en-US" sz="6000" dirty="0" smtClean="0"/>
              <a:t>6) Prediction and evaluation on predicted data.</a:t>
            </a:r>
          </a:p>
          <a:p>
            <a:pPr algn="l"/>
            <a:r>
              <a:rPr lang="en-US" sz="6000" dirty="0"/>
              <a:t>7</a:t>
            </a:r>
            <a:r>
              <a:rPr lang="en-US" sz="6000" dirty="0" smtClean="0"/>
              <a:t>)  </a:t>
            </a:r>
            <a:r>
              <a:rPr lang="en-US" sz="6000" dirty="0"/>
              <a:t>Check Accuracy </a:t>
            </a:r>
            <a:r>
              <a:rPr lang="en-US" sz="6000" dirty="0" smtClean="0"/>
              <a:t>score.</a:t>
            </a:r>
            <a:endParaRPr lang="en-IN" sz="6000" dirty="0"/>
          </a:p>
          <a:p>
            <a:pPr algn="l"/>
            <a:r>
              <a:rPr lang="en-US" sz="6000" dirty="0"/>
              <a:t>8</a:t>
            </a:r>
            <a:r>
              <a:rPr lang="en-US" sz="6000" dirty="0" smtClean="0"/>
              <a:t>) </a:t>
            </a:r>
            <a:r>
              <a:rPr lang="en-US" sz="6000" dirty="0"/>
              <a:t>Check Confusion </a:t>
            </a:r>
            <a:r>
              <a:rPr lang="en-US" sz="6000" dirty="0" smtClean="0"/>
              <a:t>matrix.</a:t>
            </a:r>
            <a:endParaRPr lang="en-IN" sz="6000" dirty="0"/>
          </a:p>
          <a:p>
            <a:pPr algn="l"/>
            <a:r>
              <a:rPr lang="en-US" sz="6000" dirty="0"/>
              <a:t>9</a:t>
            </a:r>
            <a:r>
              <a:rPr lang="en-US" sz="6000" dirty="0" smtClean="0"/>
              <a:t>) </a:t>
            </a:r>
            <a:r>
              <a:rPr lang="en-US" sz="6000" dirty="0"/>
              <a:t>Feature importance for plotting </a:t>
            </a:r>
            <a:r>
              <a:rPr lang="en-US" sz="6000" dirty="0" smtClean="0"/>
              <a:t>data.</a:t>
            </a:r>
            <a:endParaRPr lang="en-IN" sz="6000" dirty="0"/>
          </a:p>
          <a:p>
            <a:r>
              <a:rPr lang="en-US" b="1" dirty="0"/>
              <a:t> </a:t>
            </a:r>
            <a:endParaRPr lang="en-IN" dirty="0"/>
          </a:p>
          <a:p>
            <a:pPr algn="l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8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4949"/>
            <a:ext cx="9144000" cy="8490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Solutions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4034"/>
            <a:ext cx="9144000" cy="235131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reading data define </a:t>
            </a:r>
            <a:r>
              <a:rPr lang="en-US" dirty="0" err="1" smtClean="0"/>
              <a:t>read_data</a:t>
            </a:r>
            <a:r>
              <a:rPr lang="en-US" dirty="0" smtClean="0"/>
              <a:t>() function and call </a:t>
            </a:r>
            <a:r>
              <a:rPr lang="en-US" dirty="0" err="1" smtClean="0"/>
              <a:t>pd</a:t>
            </a:r>
            <a:r>
              <a:rPr lang="en-US" dirty="0" smtClean="0"/>
              <a:t> as pandas package.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EDA check dataset is clean by using </a:t>
            </a:r>
            <a:r>
              <a:rPr lang="en-US" dirty="0" err="1" smtClean="0"/>
              <a:t>df.isnull</a:t>
            </a:r>
            <a:r>
              <a:rPr lang="en-US" dirty="0" smtClean="0"/>
              <a:t>()sum(), </a:t>
            </a:r>
            <a:r>
              <a:rPr lang="en-US" dirty="0" err="1" smtClean="0"/>
              <a:t>data_types</a:t>
            </a:r>
            <a:r>
              <a:rPr lang="en-US" dirty="0" smtClean="0"/>
              <a:t>, describe function, import </a:t>
            </a:r>
            <a:r>
              <a:rPr lang="en-US" dirty="0" err="1" smtClean="0"/>
              <a:t>seaborn</a:t>
            </a:r>
            <a:r>
              <a:rPr lang="en-US" dirty="0" smtClean="0"/>
              <a:t> and </a:t>
            </a:r>
            <a:r>
              <a:rPr lang="en-US" dirty="0" err="1" smtClean="0"/>
              <a:t>matplotlib.pyplot</a:t>
            </a:r>
            <a:r>
              <a:rPr lang="en-US" dirty="0" smtClean="0"/>
              <a:t> packages, define and call the function </a:t>
            </a:r>
            <a:r>
              <a:rPr lang="en-US" dirty="0" err="1" smtClean="0"/>
              <a:t>plt.figure</a:t>
            </a:r>
            <a:r>
              <a:rPr lang="en-US" dirty="0" smtClean="0"/>
              <a:t>() for </a:t>
            </a:r>
            <a:r>
              <a:rPr lang="en-US" dirty="0" err="1" smtClean="0"/>
              <a:t>ploting</a:t>
            </a:r>
            <a:r>
              <a:rPr lang="en-US" dirty="0" smtClean="0"/>
              <a:t> graphs and </a:t>
            </a:r>
            <a:r>
              <a:rPr lang="en-US" dirty="0" err="1" smtClean="0"/>
              <a:t>plt.show</a:t>
            </a:r>
            <a:r>
              <a:rPr lang="en-US" dirty="0" smtClean="0"/>
              <a:t>() for display the graph.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3605349"/>
            <a:ext cx="4585063" cy="2991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8" y="3370218"/>
            <a:ext cx="3840480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8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6389"/>
            <a:ext cx="9144000" cy="8752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Solution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7360"/>
            <a:ext cx="9144000" cy="41801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corr</a:t>
            </a:r>
            <a:r>
              <a:rPr lang="en-US" dirty="0" smtClean="0"/>
              <a:t>() function for showing correlation between features and </a:t>
            </a:r>
            <a:r>
              <a:rPr lang="en-US" dirty="0" smtClean="0"/>
              <a:t>categorical target </a:t>
            </a:r>
            <a:r>
              <a:rPr lang="en-US" dirty="0" smtClean="0"/>
              <a:t>variables. i.e. </a:t>
            </a:r>
            <a:r>
              <a:rPr lang="en-US" dirty="0" err="1" smtClean="0"/>
              <a:t>Categoty_sales</a:t>
            </a:r>
            <a:r>
              <a:rPr lang="en-US" dirty="0" smtClean="0"/>
              <a:t> and Risk.</a:t>
            </a:r>
          </a:p>
          <a:p>
            <a:pPr marL="285750" indent="-285750" algn="l">
              <a:lnSpc>
                <a:spcPts val="2400"/>
              </a:lnSpc>
              <a:spcBef>
                <a:spcPts val="1130"/>
              </a:spcBef>
            </a:pPr>
            <a:endParaRPr lang="en-US" dirty="0" smtClean="0"/>
          </a:p>
          <a:p>
            <a:pPr marL="342900" indent="-342900" algn="l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 data splitting define </a:t>
            </a:r>
            <a:r>
              <a:rPr lang="en-US" dirty="0" err="1" smtClean="0"/>
              <a:t>X_train</a:t>
            </a:r>
            <a:r>
              <a:rPr lang="en-US" dirty="0" smtClean="0"/>
              <a:t> ,</a:t>
            </a:r>
            <a:r>
              <a:rPr lang="en-US" dirty="0" err="1" smtClean="0"/>
              <a:t>X_test,y_train</a:t>
            </a:r>
            <a:r>
              <a:rPr lang="en-US" dirty="0" smtClean="0"/>
              <a:t> and </a:t>
            </a:r>
            <a:r>
              <a:rPr lang="en-US" dirty="0" err="1" smtClean="0"/>
              <a:t>y_test</a:t>
            </a:r>
            <a:r>
              <a:rPr lang="en-US" dirty="0" smtClean="0"/>
              <a:t> variables and call </a:t>
            </a:r>
            <a:r>
              <a:rPr lang="en-US" dirty="0" err="1" smtClean="0"/>
              <a:t>train_test_split</a:t>
            </a:r>
            <a:r>
              <a:rPr lang="en-US" dirty="0" smtClean="0"/>
              <a:t>() function.</a:t>
            </a:r>
          </a:p>
          <a:p>
            <a:pPr marL="342900" indent="-342900" algn="l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 In data splitting process, slits the data as an ratio of 70:30, 70% of data use for data training model and 30% of data use for data testing </a:t>
            </a:r>
            <a:r>
              <a:rPr lang="en-US" dirty="0" err="1" smtClean="0"/>
              <a:t>mode.l</a:t>
            </a:r>
            <a:endParaRPr lang="en-US" dirty="0" smtClean="0"/>
          </a:p>
          <a:p>
            <a:pPr marL="285750" indent="-285750" algn="l">
              <a:lnSpc>
                <a:spcPts val="2400"/>
              </a:lnSpc>
              <a:spcBef>
                <a:spcPts val="1130"/>
              </a:spcBef>
            </a:pPr>
            <a:endParaRPr lang="en-US" spc="-5" dirty="0" smtClean="0">
              <a:solidFill>
                <a:srgbClr val="242424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data modelling call Random forest classifier(), 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fit.model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() for fit the variable X-train and 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y_test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for Model Training. </a:t>
            </a:r>
          </a:p>
        </p:txBody>
      </p:sp>
    </p:spTree>
    <p:extLst>
      <p:ext uri="{BB962C8B-B14F-4D97-AF65-F5344CB8AC3E}">
        <p14:creationId xmlns:p14="http://schemas.microsoft.com/office/powerpoint/2010/main" val="30427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7291" y="762931"/>
            <a:ext cx="6096000" cy="2952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For data prediction call 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model.predict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() function </a:t>
            </a:r>
          </a:p>
          <a:p>
            <a:pPr marL="285750" indent="-285750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a typeface="Times New Roman" panose="02020603050405020304" pitchFamily="18" charset="0"/>
              </a:rPr>
              <a:t>For 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checking Accuracy score used,</a:t>
            </a:r>
          </a:p>
          <a:p>
            <a:pPr marL="285750" indent="-285750">
              <a:lnSpc>
                <a:spcPts val="2400"/>
              </a:lnSpc>
              <a:spcBef>
                <a:spcPts val="1130"/>
              </a:spcBef>
            </a:pP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     accuracy_score(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y_test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, predictions) function.</a:t>
            </a:r>
          </a:p>
          <a:p>
            <a:pPr marL="285750" indent="-285750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a typeface="Times New Roman" panose="02020603050405020304" pitchFamily="18" charset="0"/>
              </a:rPr>
              <a:t>For checking 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Confusion matrix used,</a:t>
            </a:r>
          </a:p>
          <a:p>
            <a:pPr marL="285750" indent="-285750">
              <a:lnSpc>
                <a:spcPts val="2400"/>
              </a:lnSpc>
              <a:spcBef>
                <a:spcPts val="1130"/>
              </a:spcBef>
            </a:pP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    confusion_matrix(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y_test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, predictions) function.</a:t>
            </a:r>
          </a:p>
          <a:p>
            <a:pPr marL="285750" indent="-285750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a typeface="Times New Roman" panose="02020603050405020304" pitchFamily="18" charset="0"/>
              </a:rPr>
              <a:t>For plotting data 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feature importance used </a:t>
            </a:r>
            <a:r>
              <a:rPr lang="en-US" b="1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model.feature_importances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i.e. Graph for 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Company_data</a:t>
            </a:r>
            <a:endParaRPr lang="en-US" spc="-5" dirty="0" smtClean="0">
              <a:solidFill>
                <a:srgbClr val="242424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3715021"/>
            <a:ext cx="6779622" cy="29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9280" y="61924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1130"/>
              </a:spcBef>
              <a:buFont typeface="Arial" panose="020B0604020202020204" pitchFamily="34" charset="0"/>
              <a:buChar char="•"/>
            </a:pPr>
            <a:r>
              <a:rPr lang="en-US" spc="-5" dirty="0" smtClean="0">
                <a:solidFill>
                  <a:srgbClr val="242424"/>
                </a:solidFill>
                <a:ea typeface="Times New Roman" panose="02020603050405020304" pitchFamily="18" charset="0"/>
              </a:rPr>
              <a:t>For plotting data 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feature importance used </a:t>
            </a:r>
            <a:r>
              <a:rPr lang="en-US" b="1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model.feature_importances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i.e. Graph for </a:t>
            </a:r>
            <a:r>
              <a:rPr lang="en-US" spc="-5" dirty="0" err="1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Fraud_check</a:t>
            </a:r>
            <a:r>
              <a:rPr lang="en-US" spc="-5" dirty="0" smtClean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 dataset </a:t>
            </a:r>
            <a:endParaRPr lang="en-US" spc="-5" dirty="0" smtClean="0">
              <a:solidFill>
                <a:srgbClr val="242424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1972491"/>
            <a:ext cx="6074229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442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Random Forest Classifier model</vt:lpstr>
      <vt:lpstr>    Introduction  </vt:lpstr>
      <vt:lpstr>How Random forest model works</vt:lpstr>
      <vt:lpstr>PowerPoint Presentation</vt:lpstr>
      <vt:lpstr>Objectives in Random forest model</vt:lpstr>
      <vt:lpstr>Solutions</vt:lpstr>
      <vt:lpstr>Solution</vt:lpstr>
      <vt:lpstr>PowerPoint Presentation</vt:lpstr>
      <vt:lpstr>PowerPoint Presentation</vt:lpstr>
      <vt:lpstr>Bussiness impact of Random forest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 model</dc:title>
  <dc:creator>SUMITPC</dc:creator>
  <cp:lastModifiedBy>SUMITPC</cp:lastModifiedBy>
  <cp:revision>13</cp:revision>
  <dcterms:created xsi:type="dcterms:W3CDTF">2024-09-28T14:39:21Z</dcterms:created>
  <dcterms:modified xsi:type="dcterms:W3CDTF">2024-09-29T16:32:59Z</dcterms:modified>
</cp:coreProperties>
</file>