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3" r:id="rId15"/>
    <p:sldId id="274" r:id="rId16"/>
    <p:sldId id="270" r:id="rId17"/>
    <p:sldId id="271" r:id="rId18"/>
    <p:sldId id="272"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CD9F7C-3CC4-480A-AFF0-C2DC27B600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269309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CD9F7C-3CC4-480A-AFF0-C2DC27B600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187990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CD9F7C-3CC4-480A-AFF0-C2DC27B600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23178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CD9F7C-3CC4-480A-AFF0-C2DC27B600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2175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CD9F7C-3CC4-480A-AFF0-C2DC27B60065}"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195519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CD9F7C-3CC4-480A-AFF0-C2DC27B60065}"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29661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CD9F7C-3CC4-480A-AFF0-C2DC27B60065}"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322148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CD9F7C-3CC4-480A-AFF0-C2DC27B60065}"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22541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D9F7C-3CC4-480A-AFF0-C2DC27B60065}"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678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CD9F7C-3CC4-480A-AFF0-C2DC27B60065}"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95159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CD9F7C-3CC4-480A-AFF0-C2DC27B60065}"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EFB0FF-FA3F-4DB9-BF49-C31C6AC17CD8}" type="slidenum">
              <a:rPr lang="en-IN" smtClean="0"/>
              <a:t>‹#›</a:t>
            </a:fld>
            <a:endParaRPr lang="en-IN"/>
          </a:p>
        </p:txBody>
      </p:sp>
    </p:spTree>
    <p:extLst>
      <p:ext uri="{BB962C8B-B14F-4D97-AF65-F5344CB8AC3E}">
        <p14:creationId xmlns:p14="http://schemas.microsoft.com/office/powerpoint/2010/main" val="308577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D9F7C-3CC4-480A-AFF0-C2DC27B60065}" type="datetimeFigureOut">
              <a:rPr lang="en-IN" smtClean="0"/>
              <a:t>04-09-2024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FB0FF-FA3F-4DB9-BF49-C31C6AC17CD8}" type="slidenum">
              <a:rPr lang="en-IN" smtClean="0"/>
              <a:t>‹#›</a:t>
            </a:fld>
            <a:endParaRPr lang="en-IN"/>
          </a:p>
        </p:txBody>
      </p:sp>
    </p:spTree>
    <p:extLst>
      <p:ext uri="{BB962C8B-B14F-4D97-AF65-F5344CB8AC3E}">
        <p14:creationId xmlns:p14="http://schemas.microsoft.com/office/powerpoint/2010/main" val="1011039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software-development-life-cycle-sdl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DEVOPS</a:t>
            </a:r>
            <a:endParaRPr lang="en-IN" b="1" dirty="0"/>
          </a:p>
        </p:txBody>
      </p:sp>
      <p:pic>
        <p:nvPicPr>
          <p:cNvPr id="4" name="Content Placeholder 3"/>
          <p:cNvPicPr>
            <a:picLocks noGrp="1" noChangeAspect="1"/>
          </p:cNvPicPr>
          <p:nvPr>
            <p:ph idx="1"/>
          </p:nvPr>
        </p:nvPicPr>
        <p:blipFill>
          <a:blip r:embed="rId2"/>
          <a:stretch>
            <a:fillRect/>
          </a:stretch>
        </p:blipFill>
        <p:spPr>
          <a:xfrm>
            <a:off x="2286000" y="1858169"/>
            <a:ext cx="7620000" cy="4286250"/>
          </a:xfrm>
          <a:prstGeom prst="rect">
            <a:avLst/>
          </a:prstGeom>
        </p:spPr>
      </p:pic>
    </p:spTree>
    <p:extLst>
      <p:ext uri="{BB962C8B-B14F-4D97-AF65-F5344CB8AC3E}">
        <p14:creationId xmlns:p14="http://schemas.microsoft.com/office/powerpoint/2010/main" val="3241544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a:t>
            </a:r>
            <a:endParaRPr lang="en-IN" dirty="0"/>
          </a:p>
        </p:txBody>
      </p:sp>
      <p:sp>
        <p:nvSpPr>
          <p:cNvPr id="3" name="Content Placeholder 2"/>
          <p:cNvSpPr>
            <a:spLocks noGrp="1"/>
          </p:cNvSpPr>
          <p:nvPr>
            <p:ph idx="1"/>
          </p:nvPr>
        </p:nvSpPr>
        <p:spPr/>
        <p:txBody>
          <a:bodyPr/>
          <a:lstStyle/>
          <a:p>
            <a:r>
              <a:rPr lang="en-US" dirty="0" smtClean="0"/>
              <a:t>Test</a:t>
            </a:r>
            <a:endParaRPr lang="en-US" b="1" dirty="0" smtClean="0"/>
          </a:p>
          <a:p>
            <a:r>
              <a:rPr lang="en-US" dirty="0" smtClean="0"/>
              <a:t>The </a:t>
            </a:r>
            <a:r>
              <a:rPr lang="en-US" dirty="0"/>
              <a:t>development team combines automation and manual testing to check the software for bugs. </a:t>
            </a:r>
          </a:p>
          <a:p>
            <a:r>
              <a:rPr lang="en-US" dirty="0" smtClean="0"/>
              <a:t> Quality analysis includes testing the software for errors and checking if it meets customer requirements. </a:t>
            </a:r>
          </a:p>
          <a:p>
            <a:r>
              <a:rPr lang="en-US" dirty="0" smtClean="0"/>
              <a:t>Deploy</a:t>
            </a:r>
            <a:endParaRPr lang="en-US" b="1" dirty="0"/>
          </a:p>
          <a:p>
            <a:r>
              <a:rPr lang="en-US" dirty="0"/>
              <a:t>When teams develop software, they code and test on a different copy of the software than the one that the users have access to.</a:t>
            </a:r>
          </a:p>
          <a:p>
            <a:endParaRPr lang="en-IN" dirty="0"/>
          </a:p>
        </p:txBody>
      </p:sp>
    </p:spTree>
    <p:extLst>
      <p:ext uri="{BB962C8B-B14F-4D97-AF65-F5344CB8AC3E}">
        <p14:creationId xmlns:p14="http://schemas.microsoft.com/office/powerpoint/2010/main" val="261320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a:t>
            </a:r>
            <a:endParaRPr lang="en-IN" dirty="0"/>
          </a:p>
        </p:txBody>
      </p:sp>
      <p:sp>
        <p:nvSpPr>
          <p:cNvPr id="3" name="Content Placeholder 2"/>
          <p:cNvSpPr>
            <a:spLocks noGrp="1"/>
          </p:cNvSpPr>
          <p:nvPr>
            <p:ph idx="1"/>
          </p:nvPr>
        </p:nvSpPr>
        <p:spPr/>
        <p:txBody>
          <a:bodyPr>
            <a:normAutofit fontScale="92500"/>
          </a:bodyPr>
          <a:lstStyle/>
          <a:p>
            <a:r>
              <a:rPr lang="en-US" dirty="0"/>
              <a:t>The software that customers use is called </a:t>
            </a:r>
            <a:r>
              <a:rPr lang="en-US" i="1" dirty="0"/>
              <a:t>production</a:t>
            </a:r>
            <a:r>
              <a:rPr lang="en-US" dirty="0"/>
              <a:t>, while other copies are said to be in the </a:t>
            </a:r>
            <a:r>
              <a:rPr lang="en-US" i="1" dirty="0"/>
              <a:t>build environment</a:t>
            </a:r>
            <a:r>
              <a:rPr lang="en-US" dirty="0"/>
              <a:t>, or testing environment.</a:t>
            </a:r>
          </a:p>
          <a:p>
            <a:r>
              <a:rPr lang="en-US" dirty="0"/>
              <a:t>Having separate build and production environments ensures that customers can continue to use the software even while it is being changed or upgraded</a:t>
            </a:r>
          </a:p>
          <a:p>
            <a:r>
              <a:rPr lang="en-US" dirty="0"/>
              <a:t>The software that customers use is called </a:t>
            </a:r>
            <a:r>
              <a:rPr lang="en-US" i="1" dirty="0"/>
              <a:t>production</a:t>
            </a:r>
            <a:r>
              <a:rPr lang="en-US" dirty="0"/>
              <a:t>, while other copies are said to be in the </a:t>
            </a:r>
            <a:r>
              <a:rPr lang="en-US" i="1" dirty="0"/>
              <a:t>build environment</a:t>
            </a:r>
            <a:r>
              <a:rPr lang="en-US" dirty="0"/>
              <a:t>, or testing environment.</a:t>
            </a:r>
          </a:p>
          <a:p>
            <a:r>
              <a:rPr lang="en-US" dirty="0"/>
              <a:t>Having separate build and production environments ensures that customers can continue to use the software even while it is being changed or upgraded</a:t>
            </a:r>
          </a:p>
          <a:p>
            <a:endParaRPr lang="en-IN" dirty="0"/>
          </a:p>
        </p:txBody>
      </p:sp>
    </p:spTree>
    <p:extLst>
      <p:ext uri="{BB962C8B-B14F-4D97-AF65-F5344CB8AC3E}">
        <p14:creationId xmlns:p14="http://schemas.microsoft.com/office/powerpoint/2010/main" val="232301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a:t>
            </a:r>
            <a:endParaRPr lang="en-IN" dirty="0"/>
          </a:p>
        </p:txBody>
      </p:sp>
      <p:sp>
        <p:nvSpPr>
          <p:cNvPr id="4" name="Rectangle 3"/>
          <p:cNvSpPr/>
          <p:nvPr/>
        </p:nvSpPr>
        <p:spPr>
          <a:xfrm>
            <a:off x="772731" y="2551837"/>
            <a:ext cx="9749307" cy="1200329"/>
          </a:xfrm>
          <a:prstGeom prst="rect">
            <a:avLst/>
          </a:prstGeom>
        </p:spPr>
        <p:txBody>
          <a:bodyPr wrap="square">
            <a:spAutoFit/>
          </a:bodyPr>
          <a:lstStyle/>
          <a:p>
            <a:r>
              <a:rPr lang="en-US" dirty="0"/>
              <a:t>Maintain</a:t>
            </a:r>
            <a:endParaRPr lang="en-US" b="1" dirty="0"/>
          </a:p>
          <a:p>
            <a:r>
              <a:rPr lang="en-US" dirty="0"/>
              <a:t>In the maintenance phase, among other tasks, the team fixes bugs, resolves customer issues, and manages software changes. In addition, the team monitors overall system performance, security, and user experience to identify new ways to improve the existing software.</a:t>
            </a:r>
          </a:p>
        </p:txBody>
      </p:sp>
    </p:spTree>
    <p:extLst>
      <p:ext uri="{BB962C8B-B14F-4D97-AF65-F5344CB8AC3E}">
        <p14:creationId xmlns:p14="http://schemas.microsoft.com/office/powerpoint/2010/main" val="20731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SDLC models?</a:t>
            </a:r>
            <a:br>
              <a:rPr lang="en-IN" dirty="0"/>
            </a:br>
            <a:endParaRPr lang="en-IN" dirty="0"/>
          </a:p>
        </p:txBody>
      </p:sp>
      <p:sp>
        <p:nvSpPr>
          <p:cNvPr id="3" name="Content Placeholder 2"/>
          <p:cNvSpPr>
            <a:spLocks noGrp="1"/>
          </p:cNvSpPr>
          <p:nvPr>
            <p:ph idx="1"/>
          </p:nvPr>
        </p:nvSpPr>
        <p:spPr/>
        <p:txBody>
          <a:bodyPr/>
          <a:lstStyle/>
          <a:p>
            <a:r>
              <a:rPr lang="en-US" dirty="0"/>
              <a:t>A software development lifecycle (SDLC) model conceptually presents SDLC in an organized fashion to help organizations implement </a:t>
            </a:r>
            <a:r>
              <a:rPr lang="en-US" dirty="0" smtClean="0"/>
              <a:t>it.</a:t>
            </a:r>
          </a:p>
          <a:p>
            <a:r>
              <a:rPr lang="en-US" dirty="0"/>
              <a:t>Different models arrange the SDLC phases in varying chronological order to optimize the development cycle. </a:t>
            </a:r>
            <a:endParaRPr lang="en-US" dirty="0" smtClean="0"/>
          </a:p>
          <a:p>
            <a:r>
              <a:rPr lang="en-IN" dirty="0"/>
              <a:t>some popular SDLC </a:t>
            </a:r>
            <a:r>
              <a:rPr lang="en-IN" dirty="0" smtClean="0"/>
              <a:t>models &gt;Waterfall , agile ,spiral , </a:t>
            </a:r>
            <a:r>
              <a:rPr lang="en-IN" dirty="0" err="1" smtClean="0"/>
              <a:t>ittirative</a:t>
            </a:r>
            <a:endParaRPr lang="en-IN" b="1" dirty="0"/>
          </a:p>
          <a:p>
            <a:endParaRPr lang="en-IN" dirty="0"/>
          </a:p>
        </p:txBody>
      </p:sp>
    </p:spTree>
    <p:extLst>
      <p:ext uri="{BB962C8B-B14F-4D97-AF65-F5344CB8AC3E}">
        <p14:creationId xmlns:p14="http://schemas.microsoft.com/office/powerpoint/2010/main" val="1207349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activities of </a:t>
            </a:r>
            <a:r>
              <a:rPr lang="en-US" dirty="0" err="1" smtClean="0"/>
              <a:t>Devops</a:t>
            </a:r>
            <a:r>
              <a:rPr lang="en-US" dirty="0" smtClean="0"/>
              <a:t> engineer</a:t>
            </a:r>
            <a:endParaRPr lang="en-IN" dirty="0"/>
          </a:p>
        </p:txBody>
      </p:sp>
      <p:sp>
        <p:nvSpPr>
          <p:cNvPr id="3" name="Content Placeholder 2"/>
          <p:cNvSpPr>
            <a:spLocks noGrp="1"/>
          </p:cNvSpPr>
          <p:nvPr>
            <p:ph idx="1"/>
          </p:nvPr>
        </p:nvSpPr>
        <p:spPr>
          <a:xfrm>
            <a:off x="838200" y="1825624"/>
            <a:ext cx="10515600" cy="4691085"/>
          </a:xfrm>
        </p:spPr>
        <p:txBody>
          <a:bodyPr>
            <a:normAutofit fontScale="62500" lnSpcReduction="20000"/>
          </a:bodyPr>
          <a:lstStyle/>
          <a:p>
            <a:pPr fontAlgn="auto"/>
            <a:r>
              <a:rPr lang="en-US" b="1" dirty="0"/>
              <a:t>Make sure that the pipeline is running smoothly –</a:t>
            </a:r>
            <a:r>
              <a:rPr lang="en-US" dirty="0"/>
              <a:t> This is one of the most important task of a </a:t>
            </a:r>
            <a:r>
              <a:rPr lang="en-US" dirty="0" err="1"/>
              <a:t>DevOps</a:t>
            </a:r>
            <a:r>
              <a:rPr lang="en-US" dirty="0"/>
              <a:t> engineer to make sure that CI/CD pipeline is intact and fixing any issue or failure with it is the #1 priority for the day. They often need to spend time on troubleshooting, </a:t>
            </a:r>
            <a:r>
              <a:rPr lang="en-US" dirty="0" err="1"/>
              <a:t>analysing</a:t>
            </a:r>
            <a:r>
              <a:rPr lang="en-US" dirty="0"/>
              <a:t> and providing fixes to issues.</a:t>
            </a:r>
          </a:p>
          <a:p>
            <a:pPr fontAlgn="auto"/>
            <a:r>
              <a:rPr lang="en-US" b="1" dirty="0"/>
              <a:t>Interaction with other teams</a:t>
            </a:r>
            <a:r>
              <a:rPr lang="en-US" dirty="0"/>
              <a:t> – Co-ordination and collaboration is the key for </a:t>
            </a:r>
            <a:r>
              <a:rPr lang="en-US" dirty="0" err="1"/>
              <a:t>DevOps</a:t>
            </a:r>
            <a:r>
              <a:rPr lang="en-US" dirty="0"/>
              <a:t> to be successful and hence daily integration with </a:t>
            </a:r>
            <a:r>
              <a:rPr lang="en-US" dirty="0" err="1"/>
              <a:t>Dev</a:t>
            </a:r>
            <a:r>
              <a:rPr lang="en-US" dirty="0"/>
              <a:t> and QA team, Program management, IT is always required.</a:t>
            </a:r>
          </a:p>
          <a:p>
            <a:pPr fontAlgn="auto"/>
            <a:r>
              <a:rPr lang="en-US" b="1" dirty="0"/>
              <a:t>Work on Automation Backlog</a:t>
            </a:r>
            <a:r>
              <a:rPr lang="en-US" dirty="0"/>
              <a:t> – Automation is soul of </a:t>
            </a:r>
            <a:r>
              <a:rPr lang="en-US" dirty="0" err="1"/>
              <a:t>DevOps</a:t>
            </a:r>
            <a:r>
              <a:rPr lang="en-US" dirty="0"/>
              <a:t> so </a:t>
            </a:r>
            <a:r>
              <a:rPr lang="en-US" dirty="0" err="1"/>
              <a:t>DevOps</a:t>
            </a:r>
            <a:r>
              <a:rPr lang="en-US" dirty="0"/>
              <a:t> engineering need to plan it out and I can see </a:t>
            </a:r>
            <a:r>
              <a:rPr lang="en-US" dirty="0" err="1"/>
              <a:t>DevOps</a:t>
            </a:r>
            <a:r>
              <a:rPr lang="en-US" dirty="0"/>
              <a:t> engineer spending lots of time behind the keyboard working on Automating stuff on daily basis.</a:t>
            </a:r>
          </a:p>
          <a:p>
            <a:pPr fontAlgn="auto"/>
            <a:r>
              <a:rPr lang="en-US" b="1" dirty="0"/>
              <a:t>Infrastructure Management </a:t>
            </a:r>
            <a:r>
              <a:rPr lang="en-US" dirty="0"/>
              <a:t>– </a:t>
            </a:r>
            <a:r>
              <a:rPr lang="en-US" dirty="0" err="1"/>
              <a:t>DevOps</a:t>
            </a:r>
            <a:r>
              <a:rPr lang="en-US" dirty="0"/>
              <a:t> engineer are also responsible for maintaining and managing the infrastructure required for CI/CD pipeline and making sure that its up and running and being used optimally is also part of their daily schedule. Ex. Working on Backup, High Availability, New Platform setup etc.</a:t>
            </a:r>
          </a:p>
          <a:p>
            <a:pPr fontAlgn="auto"/>
            <a:r>
              <a:rPr lang="en-US" b="1" dirty="0"/>
              <a:t>Dealing with Legacy stuff </a:t>
            </a:r>
            <a:r>
              <a:rPr lang="en-US" dirty="0"/>
              <a:t>– Not everyone is lucky to work on latest and newest things and </a:t>
            </a:r>
            <a:r>
              <a:rPr lang="en-US" dirty="0" err="1"/>
              <a:t>DevOps</a:t>
            </a:r>
            <a:r>
              <a:rPr lang="en-US" dirty="0"/>
              <a:t> engineers are no exception hence they also need to spend time on legacy i.e. in terms of supporting it or migrating to the latest.</a:t>
            </a:r>
          </a:p>
          <a:p>
            <a:pPr fontAlgn="auto"/>
            <a:r>
              <a:rPr lang="en-US" b="1" dirty="0"/>
              <a:t>Exploration</a:t>
            </a:r>
            <a:r>
              <a:rPr lang="en-US" dirty="0"/>
              <a:t> – </a:t>
            </a:r>
            <a:r>
              <a:rPr lang="en-US" dirty="0" err="1"/>
              <a:t>DevOps</a:t>
            </a:r>
            <a:r>
              <a:rPr lang="en-US" dirty="0"/>
              <a:t> leverage a lot from the various tools which are available, there are many options as open source so team need to regularly check on this to make sure the adoptions as required, this is something which also require some effort not on daily but regular basis. Ex. What are open source options available to keep the cost at minimum</a:t>
            </a:r>
            <a:r>
              <a:rPr lang="en-US" dirty="0" smtClean="0"/>
              <a:t>?</a:t>
            </a:r>
            <a:endParaRPr lang="en-US" dirty="0"/>
          </a:p>
        </p:txBody>
      </p:sp>
    </p:spTree>
    <p:extLst>
      <p:ext uri="{BB962C8B-B14F-4D97-AF65-F5344CB8AC3E}">
        <p14:creationId xmlns:p14="http://schemas.microsoft.com/office/powerpoint/2010/main" val="378306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62500" lnSpcReduction="20000"/>
          </a:bodyPr>
          <a:lstStyle/>
          <a:p>
            <a:pPr fontAlgn="auto"/>
            <a:r>
              <a:rPr lang="en-US" b="1" dirty="0"/>
              <a:t>Removing bottleneck</a:t>
            </a:r>
            <a:r>
              <a:rPr lang="en-US" dirty="0"/>
              <a:t> – </a:t>
            </a:r>
            <a:r>
              <a:rPr lang="en-US" dirty="0" err="1"/>
              <a:t>DevOps</a:t>
            </a:r>
            <a:r>
              <a:rPr lang="en-US" dirty="0"/>
              <a:t> primary purpose is identify the bottlenecks / Manual handshakes and work with everyone involved (</a:t>
            </a:r>
            <a:r>
              <a:rPr lang="en-US" dirty="0" err="1"/>
              <a:t>Dev</a:t>
            </a:r>
            <a:r>
              <a:rPr lang="en-US" dirty="0"/>
              <a:t> / QA and all other stakeholder) to remove them so team spend good amount of time in finding such things and build the Automation Backlog using this. Ex. How we can get builds faster?</a:t>
            </a:r>
          </a:p>
          <a:p>
            <a:pPr fontAlgn="auto"/>
            <a:r>
              <a:rPr lang="en-US" b="1" dirty="0"/>
              <a:t>Documentation </a:t>
            </a:r>
            <a:r>
              <a:rPr lang="en-US" dirty="0"/>
              <a:t>– Though Agile / </a:t>
            </a:r>
            <a:r>
              <a:rPr lang="en-US" dirty="0" err="1"/>
              <a:t>DevOps</a:t>
            </a:r>
            <a:r>
              <a:rPr lang="en-US" dirty="0"/>
              <a:t> stresses less on the documentation, it is still the important one which </a:t>
            </a:r>
            <a:r>
              <a:rPr lang="en-US" dirty="0" err="1"/>
              <a:t>DevOps</a:t>
            </a:r>
            <a:r>
              <a:rPr lang="en-US" dirty="0"/>
              <a:t> engineer does on daily basis, Be it Server Information, Daily Week charted, Scrum / </a:t>
            </a:r>
            <a:r>
              <a:rPr lang="en-US" dirty="0" err="1"/>
              <a:t>Kanban</a:t>
            </a:r>
            <a:r>
              <a:rPr lang="en-US" dirty="0"/>
              <a:t> board or Simple steps to configure / backup or modify the infrastructure, you need to spent good amount of time in coming up these artifacts.</a:t>
            </a:r>
          </a:p>
          <a:p>
            <a:pPr fontAlgn="auto"/>
            <a:r>
              <a:rPr lang="en-US" dirty="0" smtClean="0"/>
              <a:t>their </a:t>
            </a:r>
            <a:r>
              <a:rPr lang="en-US" dirty="0"/>
              <a:t>employee to take the time out and do some of these and same holds true for </a:t>
            </a:r>
            <a:r>
              <a:rPr lang="en-US" dirty="0" err="1"/>
              <a:t>DevOps</a:t>
            </a:r>
            <a:r>
              <a:rPr lang="en-US" dirty="0"/>
              <a:t> folks as well</a:t>
            </a:r>
            <a:r>
              <a:rPr lang="en-US" dirty="0" smtClean="0"/>
              <a:t>,</a:t>
            </a:r>
            <a:r>
              <a:rPr lang="en-US" b="1" dirty="0"/>
              <a:t> Training and Self Development</a:t>
            </a:r>
            <a:r>
              <a:rPr lang="en-US" dirty="0"/>
              <a:t> – Self leaning and Training is very useful in getting better understanding and many </a:t>
            </a:r>
            <a:r>
              <a:rPr lang="en-US" dirty="0" err="1"/>
              <a:t>organisations</a:t>
            </a:r>
            <a:r>
              <a:rPr lang="en-US" dirty="0"/>
              <a:t> encourage  So learn something new everyday...</a:t>
            </a:r>
          </a:p>
          <a:p>
            <a:pPr fontAlgn="auto"/>
            <a:r>
              <a:rPr lang="en-US" b="1" dirty="0"/>
              <a:t>Continuous Improvement as Practice </a:t>
            </a:r>
            <a:r>
              <a:rPr lang="en-US" dirty="0"/>
              <a:t>– Last but not least, It’s up to the </a:t>
            </a:r>
            <a:r>
              <a:rPr lang="en-US" dirty="0" err="1"/>
              <a:t>DevOps</a:t>
            </a:r>
            <a:r>
              <a:rPr lang="en-US" dirty="0"/>
              <a:t> folks to build awareness on the potential of CI/CD and </a:t>
            </a:r>
            <a:r>
              <a:rPr lang="en-US" dirty="0" err="1"/>
              <a:t>DevOps</a:t>
            </a:r>
            <a:r>
              <a:rPr lang="en-US" dirty="0"/>
              <a:t> practices and building a culture of leveraging it for doing things better, reducing re-work, increasing the productivity and </a:t>
            </a:r>
            <a:r>
              <a:rPr lang="en-US" dirty="0" err="1"/>
              <a:t>optimising</a:t>
            </a:r>
            <a:r>
              <a:rPr lang="en-US" dirty="0"/>
              <a:t> the use of existing resources. Go and talk to people to build the </a:t>
            </a:r>
            <a:r>
              <a:rPr lang="en-US" dirty="0" err="1"/>
              <a:t>DevOps</a:t>
            </a:r>
            <a:r>
              <a:rPr lang="en-US" dirty="0"/>
              <a:t> and Continuous Improvement culture...</a:t>
            </a:r>
          </a:p>
          <a:p>
            <a:pPr marL="0" indent="0">
              <a:buNone/>
            </a:pPr>
            <a:r>
              <a:rPr lang="en-US" dirty="0"/>
              <a:t/>
            </a:r>
            <a:br>
              <a:rPr lang="en-US" dirty="0"/>
            </a:br>
            <a:endParaRPr lang="en-IN" dirty="0"/>
          </a:p>
        </p:txBody>
      </p:sp>
    </p:spTree>
    <p:extLst>
      <p:ext uri="{BB962C8B-B14F-4D97-AF65-F5344CB8AC3E}">
        <p14:creationId xmlns:p14="http://schemas.microsoft.com/office/powerpoint/2010/main" val="56186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262" y="159064"/>
            <a:ext cx="10515600" cy="1325563"/>
          </a:xfrm>
        </p:spPr>
        <p:txBody>
          <a:bodyPr/>
          <a:lstStyle/>
          <a:p>
            <a:r>
              <a:rPr lang="en-US" dirty="0" smtClean="0"/>
              <a:t>Waterfall model</a:t>
            </a:r>
            <a:endParaRPr lang="en-IN"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5617" y="1275008"/>
            <a:ext cx="8937938" cy="512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285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The classical waterfall model is the basic </a:t>
            </a:r>
            <a:r>
              <a:rPr lang="en-US" u="sng" dirty="0">
                <a:hlinkClick r:id="rId2"/>
              </a:rPr>
              <a:t>software development life cycle</a:t>
            </a:r>
            <a:r>
              <a:rPr lang="en-US" dirty="0"/>
              <a:t> model. </a:t>
            </a:r>
            <a:endParaRPr lang="en-US" dirty="0" smtClean="0"/>
          </a:p>
          <a:p>
            <a:r>
              <a:rPr lang="en-US" dirty="0"/>
              <a:t>Earlier this model was very popular but nowadays it is not </a:t>
            </a:r>
            <a:r>
              <a:rPr lang="en-US" dirty="0" smtClean="0"/>
              <a:t>used</a:t>
            </a:r>
          </a:p>
          <a:p>
            <a:r>
              <a:rPr lang="en-US" dirty="0"/>
              <a:t>it is very important because all the other software development life cycle models are based on the classical waterfall model.</a:t>
            </a:r>
            <a:endParaRPr lang="en-IN" dirty="0"/>
          </a:p>
        </p:txBody>
      </p:sp>
    </p:spTree>
    <p:extLst>
      <p:ext uri="{BB962C8B-B14F-4D97-AF65-F5344CB8AC3E}">
        <p14:creationId xmlns:p14="http://schemas.microsoft.com/office/powerpoint/2010/main" val="1239490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6-phases of waterfall model</a:t>
            </a:r>
            <a:endParaRPr lang="en-IN" dirty="0"/>
          </a:p>
        </p:txBody>
      </p:sp>
      <p:sp>
        <p:nvSpPr>
          <p:cNvPr id="3" name="Content Placeholder 2"/>
          <p:cNvSpPr>
            <a:spLocks noGrp="1"/>
          </p:cNvSpPr>
          <p:nvPr>
            <p:ph idx="1"/>
          </p:nvPr>
        </p:nvSpPr>
        <p:spPr/>
        <p:txBody>
          <a:bodyPr>
            <a:normAutofit fontScale="92500" lnSpcReduction="10000"/>
          </a:bodyPr>
          <a:lstStyle/>
          <a:p>
            <a:pPr marL="0" indent="0" fontAlgn="base">
              <a:buNone/>
            </a:pPr>
            <a:endParaRPr lang="en-US" dirty="0"/>
          </a:p>
          <a:p>
            <a:pPr fontAlgn="base"/>
            <a:r>
              <a:rPr lang="en-US" b="1" dirty="0"/>
              <a:t>1. Requirements:</a:t>
            </a:r>
            <a:r>
              <a:rPr lang="en-US" dirty="0"/>
              <a:t> The first phase involves gathering requirements from stakeholders and analyzing them to understand the scope and objectives of the project.</a:t>
            </a:r>
          </a:p>
          <a:p>
            <a:pPr fontAlgn="base"/>
            <a:r>
              <a:rPr lang="en-US" b="1" dirty="0"/>
              <a:t>2. Design:</a:t>
            </a:r>
            <a:r>
              <a:rPr lang="en-US" dirty="0"/>
              <a:t> Once the requirements are understood, the design phase begins. This involves creating a detailed design document that outlines the software architecture, user interface, and system components.</a:t>
            </a:r>
          </a:p>
          <a:p>
            <a:pPr fontAlgn="base"/>
            <a:r>
              <a:rPr lang="en-US" b="1" dirty="0"/>
              <a:t>3. Development:</a:t>
            </a:r>
            <a:r>
              <a:rPr lang="en-US" dirty="0"/>
              <a:t> The Development phase include implementation involves coding the software based on the design specifications. This phase also includes unit testing to ensure that each component of the software is working as expected.</a:t>
            </a:r>
          </a:p>
          <a:p>
            <a:endParaRPr lang="en-IN" dirty="0"/>
          </a:p>
        </p:txBody>
      </p:sp>
    </p:spTree>
    <p:extLst>
      <p:ext uri="{BB962C8B-B14F-4D97-AF65-F5344CB8AC3E}">
        <p14:creationId xmlns:p14="http://schemas.microsoft.com/office/powerpoint/2010/main" val="336237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fontAlgn="base"/>
            <a:r>
              <a:rPr lang="en-US" b="1" dirty="0"/>
              <a:t>4. Testing:</a:t>
            </a:r>
            <a:r>
              <a:rPr lang="en-US" dirty="0"/>
              <a:t> In the testing phase, the software is tested as a whole to ensure that it meets the requirements and is free from defects.</a:t>
            </a:r>
          </a:p>
          <a:p>
            <a:pPr fontAlgn="base"/>
            <a:r>
              <a:rPr lang="en-US" b="1" dirty="0"/>
              <a:t>5. Deployment:</a:t>
            </a:r>
            <a:r>
              <a:rPr lang="en-US" dirty="0"/>
              <a:t> Once the software has been tested and approved, it is deployed to the production environment.</a:t>
            </a:r>
          </a:p>
          <a:p>
            <a:pPr fontAlgn="base"/>
            <a:r>
              <a:rPr lang="en-US" b="1" dirty="0"/>
              <a:t>6. Maintenance:</a:t>
            </a:r>
            <a:r>
              <a:rPr lang="en-US" dirty="0"/>
              <a:t> The final phase of the Waterfall Model is maintenance, which involves fixing any issues that arise after the software has been deployed and ensuring that it continues to meet the requirements over time. </a:t>
            </a:r>
          </a:p>
          <a:p>
            <a:endParaRPr lang="en-IN" dirty="0"/>
          </a:p>
        </p:txBody>
      </p:sp>
    </p:spTree>
    <p:extLst>
      <p:ext uri="{BB962C8B-B14F-4D97-AF65-F5344CB8AC3E}">
        <p14:creationId xmlns:p14="http://schemas.microsoft.com/office/powerpoint/2010/main" val="260070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452" y="2429056"/>
            <a:ext cx="10515600" cy="2351950"/>
          </a:xfrm>
        </p:spPr>
        <p:txBody>
          <a:bodyPr>
            <a:normAutofit/>
          </a:bodyPr>
          <a:lstStyle/>
          <a:p>
            <a:r>
              <a:rPr lang="en-US" sz="4000" dirty="0" smtClean="0">
                <a:latin typeface="Times New Roman" panose="02020603050405020304" pitchFamily="18" charset="0"/>
                <a:cs typeface="Times New Roman" panose="02020603050405020304" pitchFamily="18" charset="0"/>
              </a:rPr>
              <a:t>What is </a:t>
            </a:r>
            <a:r>
              <a:rPr lang="en-US" sz="4000" dirty="0" err="1" smtClean="0">
                <a:latin typeface="Times New Roman" panose="02020603050405020304" pitchFamily="18" charset="0"/>
                <a:cs typeface="Times New Roman" panose="02020603050405020304" pitchFamily="18" charset="0"/>
              </a:rPr>
              <a:t>devops</a:t>
            </a:r>
            <a:r>
              <a:rPr lang="en-US" sz="4000" dirty="0" smtClean="0">
                <a:latin typeface="Times New Roman" panose="02020603050405020304" pitchFamily="18" charset="0"/>
                <a:cs typeface="Times New Roman" panose="02020603050405020304" pitchFamily="18" charset="0"/>
              </a:rPr>
              <a:t>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why we need </a:t>
            </a:r>
            <a:r>
              <a:rPr lang="en-US" sz="4000" dirty="0" err="1" smtClean="0">
                <a:latin typeface="Times New Roman" panose="02020603050405020304" pitchFamily="18" charset="0"/>
                <a:cs typeface="Times New Roman" panose="02020603050405020304" pitchFamily="18" charset="0"/>
              </a:rPr>
              <a:t>devops</a:t>
            </a:r>
            <a:r>
              <a:rPr lang="en-US" sz="4000" dirty="0" smtClean="0">
                <a:latin typeface="Times New Roman" panose="02020603050405020304" pitchFamily="18" charset="0"/>
                <a:cs typeface="Times New Roman" panose="02020603050405020304" pitchFamily="18" charset="0"/>
              </a:rPr>
              <a:t>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what are the day to day activities ?</a:t>
            </a:r>
            <a:endParaRPr lang="en-IN" sz="4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7114" y="535233"/>
            <a:ext cx="4762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42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352246"/>
            <a:ext cx="10515600" cy="1325563"/>
          </a:xfrm>
        </p:spPr>
        <p:txBody>
          <a:bodyPr/>
          <a:lstStyle/>
          <a:p>
            <a:r>
              <a:rPr lang="en-US" b="1" dirty="0"/>
              <a:t>Advantages of the SDLC Waterfall Model</a:t>
            </a:r>
            <a:br>
              <a:rPr lang="en-US" b="1" dirty="0"/>
            </a:br>
            <a:endParaRPr lang="en-IN" dirty="0"/>
          </a:p>
        </p:txBody>
      </p:sp>
      <p:sp>
        <p:nvSpPr>
          <p:cNvPr id="3" name="Content Placeholder 2"/>
          <p:cNvSpPr>
            <a:spLocks noGrp="1"/>
          </p:cNvSpPr>
          <p:nvPr>
            <p:ph idx="1"/>
          </p:nvPr>
        </p:nvSpPr>
        <p:spPr/>
        <p:txBody>
          <a:bodyPr>
            <a:normAutofit/>
          </a:bodyPr>
          <a:lstStyle/>
          <a:p>
            <a:pPr fontAlgn="base"/>
            <a:r>
              <a:rPr lang="en-US" b="1" dirty="0"/>
              <a:t>Easy to Understand:</a:t>
            </a:r>
            <a:r>
              <a:rPr lang="en-US" dirty="0"/>
              <a:t> The Classical Waterfall Model is very simple and easy to understand.</a:t>
            </a:r>
          </a:p>
          <a:p>
            <a:pPr fontAlgn="base"/>
            <a:r>
              <a:rPr lang="en-US" b="1" dirty="0"/>
              <a:t>Individual Processing:</a:t>
            </a:r>
            <a:r>
              <a:rPr lang="en-US" dirty="0"/>
              <a:t> Phases in the Classical Waterfall model are processed one at a time.</a:t>
            </a:r>
          </a:p>
          <a:p>
            <a:pPr fontAlgn="base"/>
            <a:r>
              <a:rPr lang="en-US" b="1" dirty="0"/>
              <a:t>Properly Defined:</a:t>
            </a:r>
            <a:r>
              <a:rPr lang="en-US" dirty="0"/>
              <a:t> In the classical waterfall model, each stage in the model is clearly defined.</a:t>
            </a:r>
          </a:p>
          <a:p>
            <a:pPr fontAlgn="base"/>
            <a:r>
              <a:rPr lang="en-US" b="1" dirty="0"/>
              <a:t>Clear Milestones:</a:t>
            </a:r>
            <a:r>
              <a:rPr lang="en-US" dirty="0"/>
              <a:t> The classical Waterfall model has very clear and well-understood milestones</a:t>
            </a:r>
            <a:r>
              <a:rPr lang="en-US" dirty="0" smtClean="0"/>
              <a:t>.</a:t>
            </a:r>
            <a:endParaRPr lang="en-US" dirty="0"/>
          </a:p>
        </p:txBody>
      </p:sp>
    </p:spTree>
    <p:extLst>
      <p:ext uri="{BB962C8B-B14F-4D97-AF65-F5344CB8AC3E}">
        <p14:creationId xmlns:p14="http://schemas.microsoft.com/office/powerpoint/2010/main" val="2984684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Properly Documented:</a:t>
            </a:r>
            <a:r>
              <a:rPr lang="en-US" dirty="0"/>
              <a:t> Processes, actions, and results are very well documented.</a:t>
            </a:r>
          </a:p>
          <a:p>
            <a:pPr fontAlgn="base"/>
            <a:r>
              <a:rPr lang="en-US" b="1" dirty="0"/>
              <a:t>Reinforces Good Habits:</a:t>
            </a:r>
            <a:r>
              <a:rPr lang="en-US" dirty="0"/>
              <a:t> The Classical Waterfall Model reinforces good habits like define-before-design and design-before-code.</a:t>
            </a:r>
          </a:p>
          <a:p>
            <a:pPr fontAlgn="base"/>
            <a:r>
              <a:rPr lang="en-US" b="1" dirty="0"/>
              <a:t>Working:</a:t>
            </a:r>
            <a:r>
              <a:rPr lang="en-US" dirty="0"/>
              <a:t> Classical Waterfall Model works well for smaller projects and projects where requirements are well understood.</a:t>
            </a:r>
          </a:p>
          <a:p>
            <a:endParaRPr lang="en-IN" dirty="0"/>
          </a:p>
          <a:p>
            <a:endParaRPr lang="en-IN" dirty="0"/>
          </a:p>
        </p:txBody>
      </p:sp>
    </p:spTree>
    <p:extLst>
      <p:ext uri="{BB962C8B-B14F-4D97-AF65-F5344CB8AC3E}">
        <p14:creationId xmlns:p14="http://schemas.microsoft.com/office/powerpoint/2010/main" val="1423100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the SDLC Waterfall Model</a:t>
            </a:r>
            <a:br>
              <a:rPr lang="en-US" b="1" dirty="0"/>
            </a:br>
            <a:endParaRPr lang="en-IN" dirty="0"/>
          </a:p>
        </p:txBody>
      </p:sp>
      <p:sp>
        <p:nvSpPr>
          <p:cNvPr id="3" name="Content Placeholder 2"/>
          <p:cNvSpPr>
            <a:spLocks noGrp="1"/>
          </p:cNvSpPr>
          <p:nvPr>
            <p:ph idx="1"/>
          </p:nvPr>
        </p:nvSpPr>
        <p:spPr/>
        <p:txBody>
          <a:bodyPr/>
          <a:lstStyle/>
          <a:p>
            <a:r>
              <a:rPr lang="en-US" b="1" dirty="0"/>
              <a:t>No Feedback Path:</a:t>
            </a:r>
            <a:r>
              <a:rPr lang="en-US" dirty="0"/>
              <a:t> In the classical waterfall model evolution of software from one phase to another phase is like a waterfall. </a:t>
            </a:r>
            <a:endParaRPr lang="en-US" dirty="0" smtClean="0"/>
          </a:p>
          <a:p>
            <a:r>
              <a:rPr lang="en-US" b="1" dirty="0"/>
              <a:t>Difficult to accommodate Change Requests:</a:t>
            </a:r>
            <a:r>
              <a:rPr lang="en-US" dirty="0"/>
              <a:t> This model assumes that all the customer requirements can be completely and correctly defined at the beginning of the project, but the customer’s requirements keep on changing with </a:t>
            </a:r>
            <a:r>
              <a:rPr lang="en-US" dirty="0" smtClean="0"/>
              <a:t>time</a:t>
            </a:r>
          </a:p>
          <a:p>
            <a:r>
              <a:rPr lang="en-US" b="1" dirty="0"/>
              <a:t>Not Suitable for Complex </a:t>
            </a:r>
            <a:r>
              <a:rPr lang="en-US" b="1" dirty="0" smtClean="0"/>
              <a:t>Projects</a:t>
            </a:r>
          </a:p>
          <a:p>
            <a:r>
              <a:rPr lang="en-IN" b="1" dirty="0"/>
              <a:t>Limited </a:t>
            </a:r>
            <a:r>
              <a:rPr lang="en-IN" b="1" dirty="0" smtClean="0"/>
              <a:t>Flexibility</a:t>
            </a:r>
          </a:p>
          <a:p>
            <a:r>
              <a:rPr lang="en-IN" b="1" dirty="0" smtClean="0"/>
              <a:t>Limited/ more </a:t>
            </a:r>
            <a:r>
              <a:rPr lang="en-IN" b="1" dirty="0"/>
              <a:t>Stakeholder Involvement</a:t>
            </a:r>
            <a:endParaRPr lang="en-IN" dirty="0"/>
          </a:p>
        </p:txBody>
      </p:sp>
    </p:spTree>
    <p:extLst>
      <p:ext uri="{BB962C8B-B14F-4D97-AF65-F5344CB8AC3E}">
        <p14:creationId xmlns:p14="http://schemas.microsoft.com/office/powerpoint/2010/main" val="2112974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the SDLC Waterfall Model?</a:t>
            </a:r>
            <a:br>
              <a:rPr lang="en-US" b="1" dirty="0"/>
            </a:br>
            <a:endParaRPr lang="en-IN" dirty="0"/>
          </a:p>
        </p:txBody>
      </p:sp>
      <p:sp>
        <p:nvSpPr>
          <p:cNvPr id="3" name="Content Placeholder 2"/>
          <p:cNvSpPr>
            <a:spLocks noGrp="1"/>
          </p:cNvSpPr>
          <p:nvPr>
            <p:ph idx="1"/>
          </p:nvPr>
        </p:nvSpPr>
        <p:spPr/>
        <p:txBody>
          <a:bodyPr>
            <a:normAutofit/>
          </a:bodyPr>
          <a:lstStyle/>
          <a:p>
            <a:pPr fontAlgn="base"/>
            <a:r>
              <a:rPr lang="en-US" b="1" dirty="0"/>
              <a:t>Well-understood Requirements:</a:t>
            </a:r>
            <a:r>
              <a:rPr lang="en-US" dirty="0"/>
              <a:t> Before beginning development, there are precise, reliable, and thoroughly documented requirements available.</a:t>
            </a:r>
          </a:p>
          <a:p>
            <a:pPr fontAlgn="base"/>
            <a:r>
              <a:rPr lang="en-US" b="1" dirty="0"/>
              <a:t>Very Little Changes Expected:</a:t>
            </a:r>
            <a:r>
              <a:rPr lang="en-US" dirty="0"/>
              <a:t> During development, very little adjustments or expansions to the project’s scope are anticipated.</a:t>
            </a:r>
          </a:p>
          <a:p>
            <a:pPr fontAlgn="base"/>
            <a:r>
              <a:rPr lang="en-US" b="1" dirty="0"/>
              <a:t>Small to Medium-Sized Projects</a:t>
            </a:r>
            <a:r>
              <a:rPr lang="en-US" dirty="0"/>
              <a:t>: Ideal for more manageable projects with a clear development path and little complexity.</a:t>
            </a:r>
          </a:p>
          <a:p>
            <a:pPr fontAlgn="base"/>
            <a:r>
              <a:rPr lang="en-US" b="1" dirty="0"/>
              <a:t>Predictable: </a:t>
            </a:r>
            <a:r>
              <a:rPr lang="en-US" dirty="0"/>
              <a:t>Projects that are predictable, low-risk, and able to be addressed early in the development life cycle are those that have known, controllable risks</a:t>
            </a:r>
            <a:r>
              <a:rPr lang="en-US" dirty="0" smtClean="0"/>
              <a:t>.</a:t>
            </a:r>
            <a:endParaRPr lang="en-US" dirty="0"/>
          </a:p>
        </p:txBody>
      </p:sp>
    </p:spTree>
    <p:extLst>
      <p:ext uri="{BB962C8B-B14F-4D97-AF65-F5344CB8AC3E}">
        <p14:creationId xmlns:p14="http://schemas.microsoft.com/office/powerpoint/2010/main" val="3346808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Regulatory Compliance is Critical:</a:t>
            </a:r>
            <a:r>
              <a:rPr lang="en-US" dirty="0"/>
              <a:t> Circumstances in which paperwork is of utmost importance and stringent regulatory compliance is required.</a:t>
            </a:r>
          </a:p>
          <a:p>
            <a:pPr fontAlgn="base"/>
            <a:r>
              <a:rPr lang="en-US" b="1" dirty="0"/>
              <a:t>Client Prefers a Linear and Sequential Approach</a:t>
            </a:r>
            <a:r>
              <a:rPr lang="en-US" dirty="0"/>
              <a:t>: This situation describes the client’s preference for a linear and sequential approach to project development.</a:t>
            </a:r>
          </a:p>
          <a:p>
            <a:pPr fontAlgn="base"/>
            <a:r>
              <a:rPr lang="en-US" b="1" dirty="0"/>
              <a:t>Limited Resources</a:t>
            </a:r>
            <a:r>
              <a:rPr lang="en-US" dirty="0"/>
              <a:t>: Projects with limited resources can benefit from a set-up strategy, which enables targeted resource allocation.</a:t>
            </a:r>
          </a:p>
          <a:p>
            <a:endParaRPr lang="en-IN" dirty="0"/>
          </a:p>
        </p:txBody>
      </p:sp>
    </p:spTree>
    <p:extLst>
      <p:ext uri="{BB962C8B-B14F-4D97-AF65-F5344CB8AC3E}">
        <p14:creationId xmlns:p14="http://schemas.microsoft.com/office/powerpoint/2010/main" val="61714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of waterfall model</a:t>
            </a:r>
            <a:endParaRPr lang="en-IN" dirty="0"/>
          </a:p>
        </p:txBody>
      </p:sp>
      <p:sp>
        <p:nvSpPr>
          <p:cNvPr id="3" name="Content Placeholder 2"/>
          <p:cNvSpPr>
            <a:spLocks noGrp="1"/>
          </p:cNvSpPr>
          <p:nvPr>
            <p:ph idx="1"/>
          </p:nvPr>
        </p:nvSpPr>
        <p:spPr/>
        <p:txBody>
          <a:bodyPr/>
          <a:lstStyle/>
          <a:p>
            <a:r>
              <a:rPr lang="en-US" dirty="0"/>
              <a:t>The Waterfall model was used to develop enterprise applications like Customer Relationship Management (CRM) systems, Human Resource Management Systems (HRMS), Supply Chain Management Systems, Inventory Management Systems, Point of Sales (POS) systems for retail chains,</a:t>
            </a:r>
            <a:endParaRPr lang="en-IN" dirty="0"/>
          </a:p>
        </p:txBody>
      </p:sp>
    </p:spTree>
    <p:extLst>
      <p:ext uri="{BB962C8B-B14F-4D97-AF65-F5344CB8AC3E}">
        <p14:creationId xmlns:p14="http://schemas.microsoft.com/office/powerpoint/2010/main" val="253345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44803" y="783771"/>
            <a:ext cx="11496213" cy="5327876"/>
          </a:xfrm>
          <a:prstGeom prst="rect">
            <a:avLst/>
          </a:prstGeom>
        </p:spPr>
      </p:pic>
    </p:spTree>
    <p:extLst>
      <p:ext uri="{BB962C8B-B14F-4D97-AF65-F5344CB8AC3E}">
        <p14:creationId xmlns:p14="http://schemas.microsoft.com/office/powerpoint/2010/main" val="3119067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31966" y="574765"/>
            <a:ext cx="10515600" cy="5786846"/>
          </a:xfrm>
          <a:prstGeom prst="rect">
            <a:avLst/>
          </a:prstGeom>
        </p:spPr>
      </p:pic>
    </p:spTree>
    <p:extLst>
      <p:ext uri="{BB962C8B-B14F-4D97-AF65-F5344CB8AC3E}">
        <p14:creationId xmlns:p14="http://schemas.microsoft.com/office/powerpoint/2010/main" val="398563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endParaRPr lang="en-IN" dirty="0"/>
          </a:p>
        </p:txBody>
      </p:sp>
      <p:sp>
        <p:nvSpPr>
          <p:cNvPr id="3" name="Content Placeholder 2"/>
          <p:cNvSpPr>
            <a:spLocks noGrp="1"/>
          </p:cNvSpPr>
          <p:nvPr>
            <p:ph idx="1"/>
          </p:nvPr>
        </p:nvSpPr>
        <p:spPr/>
        <p:txBody>
          <a:bodyPr/>
          <a:lstStyle/>
          <a:p>
            <a:r>
              <a:rPr lang="en-US" dirty="0"/>
              <a:t>The </a:t>
            </a:r>
            <a:r>
              <a:rPr lang="en-US" dirty="0" err="1"/>
              <a:t>DevOps</a:t>
            </a:r>
            <a:r>
              <a:rPr lang="en-US" dirty="0"/>
              <a:t> is the combination of two words, one is </a:t>
            </a:r>
            <a:r>
              <a:rPr lang="en-US" b="1" dirty="0"/>
              <a:t>Development</a:t>
            </a:r>
            <a:r>
              <a:rPr lang="en-US" dirty="0"/>
              <a:t> and other is </a:t>
            </a:r>
            <a:r>
              <a:rPr lang="en-US" b="1" dirty="0"/>
              <a:t>Operations</a:t>
            </a:r>
            <a:r>
              <a:rPr lang="en-US" dirty="0"/>
              <a:t>. </a:t>
            </a:r>
            <a:endParaRPr lang="en-US" dirty="0" smtClean="0"/>
          </a:p>
          <a:p>
            <a:r>
              <a:rPr lang="en-US" dirty="0" smtClean="0"/>
              <a:t>It </a:t>
            </a:r>
            <a:r>
              <a:rPr lang="en-US" dirty="0"/>
              <a:t>is a culture to promote the development and operation process collectively</a:t>
            </a:r>
            <a:r>
              <a:rPr lang="en-US" dirty="0" smtClean="0"/>
              <a:t>.</a:t>
            </a:r>
          </a:p>
          <a:p>
            <a:r>
              <a:rPr lang="en-US" dirty="0" err="1"/>
              <a:t>DevOps</a:t>
            </a:r>
            <a:r>
              <a:rPr lang="en-US" dirty="0"/>
              <a:t> helps you to reduce the disconnection between software developers, quality assurance (QA) engineers, and system administrators</a:t>
            </a:r>
            <a:r>
              <a:rPr lang="en-US" dirty="0" smtClean="0"/>
              <a:t>.</a:t>
            </a:r>
          </a:p>
          <a:p>
            <a:r>
              <a:rPr lang="en-US" dirty="0" err="1"/>
              <a:t>DevOps</a:t>
            </a:r>
            <a:r>
              <a:rPr lang="en-US" dirty="0"/>
              <a:t> promotes collaboration between Development and Operations team to deploy code to production faster in an automated &amp; repeatable way</a:t>
            </a:r>
            <a:endParaRPr lang="en-IN" dirty="0"/>
          </a:p>
        </p:txBody>
      </p:sp>
    </p:spTree>
    <p:extLst>
      <p:ext uri="{BB962C8B-B14F-4D97-AF65-F5344CB8AC3E}">
        <p14:creationId xmlns:p14="http://schemas.microsoft.com/office/powerpoint/2010/main" val="369773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err="1"/>
              <a:t>DevOps</a:t>
            </a:r>
            <a:r>
              <a:rPr lang="en-US" dirty="0"/>
              <a:t> has become one of the most valuable business disciplines for enterprises or organizations. With the help of </a:t>
            </a:r>
            <a:r>
              <a:rPr lang="en-US" dirty="0" err="1"/>
              <a:t>DevOps</a:t>
            </a:r>
            <a:r>
              <a:rPr lang="en-US" dirty="0"/>
              <a:t>, </a:t>
            </a:r>
            <a:r>
              <a:rPr lang="en-US" b="1" dirty="0"/>
              <a:t>quality</a:t>
            </a:r>
            <a:r>
              <a:rPr lang="en-US" dirty="0"/>
              <a:t>, and </a:t>
            </a:r>
            <a:r>
              <a:rPr lang="en-US" b="1" dirty="0"/>
              <a:t>speed</a:t>
            </a:r>
            <a:r>
              <a:rPr lang="en-US" dirty="0"/>
              <a:t> of the application delivery has improved to a great extent</a:t>
            </a:r>
            <a:r>
              <a:rPr lang="en-US" dirty="0" smtClean="0"/>
              <a:t>.</a:t>
            </a:r>
          </a:p>
          <a:p>
            <a:r>
              <a:rPr lang="en-US" dirty="0" err="1"/>
              <a:t>DevOps</a:t>
            </a:r>
            <a:r>
              <a:rPr lang="en-US" dirty="0"/>
              <a:t> is nothing but a practice or methodology of making "</a:t>
            </a:r>
            <a:r>
              <a:rPr lang="en-US" b="1" dirty="0"/>
              <a:t>Developers</a:t>
            </a:r>
            <a:r>
              <a:rPr lang="en-US" dirty="0"/>
              <a:t>" and "</a:t>
            </a:r>
            <a:r>
              <a:rPr lang="en-US" b="1" dirty="0"/>
              <a:t>Operations</a:t>
            </a:r>
            <a:r>
              <a:rPr lang="en-US" dirty="0"/>
              <a:t>" folks work </a:t>
            </a:r>
            <a:r>
              <a:rPr lang="en-US" dirty="0" smtClean="0"/>
              <a:t>together</a:t>
            </a:r>
          </a:p>
          <a:p>
            <a:r>
              <a:rPr lang="en-US" dirty="0" err="1"/>
              <a:t>DevOps</a:t>
            </a:r>
            <a:r>
              <a:rPr lang="en-US" dirty="0"/>
              <a:t> represents a change in the IT culture with a complete focus on rapid IT service delivery through the adoption of agile practices in the context of a system-oriented approach</a:t>
            </a:r>
            <a:r>
              <a:rPr lang="en-US" dirty="0" smtClean="0"/>
              <a:t>.</a:t>
            </a:r>
          </a:p>
          <a:p>
            <a:r>
              <a:rPr lang="en-US" dirty="0"/>
              <a:t>The operation and development team worked in complete isolation.</a:t>
            </a:r>
          </a:p>
          <a:p>
            <a:r>
              <a:rPr lang="en-US" dirty="0"/>
              <a:t>After the design-build, the testing and deployment are performed respectively. That's why they consumed more time than actual build cycles.</a:t>
            </a:r>
          </a:p>
          <a:p>
            <a:r>
              <a:rPr lang="en-US" dirty="0"/>
              <a:t>Without the use of </a:t>
            </a:r>
            <a:r>
              <a:rPr lang="en-US" dirty="0" err="1"/>
              <a:t>DevOps</a:t>
            </a:r>
            <a:r>
              <a:rPr lang="en-US" dirty="0"/>
              <a:t>, the team members are spending a large amount of time on designing, testing, and deploying instead of building the project.</a:t>
            </a:r>
          </a:p>
          <a:p>
            <a:r>
              <a:rPr lang="en-US" dirty="0"/>
              <a:t>Manual code deployment leads to human errors in production.</a:t>
            </a:r>
          </a:p>
          <a:p>
            <a:endParaRPr lang="en-IN" dirty="0"/>
          </a:p>
        </p:txBody>
      </p:sp>
    </p:spTree>
    <p:extLst>
      <p:ext uri="{BB962C8B-B14F-4D97-AF65-F5344CB8AC3E}">
        <p14:creationId xmlns:p14="http://schemas.microsoft.com/office/powerpoint/2010/main" val="407863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itchFamily="18" charset="0"/>
                <a:cs typeface="Times New Roman" pitchFamily="18" charset="0"/>
              </a:rPr>
              <a:t>What is </a:t>
            </a:r>
            <a:r>
              <a:rPr lang="en-US" dirty="0" err="1" smtClean="0">
                <a:latin typeface="Times New Roman" pitchFamily="18" charset="0"/>
                <a:cs typeface="Times New Roman" pitchFamily="18" charset="0"/>
              </a:rPr>
              <a:t>sdlc</a:t>
            </a:r>
            <a:r>
              <a:rPr lang="en-US" dirty="0" smtClean="0">
                <a:latin typeface="Times New Roman" pitchFamily="18" charset="0"/>
                <a:cs typeface="Times New Roman" pitchFamily="18" charset="0"/>
              </a:rPr>
              <a:t> model</a:t>
            </a:r>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670385"/>
            <a:ext cx="7508382" cy="480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481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model…………</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software development lifecycle (SDLC) is the cost-effective and time-efficient process that development teams use to design and build high-quality software</a:t>
            </a:r>
            <a:r>
              <a:rPr lang="en-US" dirty="0" smtClean="0"/>
              <a:t>.</a:t>
            </a:r>
          </a:p>
          <a:p>
            <a:r>
              <a:rPr lang="en-US" dirty="0"/>
              <a:t>The goal of SDLC is to minimize project risks through forward planning so that software meets customer expectations during production and </a:t>
            </a:r>
            <a:r>
              <a:rPr lang="en-US" dirty="0" smtClean="0"/>
              <a:t>beyond</a:t>
            </a:r>
          </a:p>
          <a:p>
            <a:r>
              <a:rPr lang="en-US" dirty="0"/>
              <a:t>Here are some benefits of SDLC:</a:t>
            </a:r>
          </a:p>
          <a:p>
            <a:r>
              <a:rPr lang="en-US" dirty="0"/>
              <a:t>Increased visibility of the development process for all stakeholders involved</a:t>
            </a:r>
          </a:p>
          <a:p>
            <a:r>
              <a:rPr lang="en-US" dirty="0"/>
              <a:t>Efficient estimation, planning, and scheduling</a:t>
            </a:r>
          </a:p>
          <a:p>
            <a:r>
              <a:rPr lang="en-US" dirty="0"/>
              <a:t>Improved risk management and cost estimation</a:t>
            </a:r>
          </a:p>
          <a:p>
            <a:r>
              <a:rPr lang="en-US" dirty="0"/>
              <a:t>Systematic software delivery and better customer satisfaction</a:t>
            </a:r>
          </a:p>
          <a:p>
            <a:endParaRPr lang="en-IN" dirty="0"/>
          </a:p>
        </p:txBody>
      </p:sp>
    </p:spTree>
    <p:extLst>
      <p:ext uri="{BB962C8B-B14F-4D97-AF65-F5344CB8AC3E}">
        <p14:creationId xmlns:p14="http://schemas.microsoft.com/office/powerpoint/2010/main" val="299025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a:t>
            </a:r>
            <a:endParaRPr lang="en-IN" dirty="0"/>
          </a:p>
        </p:txBody>
      </p:sp>
      <p:sp>
        <p:nvSpPr>
          <p:cNvPr id="3" name="Content Placeholder 2"/>
          <p:cNvSpPr>
            <a:spLocks noGrp="1"/>
          </p:cNvSpPr>
          <p:nvPr>
            <p:ph idx="1"/>
          </p:nvPr>
        </p:nvSpPr>
        <p:spPr/>
        <p:txBody>
          <a:bodyPr>
            <a:normAutofit fontScale="92500" lnSpcReduction="20000"/>
          </a:bodyPr>
          <a:lstStyle/>
          <a:p>
            <a:r>
              <a:rPr lang="en-US" dirty="0"/>
              <a:t>Plan</a:t>
            </a:r>
            <a:endParaRPr lang="en-US" b="1" dirty="0"/>
          </a:p>
          <a:p>
            <a:r>
              <a:rPr lang="en-US" dirty="0"/>
              <a:t>The planning phase typically includes tasks like cost-benefit analysis, scheduling, resource estimation, and allocation. The development team collects requirements from several stakeholders such as customers, internal and external experts, and managers to create a software requirement specification </a:t>
            </a:r>
            <a:r>
              <a:rPr lang="en-US" dirty="0" smtClean="0"/>
              <a:t>document</a:t>
            </a:r>
            <a:endParaRPr lang="en-US" dirty="0"/>
          </a:p>
          <a:p>
            <a:r>
              <a:rPr lang="en-US" dirty="0"/>
              <a:t>Design</a:t>
            </a:r>
            <a:endParaRPr lang="en-US" b="1" dirty="0"/>
          </a:p>
          <a:p>
            <a:r>
              <a:rPr lang="en-US" dirty="0"/>
              <a:t>In the design phase, software engineers analyze requirements and identify the best solutions to create the software</a:t>
            </a:r>
          </a:p>
          <a:p>
            <a:r>
              <a:rPr lang="en-US" dirty="0"/>
              <a:t>Implement</a:t>
            </a:r>
            <a:endParaRPr lang="en-US" b="1" dirty="0"/>
          </a:p>
          <a:p>
            <a:r>
              <a:rPr lang="en-US" dirty="0"/>
              <a:t>In the implementation phase, the development team codes the product. They analyze the requirements to identify smaller coding tasks they can do daily to achieve the final result.</a:t>
            </a:r>
          </a:p>
          <a:p>
            <a:endParaRPr lang="en-IN" dirty="0"/>
          </a:p>
        </p:txBody>
      </p:sp>
    </p:spTree>
    <p:extLst>
      <p:ext uri="{BB962C8B-B14F-4D97-AF65-F5344CB8AC3E}">
        <p14:creationId xmlns:p14="http://schemas.microsoft.com/office/powerpoint/2010/main" val="224584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467</Words>
  <Application>Microsoft Office PowerPoint</Application>
  <PresentationFormat>Custom</PresentationFormat>
  <Paragraphs>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DEVOPS</vt:lpstr>
      <vt:lpstr>What is devops ? why we need devops ? what are the day to day activities ?</vt:lpstr>
      <vt:lpstr>PowerPoint Presentation</vt:lpstr>
      <vt:lpstr>PowerPoint Presentation</vt:lpstr>
      <vt:lpstr>devops</vt:lpstr>
      <vt:lpstr>PowerPoint Presentation</vt:lpstr>
      <vt:lpstr>   What is sdlc model</vt:lpstr>
      <vt:lpstr>SDLC model…………</vt:lpstr>
      <vt:lpstr>SDLC model…………</vt:lpstr>
      <vt:lpstr>SDLC model…………</vt:lpstr>
      <vt:lpstr>SDLC model…………</vt:lpstr>
      <vt:lpstr>SDLC model…………</vt:lpstr>
      <vt:lpstr>What are SDLC models? </vt:lpstr>
      <vt:lpstr>Daily activities of Devops engineer</vt:lpstr>
      <vt:lpstr>PowerPoint Presentation</vt:lpstr>
      <vt:lpstr>Waterfall model</vt:lpstr>
      <vt:lpstr>PowerPoint Presentation</vt:lpstr>
      <vt:lpstr>6-phases of waterfall model</vt:lpstr>
      <vt:lpstr>PowerPoint Presentation</vt:lpstr>
      <vt:lpstr>Advantages of the SDLC Waterfall Model </vt:lpstr>
      <vt:lpstr>PowerPoint Presentation</vt:lpstr>
      <vt:lpstr>Disadvantages of the SDLC Waterfall Model </vt:lpstr>
      <vt:lpstr>When to Use the SDLC Waterfall Model? </vt:lpstr>
      <vt:lpstr>PowerPoint Presentation</vt:lpstr>
      <vt:lpstr>Use cases of waterfall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LENOVO</dc:creator>
  <cp:lastModifiedBy>LENOVO</cp:lastModifiedBy>
  <cp:revision>25</cp:revision>
  <dcterms:created xsi:type="dcterms:W3CDTF">2024-05-13T06:34:07Z</dcterms:created>
  <dcterms:modified xsi:type="dcterms:W3CDTF">2024-09-04T07:28:35Z</dcterms:modified>
</cp:coreProperties>
</file>