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2"/>
  </p:notesMasterIdLst>
  <p:sldIdLst>
    <p:sldId id="256" r:id="rId2"/>
    <p:sldId id="269" r:id="rId3"/>
    <p:sldId id="260" r:id="rId4"/>
    <p:sldId id="268" r:id="rId5"/>
    <p:sldId id="261" r:id="rId6"/>
    <p:sldId id="262" r:id="rId7"/>
    <p:sldId id="263" r:id="rId8"/>
    <p:sldId id="265" r:id="rId9"/>
    <p:sldId id="258" r:id="rId10"/>
    <p:sldId id="267"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3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9471A69-0EC7-45F3-ABC6-313147DA574B}" type="datetimeFigureOut">
              <a:rPr lang="en-IN" smtClean="0"/>
              <a:t>28-05-2024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8889424-69E6-48FE-8B16-A68F31D16CEB}" type="slidenum">
              <a:rPr lang="en-IN" smtClean="0"/>
              <a:t>‹#›</a:t>
            </a:fld>
            <a:endParaRPr lang="en-IN"/>
          </a:p>
        </p:txBody>
      </p:sp>
    </p:spTree>
    <p:extLst>
      <p:ext uri="{BB962C8B-B14F-4D97-AF65-F5344CB8AC3E}">
        <p14:creationId xmlns:p14="http://schemas.microsoft.com/office/powerpoint/2010/main" val="248547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Watch Video feature is supported in PPT mode only ! For PDF, please use QR code or the direct link provided .</a:t>
            </a:r>
          </a:p>
        </p:txBody>
      </p:sp>
      <p:sp>
        <p:nvSpPr>
          <p:cNvPr id="4" name="Slide Number Placeholder 3"/>
          <p:cNvSpPr>
            <a:spLocks noGrp="1"/>
          </p:cNvSpPr>
          <p:nvPr>
            <p:ph type="sldNum" sz="quarter" idx="5"/>
          </p:nvPr>
        </p:nvSpPr>
        <p:spPr/>
        <p:txBody>
          <a:bodyPr/>
          <a:lstStyle/>
          <a:p>
            <a:fld id="{D8889424-69E6-48FE-8B16-A68F31D16CEB}" type="slidenum">
              <a:rPr lang="en-IN" smtClean="0"/>
              <a:t>2</a:t>
            </a:fld>
            <a:endParaRPr lang="en-IN"/>
          </a:p>
        </p:txBody>
      </p:sp>
    </p:spTree>
    <p:extLst>
      <p:ext uri="{BB962C8B-B14F-4D97-AF65-F5344CB8AC3E}">
        <p14:creationId xmlns:p14="http://schemas.microsoft.com/office/powerpoint/2010/main" val="68834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Watch Video feature is supported in PPT mode only ! For PDF, please use QR code or the direct link provided .</a:t>
            </a:r>
          </a:p>
          <a:p>
            <a:endParaRPr lang="en-IN" dirty="0"/>
          </a:p>
        </p:txBody>
      </p:sp>
      <p:sp>
        <p:nvSpPr>
          <p:cNvPr id="4" name="Slide Number Placeholder 3"/>
          <p:cNvSpPr>
            <a:spLocks noGrp="1"/>
          </p:cNvSpPr>
          <p:nvPr>
            <p:ph type="sldNum" sz="quarter" idx="5"/>
          </p:nvPr>
        </p:nvSpPr>
        <p:spPr/>
        <p:txBody>
          <a:bodyPr/>
          <a:lstStyle/>
          <a:p>
            <a:fld id="{D8889424-69E6-48FE-8B16-A68F31D16CEB}" type="slidenum">
              <a:rPr lang="en-IN" smtClean="0"/>
              <a:t>4</a:t>
            </a:fld>
            <a:endParaRPr lang="en-IN"/>
          </a:p>
        </p:txBody>
      </p:sp>
    </p:spTree>
    <p:extLst>
      <p:ext uri="{BB962C8B-B14F-4D97-AF65-F5344CB8AC3E}">
        <p14:creationId xmlns:p14="http://schemas.microsoft.com/office/powerpoint/2010/main" val="24205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Watch Video feature is supported in PPT mode only ! For PDF, please use QR code or the direct link provided .</a:t>
            </a:r>
          </a:p>
          <a:p>
            <a:endParaRPr lang="en-IN" dirty="0"/>
          </a:p>
        </p:txBody>
      </p:sp>
      <p:sp>
        <p:nvSpPr>
          <p:cNvPr id="4" name="Slide Number Placeholder 3"/>
          <p:cNvSpPr>
            <a:spLocks noGrp="1"/>
          </p:cNvSpPr>
          <p:nvPr>
            <p:ph type="sldNum" sz="quarter" idx="5"/>
          </p:nvPr>
        </p:nvSpPr>
        <p:spPr/>
        <p:txBody>
          <a:bodyPr/>
          <a:lstStyle/>
          <a:p>
            <a:fld id="{D8889424-69E6-48FE-8B16-A68F31D16CEB}" type="slidenum">
              <a:rPr lang="en-IN" smtClean="0"/>
              <a:t>6</a:t>
            </a:fld>
            <a:endParaRPr lang="en-IN"/>
          </a:p>
        </p:txBody>
      </p:sp>
    </p:spTree>
    <p:extLst>
      <p:ext uri="{BB962C8B-B14F-4D97-AF65-F5344CB8AC3E}">
        <p14:creationId xmlns:p14="http://schemas.microsoft.com/office/powerpoint/2010/main" val="356101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Watch Video feature is supported in PPT mode only ! For PDF, please use QR code or the direct link provided .</a:t>
            </a:r>
          </a:p>
          <a:p>
            <a:endParaRPr lang="en-IN" dirty="0"/>
          </a:p>
        </p:txBody>
      </p:sp>
      <p:sp>
        <p:nvSpPr>
          <p:cNvPr id="4" name="Slide Number Placeholder 3"/>
          <p:cNvSpPr>
            <a:spLocks noGrp="1"/>
          </p:cNvSpPr>
          <p:nvPr>
            <p:ph type="sldNum" sz="quarter" idx="5"/>
          </p:nvPr>
        </p:nvSpPr>
        <p:spPr/>
        <p:txBody>
          <a:bodyPr/>
          <a:lstStyle/>
          <a:p>
            <a:fld id="{D8889424-69E6-48FE-8B16-A68F31D16CEB}" type="slidenum">
              <a:rPr lang="en-IN" smtClean="0"/>
              <a:t>8</a:t>
            </a:fld>
            <a:endParaRPr lang="en-IN"/>
          </a:p>
        </p:txBody>
      </p:sp>
    </p:spTree>
    <p:extLst>
      <p:ext uri="{BB962C8B-B14F-4D97-AF65-F5344CB8AC3E}">
        <p14:creationId xmlns:p14="http://schemas.microsoft.com/office/powerpoint/2010/main" val="4013645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Watch Video feature is supported in PPT mode only ! For PDF, please use QR code or the direct link provided .</a:t>
            </a:r>
          </a:p>
          <a:p>
            <a:endParaRPr lang="en-IN" dirty="0"/>
          </a:p>
        </p:txBody>
      </p:sp>
      <p:sp>
        <p:nvSpPr>
          <p:cNvPr id="4" name="Slide Number Placeholder 3"/>
          <p:cNvSpPr>
            <a:spLocks noGrp="1"/>
          </p:cNvSpPr>
          <p:nvPr>
            <p:ph type="sldNum" sz="quarter" idx="5"/>
          </p:nvPr>
        </p:nvSpPr>
        <p:spPr/>
        <p:txBody>
          <a:bodyPr/>
          <a:lstStyle/>
          <a:p>
            <a:fld id="{D8889424-69E6-48FE-8B16-A68F31D16CEB}" type="slidenum">
              <a:rPr lang="en-IN" smtClean="0"/>
              <a:t>10</a:t>
            </a:fld>
            <a:endParaRPr lang="en-IN"/>
          </a:p>
        </p:txBody>
      </p:sp>
    </p:spTree>
    <p:extLst>
      <p:ext uri="{BB962C8B-B14F-4D97-AF65-F5344CB8AC3E}">
        <p14:creationId xmlns:p14="http://schemas.microsoft.com/office/powerpoint/2010/main" val="409730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5DB6DB6-F10D-41F4-9631-2A69C8FC52C3}" type="datetimeFigureOut">
              <a:rPr lang="en-US" smtClean="0"/>
              <a:t>5/28/2024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314258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B6DB6-F10D-41F4-9631-2A69C8FC52C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33631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5DB6DB6-F10D-41F4-9631-2A69C8FC52C3}" type="datetimeFigureOut">
              <a:rPr lang="en-US" smtClean="0"/>
              <a:t>5/28/2024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68377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B6DB6-F10D-41F4-9631-2A69C8FC52C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32413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D5DB6DB6-F10D-41F4-9631-2A69C8FC52C3}" type="datetimeFigureOut">
              <a:rPr lang="en-US" smtClean="0"/>
              <a:t>5/28/2024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135405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5DB6DB6-F10D-41F4-9631-2A69C8FC52C3}" type="datetimeFigureOut">
              <a:rPr lang="en-US" smtClean="0"/>
              <a:t>5/28/2024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31217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5DB6DB6-F10D-41F4-9631-2A69C8FC52C3}" type="datetimeFigureOut">
              <a:rPr lang="en-US" smtClean="0"/>
              <a:t>5/28/2024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98048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B6DB6-F10D-41F4-9631-2A69C8FC52C3}"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233944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5DB6DB6-F10D-41F4-9631-2A69C8FC52C3}" type="datetimeFigureOut">
              <a:rPr lang="en-US" smtClean="0"/>
              <a:t>5/28/2024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97071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B6DB6-F10D-41F4-9631-2A69C8FC52C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11397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5DB6DB6-F10D-41F4-9631-2A69C8FC52C3}" type="datetimeFigureOut">
              <a:rPr lang="en-US" smtClean="0"/>
              <a:t>5/28/2024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CB20D8AC-3D41-4479-8506-27A1476B076F}" type="slidenum">
              <a:rPr lang="en-US" smtClean="0"/>
              <a:t>‹#›</a:t>
            </a:fld>
            <a:endParaRPr lang="en-US"/>
          </a:p>
        </p:txBody>
      </p:sp>
    </p:spTree>
    <p:extLst>
      <p:ext uri="{BB962C8B-B14F-4D97-AF65-F5344CB8AC3E}">
        <p14:creationId xmlns:p14="http://schemas.microsoft.com/office/powerpoint/2010/main" val="342087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5DB6DB6-F10D-41F4-9631-2A69C8FC52C3}" type="datetimeFigureOut">
              <a:rPr lang="en-US" smtClean="0"/>
              <a:t>5/28/2024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B20D8AC-3D41-4479-8506-27A1476B076F}" type="slidenum">
              <a:rPr lang="en-US" smtClean="0"/>
              <a:t>‹#›</a:t>
            </a:fld>
            <a:endParaRPr lang="en-US"/>
          </a:p>
        </p:txBody>
      </p:sp>
    </p:spTree>
    <p:extLst>
      <p:ext uri="{BB962C8B-B14F-4D97-AF65-F5344CB8AC3E}">
        <p14:creationId xmlns:p14="http://schemas.microsoft.com/office/powerpoint/2010/main" val="12835743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www.linkedin.com/in/shweta-soni-ai-sa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Ls2fC_8d6NY?feature=oembed" TargetMode="Externa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s://youtu.be/Ls2fC_8d6N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ZuheuCYE9I8?feature=oembed" TargetMode="Externa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youtu.be/ZuheuCYE9I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_JoCTHLbJUU?feature=oembed" TargetMode="Externa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hyperlink" Target="https://youtu.be/_JoCTHLbJU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tXVRnZDpswI?feature=oembed" TargetMode="External"/><Relationship Id="rId6" Type="http://schemas.openxmlformats.org/officeDocument/2006/relationships/image" Target="../media/image11.jpeg"/><Relationship Id="rId5" Type="http://schemas.openxmlformats.org/officeDocument/2006/relationships/hyperlink" Target="https://youtu.be/tXVRnZDpswI" TargetMode="Externa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DKCwFVsL8j8?feature=oembed" TargetMode="Externa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hyperlink" Target="https://youtu.be/DKCwFVsL8j8"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6A2B405-EE1E-48BA-AB5C-E4155BA45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9B09445-1AB9-409B-9657-3987604B6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 name="Freeform 5">
              <a:extLst>
                <a:ext uri="{FF2B5EF4-FFF2-40B4-BE49-F238E27FC236}">
                  <a16:creationId xmlns:a16="http://schemas.microsoft.com/office/drawing/2014/main" id="{5B79EBC8-B9E7-448D-A1F8-A9EE5AC579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72B60120-44E2-4168-9389-04FC4C3FA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4958C804-0E82-48BC-B1FA-1A3EB07392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8EB3341E-F662-4EF4-92A1-86D9D58428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6F81D64D-9BC0-46ED-8314-A8A2DDA07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A0EDC5AE-53C0-4072-BEB7-D318E2156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50BC9AD6-FC68-40CC-A4BC-8E7AD9DEE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26D5D8D9-7711-4BB5-98F8-AE5A9D0DAA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B425CA02-E1F4-4FC8-9A2A-DA35A5537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6C6707B1-7FCA-4526-9ECF-0309DB964B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BC3FBFB1-14D1-44E3-836B-B39C094C52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0982EFD4-F8D4-47B4-90FB-3063022B3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CF222315-B6B4-4F68-B79A-A3BD51C84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B9A84300-A924-4F02-AFCD-A3F9CC76E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2AFF0C7E-1F10-4762-8CE1-8C2C4E7D6C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F65CA038-62A1-4314-AC2F-3B2FB34DC9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C318D858-6C60-44CE-9CAA-83CB01F002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999447A9-4358-4725-96C7-2BE01CAEEE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4576D54C-C6F4-4C14-B3FC-4429D9EB9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9D08AA48-5577-42FC-86CA-8FA8A8C00C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0085" y="5528822"/>
            <a:ext cx="6461020" cy="911763"/>
            <a:chOff x="3370085" y="5528822"/>
            <a:chExt cx="6461020" cy="911763"/>
          </a:xfrm>
        </p:grpSpPr>
        <p:sp>
          <p:nvSpPr>
            <p:cNvPr id="40" name="Isosceles Triangle 39">
              <a:extLst>
                <a:ext uri="{FF2B5EF4-FFF2-40B4-BE49-F238E27FC236}">
                  <a16:creationId xmlns:a16="http://schemas.microsoft.com/office/drawing/2014/main" id="{ADE47956-1D6C-4F98-8706-DD77D402C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463239" y="6052203"/>
              <a:ext cx="465789" cy="38838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7281386-5D61-4AB9-91EC-A374D1D01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70085" y="5528822"/>
              <a:ext cx="6461020" cy="52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9D994B1B-6C29-44EC-AD94-69121DC69A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3350399" y="1679603"/>
            <a:ext cx="6461020" cy="3685375"/>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Graphic 6" descr="Open envelope outline">
            <a:extLst>
              <a:ext uri="{FF2B5EF4-FFF2-40B4-BE49-F238E27FC236}">
                <a16:creationId xmlns:a16="http://schemas.microsoft.com/office/drawing/2014/main" id="{23275462-3259-121B-2F7C-438B206DE5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5116" y="4480704"/>
            <a:ext cx="341989" cy="341989"/>
          </a:xfrm>
          <a:prstGeom prst="rect">
            <a:avLst/>
          </a:prstGeom>
          <a:ln w="12700">
            <a:noFill/>
          </a:ln>
        </p:spPr>
      </p:pic>
      <p:pic>
        <p:nvPicPr>
          <p:cNvPr id="5" name="Graphic 4" descr="Receiver outline">
            <a:extLst>
              <a:ext uri="{FF2B5EF4-FFF2-40B4-BE49-F238E27FC236}">
                <a16:creationId xmlns:a16="http://schemas.microsoft.com/office/drawing/2014/main" id="{092A4E59-8883-A494-A248-588D5AAA0D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61084" y="4507454"/>
            <a:ext cx="341989" cy="341989"/>
          </a:xfrm>
          <a:prstGeom prst="rect">
            <a:avLst/>
          </a:prstGeom>
          <a:ln w="12700">
            <a:noFill/>
          </a:ln>
        </p:spPr>
      </p:pic>
      <p:pic>
        <p:nvPicPr>
          <p:cNvPr id="11" name="Picture 10">
            <a:extLst>
              <a:ext uri="{FF2B5EF4-FFF2-40B4-BE49-F238E27FC236}">
                <a16:creationId xmlns:a16="http://schemas.microsoft.com/office/drawing/2014/main" id="{C5B85BB8-7294-F966-7BA4-7DFEA0AB68D7}"/>
              </a:ext>
            </a:extLst>
          </p:cNvPr>
          <p:cNvPicPr>
            <a:picLocks noChangeAspect="1"/>
          </p:cNvPicPr>
          <p:nvPr/>
        </p:nvPicPr>
        <p:blipFill>
          <a:blip r:embed="rId6"/>
          <a:stretch>
            <a:fillRect/>
          </a:stretch>
        </p:blipFill>
        <p:spPr>
          <a:xfrm>
            <a:off x="6223123" y="4571588"/>
            <a:ext cx="243343" cy="234160"/>
          </a:xfrm>
          <a:prstGeom prst="rect">
            <a:avLst/>
          </a:prstGeom>
          <a:ln w="12700">
            <a:noFill/>
          </a:ln>
        </p:spPr>
      </p:pic>
      <p:sp>
        <p:nvSpPr>
          <p:cNvPr id="2" name="Title 1">
            <a:extLst>
              <a:ext uri="{FF2B5EF4-FFF2-40B4-BE49-F238E27FC236}">
                <a16:creationId xmlns:a16="http://schemas.microsoft.com/office/drawing/2014/main" id="{EE0AC13B-331A-29C7-C59E-60BF3DBE1064}"/>
              </a:ext>
            </a:extLst>
          </p:cNvPr>
          <p:cNvSpPr>
            <a:spLocks noGrp="1"/>
          </p:cNvSpPr>
          <p:nvPr>
            <p:ph type="ctrTitle"/>
          </p:nvPr>
        </p:nvSpPr>
        <p:spPr>
          <a:xfrm>
            <a:off x="977374" y="2253253"/>
            <a:ext cx="11047412" cy="1738666"/>
          </a:xfrm>
        </p:spPr>
        <p:txBody>
          <a:bodyPr>
            <a:normAutofit fontScale="90000"/>
          </a:bodyPr>
          <a:lstStyle/>
          <a:p>
            <a:r>
              <a:rPr lang="en-US" sz="3600" dirty="0">
                <a:solidFill>
                  <a:schemeClr val="tx1"/>
                </a:solidFill>
              </a:rPr>
              <a:t>  </a:t>
            </a:r>
            <a:br>
              <a:rPr lang="en-US" sz="3600" dirty="0">
                <a:solidFill>
                  <a:schemeClr val="tx1"/>
                </a:solidFill>
              </a:rPr>
            </a:br>
            <a:br>
              <a:rPr lang="en-US" sz="3600" dirty="0">
                <a:solidFill>
                  <a:schemeClr val="tx1"/>
                </a:solidFill>
              </a:rPr>
            </a:br>
            <a:br>
              <a:rPr lang="en-US" sz="3600" dirty="0">
                <a:solidFill>
                  <a:schemeClr val="tx1"/>
                </a:solidFill>
              </a:rPr>
            </a:br>
            <a:br>
              <a:rPr lang="en-US" sz="3100" dirty="0">
                <a:solidFill>
                  <a:schemeClr val="tx1"/>
                </a:solidFill>
                <a:latin typeface="+mn-lt"/>
              </a:rPr>
            </a:br>
            <a:br>
              <a:rPr lang="en-US" sz="3100" dirty="0">
                <a:solidFill>
                  <a:schemeClr val="tx2"/>
                </a:solidFill>
                <a:latin typeface="+mn-lt"/>
              </a:rPr>
            </a:br>
            <a:r>
              <a:rPr lang="en-US" sz="4000" dirty="0">
                <a:solidFill>
                  <a:schemeClr val="tx2"/>
                </a:solidFill>
              </a:rPr>
              <a:t>AI-Powered Bots : </a:t>
            </a:r>
            <a:br>
              <a:rPr lang="en-US" sz="4000" dirty="0">
                <a:solidFill>
                  <a:schemeClr val="tx2"/>
                </a:solidFill>
              </a:rPr>
            </a:br>
            <a:r>
              <a:rPr lang="en-US" sz="4000" dirty="0">
                <a:solidFill>
                  <a:schemeClr val="tx2"/>
                </a:solidFill>
              </a:rPr>
              <a:t>Intelligent Automation for SAP</a:t>
            </a:r>
            <a:br>
              <a:rPr lang="en-US" sz="3600" dirty="0">
                <a:solidFill>
                  <a:schemeClr val="tx1"/>
                </a:solidFill>
              </a:rPr>
            </a:br>
            <a:endParaRPr lang="en-US" sz="3600" dirty="0">
              <a:solidFill>
                <a:schemeClr val="tx1"/>
              </a:solidFill>
            </a:endParaRPr>
          </a:p>
        </p:txBody>
      </p:sp>
      <p:sp>
        <p:nvSpPr>
          <p:cNvPr id="3" name="Subtitle 2">
            <a:extLst>
              <a:ext uri="{FF2B5EF4-FFF2-40B4-BE49-F238E27FC236}">
                <a16:creationId xmlns:a16="http://schemas.microsoft.com/office/drawing/2014/main" id="{30EA6727-5EE8-5C82-5E33-08FF473F4DE1}"/>
              </a:ext>
            </a:extLst>
          </p:cNvPr>
          <p:cNvSpPr>
            <a:spLocks noGrp="1"/>
          </p:cNvSpPr>
          <p:nvPr>
            <p:ph type="subTitle" idx="1"/>
          </p:nvPr>
        </p:nvSpPr>
        <p:spPr>
          <a:xfrm>
            <a:off x="3678940" y="4629214"/>
            <a:ext cx="6272388" cy="211692"/>
          </a:xfrm>
        </p:spPr>
        <p:txBody>
          <a:bodyPr>
            <a:normAutofit fontScale="92500" lnSpcReduction="10000"/>
          </a:bodyPr>
          <a:lstStyle/>
          <a:p>
            <a:pPr>
              <a:lnSpc>
                <a:spcPct val="90000"/>
              </a:lnSpc>
            </a:pPr>
            <a:r>
              <a:rPr lang="it-IT" sz="1400" dirty="0">
                <a:solidFill>
                  <a:schemeClr val="bg1">
                    <a:lumMod val="50000"/>
                  </a:schemeClr>
                </a:solidFill>
              </a:rPr>
              <a:t>Shweta.soni.1@outlook.com          </a:t>
            </a:r>
            <a:r>
              <a:rPr lang="it-IT" sz="1400" dirty="0">
                <a:solidFill>
                  <a:schemeClr val="bg1">
                    <a:lumMod val="50000"/>
                  </a:schemeClr>
                </a:solidFill>
                <a:hlinkClick r:id="rId7">
                  <a:extLst>
                    <a:ext uri="{A12FA001-AC4F-418D-AE19-62706E023703}">
                      <ahyp:hlinkClr xmlns:ahyp="http://schemas.microsoft.com/office/drawing/2018/hyperlinkcolor" val="tx"/>
                    </a:ext>
                  </a:extLst>
                </a:hlinkClick>
              </a:rPr>
              <a:t>@shweta-soni-ai-sap</a:t>
            </a:r>
            <a:r>
              <a:rPr lang="it-IT" sz="1400" dirty="0">
                <a:solidFill>
                  <a:schemeClr val="bg1">
                    <a:lumMod val="50000"/>
                  </a:schemeClr>
                </a:solidFill>
              </a:rPr>
              <a:t>         +91-9910822660  </a:t>
            </a:r>
          </a:p>
          <a:p>
            <a:pPr>
              <a:lnSpc>
                <a:spcPct val="90000"/>
              </a:lnSpc>
            </a:pPr>
            <a:endParaRPr lang="en-US" sz="600" dirty="0">
              <a:solidFill>
                <a:schemeClr val="tx1"/>
              </a:solidFill>
            </a:endParaRPr>
          </a:p>
          <a:p>
            <a:pPr>
              <a:lnSpc>
                <a:spcPct val="90000"/>
              </a:lnSpc>
            </a:pPr>
            <a:endParaRPr lang="en-US" sz="600" dirty="0">
              <a:solidFill>
                <a:schemeClr val="tx1"/>
              </a:solidFill>
            </a:endParaRPr>
          </a:p>
        </p:txBody>
      </p:sp>
      <p:sp>
        <p:nvSpPr>
          <p:cNvPr id="4" name="TextBox 3">
            <a:extLst>
              <a:ext uri="{FF2B5EF4-FFF2-40B4-BE49-F238E27FC236}">
                <a16:creationId xmlns:a16="http://schemas.microsoft.com/office/drawing/2014/main" id="{DD2F46B7-EDB3-4F4A-6A86-E4BD1CFDCDA4}"/>
              </a:ext>
            </a:extLst>
          </p:cNvPr>
          <p:cNvSpPr txBox="1"/>
          <p:nvPr/>
        </p:nvSpPr>
        <p:spPr>
          <a:xfrm>
            <a:off x="3505570" y="3848391"/>
            <a:ext cx="6272388" cy="646331"/>
          </a:xfrm>
          <a:prstGeom prst="rect">
            <a:avLst/>
          </a:prstGeom>
          <a:noFill/>
        </p:spPr>
        <p:txBody>
          <a:bodyPr wrap="square" rtlCol="0">
            <a:spAutoFit/>
          </a:bodyPr>
          <a:lstStyle/>
          <a:p>
            <a:r>
              <a:rPr lang="en-US" sz="2000" dirty="0">
                <a:solidFill>
                  <a:schemeClr val="tx1"/>
                </a:solidFill>
              </a:rPr>
              <a:t> </a:t>
            </a:r>
            <a:endParaRPr lang="en-US" sz="2000" dirty="0">
              <a:solidFill>
                <a:schemeClr val="bg1">
                  <a:lumMod val="50000"/>
                </a:schemeClr>
              </a:solidFill>
            </a:endParaRPr>
          </a:p>
          <a:p>
            <a:r>
              <a:rPr lang="en-US" sz="1500" dirty="0">
                <a:solidFill>
                  <a:schemeClr val="bg1">
                    <a:lumMod val="50000"/>
                  </a:schemeClr>
                </a:solidFill>
              </a:rPr>
              <a:t>By Shweta Soni, </a:t>
            </a:r>
            <a:r>
              <a:rPr lang="it-IT" sz="1400" dirty="0">
                <a:solidFill>
                  <a:schemeClr val="bg1">
                    <a:lumMod val="50000"/>
                  </a:schemeClr>
                </a:solidFill>
              </a:rPr>
              <a:t>S/4HANA Architect &amp; AI Integrations Specialist</a:t>
            </a:r>
            <a:endParaRPr lang="en-IN" sz="1600" dirty="0">
              <a:solidFill>
                <a:schemeClr val="bg1">
                  <a:lumMod val="50000"/>
                </a:schemeClr>
              </a:solidFill>
            </a:endParaRPr>
          </a:p>
        </p:txBody>
      </p:sp>
    </p:spTree>
    <p:extLst>
      <p:ext uri="{BB962C8B-B14F-4D97-AF65-F5344CB8AC3E}">
        <p14:creationId xmlns:p14="http://schemas.microsoft.com/office/powerpoint/2010/main" val="72685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Integration of Dual OpenAI Assistants!</a:t>
            </a:r>
          </a:p>
        </p:txBody>
      </p:sp>
      <p:sp>
        <p:nvSpPr>
          <p:cNvPr id="7" name="TextBox 6">
            <a:extLst>
              <a:ext uri="{FF2B5EF4-FFF2-40B4-BE49-F238E27FC236}">
                <a16:creationId xmlns:a16="http://schemas.microsoft.com/office/drawing/2014/main" id="{9F071FB0-0633-B955-CCE9-8E4F2A505B42}"/>
              </a:ext>
            </a:extLst>
          </p:cNvPr>
          <p:cNvSpPr txBox="1"/>
          <p:nvPr/>
        </p:nvSpPr>
        <p:spPr>
          <a:xfrm>
            <a:off x="5718168" y="5728121"/>
            <a:ext cx="5893202" cy="646331"/>
          </a:xfrm>
          <a:prstGeom prst="rect">
            <a:avLst/>
          </a:prstGeom>
          <a:noFill/>
        </p:spPr>
        <p:txBody>
          <a:bodyPr wrap="square" rtlCol="0">
            <a:spAutoFit/>
          </a:bodyPr>
          <a:lstStyle/>
          <a:p>
            <a:r>
              <a:rPr lang="en-US" dirty="0"/>
              <a:t>YouTube Link : </a:t>
            </a:r>
            <a:r>
              <a:rPr lang="en-US" dirty="0">
                <a:hlinkClick r:id="rId4"/>
              </a:rPr>
              <a:t>https://youtu.be/Ls2fC_8d6NY</a:t>
            </a:r>
            <a:endParaRPr lang="en-US" dirty="0"/>
          </a:p>
          <a:p>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77010"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12" name="Content Placeholder 11" descr="A qr code on a white background&#10;&#10;Description automatically generated">
            <a:extLst>
              <a:ext uri="{FF2B5EF4-FFF2-40B4-BE49-F238E27FC236}">
                <a16:creationId xmlns:a16="http://schemas.microsoft.com/office/drawing/2014/main" id="{37405135-E94A-5ACD-680A-1DBFA895F7A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177010" y="5163879"/>
            <a:ext cx="930559" cy="946696"/>
          </a:xfrm>
        </p:spPr>
      </p:pic>
      <p:pic>
        <p:nvPicPr>
          <p:cNvPr id="4" name="Online Media 3" title="A Bot with Many Brains - Team of OpenAI Assistants !!">
            <a:hlinkClick r:id="" action="ppaction://media"/>
            <a:extLst>
              <a:ext uri="{FF2B5EF4-FFF2-40B4-BE49-F238E27FC236}">
                <a16:creationId xmlns:a16="http://schemas.microsoft.com/office/drawing/2014/main" id="{2DB2A560-5B72-6B18-8FEF-AE014B300736}"/>
              </a:ext>
            </a:extLst>
          </p:cNvPr>
          <p:cNvPicPr>
            <a:picLocks noRot="1" noChangeAspect="1"/>
          </p:cNvPicPr>
          <p:nvPr>
            <a:videoFile r:link="rId1"/>
          </p:nvPr>
        </p:nvPicPr>
        <p:blipFill>
          <a:blip r:embed="rId6"/>
          <a:stretch>
            <a:fillRect/>
          </a:stretch>
        </p:blipFill>
        <p:spPr>
          <a:xfrm>
            <a:off x="5431536" y="1830011"/>
            <a:ext cx="5660136" cy="3197977"/>
          </a:xfrm>
          <a:prstGeom prst="rect">
            <a:avLst/>
          </a:prstGeom>
        </p:spPr>
      </p:pic>
    </p:spTree>
    <p:extLst>
      <p:ext uri="{BB962C8B-B14F-4D97-AF65-F5344CB8AC3E}">
        <p14:creationId xmlns:p14="http://schemas.microsoft.com/office/powerpoint/2010/main" val="174638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Brief Introduction</a:t>
            </a:r>
          </a:p>
        </p:txBody>
      </p:sp>
      <p:sp>
        <p:nvSpPr>
          <p:cNvPr id="7" name="TextBox 6">
            <a:extLst>
              <a:ext uri="{FF2B5EF4-FFF2-40B4-BE49-F238E27FC236}">
                <a16:creationId xmlns:a16="http://schemas.microsoft.com/office/drawing/2014/main" id="{9F071FB0-0633-B955-CCE9-8E4F2A505B42}"/>
              </a:ext>
            </a:extLst>
          </p:cNvPr>
          <p:cNvSpPr txBox="1"/>
          <p:nvPr/>
        </p:nvSpPr>
        <p:spPr>
          <a:xfrm>
            <a:off x="5672448" y="5715000"/>
            <a:ext cx="5893202" cy="369332"/>
          </a:xfrm>
          <a:prstGeom prst="rect">
            <a:avLst/>
          </a:prstGeom>
          <a:noFill/>
        </p:spPr>
        <p:txBody>
          <a:bodyPr wrap="square" rtlCol="0">
            <a:spAutoFit/>
          </a:bodyPr>
          <a:lstStyle/>
          <a:p>
            <a:r>
              <a:rPr lang="en-US" dirty="0"/>
              <a:t>YouTube Link : </a:t>
            </a:r>
            <a:r>
              <a:rPr lang="en-US" dirty="0">
                <a:hlinkClick r:id="rId4"/>
              </a:rPr>
              <a:t>https://youtu.be/ZuheuCYE9I8</a:t>
            </a:r>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92974"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14" name="Picture 13" descr="A qr code on a white background&#10;&#10;Description automatically generated">
            <a:extLst>
              <a:ext uri="{FF2B5EF4-FFF2-40B4-BE49-F238E27FC236}">
                <a16:creationId xmlns:a16="http://schemas.microsoft.com/office/drawing/2014/main" id="{4615B4BC-1049-F317-3278-FD8436D691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2974" y="5168024"/>
            <a:ext cx="900690" cy="916308"/>
          </a:xfrm>
          <a:prstGeom prst="rect">
            <a:avLst/>
          </a:prstGeom>
        </p:spPr>
      </p:pic>
      <p:pic>
        <p:nvPicPr>
          <p:cNvPr id="15" name="Online Media 14" title="Brief Introduction about myself - Shweta Soni">
            <a:hlinkClick r:id="" action="ppaction://media"/>
            <a:extLst>
              <a:ext uri="{FF2B5EF4-FFF2-40B4-BE49-F238E27FC236}">
                <a16:creationId xmlns:a16="http://schemas.microsoft.com/office/drawing/2014/main" id="{FB9EBFFF-A635-284C-D14E-6FBB1E9FF480}"/>
              </a:ext>
            </a:extLst>
          </p:cNvPr>
          <p:cNvPicPr>
            <a:picLocks noRot="1" noChangeAspect="1"/>
          </p:cNvPicPr>
          <p:nvPr>
            <a:videoFile r:link="rId1"/>
          </p:nvPr>
        </p:nvPicPr>
        <p:blipFill>
          <a:blip r:embed="rId6"/>
          <a:stretch>
            <a:fillRect/>
          </a:stretch>
        </p:blipFill>
        <p:spPr>
          <a:xfrm>
            <a:off x="5529174" y="1722474"/>
            <a:ext cx="5489766" cy="3101718"/>
          </a:xfrm>
          <a:prstGeom prst="rect">
            <a:avLst/>
          </a:prstGeom>
        </p:spPr>
      </p:pic>
    </p:spTree>
    <p:extLst>
      <p:ext uri="{BB962C8B-B14F-4D97-AF65-F5344CB8AC3E}">
        <p14:creationId xmlns:p14="http://schemas.microsoft.com/office/powerpoint/2010/main" val="172095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5"/>
                </p:tgtEl>
              </p:cMediaNode>
            </p:video>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25B8D-BB2E-7903-4F1E-44E1D91DEB10}"/>
              </a:ext>
            </a:extLst>
          </p:cNvPr>
          <p:cNvSpPr>
            <a:spLocks noGrp="1"/>
          </p:cNvSpPr>
          <p:nvPr>
            <p:ph type="title"/>
          </p:nvPr>
        </p:nvSpPr>
        <p:spPr>
          <a:xfrm>
            <a:off x="8230746" y="1507770"/>
            <a:ext cx="3456122" cy="4589717"/>
          </a:xfrm>
        </p:spPr>
        <p:txBody>
          <a:bodyPr>
            <a:normAutofit fontScale="90000"/>
          </a:bodyPr>
          <a:lstStyle/>
          <a:p>
            <a:pPr algn="l"/>
            <a:r>
              <a:rPr lang="en-US" sz="4800" dirty="0"/>
              <a:t>Intelligent Automation for SAP Purchase Powered by AI</a:t>
            </a:r>
            <a:br>
              <a:rPr lang="en-US" sz="4800" dirty="0"/>
            </a:br>
            <a:endParaRPr lang="en-US" sz="4800" dirty="0"/>
          </a:p>
        </p:txBody>
      </p:sp>
      <p:sp>
        <p:nvSpPr>
          <p:cNvPr id="3" name="Content Placeholder 2">
            <a:extLst>
              <a:ext uri="{FF2B5EF4-FFF2-40B4-BE49-F238E27FC236}">
                <a16:creationId xmlns:a16="http://schemas.microsoft.com/office/drawing/2014/main" id="{FFAFEE87-732D-CB24-4D3C-C7D7FD7C8E88}"/>
              </a:ext>
            </a:extLst>
          </p:cNvPr>
          <p:cNvSpPr>
            <a:spLocks noGrp="1"/>
          </p:cNvSpPr>
          <p:nvPr>
            <p:ph idx="1"/>
          </p:nvPr>
        </p:nvSpPr>
        <p:spPr>
          <a:xfrm>
            <a:off x="860950" y="723014"/>
            <a:ext cx="5582380" cy="5564199"/>
          </a:xfrm>
        </p:spPr>
        <p:txBody>
          <a:bodyPr>
            <a:normAutofit/>
          </a:bodyPr>
          <a:lstStyle/>
          <a:p>
            <a:pPr marL="0" indent="0" defTabSz="914400">
              <a:lnSpc>
                <a:spcPct val="90000"/>
              </a:lnSpc>
              <a:spcAft>
                <a:spcPts val="600"/>
              </a:spcAft>
              <a:buClr>
                <a:schemeClr val="accent1">
                  <a:lumMod val="75000"/>
                </a:schemeClr>
              </a:buClr>
              <a:buSzPct val="85000"/>
              <a:buNone/>
            </a:pPr>
            <a:r>
              <a:rPr lang="en-US" sz="1600" dirty="0"/>
              <a:t>Introducing a revolutionary bot powered by OpenAI to streamline creation of Purchase Orders in SAP . Salient features :</a:t>
            </a:r>
          </a:p>
          <a:p>
            <a:pPr defTabSz="914400">
              <a:lnSpc>
                <a:spcPct val="90000"/>
              </a:lnSpc>
              <a:spcAft>
                <a:spcPts val="600"/>
              </a:spcAft>
              <a:buClr>
                <a:schemeClr val="accent1">
                  <a:lumMod val="75000"/>
                </a:schemeClr>
              </a:buClr>
              <a:buSzPct val="85000"/>
            </a:pPr>
            <a:endParaRPr lang="en-US" sz="1600" dirty="0"/>
          </a:p>
          <a:p>
            <a:pPr>
              <a:lnSpc>
                <a:spcPct val="90000"/>
              </a:lnSpc>
              <a:spcAft>
                <a:spcPts val="600"/>
              </a:spcAft>
              <a:buClr>
                <a:schemeClr val="accent1">
                  <a:lumMod val="75000"/>
                </a:schemeClr>
              </a:buClr>
              <a:buSzPct val="85000"/>
              <a:buFont typeface="Wingdings" panose="05000000000000000000" pitchFamily="2" charset="2"/>
              <a:buChar char="q"/>
            </a:pPr>
            <a:r>
              <a:rPr lang="en-US" sz="1600" dirty="0"/>
              <a:t>Understands input in natural language</a:t>
            </a:r>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t>Understands user-specific master &amp; configuration data</a:t>
            </a:r>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t> Intelligently infers context to derive crucial data based on rules defined</a:t>
            </a:r>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t>Low-Code No-Code</a:t>
            </a:r>
          </a:p>
          <a:p>
            <a:pPr defTabSz="914400">
              <a:lnSpc>
                <a:spcPct val="90000"/>
              </a:lnSpc>
              <a:spcAft>
                <a:spcPts val="600"/>
              </a:spcAft>
              <a:buClr>
                <a:schemeClr val="accent1">
                  <a:lumMod val="75000"/>
                </a:schemeClr>
              </a:buClr>
              <a:buSzPct val="85000"/>
            </a:pPr>
            <a:endParaRPr lang="en-US" sz="1600" dirty="0"/>
          </a:p>
          <a:p>
            <a:pPr marL="0" indent="0" defTabSz="914400">
              <a:lnSpc>
                <a:spcPct val="90000"/>
              </a:lnSpc>
              <a:spcAft>
                <a:spcPts val="600"/>
              </a:spcAft>
              <a:buClr>
                <a:schemeClr val="accent1">
                  <a:lumMod val="75000"/>
                </a:schemeClr>
              </a:buClr>
              <a:buSzPct val="85000"/>
              <a:buNone/>
            </a:pPr>
            <a:r>
              <a:rPr lang="en-US" sz="1600" dirty="0"/>
              <a:t>Watch as it effortlessly creates and posts payloads to the SAP OData service transforming the way you manage your backend processes. Dive into the demo to see how this prototype not only simplifies but also accelerates your SAP operations.</a:t>
            </a:r>
          </a:p>
          <a:p>
            <a:pPr>
              <a:buFont typeface="Wingdings" panose="05000000000000000000" pitchFamily="2" charset="2"/>
              <a:buChar char="q"/>
            </a:pPr>
            <a:endParaRPr lang="en-US" sz="1500" dirty="0"/>
          </a:p>
        </p:txBody>
      </p:sp>
    </p:spTree>
    <p:extLst>
      <p:ext uri="{BB962C8B-B14F-4D97-AF65-F5344CB8AC3E}">
        <p14:creationId xmlns:p14="http://schemas.microsoft.com/office/powerpoint/2010/main" val="34162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SAP Purchase Assistant Bot</a:t>
            </a:r>
          </a:p>
        </p:txBody>
      </p:sp>
      <p:sp>
        <p:nvSpPr>
          <p:cNvPr id="7" name="TextBox 6">
            <a:extLst>
              <a:ext uri="{FF2B5EF4-FFF2-40B4-BE49-F238E27FC236}">
                <a16:creationId xmlns:a16="http://schemas.microsoft.com/office/drawing/2014/main" id="{9F071FB0-0633-B955-CCE9-8E4F2A505B42}"/>
              </a:ext>
            </a:extLst>
          </p:cNvPr>
          <p:cNvSpPr txBox="1"/>
          <p:nvPr/>
        </p:nvSpPr>
        <p:spPr>
          <a:xfrm>
            <a:off x="5718168" y="5728121"/>
            <a:ext cx="5893202" cy="369332"/>
          </a:xfrm>
          <a:prstGeom prst="rect">
            <a:avLst/>
          </a:prstGeom>
          <a:noFill/>
        </p:spPr>
        <p:txBody>
          <a:bodyPr wrap="square" rtlCol="0">
            <a:spAutoFit/>
          </a:bodyPr>
          <a:lstStyle/>
          <a:p>
            <a:r>
              <a:rPr lang="en-US" dirty="0"/>
              <a:t>YouTube Link : </a:t>
            </a:r>
            <a:r>
              <a:rPr lang="en-US" dirty="0">
                <a:hlinkClick r:id="rId4"/>
              </a:rPr>
              <a:t>https://youtu.be/_JoCTHLbJUU</a:t>
            </a:r>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92974"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13" name="Picture 12" descr="A qr code on a white background&#10;&#10;Description automatically generated">
            <a:extLst>
              <a:ext uri="{FF2B5EF4-FFF2-40B4-BE49-F238E27FC236}">
                <a16:creationId xmlns:a16="http://schemas.microsoft.com/office/drawing/2014/main" id="{2A97B420-2878-8E8F-6629-E2902C995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8938" y="5191723"/>
            <a:ext cx="890292" cy="905730"/>
          </a:xfrm>
          <a:prstGeom prst="rect">
            <a:avLst/>
          </a:prstGeom>
        </p:spPr>
      </p:pic>
      <p:pic>
        <p:nvPicPr>
          <p:cNvPr id="3" name="Online Media 2" title="AI Powered LCNC SAP Purchase Assistant">
            <a:hlinkClick r:id="" action="ppaction://media"/>
            <a:extLst>
              <a:ext uri="{FF2B5EF4-FFF2-40B4-BE49-F238E27FC236}">
                <a16:creationId xmlns:a16="http://schemas.microsoft.com/office/drawing/2014/main" id="{DD3CA1D3-514D-E026-2FBF-0862AD73269E}"/>
              </a:ext>
            </a:extLst>
          </p:cNvPr>
          <p:cNvPicPr>
            <a:picLocks noRot="1" noChangeAspect="1"/>
          </p:cNvPicPr>
          <p:nvPr>
            <a:videoFile r:link="rId1"/>
          </p:nvPr>
        </p:nvPicPr>
        <p:blipFill>
          <a:blip r:embed="rId6"/>
          <a:stretch>
            <a:fillRect/>
          </a:stretch>
        </p:blipFill>
        <p:spPr>
          <a:xfrm>
            <a:off x="5505397" y="1871743"/>
            <a:ext cx="5512413" cy="3114513"/>
          </a:xfrm>
          <a:prstGeom prst="rect">
            <a:avLst/>
          </a:prstGeom>
        </p:spPr>
      </p:pic>
    </p:spTree>
    <p:extLst>
      <p:ext uri="{BB962C8B-B14F-4D97-AF65-F5344CB8AC3E}">
        <p14:creationId xmlns:p14="http://schemas.microsoft.com/office/powerpoint/2010/main" val="1594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25B8D-BB2E-7903-4F1E-44E1D91DEB10}"/>
              </a:ext>
            </a:extLst>
          </p:cNvPr>
          <p:cNvSpPr>
            <a:spLocks noGrp="1"/>
          </p:cNvSpPr>
          <p:nvPr>
            <p:ph type="title"/>
          </p:nvPr>
        </p:nvSpPr>
        <p:spPr>
          <a:xfrm>
            <a:off x="8528071" y="1244741"/>
            <a:ext cx="3456122" cy="4589717"/>
          </a:xfrm>
        </p:spPr>
        <p:txBody>
          <a:bodyPr>
            <a:normAutofit fontScale="90000"/>
          </a:bodyPr>
          <a:lstStyle/>
          <a:p>
            <a:pPr algn="l"/>
            <a:r>
              <a:rPr lang="en-US" sz="4800" dirty="0"/>
              <a:t>Intelligent Automation for SAP Purchase Powered by AI </a:t>
            </a:r>
            <a:br>
              <a:rPr lang="en-US" sz="4800" dirty="0"/>
            </a:br>
            <a:r>
              <a:rPr lang="en-US" sz="2800" dirty="0"/>
              <a:t>(Automated via file)</a:t>
            </a:r>
            <a:br>
              <a:rPr lang="en-US" sz="4400" dirty="0"/>
            </a:br>
            <a:endParaRPr lang="en-US" sz="4800" dirty="0"/>
          </a:p>
        </p:txBody>
      </p:sp>
      <p:sp>
        <p:nvSpPr>
          <p:cNvPr id="3" name="Content Placeholder 2">
            <a:extLst>
              <a:ext uri="{FF2B5EF4-FFF2-40B4-BE49-F238E27FC236}">
                <a16:creationId xmlns:a16="http://schemas.microsoft.com/office/drawing/2014/main" id="{FFAFEE87-732D-CB24-4D3C-C7D7FD7C8E88}"/>
              </a:ext>
            </a:extLst>
          </p:cNvPr>
          <p:cNvSpPr>
            <a:spLocks noGrp="1"/>
          </p:cNvSpPr>
          <p:nvPr>
            <p:ph idx="1"/>
          </p:nvPr>
        </p:nvSpPr>
        <p:spPr>
          <a:xfrm>
            <a:off x="777312" y="817218"/>
            <a:ext cx="5721095" cy="5576320"/>
          </a:xfrm>
        </p:spPr>
        <p:txBody>
          <a:bodyPr>
            <a:normAutofit fontScale="92500" lnSpcReduction="10000"/>
          </a:bodyPr>
          <a:lstStyle/>
          <a:p>
            <a:pPr marL="0" indent="0">
              <a:lnSpc>
                <a:spcPct val="110000"/>
              </a:lnSpc>
              <a:buNone/>
            </a:pPr>
            <a:r>
              <a:rPr lang="en-US" sz="1700" dirty="0"/>
              <a:t>In today's era of automation, the ability to process inputs via email or files is essential. Introducing a bot powered by OpenAI, designed to revolutionize the creation of Purchase Orders in SAP using the same. Key features include:</a:t>
            </a:r>
          </a:p>
          <a:p>
            <a:pPr>
              <a:lnSpc>
                <a:spcPct val="110000"/>
              </a:lnSpc>
              <a:buFont typeface="Wingdings" panose="05000000000000000000" pitchFamily="2" charset="2"/>
              <a:buChar char="q"/>
            </a:pPr>
            <a:endParaRPr lang="en-US" sz="1700" dirty="0"/>
          </a:p>
          <a:p>
            <a:pPr>
              <a:lnSpc>
                <a:spcPct val="110000"/>
              </a:lnSpc>
              <a:buFont typeface="Wingdings" panose="05000000000000000000" pitchFamily="2" charset="2"/>
              <a:buChar char="q"/>
            </a:pPr>
            <a:r>
              <a:rPr lang="en-US" sz="1700" dirty="0"/>
              <a:t>Capability to upload files for input</a:t>
            </a:r>
          </a:p>
          <a:p>
            <a:pPr>
              <a:lnSpc>
                <a:spcPct val="110000"/>
              </a:lnSpc>
              <a:buFont typeface="Wingdings" panose="05000000000000000000" pitchFamily="2" charset="2"/>
              <a:buChar char="q"/>
            </a:pPr>
            <a:r>
              <a:rPr lang="en-US" sz="1700" dirty="0"/>
              <a:t>Natural language understanding</a:t>
            </a:r>
          </a:p>
          <a:p>
            <a:pPr>
              <a:lnSpc>
                <a:spcPct val="110000"/>
              </a:lnSpc>
              <a:buFont typeface="Wingdings" panose="05000000000000000000" pitchFamily="2" charset="2"/>
              <a:buChar char="q"/>
            </a:pPr>
            <a:r>
              <a:rPr lang="en-US" sz="1700" dirty="0"/>
              <a:t>Utilization of user-specific master &amp; configuration data</a:t>
            </a:r>
          </a:p>
          <a:p>
            <a:pPr>
              <a:lnSpc>
                <a:spcPct val="110000"/>
              </a:lnSpc>
              <a:buFont typeface="Wingdings" panose="05000000000000000000" pitchFamily="2" charset="2"/>
              <a:buChar char="q"/>
            </a:pPr>
            <a:r>
              <a:rPr lang="en-US" sz="1600" dirty="0"/>
              <a:t>Intelligent context inference to extract crucial data based on rules defined </a:t>
            </a:r>
          </a:p>
          <a:p>
            <a:pPr>
              <a:lnSpc>
                <a:spcPct val="110000"/>
              </a:lnSpc>
              <a:buFont typeface="Wingdings" panose="05000000000000000000" pitchFamily="2" charset="2"/>
              <a:buChar char="q"/>
            </a:pPr>
            <a:r>
              <a:rPr lang="en-US" sz="1700" dirty="0"/>
              <a:t>Low-Code No-Code</a:t>
            </a:r>
          </a:p>
          <a:p>
            <a:pPr>
              <a:lnSpc>
                <a:spcPct val="110000"/>
              </a:lnSpc>
              <a:buFont typeface="Wingdings" panose="05000000000000000000" pitchFamily="2" charset="2"/>
              <a:buChar char="q"/>
            </a:pPr>
            <a:endParaRPr lang="en-US" sz="1700" dirty="0"/>
          </a:p>
          <a:p>
            <a:pPr marL="0" indent="0">
              <a:lnSpc>
                <a:spcPct val="110000"/>
              </a:lnSpc>
              <a:buNone/>
            </a:pPr>
            <a:r>
              <a:rPr lang="en-US" sz="1700" dirty="0"/>
              <a:t>Watch as it effortlessly creates and posts payloads to the SAP OData service transforming the way you manage your backend processes. Dive into the demo to see how this prototype not only simplifies but also accelerates your SAP operations.</a:t>
            </a:r>
          </a:p>
          <a:p>
            <a:pPr>
              <a:lnSpc>
                <a:spcPct val="110000"/>
              </a:lnSpc>
              <a:buFont typeface="Wingdings" panose="05000000000000000000" pitchFamily="2" charset="2"/>
              <a:buChar char="q"/>
            </a:pPr>
            <a:endParaRPr lang="en-US" sz="1400" dirty="0"/>
          </a:p>
        </p:txBody>
      </p:sp>
    </p:spTree>
    <p:extLst>
      <p:ext uri="{BB962C8B-B14F-4D97-AF65-F5344CB8AC3E}">
        <p14:creationId xmlns:p14="http://schemas.microsoft.com/office/powerpoint/2010/main" val="124834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SAP Purchase Assistant Bot</a:t>
            </a:r>
            <a:br>
              <a:rPr lang="en-US" dirty="0"/>
            </a:br>
            <a:r>
              <a:rPr lang="en-US" sz="2400" dirty="0"/>
              <a:t>(Input Automated by File)</a:t>
            </a:r>
            <a:endParaRPr lang="en-US" dirty="0"/>
          </a:p>
        </p:txBody>
      </p:sp>
      <p:pic>
        <p:nvPicPr>
          <p:cNvPr id="5" name="Content Placeholder 4" descr="A qr code on a white background&#10;&#10;Description automatically generated">
            <a:extLst>
              <a:ext uri="{FF2B5EF4-FFF2-40B4-BE49-F238E27FC236}">
                <a16:creationId xmlns:a16="http://schemas.microsoft.com/office/drawing/2014/main" id="{828741F8-E608-4B59-BE21-5DC5F5007BD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99946" y="5172363"/>
            <a:ext cx="922220" cy="938212"/>
          </a:xfrm>
        </p:spPr>
      </p:pic>
      <p:sp>
        <p:nvSpPr>
          <p:cNvPr id="7" name="TextBox 6">
            <a:extLst>
              <a:ext uri="{FF2B5EF4-FFF2-40B4-BE49-F238E27FC236}">
                <a16:creationId xmlns:a16="http://schemas.microsoft.com/office/drawing/2014/main" id="{9F071FB0-0633-B955-CCE9-8E4F2A505B42}"/>
              </a:ext>
            </a:extLst>
          </p:cNvPr>
          <p:cNvSpPr txBox="1"/>
          <p:nvPr/>
        </p:nvSpPr>
        <p:spPr>
          <a:xfrm>
            <a:off x="5718168" y="5728121"/>
            <a:ext cx="5893202" cy="369332"/>
          </a:xfrm>
          <a:prstGeom prst="rect">
            <a:avLst/>
          </a:prstGeom>
          <a:noFill/>
        </p:spPr>
        <p:txBody>
          <a:bodyPr wrap="square" rtlCol="0">
            <a:spAutoFit/>
          </a:bodyPr>
          <a:lstStyle/>
          <a:p>
            <a:r>
              <a:rPr lang="en-US" dirty="0"/>
              <a:t>YouTube Link :  </a:t>
            </a:r>
            <a:r>
              <a:rPr lang="en-US" dirty="0">
                <a:hlinkClick r:id="rId5"/>
              </a:rPr>
              <a:t>https://youtu.be/tXVRnZDpswI</a:t>
            </a:r>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77010"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3" name="Online Media 2" title="AI Powered LCNC SAP Purchase Assistant ( Automation Via File Input )">
            <a:hlinkClick r:id="" action="ppaction://media"/>
            <a:extLst>
              <a:ext uri="{FF2B5EF4-FFF2-40B4-BE49-F238E27FC236}">
                <a16:creationId xmlns:a16="http://schemas.microsoft.com/office/drawing/2014/main" id="{3360A464-B357-5EAD-2C7C-4848FF51B257}"/>
              </a:ext>
            </a:extLst>
          </p:cNvPr>
          <p:cNvPicPr>
            <a:picLocks noRot="1" noChangeAspect="1"/>
          </p:cNvPicPr>
          <p:nvPr>
            <a:videoFile r:link="rId1"/>
          </p:nvPr>
        </p:nvPicPr>
        <p:blipFill>
          <a:blip r:embed="rId6"/>
          <a:stretch>
            <a:fillRect/>
          </a:stretch>
        </p:blipFill>
        <p:spPr>
          <a:xfrm>
            <a:off x="5466863" y="1770559"/>
            <a:ext cx="5589481" cy="3158057"/>
          </a:xfrm>
          <a:prstGeom prst="rect">
            <a:avLst/>
          </a:prstGeom>
        </p:spPr>
      </p:pic>
    </p:spTree>
    <p:extLst>
      <p:ext uri="{BB962C8B-B14F-4D97-AF65-F5344CB8AC3E}">
        <p14:creationId xmlns:p14="http://schemas.microsoft.com/office/powerpoint/2010/main" val="24574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25B8D-BB2E-7903-4F1E-44E1D91DEB10}"/>
              </a:ext>
            </a:extLst>
          </p:cNvPr>
          <p:cNvSpPr>
            <a:spLocks noGrp="1"/>
          </p:cNvSpPr>
          <p:nvPr>
            <p:ph type="title"/>
          </p:nvPr>
        </p:nvSpPr>
        <p:spPr>
          <a:xfrm>
            <a:off x="8302610" y="1316278"/>
            <a:ext cx="3456122" cy="4589717"/>
          </a:xfrm>
        </p:spPr>
        <p:txBody>
          <a:bodyPr>
            <a:normAutofit/>
          </a:bodyPr>
          <a:lstStyle/>
          <a:p>
            <a:pPr algn="l"/>
            <a:r>
              <a:rPr lang="en-US" sz="4300" dirty="0"/>
              <a:t>Intelligent Automation for SAP Supplier Powered by AI  </a:t>
            </a:r>
            <a:br>
              <a:rPr lang="en-US" sz="4300" dirty="0"/>
            </a:br>
            <a:endParaRPr lang="en-US" sz="4300" dirty="0"/>
          </a:p>
        </p:txBody>
      </p:sp>
      <p:sp>
        <p:nvSpPr>
          <p:cNvPr id="3" name="Content Placeholder 2">
            <a:extLst>
              <a:ext uri="{FF2B5EF4-FFF2-40B4-BE49-F238E27FC236}">
                <a16:creationId xmlns:a16="http://schemas.microsoft.com/office/drawing/2014/main" id="{FFAFEE87-732D-CB24-4D3C-C7D7FD7C8E88}"/>
              </a:ext>
            </a:extLst>
          </p:cNvPr>
          <p:cNvSpPr>
            <a:spLocks noGrp="1"/>
          </p:cNvSpPr>
          <p:nvPr>
            <p:ph idx="1"/>
          </p:nvPr>
        </p:nvSpPr>
        <p:spPr>
          <a:xfrm>
            <a:off x="798577" y="794042"/>
            <a:ext cx="5529071" cy="5634190"/>
          </a:xfrm>
        </p:spPr>
        <p:txBody>
          <a:bodyPr>
            <a:normAutofit fontScale="85000" lnSpcReduction="10000"/>
          </a:bodyPr>
          <a:lstStyle/>
          <a:p>
            <a:pPr marL="0" indent="0">
              <a:lnSpc>
                <a:spcPct val="110000"/>
              </a:lnSpc>
              <a:buNone/>
            </a:pPr>
            <a:endParaRPr lang="en-US" sz="1500" dirty="0"/>
          </a:p>
          <a:p>
            <a:pPr marL="0" indent="0">
              <a:lnSpc>
                <a:spcPct val="110000"/>
              </a:lnSpc>
              <a:buNone/>
            </a:pPr>
            <a:r>
              <a:rPr lang="en-US" sz="1700" dirty="0"/>
              <a:t>Building an App for creation of supplier has several challenges in terms of complexity, build effort, user interface, and business rules to name a few.  OpenAI GPT-4 has brought this complexity significantly down. This video is about a prototype built using the same. Salient features : </a:t>
            </a:r>
          </a:p>
          <a:p>
            <a:pPr>
              <a:lnSpc>
                <a:spcPct val="110000"/>
              </a:lnSpc>
              <a:buFont typeface="Wingdings" panose="05000000000000000000" pitchFamily="2" charset="2"/>
              <a:buChar char="q"/>
            </a:pPr>
            <a:endParaRPr lang="en-US" sz="1700" dirty="0"/>
          </a:p>
          <a:p>
            <a:pPr>
              <a:lnSpc>
                <a:spcPct val="110000"/>
              </a:lnSpc>
              <a:buFont typeface="Wingdings" panose="05000000000000000000" pitchFamily="2" charset="2"/>
              <a:buChar char="q"/>
            </a:pPr>
            <a:r>
              <a:rPr lang="en-US" sz="1700" dirty="0"/>
              <a:t>Converses in natural language</a:t>
            </a:r>
          </a:p>
          <a:p>
            <a:pPr>
              <a:lnSpc>
                <a:spcPct val="110000"/>
              </a:lnSpc>
              <a:buFont typeface="Wingdings" panose="05000000000000000000" pitchFamily="2" charset="2"/>
              <a:buChar char="q"/>
            </a:pPr>
            <a:r>
              <a:rPr lang="en-US" sz="1700" dirty="0"/>
              <a:t>Understands user-specific master and configuration data</a:t>
            </a:r>
          </a:p>
          <a:p>
            <a:pPr>
              <a:lnSpc>
                <a:spcPct val="110000"/>
              </a:lnSpc>
              <a:buFont typeface="Wingdings" panose="05000000000000000000" pitchFamily="2" charset="2"/>
              <a:buChar char="q"/>
            </a:pPr>
            <a:r>
              <a:rPr lang="en-US" sz="1700" dirty="0"/>
              <a:t>Low-Code No-Code</a:t>
            </a:r>
          </a:p>
          <a:p>
            <a:pPr>
              <a:lnSpc>
                <a:spcPct val="110000"/>
              </a:lnSpc>
              <a:buFont typeface="Wingdings" panose="05000000000000000000" pitchFamily="2" charset="2"/>
              <a:buChar char="q"/>
            </a:pPr>
            <a:r>
              <a:rPr lang="en-US" sz="1700" dirty="0"/>
              <a:t>Flexible Format for input</a:t>
            </a:r>
          </a:p>
          <a:p>
            <a:pPr>
              <a:lnSpc>
                <a:spcPct val="110000"/>
              </a:lnSpc>
              <a:buFont typeface="Wingdings" panose="05000000000000000000" pitchFamily="2" charset="2"/>
              <a:buChar char="q"/>
            </a:pPr>
            <a:r>
              <a:rPr lang="en-US" sz="1700" dirty="0"/>
              <a:t>Intelligently infers context to derive crucial data based on rules defined</a:t>
            </a:r>
          </a:p>
          <a:p>
            <a:pPr marL="0" indent="0">
              <a:lnSpc>
                <a:spcPct val="110000"/>
              </a:lnSpc>
              <a:buNone/>
            </a:pPr>
            <a:endParaRPr lang="en-US" sz="1700" dirty="0"/>
          </a:p>
          <a:p>
            <a:pPr marL="0" indent="0">
              <a:lnSpc>
                <a:spcPct val="110000"/>
              </a:lnSpc>
              <a:buNone/>
            </a:pPr>
            <a:r>
              <a:rPr lang="en-US" sz="1700" dirty="0"/>
              <a:t>Watch as it effortlessly creates and posts payloads to the SAP OData service transforming the way you manage your backend processes. Dive into the demo to see how it not only simplifies but also accelerates your SAP operations. This prototype focuses on creation of supplier in Germany.</a:t>
            </a:r>
          </a:p>
          <a:p>
            <a:pPr>
              <a:lnSpc>
                <a:spcPct val="110000"/>
              </a:lnSpc>
              <a:buFont typeface="Wingdings" panose="05000000000000000000" pitchFamily="2" charset="2"/>
              <a:buChar char="q"/>
            </a:pPr>
            <a:endParaRPr lang="en-US" sz="1500" dirty="0"/>
          </a:p>
        </p:txBody>
      </p:sp>
    </p:spTree>
    <p:extLst>
      <p:ext uri="{BB962C8B-B14F-4D97-AF65-F5344CB8AC3E}">
        <p14:creationId xmlns:p14="http://schemas.microsoft.com/office/powerpoint/2010/main" val="218704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D87EE8-D6F3-62A0-3866-4DBA6D65B623}"/>
              </a:ext>
            </a:extLst>
          </p:cNvPr>
          <p:cNvSpPr/>
          <p:nvPr/>
        </p:nvSpPr>
        <p:spPr>
          <a:xfrm>
            <a:off x="5431536" y="5715000"/>
            <a:ext cx="5660136" cy="3955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18775-AC0D-7DAB-B162-DFFF7728EC2F}"/>
              </a:ext>
            </a:extLst>
          </p:cNvPr>
          <p:cNvSpPr>
            <a:spLocks noGrp="1"/>
          </p:cNvSpPr>
          <p:nvPr>
            <p:ph type="title"/>
          </p:nvPr>
        </p:nvSpPr>
        <p:spPr/>
        <p:txBody>
          <a:bodyPr>
            <a:normAutofit/>
          </a:bodyPr>
          <a:lstStyle/>
          <a:p>
            <a:r>
              <a:rPr lang="en-US" dirty="0"/>
              <a:t>SAP Supplier Assistant Bot</a:t>
            </a:r>
          </a:p>
        </p:txBody>
      </p:sp>
      <p:sp>
        <p:nvSpPr>
          <p:cNvPr id="7" name="TextBox 6">
            <a:extLst>
              <a:ext uri="{FF2B5EF4-FFF2-40B4-BE49-F238E27FC236}">
                <a16:creationId xmlns:a16="http://schemas.microsoft.com/office/drawing/2014/main" id="{9F071FB0-0633-B955-CCE9-8E4F2A505B42}"/>
              </a:ext>
            </a:extLst>
          </p:cNvPr>
          <p:cNvSpPr txBox="1"/>
          <p:nvPr/>
        </p:nvSpPr>
        <p:spPr>
          <a:xfrm>
            <a:off x="5718168" y="5728121"/>
            <a:ext cx="5893202" cy="369332"/>
          </a:xfrm>
          <a:prstGeom prst="rect">
            <a:avLst/>
          </a:prstGeom>
          <a:noFill/>
        </p:spPr>
        <p:txBody>
          <a:bodyPr wrap="square" rtlCol="0">
            <a:spAutoFit/>
          </a:bodyPr>
          <a:lstStyle/>
          <a:p>
            <a:r>
              <a:rPr lang="en-US" dirty="0"/>
              <a:t>YouTube Link : </a:t>
            </a:r>
            <a:r>
              <a:rPr lang="en-US" dirty="0">
                <a:hlinkClick r:id="rId4"/>
              </a:rPr>
              <a:t>https://youtu.be/DKCwFVsL8j8</a:t>
            </a:r>
            <a:endParaRPr lang="en-US" dirty="0"/>
          </a:p>
        </p:txBody>
      </p:sp>
      <p:sp>
        <p:nvSpPr>
          <p:cNvPr id="8" name="Rectangle 7">
            <a:extLst>
              <a:ext uri="{FF2B5EF4-FFF2-40B4-BE49-F238E27FC236}">
                <a16:creationId xmlns:a16="http://schemas.microsoft.com/office/drawing/2014/main" id="{89152925-251F-B6DA-DC80-0F9484755308}"/>
              </a:ext>
            </a:extLst>
          </p:cNvPr>
          <p:cNvSpPr/>
          <p:nvPr/>
        </p:nvSpPr>
        <p:spPr>
          <a:xfrm>
            <a:off x="5431536" y="1600199"/>
            <a:ext cx="5660136" cy="3856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739299-3603-1629-AF9F-D3227E8327A4}"/>
              </a:ext>
            </a:extLst>
          </p:cNvPr>
          <p:cNvSpPr txBox="1"/>
          <p:nvPr/>
        </p:nvSpPr>
        <p:spPr>
          <a:xfrm>
            <a:off x="7054702" y="4824192"/>
            <a:ext cx="2185855" cy="646331"/>
          </a:xfrm>
          <a:prstGeom prst="rect">
            <a:avLst/>
          </a:prstGeom>
          <a:noFill/>
        </p:spPr>
        <p:txBody>
          <a:bodyPr wrap="none" rtlCol="0">
            <a:spAutoFit/>
          </a:bodyPr>
          <a:lstStyle/>
          <a:p>
            <a:endParaRPr lang="en-US" dirty="0"/>
          </a:p>
          <a:p>
            <a:r>
              <a:rPr lang="en-US" dirty="0"/>
              <a:t>Watch Video here !</a:t>
            </a:r>
          </a:p>
        </p:txBody>
      </p:sp>
      <p:sp>
        <p:nvSpPr>
          <p:cNvPr id="10" name="Rectangle: Rounded Corners 9">
            <a:extLst>
              <a:ext uri="{FF2B5EF4-FFF2-40B4-BE49-F238E27FC236}">
                <a16:creationId xmlns:a16="http://schemas.microsoft.com/office/drawing/2014/main" id="{AB436400-61B1-161D-A633-E3151E40968C}"/>
              </a:ext>
            </a:extLst>
          </p:cNvPr>
          <p:cNvSpPr/>
          <p:nvPr/>
        </p:nvSpPr>
        <p:spPr>
          <a:xfrm>
            <a:off x="2177010" y="6110575"/>
            <a:ext cx="922220" cy="244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SCAN ME </a:t>
            </a:r>
          </a:p>
        </p:txBody>
      </p:sp>
      <p:pic>
        <p:nvPicPr>
          <p:cNvPr id="13" name="Content Placeholder 12" descr="A qr code on a white background&#10;&#10;Description automatically generated">
            <a:extLst>
              <a:ext uri="{FF2B5EF4-FFF2-40B4-BE49-F238E27FC236}">
                <a16:creationId xmlns:a16="http://schemas.microsoft.com/office/drawing/2014/main" id="{F0D46FA1-E729-B44F-472D-259C588E7FB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177010" y="5147357"/>
            <a:ext cx="913467" cy="929307"/>
          </a:xfrm>
        </p:spPr>
      </p:pic>
      <p:pic>
        <p:nvPicPr>
          <p:cNvPr id="3" name="Online Media 2" title="AI Powered LCNC SAP Supplier Assistant">
            <a:hlinkClick r:id="" action="ppaction://media"/>
            <a:extLst>
              <a:ext uri="{FF2B5EF4-FFF2-40B4-BE49-F238E27FC236}">
                <a16:creationId xmlns:a16="http://schemas.microsoft.com/office/drawing/2014/main" id="{9CA16075-00D7-DBD5-5BAC-6629EE6F63D6}"/>
              </a:ext>
            </a:extLst>
          </p:cNvPr>
          <p:cNvPicPr>
            <a:picLocks noRot="1" noChangeAspect="1"/>
          </p:cNvPicPr>
          <p:nvPr>
            <a:videoFile r:link="rId1"/>
          </p:nvPr>
        </p:nvPicPr>
        <p:blipFill>
          <a:blip r:embed="rId6"/>
          <a:stretch>
            <a:fillRect/>
          </a:stretch>
        </p:blipFill>
        <p:spPr>
          <a:xfrm>
            <a:off x="5470076" y="1787779"/>
            <a:ext cx="5583055" cy="3154426"/>
          </a:xfrm>
          <a:prstGeom prst="rect">
            <a:avLst/>
          </a:prstGeom>
        </p:spPr>
      </p:pic>
    </p:spTree>
    <p:extLst>
      <p:ext uri="{BB962C8B-B14F-4D97-AF65-F5344CB8AC3E}">
        <p14:creationId xmlns:p14="http://schemas.microsoft.com/office/powerpoint/2010/main" val="417544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25B8D-BB2E-7903-4F1E-44E1D91DEB10}"/>
              </a:ext>
            </a:extLst>
          </p:cNvPr>
          <p:cNvSpPr>
            <a:spLocks noGrp="1"/>
          </p:cNvSpPr>
          <p:nvPr>
            <p:ph type="title"/>
          </p:nvPr>
        </p:nvSpPr>
        <p:spPr>
          <a:xfrm>
            <a:off x="8127685" y="1348282"/>
            <a:ext cx="3456122" cy="4589717"/>
          </a:xfrm>
        </p:spPr>
        <p:txBody>
          <a:bodyPr>
            <a:normAutofit/>
          </a:bodyPr>
          <a:lstStyle/>
          <a:p>
            <a:pPr algn="l"/>
            <a:r>
              <a:rPr lang="en-US" dirty="0"/>
              <a:t>Special Feature on Automation Intelligence -  Dual OpenAI Assistants !</a:t>
            </a:r>
            <a:br>
              <a:rPr lang="en-US" sz="4800" dirty="0"/>
            </a:br>
            <a:endParaRPr lang="en-US" sz="4800" dirty="0"/>
          </a:p>
        </p:txBody>
      </p:sp>
      <p:sp>
        <p:nvSpPr>
          <p:cNvPr id="3" name="Content Placeholder 2">
            <a:extLst>
              <a:ext uri="{FF2B5EF4-FFF2-40B4-BE49-F238E27FC236}">
                <a16:creationId xmlns:a16="http://schemas.microsoft.com/office/drawing/2014/main" id="{FFAFEE87-732D-CB24-4D3C-C7D7FD7C8E88}"/>
              </a:ext>
            </a:extLst>
          </p:cNvPr>
          <p:cNvSpPr>
            <a:spLocks noGrp="1"/>
          </p:cNvSpPr>
          <p:nvPr>
            <p:ph idx="1"/>
          </p:nvPr>
        </p:nvSpPr>
        <p:spPr>
          <a:xfrm>
            <a:off x="798577" y="414670"/>
            <a:ext cx="5580958" cy="5627994"/>
          </a:xfrm>
        </p:spPr>
        <p:txBody>
          <a:bodyPr>
            <a:normAutofit/>
          </a:bodyPr>
          <a:lstStyle/>
          <a:p>
            <a:pPr marL="0" indent="0">
              <a:lnSpc>
                <a:spcPct val="90000"/>
              </a:lnSpc>
              <a:spcAft>
                <a:spcPts val="600"/>
              </a:spcAft>
              <a:buClr>
                <a:schemeClr val="accent1">
                  <a:lumMod val="75000"/>
                </a:schemeClr>
              </a:buClr>
              <a:buSzPct val="85000"/>
              <a:buNone/>
            </a:pPr>
            <a:r>
              <a:rPr lang="en-US" sz="1600" dirty="0"/>
              <a:t>Can we get the functionality and the processing power of two OpenAI assistants in one App. Yes, it's possible !</a:t>
            </a:r>
          </a:p>
          <a:p>
            <a:pPr defTabSz="914400">
              <a:lnSpc>
                <a:spcPct val="90000"/>
              </a:lnSpc>
              <a:spcAft>
                <a:spcPts val="600"/>
              </a:spcAft>
              <a:buClr>
                <a:schemeClr val="accent1">
                  <a:lumMod val="75000"/>
                </a:schemeClr>
              </a:buClr>
              <a:buSzPct val="85000"/>
            </a:pPr>
            <a:endParaRPr lang="en-US" sz="1600" dirty="0"/>
          </a:p>
          <a:p>
            <a:pPr marL="0" indent="0" defTabSz="914400">
              <a:lnSpc>
                <a:spcPct val="90000"/>
              </a:lnSpc>
              <a:spcAft>
                <a:spcPts val="600"/>
              </a:spcAft>
              <a:buClr>
                <a:schemeClr val="accent1">
                  <a:lumMod val="75000"/>
                </a:schemeClr>
              </a:buClr>
              <a:buSzPct val="85000"/>
              <a:buNone/>
            </a:pPr>
            <a:r>
              <a:rPr lang="en-US" sz="1600" dirty="0"/>
              <a:t>Dive into this unique demo where two OpenAI assistants (links given below ) works seamlessly together in a LCNC App taking user experience to a new level. </a:t>
            </a:r>
          </a:p>
          <a:p>
            <a:pPr defTabSz="914400">
              <a:lnSpc>
                <a:spcPct val="90000"/>
              </a:lnSpc>
              <a:spcAft>
                <a:spcPts val="600"/>
              </a:spcAft>
              <a:buClr>
                <a:schemeClr val="accent1">
                  <a:lumMod val="75000"/>
                </a:schemeClr>
              </a:buClr>
              <a:buSzPct val="85000"/>
            </a:pPr>
            <a:endParaRPr lang="en-US" sz="1600" dirty="0"/>
          </a:p>
          <a:p>
            <a:pPr marL="0" indent="0" defTabSz="914400">
              <a:lnSpc>
                <a:spcPct val="90000"/>
              </a:lnSpc>
              <a:spcAft>
                <a:spcPts val="600"/>
              </a:spcAft>
              <a:buClr>
                <a:schemeClr val="accent1">
                  <a:lumMod val="75000"/>
                </a:schemeClr>
              </a:buClr>
              <a:buSzPct val="85000"/>
              <a:buNone/>
            </a:pPr>
            <a:r>
              <a:rPr lang="en-US" sz="1600" dirty="0"/>
              <a:t>This prototype is composed of below Assistants such that the user gets to use them interchangeably without any extra effort : </a:t>
            </a:r>
          </a:p>
          <a:p>
            <a:pPr defTabSz="914400">
              <a:lnSpc>
                <a:spcPct val="90000"/>
              </a:lnSpc>
              <a:spcAft>
                <a:spcPts val="600"/>
              </a:spcAft>
              <a:buClr>
                <a:schemeClr val="accent1">
                  <a:lumMod val="75000"/>
                </a:schemeClr>
              </a:buClr>
              <a:buSzPct val="85000"/>
            </a:pPr>
            <a:endParaRPr lang="en-US" sz="1600" dirty="0"/>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hlinkClick r:id="rId2" action="ppaction://hlinksldjump"/>
              </a:rPr>
              <a:t>Intelligent Automation for SAP Purchase Powered by AI</a:t>
            </a:r>
            <a:r>
              <a:rPr lang="en-US" sz="1600" dirty="0"/>
              <a:t> </a:t>
            </a:r>
          </a:p>
          <a:p>
            <a:pPr defTabSz="914400">
              <a:lnSpc>
                <a:spcPct val="90000"/>
              </a:lnSpc>
              <a:spcAft>
                <a:spcPts val="600"/>
              </a:spcAft>
              <a:buClr>
                <a:schemeClr val="accent1">
                  <a:lumMod val="75000"/>
                </a:schemeClr>
              </a:buClr>
              <a:buSzPct val="85000"/>
              <a:buFont typeface="Wingdings" panose="05000000000000000000" pitchFamily="2" charset="2"/>
              <a:buChar char="q"/>
            </a:pPr>
            <a:r>
              <a:rPr lang="en-US" sz="1600" dirty="0">
                <a:hlinkClick r:id="rId3" action="ppaction://hlinksldjump"/>
              </a:rPr>
              <a:t>Intelligent Automation for SAP Supplier Powered by AI</a:t>
            </a:r>
            <a:endParaRPr lang="en-US" sz="1600" dirty="0"/>
          </a:p>
        </p:txBody>
      </p:sp>
    </p:spTree>
    <p:extLst>
      <p:ext uri="{BB962C8B-B14F-4D97-AF65-F5344CB8AC3E}">
        <p14:creationId xmlns:p14="http://schemas.microsoft.com/office/powerpoint/2010/main" val="1007739221"/>
      </p:ext>
    </p:extLst>
  </p:cSld>
  <p:clrMapOvr>
    <a:masterClrMapping/>
  </p:clrMapOvr>
</p:sld>
</file>

<file path=ppt/theme/theme1.xml><?xml version="1.0" encoding="utf-8"?>
<a:theme xmlns:a="http://schemas.openxmlformats.org/drawingml/2006/main" name="Atlas">
  <a:themeElements>
    <a:clrScheme name="Custom 1">
      <a:dk1>
        <a:sysClr val="windowText" lastClr="000000"/>
      </a:dk1>
      <a:lt1>
        <a:sysClr val="window" lastClr="FFFFFF"/>
      </a:lt1>
      <a:dk2>
        <a:srgbClr val="505046"/>
      </a:dk2>
      <a:lt2>
        <a:srgbClr val="EEECE1"/>
      </a:lt2>
      <a:accent1>
        <a:srgbClr val="FF0000"/>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1120</TotalTime>
  <Words>734</Words>
  <Application>Microsoft Office PowerPoint</Application>
  <PresentationFormat>Widescreen</PresentationFormat>
  <Paragraphs>78</Paragraphs>
  <Slides>10</Slides>
  <Notes>5</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Calibri</vt:lpstr>
      <vt:lpstr>Calibri Light</vt:lpstr>
      <vt:lpstr>Rockwell</vt:lpstr>
      <vt:lpstr>Wingdings</vt:lpstr>
      <vt:lpstr>Atlas</vt:lpstr>
      <vt:lpstr>       AI-Powered Bots :  Intelligent Automation for SAP </vt:lpstr>
      <vt:lpstr>Brief Introduction</vt:lpstr>
      <vt:lpstr>Intelligent Automation for SAP Purchase Powered by AI </vt:lpstr>
      <vt:lpstr>SAP Purchase Assistant Bot</vt:lpstr>
      <vt:lpstr>Intelligent Automation for SAP Purchase Powered by AI  (Automated via file) </vt:lpstr>
      <vt:lpstr>SAP Purchase Assistant Bot (Input Automated by File)</vt:lpstr>
      <vt:lpstr>Intelligent Automation for SAP Supplier Powered by AI   </vt:lpstr>
      <vt:lpstr>SAP Supplier Assistant Bot</vt:lpstr>
      <vt:lpstr>Special Feature on Automation Intelligence -  Dual OpenAI Assistants ! </vt:lpstr>
      <vt:lpstr>Integration of Dual OpenAI Assistants!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Bots for SAP</dc:title>
  <dc:creator>Shweta Soni</dc:creator>
  <cp:lastModifiedBy>Shweta Soni2</cp:lastModifiedBy>
  <cp:revision>17</cp:revision>
  <cp:lastPrinted>2024-05-13T06:50:04Z</cp:lastPrinted>
  <dcterms:created xsi:type="dcterms:W3CDTF">2024-05-04T08:23:57Z</dcterms:created>
  <dcterms:modified xsi:type="dcterms:W3CDTF">2024-05-28T06:23:46Z</dcterms:modified>
</cp:coreProperties>
</file>