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6" r:id="rId3"/>
    <p:sldId id="261" r:id="rId4"/>
    <p:sldId id="263" r:id="rId5"/>
    <p:sldId id="29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90" r:id="rId25"/>
    <p:sldId id="283" r:id="rId26"/>
    <p:sldId id="280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9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91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0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037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4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2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8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4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1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1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5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1C30FA-D0C8-44C3-95A0-24D83A92B1A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D514-1AE1-4DDF-A8B9-1A3F778E8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8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6813-CBA2-4A60-848B-897F5BC0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By,</a:t>
            </a:r>
          </a:p>
          <a:p>
            <a:pPr marL="457200" indent="-457200">
              <a:buAutoNum type="arabicPeriod"/>
            </a:pPr>
            <a:r>
              <a:rPr lang="en-US" dirty="0"/>
              <a:t>Kavan Shah (C0814185)</a:t>
            </a:r>
          </a:p>
          <a:p>
            <a:pPr marL="457200" indent="-457200">
              <a:buAutoNum type="arabicPeriod"/>
            </a:pPr>
            <a:r>
              <a:rPr lang="en-US" dirty="0" err="1"/>
              <a:t>Kuntal</a:t>
            </a:r>
            <a:r>
              <a:rPr lang="en-US" dirty="0"/>
              <a:t> Shah (C0797800)</a:t>
            </a:r>
          </a:p>
          <a:p>
            <a:pPr marL="457200" indent="-457200">
              <a:buAutoNum type="arabicPeriod"/>
            </a:pPr>
            <a:r>
              <a:rPr lang="en-US"/>
              <a:t>Shweta Limbachiya (C0819165)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Professor: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    Graham Wall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6057F9-EB06-4A52-AFD1-6C99DAAD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26" y="609601"/>
            <a:ext cx="10012788" cy="6516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Beer Consumption Prediction using ML</a:t>
            </a:r>
          </a:p>
        </p:txBody>
      </p:sp>
    </p:spTree>
    <p:extLst>
      <p:ext uri="{BB962C8B-B14F-4D97-AF65-F5344CB8AC3E}">
        <p14:creationId xmlns:p14="http://schemas.microsoft.com/office/powerpoint/2010/main" val="18489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4525303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 features are: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Informative – It gives useful data for the model to correctly predict the label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Discriminative – It helps model to make differences among training examples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Non-redundant – It differentiate the features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8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45253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feature engineering, the dataset becomes a big matrix of numerical values.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Further, feature engineering includes: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Construction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Transformation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21257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45253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Construction:</a:t>
            </a: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means turning raw data into informative features that best represent the underlying problem.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where the domain expertise is needed, and this is the key to increase the performance of the model.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project, we have constructed features like days, months, season from the given date and temperature columns.</a:t>
            </a:r>
          </a:p>
        </p:txBody>
      </p:sp>
    </p:spTree>
    <p:extLst>
      <p:ext uri="{BB962C8B-B14F-4D97-AF65-F5344CB8AC3E}">
        <p14:creationId xmlns:p14="http://schemas.microsoft.com/office/powerpoint/2010/main" val="89600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506673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Transformation:</a:t>
            </a: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process of transforming the feature into new one by using any specific function such as scaling, log etc.</a:t>
            </a:r>
          </a:p>
          <a:p>
            <a:pPr marL="0" indent="0" algn="just">
              <a:buNone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Dimension Reduction:</a:t>
            </a: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process of reducing the number of features by keeping only informative, discriminative, non-redundant features.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dataset, the “weekend” is the feature which has no impact on the prediction. So that to get rid of dimensionality curse, we have removed it.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2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Benefits of Feature Engineering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506673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 computation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storage space required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model performance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 algn="just"/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Overall, Feature Engineering is the significant part to build efficient machine learning model.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the dataset is ready to go, and machine can start the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162727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Modelling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process where we decide which learning method to use to train the model (supervised or unsupervised).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Learning: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when training set has labels for output/target.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learning: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when training set doesn’t contain label for target having only features.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selected supervised learning as we have “Consumption 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Litres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as the target column (feature).</a:t>
            </a:r>
          </a:p>
        </p:txBody>
      </p:sp>
    </p:spTree>
    <p:extLst>
      <p:ext uri="{BB962C8B-B14F-4D97-AF65-F5344CB8AC3E}">
        <p14:creationId xmlns:p14="http://schemas.microsoft.com/office/powerpoint/2010/main" val="75410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Modelling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selection of the supervised leaning, the next thing is to choose model.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 is used to build two kinds of models listed below: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The label to predict having continuous value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The label to predict has discrete value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in our dataset, the “Consumption 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Litres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column has continuous value, we are selecting regression model to perform.</a:t>
            </a:r>
          </a:p>
        </p:txBody>
      </p:sp>
    </p:spTree>
    <p:extLst>
      <p:ext uri="{BB962C8B-B14F-4D97-AF65-F5344CB8AC3E}">
        <p14:creationId xmlns:p14="http://schemas.microsoft.com/office/powerpoint/2010/main" val="307343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Modelling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Choosing Best Algorithm: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any machine learning problem, there is no such thing like “best algorithm” because of which choosing right algorithm is tricky and difficult in the machine learning. 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irrefutable fact that various regression algorithms perform differently on various datasets. One can be worst for a dataset but the same can be the best for the other one.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reason why we chose to work with various algorithms to find the best fit for our dataset.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Performance Measure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 assess the performance of model includes 2 steps: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use the model to predict the target column (feature).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Second, use some methods compare the predicted values with the real values that how much variation arrived in the prediction.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Performance Measure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start predicting the label, we need to split the dataset into two parts that is train and test.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project, we have decided to split the dataset into 80-20 that is 80% for training purpose and 20% for testing.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next thing is to select the correct performance indicator.</a:t>
            </a:r>
          </a:p>
        </p:txBody>
      </p:sp>
    </p:spTree>
    <p:extLst>
      <p:ext uri="{BB962C8B-B14F-4D97-AF65-F5344CB8AC3E}">
        <p14:creationId xmlns:p14="http://schemas.microsoft.com/office/powerpoint/2010/main" val="35298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BD84-1FA9-42CE-8642-44766591B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75" y="395784"/>
            <a:ext cx="8299730" cy="67122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What is Machine Learning Model?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FAEC8-8E79-445E-B98A-5DCF2B07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75" y="1677703"/>
            <a:ext cx="9931582" cy="402706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 machine learning model intends to determine the optimal structure in a dataset to achieve an assigned task.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It results from learning algorithms and applied on a training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Data + algorithms = model</a:t>
            </a:r>
            <a:endParaRPr lang="en-IN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machine learning model is the data combined with the algorithms that is we are applying algorithms on the data to learn the </a:t>
            </a:r>
            <a:r>
              <a:rPr lang="en-US" sz="2400" b="1" cap="none" dirty="0">
                <a:solidFill>
                  <a:srgbClr val="ACD4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it results in automated systems.</a:t>
            </a:r>
          </a:p>
          <a:p>
            <a:pPr algn="l"/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Performance Measure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 model performance indicators: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commonly used performance indicators for regression are listed below: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Squared Error (MSE)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Absolute Error (MAE)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 of determination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in our model, we have selected MAE as a performance indicator.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all that we need to implement in order to make a machine learning model. After this all we need is to improve the performance of the model if it is underfitted or overfitted.</a:t>
            </a:r>
          </a:p>
        </p:txBody>
      </p:sp>
    </p:spTree>
    <p:extLst>
      <p:ext uri="{BB962C8B-B14F-4D97-AF65-F5344CB8AC3E}">
        <p14:creationId xmlns:p14="http://schemas.microsoft.com/office/powerpoint/2010/main" val="400703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Dataset Visualization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2D0B67B-7609-4E15-B3CD-42429512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52" y="1146412"/>
            <a:ext cx="9071095" cy="4672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E2CC8-5618-4748-8989-EBCA608B9CA1}"/>
              </a:ext>
            </a:extLst>
          </p:cNvPr>
          <p:cNvSpPr txBox="1"/>
          <p:nvPr/>
        </p:nvSpPr>
        <p:spPr>
          <a:xfrm>
            <a:off x="1542584" y="5989637"/>
            <a:ext cx="9088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Beer consumption is higher in weekdays instead of weekends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3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Dataset Visualization (Contd…)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0B67B-7609-4E15-B3CD-42429512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452" y="1158563"/>
            <a:ext cx="9071095" cy="4648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E2CC8-5618-4748-8989-EBCA608B9CA1}"/>
              </a:ext>
            </a:extLst>
          </p:cNvPr>
          <p:cNvSpPr txBox="1"/>
          <p:nvPr/>
        </p:nvSpPr>
        <p:spPr>
          <a:xfrm>
            <a:off x="1357362" y="5903893"/>
            <a:ext cx="9477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Most of the beer is consumed on Saturdays and Sundays, so the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Beer is consumed during the weekends.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59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Dataset Visualization (Contd…)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0B67B-7609-4E15-B3CD-42429512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238" y="1158563"/>
            <a:ext cx="8999522" cy="4648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E2CC8-5618-4748-8989-EBCA608B9CA1}"/>
              </a:ext>
            </a:extLst>
          </p:cNvPr>
          <p:cNvSpPr txBox="1"/>
          <p:nvPr/>
        </p:nvSpPr>
        <p:spPr>
          <a:xfrm>
            <a:off x="1357362" y="5903893"/>
            <a:ext cx="9853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Beer consumption is higher in the end of the year from December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March. It is decreasing in the middle of the year.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5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Dataset Visualization (Contd…)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0B67B-7609-4E15-B3CD-42429512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7349" y="1460310"/>
            <a:ext cx="8453062" cy="4630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E2CC8-5618-4748-8989-EBCA608B9CA1}"/>
              </a:ext>
            </a:extLst>
          </p:cNvPr>
          <p:cNvSpPr txBox="1"/>
          <p:nvPr/>
        </p:nvSpPr>
        <p:spPr>
          <a:xfrm>
            <a:off x="1250635" y="5985781"/>
            <a:ext cx="9690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the temperature variation, we can see that the seasons are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are changed.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39447-DFFC-4C92-AA0D-542061201823}"/>
              </a:ext>
            </a:extLst>
          </p:cNvPr>
          <p:cNvSpPr txBox="1"/>
          <p:nvPr/>
        </p:nvSpPr>
        <p:spPr>
          <a:xfrm>
            <a:off x="381589" y="1697883"/>
            <a:ext cx="26842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Summer Months: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December to March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Autumn Months: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April, May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Winter Months: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June to September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Spring Months: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October, November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Dataset Visualization (Contd…)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0B67B-7609-4E15-B3CD-42429512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4397" y="1158563"/>
            <a:ext cx="8963203" cy="4648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E2CC8-5618-4748-8989-EBCA608B9CA1}"/>
              </a:ext>
            </a:extLst>
          </p:cNvPr>
          <p:cNvSpPr txBox="1"/>
          <p:nvPr/>
        </p:nvSpPr>
        <p:spPr>
          <a:xfrm>
            <a:off x="1357362" y="5903893"/>
            <a:ext cx="9657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Beer consumption is higher in Summer and Spring. In winter, the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beer </a:t>
            </a:r>
            <a:r>
              <a:rPr lang="en-IN" sz="2800">
                <a:latin typeface="Calibri" panose="020F0502020204030204" pitchFamily="34" charset="0"/>
                <a:cs typeface="Calibri" panose="020F0502020204030204" pitchFamily="34" charset="0"/>
              </a:rPr>
              <a:t>is the least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consumed.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59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Algorithms we have used for our dataset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Gradient Boosting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6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Prediction using Linear Regression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5886D7A-ED8B-43B6-A554-A995C43C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8" y="1146412"/>
            <a:ext cx="9404723" cy="4862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D9FC5-AEC5-4BCB-8898-6EF9D46B8A1C}"/>
              </a:ext>
            </a:extLst>
          </p:cNvPr>
          <p:cNvSpPr txBox="1"/>
          <p:nvPr/>
        </p:nvSpPr>
        <p:spPr>
          <a:xfrm>
            <a:off x="5075527" y="614367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MAE = 2.849</a:t>
            </a:r>
          </a:p>
        </p:txBody>
      </p:sp>
    </p:spTree>
    <p:extLst>
      <p:ext uri="{BB962C8B-B14F-4D97-AF65-F5344CB8AC3E}">
        <p14:creationId xmlns:p14="http://schemas.microsoft.com/office/powerpoint/2010/main" val="209813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Prediction using Random Forest Regressor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86D7A-ED8B-43B6-A554-A995C43C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0204" y="1146412"/>
            <a:ext cx="9331590" cy="4862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D9FC5-AEC5-4BCB-8898-6EF9D46B8A1C}"/>
              </a:ext>
            </a:extLst>
          </p:cNvPr>
          <p:cNvSpPr txBox="1"/>
          <p:nvPr/>
        </p:nvSpPr>
        <p:spPr>
          <a:xfrm>
            <a:off x="5075527" y="614367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MAE = 2.183</a:t>
            </a:r>
          </a:p>
        </p:txBody>
      </p:sp>
    </p:spTree>
    <p:extLst>
      <p:ext uri="{BB962C8B-B14F-4D97-AF65-F5344CB8AC3E}">
        <p14:creationId xmlns:p14="http://schemas.microsoft.com/office/powerpoint/2010/main" val="2079132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39835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Prediction using Gradient Boosting Regressor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86D7A-ED8B-43B6-A554-A995C43C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0204" y="1150998"/>
            <a:ext cx="9331590" cy="4853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D9FC5-AEC5-4BCB-8898-6EF9D46B8A1C}"/>
              </a:ext>
            </a:extLst>
          </p:cNvPr>
          <p:cNvSpPr txBox="1"/>
          <p:nvPr/>
        </p:nvSpPr>
        <p:spPr>
          <a:xfrm>
            <a:off x="5075527" y="614367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MAE = 2.057</a:t>
            </a:r>
          </a:p>
        </p:txBody>
      </p:sp>
    </p:spTree>
    <p:extLst>
      <p:ext uri="{BB962C8B-B14F-4D97-AF65-F5344CB8AC3E}">
        <p14:creationId xmlns:p14="http://schemas.microsoft.com/office/powerpoint/2010/main" val="408524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Steps to build a machine learning model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4525303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many ways to build a machine learning model; however, each implementations include the following steps in the solution pipeline: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Measure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highly iterative process because after completion of these four steps, the final one is “Performance Improvement”, and It again takes us into the afore-mentioned steps.</a:t>
            </a:r>
          </a:p>
        </p:txBody>
      </p:sp>
    </p:spTree>
    <p:extLst>
      <p:ext uri="{BB962C8B-B14F-4D97-AF65-F5344CB8AC3E}">
        <p14:creationId xmlns:p14="http://schemas.microsoft.com/office/powerpoint/2010/main" val="3351690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39835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Prediction using Decision Tree Regressor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86D7A-ED8B-43B6-A554-A995C43C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0204" y="1154755"/>
            <a:ext cx="9331590" cy="484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D9FC5-AEC5-4BCB-8898-6EF9D46B8A1C}"/>
              </a:ext>
            </a:extLst>
          </p:cNvPr>
          <p:cNvSpPr txBox="1"/>
          <p:nvPr/>
        </p:nvSpPr>
        <p:spPr>
          <a:xfrm>
            <a:off x="5075527" y="614367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MAE = 2.209</a:t>
            </a:r>
          </a:p>
        </p:txBody>
      </p:sp>
    </p:spTree>
    <p:extLst>
      <p:ext uri="{BB962C8B-B14F-4D97-AF65-F5344CB8AC3E}">
        <p14:creationId xmlns:p14="http://schemas.microsoft.com/office/powerpoint/2010/main" val="2819206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Performance Measure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46412"/>
            <a:ext cx="9678419" cy="57115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Absolute Errors of models listed below: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Regressor = 2.849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Regressor = 2.183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Regressor = 2.057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Regressor = 2.209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regressor is having the least error followed by random forest regressor and then there is decision tree regressor. The linear regressor has the highest error for the dataset.</a:t>
            </a:r>
          </a:p>
          <a:p>
            <a:pPr algn="just"/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the Gradient Boosting Regressor is the best model for the dataset and Linear regressor is the worst model.</a:t>
            </a:r>
          </a:p>
        </p:txBody>
      </p:sp>
    </p:spTree>
    <p:extLst>
      <p:ext uri="{BB962C8B-B14F-4D97-AF65-F5344CB8AC3E}">
        <p14:creationId xmlns:p14="http://schemas.microsoft.com/office/powerpoint/2010/main" val="140656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25" y="1004894"/>
            <a:ext cx="58960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You!!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F71B3CE-ACA0-423A-A435-D2F303445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76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78419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What idea you will get from this presentation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4525303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you import your raw data?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methods for data cleaning?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convert raw data to relevant data for machine leaning model?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various types of machine learning algorithms?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one should you choose to build model?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method to evaluate the performance of the model?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78419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Dataset we have used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166348"/>
            <a:ext cx="10558702" cy="558929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Beer is one of the most consumed drinks in the world. Around the world, thousands of people consuming drink regularly and in different situation.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Czech republic is the country that is the most consuming beer in the world. In 2015, the Czechs drank 142.4 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litres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person.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is collected in Sao Paulo-Brazil for the year 2015. The dataset has 7 attributes listed below.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date, of the year </a:t>
            </a:r>
            <a:r>
              <a:rPr lang="en-US" sz="2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 which is daily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tracking.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Temp Median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Median temperature for the day.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Temp Min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Min temperature for that day.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Temp Max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Max temperature for that day.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Precipitation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Chance of rain for that day.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Weekend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Bool, 1: Weekend, 0: Weekday.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Consumption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Litres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amount of beer consumed for that day.</a:t>
            </a:r>
          </a:p>
        </p:txBody>
      </p:sp>
    </p:spTree>
    <p:extLst>
      <p:ext uri="{BB962C8B-B14F-4D97-AF65-F5344CB8AC3E}">
        <p14:creationId xmlns:p14="http://schemas.microsoft.com/office/powerpoint/2010/main" val="15012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Libraries we have used for coding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999143" cy="534651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0" indent="0" algn="just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is reference module to efficiently manipulate millions of rows of data in python.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 learn</a:t>
            </a:r>
          </a:p>
          <a:p>
            <a:pPr marL="0" indent="0" algn="just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is reference module for machine learning that features various classification, regression and clustering algorithms.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Matplotlib, Seaborn</a:t>
            </a:r>
          </a:p>
          <a:p>
            <a:pPr marL="0" indent="0" algn="just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These modules are more convenient for data visualization for making machine learning models.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8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02072"/>
            <a:ext cx="9678419" cy="5553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preparation can be done in 3 steps: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Querying data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we have a csv file downloaded from Kaggle, we have used pandas for querying the dataset and get the “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which is the format that enables us to work on large volume of data. </a:t>
            </a:r>
          </a:p>
          <a:p>
            <a:pPr marL="0" indent="0" algn="just">
              <a:buNone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Clean Data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includes dealing with missing values and removing outliers from the dataset. We are removing the 576 null values presented in our dataset.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3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452530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Format your data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step consists of modifying data such as converting some datatypes, encoding of categorical variables.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dataset, some numbers have commas instead of period (.). So that, first, we have replaced the commas with periods.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Second, we have converted some features’ datatypes to float to use them for leaning the model.</a:t>
            </a:r>
          </a:p>
          <a:p>
            <a:pPr marL="0" indent="0" algn="just">
              <a:buNone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the data preparation is completed and we’re ready to move on next step of solution pipeline which is “Feature Engineering”.</a:t>
            </a:r>
          </a:p>
        </p:txBody>
      </p:sp>
    </p:spTree>
    <p:extLst>
      <p:ext uri="{BB962C8B-B14F-4D97-AF65-F5344CB8AC3E}">
        <p14:creationId xmlns:p14="http://schemas.microsoft.com/office/powerpoint/2010/main" val="40963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24D-545A-464D-84FA-F6EBBBFF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508-D061-474C-8C76-908E9ED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489"/>
            <a:ext cx="9678419" cy="4525303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feature is a measurable property of a phenomenon being observed.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features (columns) that are used for leaning the model is known as dimension.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7 features (columns) so that we can say that we have used 7 dimensions in our model.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 is a process of transforming raw data into relevant features resulting in improved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88132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1674</Words>
  <Application>Microsoft Office PowerPoint</Application>
  <PresentationFormat>Widescreen</PresentationFormat>
  <Paragraphs>199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Beer Consumption Prediction using ML</vt:lpstr>
      <vt:lpstr>What is Machine Learning Model?</vt:lpstr>
      <vt:lpstr>Steps to build a machine learning model</vt:lpstr>
      <vt:lpstr>What idea you will get from this presentation</vt:lpstr>
      <vt:lpstr>Dataset we have used</vt:lpstr>
      <vt:lpstr>Libraries we have used for coding</vt:lpstr>
      <vt:lpstr>Data Preparation</vt:lpstr>
      <vt:lpstr>Data Preparation (Contd…)</vt:lpstr>
      <vt:lpstr>Feature Engineering</vt:lpstr>
      <vt:lpstr>Feature Engineering (Contd…)</vt:lpstr>
      <vt:lpstr>Feature Engineering (Contd…)</vt:lpstr>
      <vt:lpstr>Feature Engineering (Contd…)</vt:lpstr>
      <vt:lpstr>Feature Engineering (Contd…)</vt:lpstr>
      <vt:lpstr>Benefits of Feature Engineering</vt:lpstr>
      <vt:lpstr>Data Modelling</vt:lpstr>
      <vt:lpstr>Data Modelling (Contd…)</vt:lpstr>
      <vt:lpstr>Data Modelling (Contd…)</vt:lpstr>
      <vt:lpstr>Performance Measure</vt:lpstr>
      <vt:lpstr>Performance Measure (Contd…)</vt:lpstr>
      <vt:lpstr>Performance Measure (Contd…)</vt:lpstr>
      <vt:lpstr>Dataset Visualization</vt:lpstr>
      <vt:lpstr>Dataset Visualization (Contd…)</vt:lpstr>
      <vt:lpstr>Dataset Visualization (Contd…)</vt:lpstr>
      <vt:lpstr>Dataset Visualization (Contd…)</vt:lpstr>
      <vt:lpstr>Dataset Visualization (Contd…)</vt:lpstr>
      <vt:lpstr>Algorithms we have used for our dataset</vt:lpstr>
      <vt:lpstr>Prediction using Linear Regression</vt:lpstr>
      <vt:lpstr>Prediction using Random Forest Regressor</vt:lpstr>
      <vt:lpstr>Prediction using Gradient Boosting Regressor</vt:lpstr>
      <vt:lpstr>Prediction using Decision Tree Regressor</vt:lpstr>
      <vt:lpstr>Performance Measure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Consumption Prediction using ML</dc:title>
  <dc:creator>Kavan Shah</dc:creator>
  <cp:lastModifiedBy>Shweta Limbachiya</cp:lastModifiedBy>
  <cp:revision>315</cp:revision>
  <dcterms:created xsi:type="dcterms:W3CDTF">2021-12-03T15:14:23Z</dcterms:created>
  <dcterms:modified xsi:type="dcterms:W3CDTF">2022-06-05T01:02:07Z</dcterms:modified>
</cp:coreProperties>
</file>