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931" r:id="rId6"/>
  </p:sldMasterIdLst>
  <p:notesMasterIdLst>
    <p:notesMasterId r:id="rId30"/>
  </p:notesMasterIdLst>
  <p:handoutMasterIdLst>
    <p:handoutMasterId r:id="rId31"/>
  </p:handoutMasterIdLst>
  <p:sldIdLst>
    <p:sldId id="256" r:id="rId7"/>
    <p:sldId id="626" r:id="rId8"/>
    <p:sldId id="587" r:id="rId9"/>
    <p:sldId id="616" r:id="rId10"/>
    <p:sldId id="618" r:id="rId11"/>
    <p:sldId id="625" r:id="rId12"/>
    <p:sldId id="619" r:id="rId13"/>
    <p:sldId id="620" r:id="rId14"/>
    <p:sldId id="621" r:id="rId15"/>
    <p:sldId id="622" r:id="rId16"/>
    <p:sldId id="624" r:id="rId17"/>
    <p:sldId id="617" r:id="rId18"/>
    <p:sldId id="627" r:id="rId19"/>
    <p:sldId id="628" r:id="rId20"/>
    <p:sldId id="629" r:id="rId21"/>
    <p:sldId id="630" r:id="rId22"/>
    <p:sldId id="631" r:id="rId23"/>
    <p:sldId id="632" r:id="rId24"/>
    <p:sldId id="633" r:id="rId25"/>
    <p:sldId id="635" r:id="rId26"/>
    <p:sldId id="636" r:id="rId27"/>
    <p:sldId id="634" r:id="rId28"/>
    <p:sldId id="637" r:id="rId29"/>
  </p:sldIdLst>
  <p:sldSz cx="12192000" cy="6858000"/>
  <p:notesSz cx="6858000" cy="9144000"/>
  <p:custDataLst>
    <p:tags r:id="rId3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Susheel" initials="MS" lastIdx="1" clrIdx="0">
    <p:extLst>
      <p:ext uri="{19B8F6BF-5375-455C-9EA6-DF929625EA0E}">
        <p15:presenceInfo xmlns:p15="http://schemas.microsoft.com/office/powerpoint/2012/main" userId="S-1-5-21-1531082355-734649621-3782574898-2845595" providerId="AD"/>
      </p:ext>
    </p:extLst>
  </p:cmAuthor>
  <p:cmAuthor id="2" name="Vaidya, Avinash R" initials="VAR" lastIdx="2" clrIdx="1">
    <p:extLst>
      <p:ext uri="{19B8F6BF-5375-455C-9EA6-DF929625EA0E}">
        <p15:presenceInfo xmlns:p15="http://schemas.microsoft.com/office/powerpoint/2012/main" userId="S-1-5-21-1531082355-734649621-3782574898-860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9A5DCA"/>
    <a:srgbClr val="E7EBF1"/>
    <a:srgbClr val="CBD5E3"/>
    <a:srgbClr val="12ABDB"/>
    <a:srgbClr val="7426F8"/>
    <a:srgbClr val="FF304C"/>
    <a:srgbClr val="0070AD"/>
    <a:srgbClr val="88D5ED"/>
    <a:srgbClr val="80B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94080" autoAdjust="0"/>
  </p:normalViewPr>
  <p:slideViewPr>
    <p:cSldViewPr>
      <p:cViewPr varScale="1">
        <p:scale>
          <a:sx n="85" d="100"/>
          <a:sy n="85" d="100"/>
        </p:scale>
        <p:origin x="918" y="8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08-05-2018</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08/05/2018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hyperlink" Target="http://www.capgemini.co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3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359"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83"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116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7987" y="413511"/>
            <a:ext cx="11376025" cy="863601"/>
          </a:xfrm>
        </p:spPr>
        <p:txBody>
          <a:bodyPr/>
          <a:lstStyle/>
          <a:p>
            <a:r>
              <a:rPr lang="en-US"/>
              <a:t>Click to edit Master title style</a:t>
            </a:r>
          </a:p>
        </p:txBody>
      </p:sp>
      <p:sp>
        <p:nvSpPr>
          <p:cNvPr id="4" name="Text Placeholder 3"/>
          <p:cNvSpPr>
            <a:spLocks noGrp="1"/>
          </p:cNvSpPr>
          <p:nvPr>
            <p:ph type="body" sz="quarter" idx="10"/>
          </p:nvPr>
        </p:nvSpPr>
        <p:spPr>
          <a:xfrm>
            <a:off x="407987" y="1272762"/>
            <a:ext cx="11376026" cy="1384995"/>
          </a:xfrm>
        </p:spPr>
        <p:txBody>
          <a:bodyPr>
            <a:noAutofit/>
          </a:bodyPr>
          <a:lstStyle>
            <a:lvl1pPr marL="285750" indent="-285750">
              <a:buClr>
                <a:schemeClr val="accent2"/>
              </a:buClr>
              <a:buFont typeface="Wingdings" panose="05000000000000000000" pitchFamily="2" charset="2"/>
              <a:buChar char="§"/>
              <a:defRPr/>
            </a:lvl1pPr>
            <a:lvl2pPr marL="514350" indent="-227013">
              <a:buFont typeface="Verdana" panose="020B0604030504040204" pitchFamily="34" charset="0"/>
              <a:buChar char="–"/>
              <a:defRPr/>
            </a:lvl2pPr>
            <a:lvl3pPr marL="800100" indent="-228600">
              <a:defRPr/>
            </a:lvl3pPr>
            <a:lvl4pPr marL="1144588" indent="-228600">
              <a:defRPr/>
            </a:lvl4pPr>
            <a:lvl5pPr marL="1374775" indent="-22860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34792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987" y="413511"/>
            <a:ext cx="11376025" cy="863601"/>
          </a:xfrm>
        </p:spPr>
        <p:txBody>
          <a:bodyPr/>
          <a:lstStyle/>
          <a:p>
            <a:endParaRPr lang="en-US"/>
          </a:p>
        </p:txBody>
      </p:sp>
      <p:sp>
        <p:nvSpPr>
          <p:cNvPr id="4" name="Text Placeholder 3"/>
          <p:cNvSpPr>
            <a:spLocks noGrp="1"/>
          </p:cNvSpPr>
          <p:nvPr>
            <p:ph type="body" sz="quarter" idx="10"/>
          </p:nvPr>
        </p:nvSpPr>
        <p:spPr>
          <a:xfrm>
            <a:off x="407987" y="1272762"/>
            <a:ext cx="11376026" cy="1384995"/>
          </a:xfrm>
        </p:spPr>
        <p:txBody>
          <a:bodyPr>
            <a:noAutofit/>
          </a:bodyPr>
          <a:lstStyle>
            <a:lvl1pPr marL="285750" indent="-285750">
              <a:buClr>
                <a:schemeClr val="accent2"/>
              </a:buClr>
              <a:buFont typeface="Wingdings" panose="05000000000000000000" pitchFamily="2" charset="2"/>
              <a:buChar char="§"/>
              <a:defRPr/>
            </a:lvl1pPr>
            <a:lvl2pPr marL="514350" indent="-227013">
              <a:buFont typeface="Verdana" panose="020B0604030504040204" pitchFamily="34" charset="0"/>
              <a:buChar char="–"/>
              <a:defRPr/>
            </a:lvl2pPr>
            <a:lvl3pPr marL="800100" indent="-228600">
              <a:defRPr/>
            </a:lvl3pPr>
            <a:lvl4pPr marL="1144588" indent="-228600">
              <a:defRPr/>
            </a:lvl4pPr>
            <a:lvl5pPr marL="1374775" indent="-22860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26872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539103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51D6158C-C101-4AFF-AE29-5D8EFCB10B18}"/>
              </a:ext>
            </a:extLst>
          </p:cNvPr>
          <p:cNvSpPr/>
          <p:nvPr userDrawn="1"/>
        </p:nvSpPr>
        <p:spPr>
          <a:xfrm flipH="1">
            <a:off x="8096435" y="-6057"/>
            <a:ext cx="4095564" cy="151526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err="1">
              <a:solidFill>
                <a:schemeClr val="tx2">
                  <a:lumMod val="50000"/>
                </a:schemeClr>
              </a:solidFill>
            </a:endParaRPr>
          </a:p>
        </p:txBody>
      </p:sp>
      <p:sp>
        <p:nvSpPr>
          <p:cNvPr id="2" name="Title 1"/>
          <p:cNvSpPr>
            <a:spLocks noGrp="1"/>
          </p:cNvSpPr>
          <p:nvPr>
            <p:ph type="title"/>
          </p:nvPr>
        </p:nvSpPr>
        <p:spPr>
          <a:xfrm>
            <a:off x="407987" y="413511"/>
            <a:ext cx="11376025" cy="863601"/>
          </a:xfrm>
        </p:spPr>
        <p:txBody>
          <a:bodyPr/>
          <a:lstStyle/>
          <a:p>
            <a:endParaRPr lang="en-US"/>
          </a:p>
        </p:txBody>
      </p:sp>
      <p:sp>
        <p:nvSpPr>
          <p:cNvPr id="4" name="Text Placeholder 3"/>
          <p:cNvSpPr>
            <a:spLocks noGrp="1"/>
          </p:cNvSpPr>
          <p:nvPr>
            <p:ph type="body" sz="quarter" idx="10"/>
          </p:nvPr>
        </p:nvSpPr>
        <p:spPr>
          <a:xfrm>
            <a:off x="407987" y="1272762"/>
            <a:ext cx="11376026" cy="1384995"/>
          </a:xfrm>
        </p:spPr>
        <p:txBody>
          <a:bodyPr>
            <a:noAutofit/>
          </a:bodyPr>
          <a:lstStyle>
            <a:lvl1pPr marL="285750" indent="-285750">
              <a:buClr>
                <a:schemeClr val="accent2"/>
              </a:buClr>
              <a:buFont typeface="Wingdings" panose="05000000000000000000" pitchFamily="2" charset="2"/>
              <a:buChar char="§"/>
              <a:defRPr/>
            </a:lvl1pPr>
            <a:lvl2pPr marL="514350" indent="-227013">
              <a:buFont typeface="Verdana" panose="020B0604030504040204" pitchFamily="34" charset="0"/>
              <a:buChar char="–"/>
              <a:defRPr/>
            </a:lvl2pPr>
            <a:lvl3pPr marL="800100" indent="-228600">
              <a:defRPr/>
            </a:lvl3pPr>
            <a:lvl4pPr marL="1144588" indent="-228600">
              <a:defRPr/>
            </a:lvl4pPr>
            <a:lvl5pPr marL="1374775" indent="-22860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08047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Freeform 1">
            <a:extLst>
              <a:ext uri="{FF2B5EF4-FFF2-40B4-BE49-F238E27FC236}">
                <a16:creationId xmlns:a16="http://schemas.microsoft.com/office/drawing/2014/main" id="{D8852466-818B-4BD5-9E05-CD2D38F2D7BD}"/>
              </a:ext>
            </a:extLst>
          </p:cNvPr>
          <p:cNvSpPr/>
          <p:nvPr userDrawn="1"/>
        </p:nvSpPr>
        <p:spPr>
          <a:xfrm flipH="1">
            <a:off x="-1" y="-7418"/>
            <a:ext cx="6735199" cy="2353454"/>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sp>
        <p:nvSpPr>
          <p:cNvPr id="2" name="Title 1"/>
          <p:cNvSpPr>
            <a:spLocks noGrp="1"/>
          </p:cNvSpPr>
          <p:nvPr>
            <p:ph type="title"/>
          </p:nvPr>
        </p:nvSpPr>
        <p:spPr>
          <a:xfrm>
            <a:off x="407987" y="413511"/>
            <a:ext cx="5535613" cy="863601"/>
          </a:xfrm>
        </p:spPr>
        <p:txBody>
          <a:bodyPr/>
          <a:lstStyle>
            <a:lvl1pPr>
              <a:defRPr>
                <a:solidFill>
                  <a:schemeClr val="bg1"/>
                </a:solidFill>
              </a:defRPr>
            </a:lvl1pPr>
          </a:lstStyle>
          <a:p>
            <a:endParaRPr lang="en-US"/>
          </a:p>
        </p:txBody>
      </p:sp>
      <p:sp>
        <p:nvSpPr>
          <p:cNvPr id="4" name="Text Placeholder 3"/>
          <p:cNvSpPr>
            <a:spLocks noGrp="1"/>
          </p:cNvSpPr>
          <p:nvPr>
            <p:ph type="body" sz="quarter" idx="10"/>
          </p:nvPr>
        </p:nvSpPr>
        <p:spPr>
          <a:xfrm>
            <a:off x="407987" y="2516346"/>
            <a:ext cx="11376026" cy="1384995"/>
          </a:xfrm>
        </p:spPr>
        <p:txBody>
          <a:bodyPr>
            <a:noAutofit/>
          </a:bodyPr>
          <a:lstStyle>
            <a:lvl1pPr marL="285750" indent="-285750">
              <a:buClr>
                <a:schemeClr val="accent2"/>
              </a:buClr>
              <a:buFont typeface="Wingdings" panose="05000000000000000000" pitchFamily="2" charset="2"/>
              <a:buChar char="§"/>
              <a:defRPr/>
            </a:lvl1pPr>
            <a:lvl2pPr marL="514350" indent="-227013">
              <a:buFont typeface="Verdana" panose="020B0604030504040204" pitchFamily="34" charset="0"/>
              <a:buChar char="–"/>
              <a:defRPr/>
            </a:lvl2pPr>
            <a:lvl3pPr marL="800100" indent="-228600">
              <a:defRPr/>
            </a:lvl3pPr>
            <a:lvl4pPr marL="1144588" indent="-228600">
              <a:defRPr/>
            </a:lvl4pPr>
            <a:lvl5pPr marL="1374775" indent="-22860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33179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Freeform 4"/>
          <p:cNvSpPr/>
          <p:nvPr userDrawn="1"/>
        </p:nvSpPr>
        <p:spPr>
          <a:xfrm>
            <a:off x="-1024" y="-9056"/>
            <a:ext cx="12223287" cy="138065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lumMod val="50000"/>
                </a:schemeClr>
              </a:solidFill>
            </a:endParaRPr>
          </a:p>
        </p:txBody>
      </p:sp>
      <p:sp>
        <p:nvSpPr>
          <p:cNvPr id="2" name="Title 1"/>
          <p:cNvSpPr>
            <a:spLocks noGrp="1"/>
          </p:cNvSpPr>
          <p:nvPr>
            <p:ph type="title"/>
          </p:nvPr>
        </p:nvSpPr>
        <p:spPr>
          <a:xfrm>
            <a:off x="407987" y="413511"/>
            <a:ext cx="11376026" cy="863601"/>
          </a:xfrm>
        </p:spPr>
        <p:txBody>
          <a:bodyPr/>
          <a:lstStyle>
            <a:lvl1pPr>
              <a:defRPr>
                <a:solidFill>
                  <a:schemeClr val="bg1"/>
                </a:solidFill>
              </a:defRPr>
            </a:lvl1pPr>
          </a:lstStyle>
          <a:p>
            <a:endParaRPr lang="en-US"/>
          </a:p>
        </p:txBody>
      </p:sp>
      <p:sp>
        <p:nvSpPr>
          <p:cNvPr id="4" name="Text Placeholder 3"/>
          <p:cNvSpPr>
            <a:spLocks noGrp="1"/>
          </p:cNvSpPr>
          <p:nvPr>
            <p:ph type="body" sz="quarter" idx="10"/>
          </p:nvPr>
        </p:nvSpPr>
        <p:spPr>
          <a:xfrm>
            <a:off x="407987" y="1412875"/>
            <a:ext cx="11376026" cy="1384995"/>
          </a:xfrm>
        </p:spPr>
        <p:txBody>
          <a:bodyPr>
            <a:noAutofit/>
          </a:bodyPr>
          <a:lstStyle>
            <a:lvl1pPr marL="285750" indent="-285750">
              <a:buClr>
                <a:schemeClr val="accent2"/>
              </a:buClr>
              <a:buFont typeface="Wingdings" panose="05000000000000000000" pitchFamily="2" charset="2"/>
              <a:buChar char="§"/>
              <a:defRPr/>
            </a:lvl1pPr>
            <a:lvl2pPr marL="514350" indent="-227013">
              <a:buFont typeface="Verdana" panose="020B0604030504040204" pitchFamily="34" charset="0"/>
              <a:buChar char="–"/>
              <a:defRPr/>
            </a:lvl2pPr>
            <a:lvl3pPr marL="800100" indent="-228600">
              <a:defRPr/>
            </a:lvl3pPr>
            <a:lvl4pPr marL="1144588" indent="-228600">
              <a:defRPr/>
            </a:lvl4pPr>
            <a:lvl5pPr marL="1374775" indent="-22860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444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2133">
              <a:solidFill>
                <a:schemeClr val="tx2"/>
              </a:solidFill>
              <a:latin typeface="+mj-lt"/>
            </a:endParaRPr>
          </a:p>
        </p:txBody>
      </p:sp>
      <p:sp>
        <p:nvSpPr>
          <p:cNvPr id="11" name="Text Box 8"/>
          <p:cNvSpPr txBox="1">
            <a:spLocks noChangeArrowheads="1"/>
          </p:cNvSpPr>
          <p:nvPr userDrawn="1"/>
        </p:nvSpPr>
        <p:spPr bwMode="gray">
          <a:xfrm>
            <a:off x="11588757"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mj-lt"/>
              </a:rPr>
              <a:pPr eaLnBrk="0" hangingPunct="0">
                <a:lnSpc>
                  <a:spcPct val="85000"/>
                </a:lnSpc>
              </a:pPr>
              <a:t>‹#›</a:t>
            </a:fld>
            <a:endParaRPr lang="en-US" sz="933">
              <a:solidFill>
                <a:srgbClr val="969696"/>
              </a:solidFill>
              <a:latin typeface="+mj-lt"/>
            </a:endParaRPr>
          </a:p>
        </p:txBody>
      </p:sp>
      <p:sp>
        <p:nvSpPr>
          <p:cNvPr id="12" name="Text Box 9"/>
          <p:cNvSpPr txBox="1">
            <a:spLocks noChangeArrowheads="1"/>
          </p:cNvSpPr>
          <p:nvPr userDrawn="1"/>
        </p:nvSpPr>
        <p:spPr bwMode="gray">
          <a:xfrm>
            <a:off x="5475822" y="6548441"/>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mj-lt"/>
              </a:rPr>
              <a:t>The information contained in this document is proprietary. Copyright © 2017 Capgemini. All rights reserved.</a:t>
            </a:r>
          </a:p>
        </p:txBody>
      </p:sp>
      <p:sp>
        <p:nvSpPr>
          <p:cNvPr id="13" name="Rectangle 12"/>
          <p:cNvSpPr/>
          <p:nvPr userDrawn="1">
            <p:custDataLst>
              <p:tags r:id="rId1"/>
            </p:custDataLst>
          </p:nvPr>
        </p:nvSpPr>
        <p:spPr>
          <a:xfrm>
            <a:off x="8910149" y="6418259"/>
            <a:ext cx="2552739" cy="195815"/>
          </a:xfrm>
          <a:prstGeom prst="rect">
            <a:avLst/>
          </a:prstGeom>
        </p:spPr>
        <p:txBody>
          <a:bodyPr wrap="none" lIns="47996" tIns="47996" rIns="47996" bIns="47996" anchor="b" anchorCtr="0">
            <a:noAutofit/>
          </a:bodyPr>
          <a:lstStyle/>
          <a:p>
            <a:pPr algn="r"/>
            <a:r>
              <a:rPr lang="en-US" sz="667">
                <a:solidFill>
                  <a:schemeClr val="tx2"/>
                </a:solidFill>
                <a:latin typeface="+mj-lt"/>
              </a:rPr>
              <a:t>Title | Date</a:t>
            </a:r>
          </a:p>
        </p:txBody>
      </p:sp>
      <p:sp>
        <p:nvSpPr>
          <p:cNvPr id="14" name="Text Box 5"/>
          <p:cNvSpPr txBox="1">
            <a:spLocks noChangeArrowheads="1"/>
          </p:cNvSpPr>
          <p:nvPr userDrawn="1"/>
        </p:nvSpPr>
        <p:spPr bwMode="gray">
          <a:xfrm>
            <a:off x="1865947" y="6491288"/>
            <a:ext cx="1513556"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pic>
        <p:nvPicPr>
          <p:cNvPr id="1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7612" y="6439087"/>
            <a:ext cx="1472139" cy="327624"/>
          </a:xfrm>
          <a:prstGeom prst="rect">
            <a:avLst/>
          </a:prstGeom>
        </p:spPr>
      </p:pic>
    </p:spTree>
    <p:extLst>
      <p:ext uri="{BB962C8B-B14F-4D97-AF65-F5344CB8AC3E}">
        <p14:creationId xmlns:p14="http://schemas.microsoft.com/office/powerpoint/2010/main" val="3101239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00643"/>
            <a:ext cx="5543550" cy="412363"/>
          </a:xfrm>
          <a:prstGeom prst="rect">
            <a:avLst/>
          </a:prstGeom>
          <a:solidFill>
            <a:schemeClr val="tx2"/>
          </a:solidFill>
          <a:ln w="19050">
            <a:solidFill>
              <a:schemeClr val="tx2"/>
            </a:solidFill>
          </a:ln>
        </p:spPr>
        <p:txBody>
          <a:bodyPr anchor="b">
            <a:noAutofit/>
          </a:bodyPr>
          <a:lstStyle>
            <a:lvl1pPr algn="ctr">
              <a:lnSpc>
                <a:spcPts val="1800"/>
              </a:lnSpc>
              <a:defRPr sz="1600" b="1">
                <a:solidFill>
                  <a:schemeClr val="bg1"/>
                </a:solidFill>
              </a:defRPr>
            </a:lvl1pPr>
            <a:lvl2pPr>
              <a:defRPr sz="1400"/>
            </a:lvl2pPr>
            <a:lvl3pPr>
              <a:defRPr sz="1200"/>
            </a:lvl3pPr>
            <a:lvl4pPr>
              <a:defRPr sz="1100"/>
            </a:lvl4pPr>
            <a:lvl5pPr>
              <a:defRPr sz="1100"/>
            </a:lvl5pPr>
          </a:lstStyle>
          <a:p>
            <a:pPr lvl="0"/>
            <a:r>
              <a:rPr lang="en-US"/>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797275"/>
            <a:ext cx="5543550" cy="1963738"/>
          </a:xfrm>
          <a:prstGeom prst="rect">
            <a:avLst/>
          </a:prstGeom>
          <a:ln w="19050">
            <a:solidFill>
              <a:schemeClr val="tx2"/>
            </a:solidFill>
          </a:ln>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797275"/>
            <a:ext cx="5543550" cy="1963738"/>
          </a:xfrm>
          <a:prstGeom prst="rect">
            <a:avLst/>
          </a:prstGeom>
          <a:ln w="19050">
            <a:solidFill>
              <a:schemeClr val="tx2"/>
            </a:solidFill>
          </a:ln>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385443"/>
            <a:ext cx="5543550" cy="412363"/>
          </a:xfrm>
          <a:prstGeom prst="rect">
            <a:avLst/>
          </a:prstGeom>
          <a:solidFill>
            <a:schemeClr val="tx2"/>
          </a:solidFill>
          <a:ln w="19050">
            <a:solidFill>
              <a:schemeClr val="tx2"/>
            </a:solidFill>
          </a:ln>
        </p:spPr>
        <p:txBody>
          <a:bodyPr anchor="b">
            <a:noAutofit/>
          </a:bodyPr>
          <a:lstStyle>
            <a:lvl1pPr algn="ctr">
              <a:lnSpc>
                <a:spcPts val="1800"/>
              </a:lnSpc>
              <a:defRPr sz="1600" b="1">
                <a:solidFill>
                  <a:schemeClr val="bg1"/>
                </a:solidFill>
              </a:defRPr>
            </a:lvl1pPr>
            <a:lvl2pPr>
              <a:defRPr sz="1400"/>
            </a:lvl2pPr>
            <a:lvl3pPr>
              <a:defRPr sz="1200"/>
            </a:lvl3pPr>
            <a:lvl4pPr>
              <a:defRPr sz="1100"/>
            </a:lvl4pPr>
            <a:lvl5pPr>
              <a:defRPr sz="1100"/>
            </a:lvl5pPr>
          </a:lstStyle>
          <a:p>
            <a:pPr lvl="0"/>
            <a:r>
              <a:rPr lang="en-US"/>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endParaRPr lang="pt-PT"/>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54015"/>
            <a:ext cx="5543550" cy="412363"/>
          </a:xfrm>
          <a:prstGeom prst="rect">
            <a:avLst/>
          </a:prstGeom>
          <a:solidFill>
            <a:schemeClr val="tx2"/>
          </a:solidFill>
          <a:ln w="19050">
            <a:solidFill>
              <a:schemeClr val="tx2"/>
            </a:solidFill>
          </a:ln>
        </p:spPr>
        <p:txBody>
          <a:bodyPr anchor="b">
            <a:noAutofit/>
          </a:bodyPr>
          <a:lstStyle>
            <a:lvl1pPr algn="ctr">
              <a:lnSpc>
                <a:spcPts val="1800"/>
              </a:lnSpc>
              <a:defRPr sz="1600" b="1">
                <a:solidFill>
                  <a:schemeClr val="bg1"/>
                </a:solidFill>
              </a:defRPr>
            </a:lvl1pPr>
            <a:lvl2pPr>
              <a:defRPr sz="1400"/>
            </a:lvl2pPr>
            <a:lvl3pPr>
              <a:defRPr sz="1200"/>
            </a:lvl3pPr>
            <a:lvl4pPr>
              <a:defRPr sz="1100"/>
            </a:lvl4pPr>
            <a:lvl5pPr>
              <a:defRPr sz="1100"/>
            </a:lvl5pPr>
          </a:lstStyle>
          <a:p>
            <a:pPr lvl="0"/>
            <a:r>
              <a:rPr lang="en-US"/>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50647"/>
            <a:ext cx="5543550" cy="1963738"/>
          </a:xfrm>
          <a:prstGeom prst="rect">
            <a:avLst/>
          </a:prstGeom>
          <a:ln w="19050">
            <a:solidFill>
              <a:schemeClr val="tx2"/>
            </a:solidFill>
          </a:ln>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50647"/>
            <a:ext cx="5543550" cy="1963738"/>
          </a:xfrm>
          <a:prstGeom prst="rect">
            <a:avLst/>
          </a:prstGeom>
          <a:ln w="19050">
            <a:solidFill>
              <a:schemeClr val="tx2"/>
            </a:solidFill>
          </a:ln>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38815"/>
            <a:ext cx="5543550" cy="412363"/>
          </a:xfrm>
          <a:prstGeom prst="rect">
            <a:avLst/>
          </a:prstGeom>
          <a:solidFill>
            <a:schemeClr val="tx2"/>
          </a:solidFill>
          <a:ln w="19050">
            <a:solidFill>
              <a:schemeClr val="tx2"/>
            </a:solidFill>
          </a:ln>
        </p:spPr>
        <p:txBody>
          <a:bodyPr anchor="b">
            <a:noAutofit/>
          </a:bodyPr>
          <a:lstStyle>
            <a:lvl1pPr algn="ctr">
              <a:lnSpc>
                <a:spcPts val="1800"/>
              </a:lnSpc>
              <a:defRPr sz="1600" b="1">
                <a:solidFill>
                  <a:schemeClr val="bg1"/>
                </a:solidFill>
              </a:defRPr>
            </a:lvl1pPr>
            <a:lvl2pPr>
              <a:defRPr sz="1400"/>
            </a:lvl2pPr>
            <a:lvl3pPr>
              <a:defRPr sz="1200"/>
            </a:lvl3pPr>
            <a:lvl4pPr>
              <a:defRPr sz="1100"/>
            </a:lvl4pPr>
            <a:lvl5pPr>
              <a:defRPr sz="1100"/>
            </a:lvl5pPr>
          </a:lstStyle>
          <a:p>
            <a:pPr lvl="0"/>
            <a:r>
              <a:rPr lang="en-US"/>
              <a:t>Click to insert chart title</a:t>
            </a:r>
          </a:p>
        </p:txBody>
      </p:sp>
    </p:spTree>
    <p:extLst>
      <p:ext uri="{BB962C8B-B14F-4D97-AF65-F5344CB8AC3E}">
        <p14:creationId xmlns:p14="http://schemas.microsoft.com/office/powerpoint/2010/main" val="408929387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endParaRPr lang="en-US"/>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endParaRPr lang="en-US"/>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endParaRPr lang="en-US"/>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endParaRPr lang="pt-PT"/>
          </a:p>
        </p:txBody>
      </p:sp>
    </p:spTree>
    <p:extLst>
      <p:ext uri="{BB962C8B-B14F-4D97-AF65-F5344CB8AC3E}">
        <p14:creationId xmlns:p14="http://schemas.microsoft.com/office/powerpoint/2010/main" val="2968529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endParaRPr lang="en-US"/>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endParaRPr lang="en-US"/>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endParaRPr lang="en-US"/>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3"/>
                </a:solidFill>
              </a:defRPr>
            </a:lvl1pPr>
          </a:lstStyle>
          <a:p>
            <a:pPr lvl="0"/>
            <a:endParaRPr lang="en-US"/>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endParaRPr lang="pt-PT"/>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6"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2133">
              <a:solidFill>
                <a:schemeClr val="tx2"/>
              </a:solidFill>
              <a:latin typeface="+mj-lt"/>
            </a:endParaRPr>
          </a:p>
        </p:txBody>
      </p:sp>
      <p:sp>
        <p:nvSpPr>
          <p:cNvPr id="17" name="Text Box 8"/>
          <p:cNvSpPr txBox="1">
            <a:spLocks noChangeArrowheads="1"/>
          </p:cNvSpPr>
          <p:nvPr userDrawn="1"/>
        </p:nvSpPr>
        <p:spPr bwMode="gray">
          <a:xfrm>
            <a:off x="11588757"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mj-lt"/>
              </a:rPr>
              <a:pPr eaLnBrk="0" hangingPunct="0">
                <a:lnSpc>
                  <a:spcPct val="85000"/>
                </a:lnSpc>
              </a:pPr>
              <a:t>‹#›</a:t>
            </a:fld>
            <a:endParaRPr lang="en-US" sz="933">
              <a:solidFill>
                <a:srgbClr val="969696"/>
              </a:solidFill>
              <a:latin typeface="+mj-lt"/>
            </a:endParaRPr>
          </a:p>
        </p:txBody>
      </p:sp>
      <p:sp>
        <p:nvSpPr>
          <p:cNvPr id="22" name="Text Box 9"/>
          <p:cNvSpPr txBox="1">
            <a:spLocks noChangeArrowheads="1"/>
          </p:cNvSpPr>
          <p:nvPr userDrawn="1"/>
        </p:nvSpPr>
        <p:spPr bwMode="gray">
          <a:xfrm>
            <a:off x="5475822" y="6548441"/>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mj-lt"/>
              </a:rPr>
              <a:t>The information contained in this document is proprietary. Copyright © 2017 Capgemini. All rights reserved.</a:t>
            </a:r>
          </a:p>
        </p:txBody>
      </p:sp>
      <p:sp>
        <p:nvSpPr>
          <p:cNvPr id="27" name="Rectangle 26"/>
          <p:cNvSpPr/>
          <p:nvPr userDrawn="1">
            <p:custDataLst>
              <p:tags r:id="rId1"/>
            </p:custDataLst>
          </p:nvPr>
        </p:nvSpPr>
        <p:spPr>
          <a:xfrm>
            <a:off x="8910149" y="6418259"/>
            <a:ext cx="2552739" cy="195815"/>
          </a:xfrm>
          <a:prstGeom prst="rect">
            <a:avLst/>
          </a:prstGeom>
        </p:spPr>
        <p:txBody>
          <a:bodyPr wrap="none" lIns="47996" tIns="47996" rIns="47996" bIns="47996" anchor="b" anchorCtr="0">
            <a:noAutofit/>
          </a:bodyPr>
          <a:lstStyle/>
          <a:p>
            <a:pPr algn="r"/>
            <a:r>
              <a:rPr lang="en-US" sz="667">
                <a:solidFill>
                  <a:schemeClr val="tx2"/>
                </a:solidFill>
                <a:latin typeface="+mj-lt"/>
              </a:rPr>
              <a:t>Title | Date</a:t>
            </a:r>
          </a:p>
        </p:txBody>
      </p:sp>
      <p:sp>
        <p:nvSpPr>
          <p:cNvPr id="28" name="Text Box 5"/>
          <p:cNvSpPr txBox="1">
            <a:spLocks noChangeArrowheads="1"/>
          </p:cNvSpPr>
          <p:nvPr userDrawn="1"/>
        </p:nvSpPr>
        <p:spPr bwMode="gray">
          <a:xfrm>
            <a:off x="1865947" y="6491288"/>
            <a:ext cx="1513556"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pic>
        <p:nvPicPr>
          <p:cNvPr id="29"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37612" y="6439087"/>
            <a:ext cx="1472139" cy="327624"/>
          </a:xfrm>
          <a:prstGeom prst="rect">
            <a:avLst/>
          </a:prstGeom>
        </p:spPr>
      </p:pic>
    </p:spTree>
    <p:extLst>
      <p:ext uri="{BB962C8B-B14F-4D97-AF65-F5344CB8AC3E}">
        <p14:creationId xmlns:p14="http://schemas.microsoft.com/office/powerpoint/2010/main" val="2893004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1"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12"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grpSp>
        <p:nvGrpSpPr>
          <p:cNvPr id="17" name="Group 4">
            <a:extLst>
              <a:ext uri="{FF2B5EF4-FFF2-40B4-BE49-F238E27FC236}">
                <a16:creationId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86873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a:p>
        </p:txBody>
      </p:sp>
      <p:sp>
        <p:nvSpPr>
          <p:cNvPr id="33" name="Text Placeholder 7">
            <a:extLst>
              <a:ext uri="{FF2B5EF4-FFF2-40B4-BE49-F238E27FC236}">
                <a16:creationId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p:txBody>
      </p:sp>
      <p:sp>
        <p:nvSpPr>
          <p:cNvPr id="30" name="Chart Placeholder 29">
            <a:extLst>
              <a:ext uri="{FF2B5EF4-FFF2-40B4-BE49-F238E27FC236}">
                <a16:creationId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a:p>
        </p:txBody>
      </p:sp>
      <p:sp>
        <p:nvSpPr>
          <p:cNvPr id="32" name="Text Placeholder 31">
            <a:extLst>
              <a:ext uri="{FF2B5EF4-FFF2-40B4-BE49-F238E27FC236}">
                <a16:creationId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a:t>XX%</a:t>
            </a:r>
          </a:p>
        </p:txBody>
      </p:sp>
      <p:sp>
        <p:nvSpPr>
          <p:cNvPr id="34" name="Text Placeholder 7">
            <a:extLst>
              <a:ext uri="{FF2B5EF4-FFF2-40B4-BE49-F238E27FC236}">
                <a16:creationId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p:txBody>
      </p:sp>
      <p:sp>
        <p:nvSpPr>
          <p:cNvPr id="35" name="Chart Placeholder 29">
            <a:extLst>
              <a:ext uri="{FF2B5EF4-FFF2-40B4-BE49-F238E27FC236}">
                <a16:creationId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a:p>
        </p:txBody>
      </p:sp>
      <p:sp>
        <p:nvSpPr>
          <p:cNvPr id="36" name="Text Placeholder 31">
            <a:extLst>
              <a:ext uri="{FF2B5EF4-FFF2-40B4-BE49-F238E27FC236}">
                <a16:creationId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a:t>XX%</a:t>
            </a:r>
          </a:p>
        </p:txBody>
      </p:sp>
      <p:sp>
        <p:nvSpPr>
          <p:cNvPr id="37" name="Text Placeholder 7">
            <a:extLst>
              <a:ext uri="{FF2B5EF4-FFF2-40B4-BE49-F238E27FC236}">
                <a16:creationId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p:txBody>
      </p:sp>
      <p:sp>
        <p:nvSpPr>
          <p:cNvPr id="39" name="Text Placeholder 31">
            <a:extLst>
              <a:ext uri="{FF2B5EF4-FFF2-40B4-BE49-F238E27FC236}">
                <a16:creationId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a:t>XX%</a:t>
            </a:r>
          </a:p>
        </p:txBody>
      </p:sp>
      <p:sp>
        <p:nvSpPr>
          <p:cNvPr id="40" name="Chart Placeholder 29">
            <a:extLst>
              <a:ext uri="{FF2B5EF4-FFF2-40B4-BE49-F238E27FC236}">
                <a16:creationId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a:p>
        </p:txBody>
      </p:sp>
      <p:sp>
        <p:nvSpPr>
          <p:cNvPr id="41" name="Text Placeholder 7">
            <a:extLst>
              <a:ext uri="{FF2B5EF4-FFF2-40B4-BE49-F238E27FC236}">
                <a16:creationId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p:txBody>
      </p:sp>
      <p:sp>
        <p:nvSpPr>
          <p:cNvPr id="42" name="Text Placeholder 31">
            <a:extLst>
              <a:ext uri="{FF2B5EF4-FFF2-40B4-BE49-F238E27FC236}">
                <a16:creationId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a:t>XX%</a:t>
            </a:r>
          </a:p>
        </p:txBody>
      </p:sp>
      <p:sp>
        <p:nvSpPr>
          <p:cNvPr id="43" name="Text Placeholder 7">
            <a:extLst>
              <a:ext uri="{FF2B5EF4-FFF2-40B4-BE49-F238E27FC236}">
                <a16:creationId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xx%</a:t>
            </a:r>
          </a:p>
        </p:txBody>
      </p:sp>
      <p:sp>
        <p:nvSpPr>
          <p:cNvPr id="44" name="Text Placeholder 7">
            <a:extLst>
              <a:ext uri="{FF2B5EF4-FFF2-40B4-BE49-F238E27FC236}">
                <a16:creationId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40233074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0">
                <a:solidFill>
                  <a:schemeClr val="bg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insert text</a:t>
            </a:r>
          </a:p>
        </p:txBody>
      </p:sp>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99266223"/>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1" y="0"/>
            <a:ext cx="4617721"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495064" y="-1008729"/>
            <a:ext cx="4687030" cy="4411104"/>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2"/>
              </a:buClr>
              <a:defRPr sz="1600"/>
            </a:lvl2pPr>
            <a:lvl3pPr>
              <a:lnSpc>
                <a:spcPts val="1600"/>
              </a:lnSpc>
              <a:buClr>
                <a:schemeClr val="accent2"/>
              </a:buClr>
              <a:defRPr sz="1400"/>
            </a:lvl3pPr>
            <a:lvl4pPr>
              <a:lnSpc>
                <a:spcPts val="1400"/>
              </a:lnSpc>
              <a:buClr>
                <a:schemeClr val="accent2"/>
              </a:buClr>
              <a:defRPr sz="12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a:t>Click to add title</a:t>
            </a:r>
            <a:endParaRPr lang="pt-PT"/>
          </a:p>
        </p:txBody>
      </p:sp>
    </p:spTree>
    <p:extLst>
      <p:ext uri="{BB962C8B-B14F-4D97-AF65-F5344CB8AC3E}">
        <p14:creationId xmlns:p14="http://schemas.microsoft.com/office/powerpoint/2010/main" val="2276143253"/>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a:t>Click to insert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38795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title</a:t>
            </a:r>
          </a:p>
        </p:txBody>
      </p:sp>
      <p:pic>
        <p:nvPicPr>
          <p:cNvPr id="14" name="Graphic 13">
            <a:extLst>
              <a:ext uri="{FF2B5EF4-FFF2-40B4-BE49-F238E27FC236}">
                <a16:creationId xmlns:a16="http://schemas.microsoft.com/office/drawing/2014/main" id="{CBFCF213-9AB8-422B-8F8D-9F6A01ED15F1}"/>
              </a:ext>
            </a:extLst>
          </p:cNvPr>
          <p:cNvPicPr>
            <a:picLocks noChangeAspect="1"/>
          </p:cNvPicPr>
          <p:nvPr userDrawn="1"/>
        </p:nvPicPr>
        <p:blipFill>
          <a:blip r:embed="rId3">
            <a:extLst>
              <a:ext uri="{96DAC541-7B7A-43D3-8B79-37D633B846F1}">
                <asvg:svgBlip xmlns:asvg="http://schemas.microsoft.com/office/drawing/2016/SVG/main" r:embed="rId4"/>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426488" y="4667871"/>
            <a:ext cx="10017631" cy="1707654"/>
          </a:xfrm>
          <a:prstGeom prst="rect">
            <a:avLst/>
          </a:prstGeom>
        </p:spPr>
        <p:txBody>
          <a:bodyPr anchor="t">
            <a:noAutofit/>
          </a:bodyPr>
          <a:lstStyle>
            <a:lvl1pPr marL="173038" indent="-173038" algn="l">
              <a:lnSpc>
                <a:spcPts val="1400"/>
              </a:lnSpc>
              <a:spcAft>
                <a:spcPts val="0"/>
              </a:spcAft>
              <a:buClr>
                <a:schemeClr val="accent2"/>
              </a:buClr>
              <a:buFont typeface="Wingdings" panose="05000000000000000000" pitchFamily="2" charset="2"/>
              <a:buChar char="§"/>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marL="0" indent="0">
              <a:lnSpc>
                <a:spcPts val="1600"/>
              </a:lnSpc>
              <a:buClr>
                <a:schemeClr val="accent2"/>
              </a:buClr>
              <a:buFont typeface="Wingdings" panose="05000000000000000000" pitchFamily="2" charset="2"/>
              <a:buNone/>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marL="0" indent="0">
              <a:lnSpc>
                <a:spcPts val="1600"/>
              </a:lnSpc>
              <a:buNone/>
              <a:defRPr lang="en-US" sz="1400" kern="1200" dirty="0">
                <a:solidFill>
                  <a:schemeClr val="tx1"/>
                </a:solidFill>
                <a:latin typeface="+mn-lt"/>
                <a:ea typeface="+mn-ea"/>
                <a:cs typeface="+mn-cs"/>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marL="173038" lvl="0" indent="-173038" algn="l" defTabSz="914400" rtl="0" eaLnBrk="1" latinLnBrk="0" hangingPunct="1">
              <a:lnSpc>
                <a:spcPts val="1600"/>
              </a:lnSpc>
              <a:spcBef>
                <a:spcPts val="0"/>
              </a:spcBef>
              <a:spcAft>
                <a:spcPts val="600"/>
              </a:spcAft>
              <a:buClr>
                <a:schemeClr val="accent2"/>
              </a:buClr>
              <a:buFont typeface="Wingdings" panose="05000000000000000000" pitchFamily="2" charset="2"/>
              <a:buChar char="§"/>
            </a:pPr>
            <a:r>
              <a:rPr lang="en-US"/>
              <a:t>Click to insert text</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marL="0" indent="0">
              <a:lnSpc>
                <a:spcPts val="1600"/>
              </a:lnSpc>
              <a:buNone/>
              <a:defRPr lang="en-US" sz="1400" kern="1200" dirty="0">
                <a:solidFill>
                  <a:schemeClr val="tx1"/>
                </a:solidFill>
                <a:latin typeface="+mn-lt"/>
                <a:ea typeface="+mn-ea"/>
                <a:cs typeface="+mn-cs"/>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marL="173038" lvl="0" indent="-173038" algn="l" defTabSz="914400" rtl="0" eaLnBrk="1" latinLnBrk="0" hangingPunct="1">
              <a:lnSpc>
                <a:spcPts val="1600"/>
              </a:lnSpc>
              <a:spcBef>
                <a:spcPts val="0"/>
              </a:spcBef>
              <a:spcAft>
                <a:spcPts val="600"/>
              </a:spcAft>
              <a:buClr>
                <a:schemeClr val="accent2"/>
              </a:buClr>
              <a:buFont typeface="Wingdings" panose="05000000000000000000" pitchFamily="2" charset="2"/>
              <a:buChar char="§"/>
            </a:pPr>
            <a:r>
              <a:rPr lang="en-US"/>
              <a:t>Click to insert text</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25"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2133">
              <a:solidFill>
                <a:schemeClr val="tx2"/>
              </a:solidFill>
              <a:latin typeface="+mj-lt"/>
            </a:endParaRPr>
          </a:p>
        </p:txBody>
      </p:sp>
      <p:sp>
        <p:nvSpPr>
          <p:cNvPr id="26" name="Text Box 8"/>
          <p:cNvSpPr txBox="1">
            <a:spLocks noChangeArrowheads="1"/>
          </p:cNvSpPr>
          <p:nvPr userDrawn="1"/>
        </p:nvSpPr>
        <p:spPr bwMode="gray">
          <a:xfrm>
            <a:off x="11588757"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mj-lt"/>
              </a:rPr>
              <a:pPr eaLnBrk="0" hangingPunct="0">
                <a:lnSpc>
                  <a:spcPct val="85000"/>
                </a:lnSpc>
              </a:pPr>
              <a:t>‹#›</a:t>
            </a:fld>
            <a:endParaRPr lang="en-US" sz="933">
              <a:solidFill>
                <a:srgbClr val="969696"/>
              </a:solidFill>
              <a:latin typeface="+mj-lt"/>
            </a:endParaRPr>
          </a:p>
        </p:txBody>
      </p:sp>
      <p:sp>
        <p:nvSpPr>
          <p:cNvPr id="27" name="Text Box 9"/>
          <p:cNvSpPr txBox="1">
            <a:spLocks noChangeArrowheads="1"/>
          </p:cNvSpPr>
          <p:nvPr userDrawn="1"/>
        </p:nvSpPr>
        <p:spPr bwMode="gray">
          <a:xfrm>
            <a:off x="5475822" y="6548441"/>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mj-lt"/>
              </a:rPr>
              <a:t>The information contained in this document is proprietary. Copyright © 2017 Capgemini. All rights reserved.</a:t>
            </a:r>
          </a:p>
        </p:txBody>
      </p:sp>
      <p:sp>
        <p:nvSpPr>
          <p:cNvPr id="28" name="Rectangle 27"/>
          <p:cNvSpPr/>
          <p:nvPr userDrawn="1">
            <p:custDataLst>
              <p:tags r:id="rId1"/>
            </p:custDataLst>
          </p:nvPr>
        </p:nvSpPr>
        <p:spPr>
          <a:xfrm>
            <a:off x="8910149" y="6418259"/>
            <a:ext cx="2552739" cy="195815"/>
          </a:xfrm>
          <a:prstGeom prst="rect">
            <a:avLst/>
          </a:prstGeom>
        </p:spPr>
        <p:txBody>
          <a:bodyPr wrap="none" lIns="47996" tIns="47996" rIns="47996" bIns="47996" anchor="b" anchorCtr="0">
            <a:noAutofit/>
          </a:bodyPr>
          <a:lstStyle/>
          <a:p>
            <a:pPr algn="r"/>
            <a:r>
              <a:rPr lang="en-US" sz="667">
                <a:solidFill>
                  <a:schemeClr val="tx2"/>
                </a:solidFill>
                <a:latin typeface="+mj-lt"/>
              </a:rPr>
              <a:t>Title | Date</a:t>
            </a:r>
          </a:p>
        </p:txBody>
      </p:sp>
      <p:sp>
        <p:nvSpPr>
          <p:cNvPr id="29" name="Text Box 5"/>
          <p:cNvSpPr txBox="1">
            <a:spLocks noChangeArrowheads="1"/>
          </p:cNvSpPr>
          <p:nvPr userDrawn="1"/>
        </p:nvSpPr>
        <p:spPr bwMode="gray">
          <a:xfrm>
            <a:off x="1865947" y="6491288"/>
            <a:ext cx="1513556"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pic>
        <p:nvPicPr>
          <p:cNvPr id="3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37612" y="6439087"/>
            <a:ext cx="1472139" cy="327624"/>
          </a:xfrm>
          <a:prstGeom prst="rect">
            <a:avLst/>
          </a:prstGeom>
        </p:spPr>
      </p:pic>
    </p:spTree>
    <p:extLst>
      <p:ext uri="{BB962C8B-B14F-4D97-AF65-F5344CB8AC3E}">
        <p14:creationId xmlns:p14="http://schemas.microsoft.com/office/powerpoint/2010/main" val="178630384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a:solidFill>
                  <a:schemeClr val="tx2"/>
                </a:solidFill>
              </a:rPr>
              <a:t>the Collaborative Business Experience™</a:t>
            </a:r>
            <a:r>
              <a:rPr lang="en-US" sz="900">
                <a:solidFill>
                  <a:schemeClr val="tx1"/>
                </a:solidFill>
              </a:rPr>
              <a:t>, and draws on </a:t>
            </a:r>
            <a:r>
              <a:rPr lang="en-US" sz="900">
                <a:solidFill>
                  <a:schemeClr val="tx2"/>
                </a:solidFill>
              </a:rPr>
              <a:t>Rightshore</a:t>
            </a:r>
            <a:r>
              <a:rPr lang="en-US" sz="900" baseline="30000">
                <a:solidFill>
                  <a:schemeClr val="tx2"/>
                </a:solidFill>
              </a:rPr>
              <a:t>®</a:t>
            </a:r>
            <a:r>
              <a:rPr lang="en-US" sz="900">
                <a:solidFill>
                  <a:schemeClr val="tx1"/>
                </a:solidFill>
              </a:rPr>
              <a:t>, its worldwide delivery model.</a:t>
            </a:r>
          </a:p>
        </p:txBody>
      </p:sp>
      <p:sp>
        <p:nvSpPr>
          <p:cNvPr id="15" name="Rectangle 14"/>
          <p:cNvSpPr/>
          <p:nvPr userDrawn="1"/>
        </p:nvSpPr>
        <p:spPr>
          <a:xfrm>
            <a:off x="6536184" y="2507082"/>
            <a:ext cx="221996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tx2"/>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2018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7" name="Rectangle 26">
            <a:hlinkClick r:id="rId12"/>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1863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79501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31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1.xml"/><Relationship Id="rId7" Type="http://schemas.openxmlformats.org/officeDocument/2006/relationships/tags" Target="../tags/tag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3.sv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91"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69"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287"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29"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2133">
              <a:solidFill>
                <a:schemeClr val="tx2"/>
              </a:solidFill>
              <a:latin typeface="+mj-lt"/>
            </a:endParaRPr>
          </a:p>
        </p:txBody>
      </p:sp>
      <p:sp>
        <p:nvSpPr>
          <p:cNvPr id="30" name="Text Box 8"/>
          <p:cNvSpPr txBox="1">
            <a:spLocks noChangeArrowheads="1"/>
          </p:cNvSpPr>
          <p:nvPr userDrawn="1"/>
        </p:nvSpPr>
        <p:spPr bwMode="gray">
          <a:xfrm>
            <a:off x="11588757"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mj-lt"/>
              </a:rPr>
              <a:pPr eaLnBrk="0" hangingPunct="0">
                <a:lnSpc>
                  <a:spcPct val="85000"/>
                </a:lnSpc>
              </a:pPr>
              <a:t>‹#›</a:t>
            </a:fld>
            <a:endParaRPr lang="en-US" sz="933">
              <a:solidFill>
                <a:srgbClr val="969696"/>
              </a:solidFill>
              <a:latin typeface="+mj-lt"/>
            </a:endParaRPr>
          </a:p>
        </p:txBody>
      </p:sp>
      <p:sp>
        <p:nvSpPr>
          <p:cNvPr id="31" name="Text Box 9"/>
          <p:cNvSpPr txBox="1">
            <a:spLocks noChangeArrowheads="1"/>
          </p:cNvSpPr>
          <p:nvPr userDrawn="1"/>
        </p:nvSpPr>
        <p:spPr bwMode="gray">
          <a:xfrm>
            <a:off x="5475822" y="6548441"/>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mj-lt"/>
              </a:rPr>
              <a:t>Copyright © 2018 Capgemini. All rights reserved.</a:t>
            </a:r>
          </a:p>
        </p:txBody>
      </p:sp>
      <p:pic>
        <p:nvPicPr>
          <p:cNvPr id="34"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337612" y="6439087"/>
            <a:ext cx="1472139" cy="327624"/>
          </a:xfrm>
          <a:prstGeom prst="rect">
            <a:avLst/>
          </a:prstGeom>
        </p:spPr>
      </p:pic>
    </p:spTree>
    <p:extLst>
      <p:ext uri="{BB962C8B-B14F-4D97-AF65-F5344CB8AC3E}">
        <p14:creationId xmlns:p14="http://schemas.microsoft.com/office/powerpoint/2010/main" val="4197547041"/>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4">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static.javadoc.io/org.mockito/mockito-core/1.9.5/org/mockito/Matcher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unit-team/junit" TargetMode="External"/><Relationship Id="rId2" Type="http://schemas.openxmlformats.org/officeDocument/2006/relationships/hyperlink" Target="http://juni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413000"/>
            <a:ext cx="6984012" cy="1475154"/>
          </a:xfrm>
        </p:spPr>
        <p:txBody>
          <a:bodyPr/>
          <a:lstStyle/>
          <a:p>
            <a:r>
              <a:rPr lang="en-US" dirty="0"/>
              <a:t>JUnit and Mockito Training</a:t>
            </a:r>
            <a:endParaRPr lang="en-GB" dirty="0"/>
          </a:p>
        </p:txBody>
      </p:sp>
      <p:sp>
        <p:nvSpPr>
          <p:cNvPr id="3" name="Subtitle 2"/>
          <p:cNvSpPr>
            <a:spLocks noGrp="1"/>
          </p:cNvSpPr>
          <p:nvPr>
            <p:ph type="subTitle" idx="1"/>
          </p:nvPr>
        </p:nvSpPr>
        <p:spPr/>
        <p:txBody>
          <a:bodyPr/>
          <a:lstStyle/>
          <a:p>
            <a:r>
              <a:rPr lang="en-US" dirty="0"/>
              <a:t>May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Using JUnit Framework</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r>
              <a:rPr lang="en-US" b="1" dirty="0"/>
              <a:t>Using JUnit test suites</a:t>
            </a:r>
          </a:p>
          <a:p>
            <a:r>
              <a:rPr lang="en-US" dirty="0"/>
              <a:t>If you have several test classes, you can combine them into a test suite. Running a test suite executes all test classes in that suite in the specified order. A test suite can also contain other test suites. The following example code demonstrates the usage of a test suite</a:t>
            </a:r>
          </a:p>
          <a:p>
            <a:endParaRPr lang="en-US" dirty="0"/>
          </a:p>
          <a:p>
            <a:endParaRPr lang="en-US" dirty="0"/>
          </a:p>
        </p:txBody>
      </p:sp>
      <p:pic>
        <p:nvPicPr>
          <p:cNvPr id="3" name="Picture 2">
            <a:extLst>
              <a:ext uri="{FF2B5EF4-FFF2-40B4-BE49-F238E27FC236}">
                <a16:creationId xmlns:a16="http://schemas.microsoft.com/office/drawing/2014/main" id="{8FC936B0-6EB3-4AE9-B08C-3FB4EBF69FF6}"/>
              </a:ext>
            </a:extLst>
          </p:cNvPr>
          <p:cNvPicPr>
            <a:picLocks noChangeAspect="1"/>
          </p:cNvPicPr>
          <p:nvPr/>
        </p:nvPicPr>
        <p:blipFill>
          <a:blip r:embed="rId2"/>
          <a:stretch>
            <a:fillRect/>
          </a:stretch>
        </p:blipFill>
        <p:spPr>
          <a:xfrm>
            <a:off x="696000" y="2901000"/>
            <a:ext cx="5616000" cy="3048000"/>
          </a:xfrm>
          <a:prstGeom prst="rect">
            <a:avLst/>
          </a:prstGeom>
        </p:spPr>
      </p:pic>
      <p:graphicFrame>
        <p:nvGraphicFramePr>
          <p:cNvPr id="5" name="Table 4">
            <a:extLst>
              <a:ext uri="{FF2B5EF4-FFF2-40B4-BE49-F238E27FC236}">
                <a16:creationId xmlns:a16="http://schemas.microsoft.com/office/drawing/2014/main" id="{71CFDF1A-124C-4097-8943-C41A7D7FCCC4}"/>
              </a:ext>
            </a:extLst>
          </p:cNvPr>
          <p:cNvGraphicFramePr>
            <a:graphicFrameLocks noGrp="1"/>
          </p:cNvGraphicFramePr>
          <p:nvPr>
            <p:extLst>
              <p:ext uri="{D42A27DB-BD31-4B8C-83A1-F6EECF244321}">
                <p14:modId xmlns:p14="http://schemas.microsoft.com/office/powerpoint/2010/main" val="1473765617"/>
              </p:ext>
            </p:extLst>
          </p:nvPr>
        </p:nvGraphicFramePr>
        <p:xfrm>
          <a:off x="6517036" y="2901000"/>
          <a:ext cx="5266964" cy="1920240"/>
        </p:xfrm>
        <a:graphic>
          <a:graphicData uri="http://schemas.openxmlformats.org/drawingml/2006/table">
            <a:tbl>
              <a:tblPr firstRow="1" bandRow="1">
                <a:tableStyleId>{5C22544A-7EE6-4342-B048-85BDC9FD1C3A}</a:tableStyleId>
              </a:tblPr>
              <a:tblGrid>
                <a:gridCol w="586964">
                  <a:extLst>
                    <a:ext uri="{9D8B030D-6E8A-4147-A177-3AD203B41FA5}">
                      <a16:colId xmlns:a16="http://schemas.microsoft.com/office/drawing/2014/main" val="2548629967"/>
                    </a:ext>
                  </a:extLst>
                </a:gridCol>
                <a:gridCol w="4680000">
                  <a:extLst>
                    <a:ext uri="{9D8B030D-6E8A-4147-A177-3AD203B41FA5}">
                      <a16:colId xmlns:a16="http://schemas.microsoft.com/office/drawing/2014/main" val="1646434705"/>
                    </a:ext>
                  </a:extLst>
                </a:gridCol>
              </a:tblGrid>
              <a:tr h="275420">
                <a:tc>
                  <a:txBody>
                    <a:bodyPr/>
                    <a:lstStyle/>
                    <a:p>
                      <a:r>
                        <a:rPr lang="en-US" b="0" dirty="0"/>
                        <a:t>No</a:t>
                      </a:r>
                    </a:p>
                  </a:txBody>
                  <a:tcPr/>
                </a:tc>
                <a:tc>
                  <a:txBody>
                    <a:bodyPr/>
                    <a:lstStyle/>
                    <a:p>
                      <a:r>
                        <a:rPr lang="en-US" b="0" dirty="0"/>
                        <a:t>Description</a:t>
                      </a:r>
                    </a:p>
                  </a:txBody>
                  <a:tcPr/>
                </a:tc>
                <a:extLst>
                  <a:ext uri="{0D108BD9-81ED-4DB2-BD59-A6C34878D82A}">
                    <a16:rowId xmlns:a16="http://schemas.microsoft.com/office/drawing/2014/main" val="1842383171"/>
                  </a:ext>
                </a:extLst>
              </a:tr>
              <a:tr h="287900">
                <a:tc>
                  <a:txBody>
                    <a:bodyPr/>
                    <a:lstStyle/>
                    <a:p>
                      <a:r>
                        <a:rPr lang="en-US" dirty="0"/>
                        <a:t>1</a:t>
                      </a:r>
                    </a:p>
                  </a:txBody>
                  <a:tcPr/>
                </a:tc>
                <a:tc>
                  <a:txBody>
                    <a:bodyPr/>
                    <a:lstStyle/>
                    <a:p>
                      <a:r>
                        <a:rPr lang="en-US" dirty="0"/>
                        <a:t>Imports JUnit Suite libraries </a:t>
                      </a:r>
                    </a:p>
                  </a:txBody>
                  <a:tcPr/>
                </a:tc>
                <a:extLst>
                  <a:ext uri="{0D108BD9-81ED-4DB2-BD59-A6C34878D82A}">
                    <a16:rowId xmlns:a16="http://schemas.microsoft.com/office/drawing/2014/main" val="2102619830"/>
                  </a:ext>
                </a:extLst>
              </a:tr>
              <a:tr h="275420">
                <a:tc>
                  <a:txBody>
                    <a:bodyPr/>
                    <a:lstStyle/>
                    <a:p>
                      <a:r>
                        <a:rPr lang="en-US" dirty="0"/>
                        <a:t>2</a:t>
                      </a:r>
                    </a:p>
                  </a:txBody>
                  <a:tcPr/>
                </a:tc>
                <a:tc>
                  <a:txBody>
                    <a:bodyPr/>
                    <a:lstStyle/>
                    <a:p>
                      <a:r>
                        <a:rPr lang="en-US" sz="1800" b="0" i="0" kern="1200" dirty="0">
                          <a:solidFill>
                            <a:schemeClr val="dk1"/>
                          </a:solidFill>
                          <a:effectLst/>
                          <a:latin typeface="+mn-lt"/>
                          <a:ea typeface="+mn-ea"/>
                          <a:cs typeface="+mn-cs"/>
                        </a:rPr>
                        <a:t>Test Suite contains two test classes </a:t>
                      </a:r>
                      <a:r>
                        <a:rPr lang="en-US" sz="1800" b="0" i="0" kern="1200" dirty="0" err="1">
                          <a:solidFill>
                            <a:schemeClr val="dk1"/>
                          </a:solidFill>
                          <a:effectLst/>
                          <a:latin typeface="+mn-lt"/>
                          <a:ea typeface="+mn-ea"/>
                          <a:cs typeface="+mn-cs"/>
                        </a:rPr>
                        <a:t>MyClassTest</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MySecondClassTest</a:t>
                      </a:r>
                      <a:r>
                        <a:rPr lang="en-US" sz="1800" b="0" i="0" kern="1200" dirty="0">
                          <a:solidFill>
                            <a:schemeClr val="dk1"/>
                          </a:solidFill>
                          <a:effectLst/>
                          <a:latin typeface="+mn-lt"/>
                          <a:ea typeface="+mn-ea"/>
                          <a:cs typeface="+mn-cs"/>
                        </a:rPr>
                        <a:t>. One can add more classes under @</a:t>
                      </a:r>
                      <a:r>
                        <a:rPr lang="en-US" sz="1800" b="0" i="0" kern="1200" dirty="0" err="1">
                          <a:solidFill>
                            <a:schemeClr val="dk1"/>
                          </a:solidFill>
                          <a:effectLst/>
                          <a:latin typeface="+mn-lt"/>
                          <a:ea typeface="+mn-ea"/>
                          <a:cs typeface="+mn-cs"/>
                        </a:rPr>
                        <a:t>SuiteClasses</a:t>
                      </a:r>
                      <a:endParaRPr lang="en-US" dirty="0"/>
                    </a:p>
                  </a:txBody>
                  <a:tcPr/>
                </a:tc>
                <a:extLst>
                  <a:ext uri="{0D108BD9-81ED-4DB2-BD59-A6C34878D82A}">
                    <a16:rowId xmlns:a16="http://schemas.microsoft.com/office/drawing/2014/main" val="595932586"/>
                  </a:ext>
                </a:extLst>
              </a:tr>
            </a:tbl>
          </a:graphicData>
        </a:graphic>
      </p:graphicFrame>
    </p:spTree>
    <p:extLst>
      <p:ext uri="{BB962C8B-B14F-4D97-AF65-F5344CB8AC3E}">
        <p14:creationId xmlns:p14="http://schemas.microsoft.com/office/powerpoint/2010/main" val="266173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Using JUnit Framework</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r>
              <a:rPr lang="en-US" b="1" dirty="0"/>
              <a:t>Disabling JUnit tests </a:t>
            </a:r>
          </a:p>
          <a:p>
            <a:r>
              <a:rPr lang="en-US" dirty="0"/>
              <a:t>The @Ignore annotation allow to ignore a test. Alternatively you can use </a:t>
            </a:r>
            <a:r>
              <a:rPr lang="en-US" dirty="0" err="1"/>
              <a:t>Assume.assumeFalse</a:t>
            </a:r>
            <a:r>
              <a:rPr lang="en-US" dirty="0"/>
              <a:t> or </a:t>
            </a:r>
            <a:r>
              <a:rPr lang="en-US" dirty="0" err="1"/>
              <a:t>Assume.assumeTrue</a:t>
            </a:r>
            <a:r>
              <a:rPr lang="en-US" dirty="0"/>
              <a:t> to define a condition for the test. </a:t>
            </a:r>
            <a:r>
              <a:rPr lang="en-US" dirty="0" err="1"/>
              <a:t>Assume.assumeFalse</a:t>
            </a:r>
            <a:r>
              <a:rPr lang="en-US" dirty="0"/>
              <a:t> marks the test as invalid, if its condition evaluates to true. </a:t>
            </a:r>
            <a:r>
              <a:rPr lang="en-US" dirty="0" err="1"/>
              <a:t>Assume.assumeTrue</a:t>
            </a:r>
            <a:r>
              <a:rPr lang="en-US" dirty="0"/>
              <a:t> evaluates the test as invalid if its condition evaluates to false. For example, the following disables a test on</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ECA2E2BE-AA63-4345-A22C-F836681085BD}"/>
              </a:ext>
            </a:extLst>
          </p:cNvPr>
          <p:cNvPicPr>
            <a:picLocks noChangeAspect="1"/>
          </p:cNvPicPr>
          <p:nvPr/>
        </p:nvPicPr>
        <p:blipFill>
          <a:blip r:embed="rId2"/>
          <a:stretch>
            <a:fillRect/>
          </a:stretch>
        </p:blipFill>
        <p:spPr>
          <a:xfrm>
            <a:off x="264000" y="3214687"/>
            <a:ext cx="7410450" cy="428625"/>
          </a:xfrm>
          <a:prstGeom prst="rect">
            <a:avLst/>
          </a:prstGeom>
        </p:spPr>
      </p:pic>
    </p:spTree>
    <p:extLst>
      <p:ext uri="{BB962C8B-B14F-4D97-AF65-F5344CB8AC3E}">
        <p14:creationId xmlns:p14="http://schemas.microsoft.com/office/powerpoint/2010/main" val="383518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Running </a:t>
            </a:r>
            <a:r>
              <a:rPr lang="en-US" dirty="0" err="1"/>
              <a:t>JUnits</a:t>
            </a:r>
            <a:endParaRPr lang="en-US" dirty="0"/>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r>
              <a:rPr lang="en-US" dirty="0"/>
              <a:t>To run a test using Eclipse IDE, select the test class, right-click on it and select Run-as ▸ JUnit Test</a:t>
            </a:r>
          </a:p>
          <a:p>
            <a:r>
              <a:rPr lang="en-US" dirty="0"/>
              <a:t>This starts JUnit and executes all test methods in the selected class. Results can be viewed under JUnit view.</a:t>
            </a:r>
          </a:p>
          <a:p>
            <a:br>
              <a:rPr lang="en-US" dirty="0"/>
            </a:br>
            <a:endParaRPr lang="en-US" dirty="0"/>
          </a:p>
        </p:txBody>
      </p:sp>
      <p:pic>
        <p:nvPicPr>
          <p:cNvPr id="7" name="Picture 6">
            <a:extLst>
              <a:ext uri="{FF2B5EF4-FFF2-40B4-BE49-F238E27FC236}">
                <a16:creationId xmlns:a16="http://schemas.microsoft.com/office/drawing/2014/main" id="{62AE7C3F-6912-4732-9AFD-3BCB85D94447}"/>
              </a:ext>
            </a:extLst>
          </p:cNvPr>
          <p:cNvPicPr>
            <a:picLocks noChangeAspect="1"/>
          </p:cNvPicPr>
          <p:nvPr/>
        </p:nvPicPr>
        <p:blipFill>
          <a:blip r:embed="rId2"/>
          <a:stretch>
            <a:fillRect/>
          </a:stretch>
        </p:blipFill>
        <p:spPr>
          <a:xfrm>
            <a:off x="2424000" y="2349000"/>
            <a:ext cx="5505047" cy="4070184"/>
          </a:xfrm>
          <a:prstGeom prst="rect">
            <a:avLst/>
          </a:prstGeom>
        </p:spPr>
      </p:pic>
    </p:spTree>
    <p:extLst>
      <p:ext uri="{BB962C8B-B14F-4D97-AF65-F5344CB8AC3E}">
        <p14:creationId xmlns:p14="http://schemas.microsoft.com/office/powerpoint/2010/main" val="123235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 Mockito Introduction </a:t>
            </a:r>
          </a:p>
        </p:txBody>
      </p:sp>
      <p:sp>
        <p:nvSpPr>
          <p:cNvPr id="6" name="Text Placeholder 5">
            <a:extLst>
              <a:ext uri="{FF2B5EF4-FFF2-40B4-BE49-F238E27FC236}">
                <a16:creationId xmlns:a16="http://schemas.microsoft.com/office/drawing/2014/main" id="{E98CF66D-6A04-4D68-A708-75B775D2B449}"/>
              </a:ext>
            </a:extLst>
          </p:cNvPr>
          <p:cNvSpPr>
            <a:spLocks noGrp="1"/>
          </p:cNvSpPr>
          <p:nvPr>
            <p:ph type="body" sz="quarter" idx="10"/>
          </p:nvPr>
        </p:nvSpPr>
        <p:spPr>
          <a:xfrm>
            <a:off x="227348" y="837000"/>
            <a:ext cx="11700000" cy="5615999"/>
          </a:xfrm>
        </p:spPr>
        <p:txBody>
          <a:bodyPr>
            <a:normAutofit fontScale="85000" lnSpcReduction="20000"/>
          </a:bodyPr>
          <a:lstStyle/>
          <a:p>
            <a:r>
              <a:rPr lang="en-US" sz="2600" dirty="0"/>
              <a:t>A unit test should test functionality in isolation. This</a:t>
            </a:r>
            <a:r>
              <a:rPr lang="en-US" sz="2400" dirty="0"/>
              <a:t> can be done via using test replacements (</a:t>
            </a:r>
            <a:r>
              <a:rPr lang="en-US" sz="2400" i="1" dirty="0"/>
              <a:t>test doubles</a:t>
            </a:r>
            <a:r>
              <a:rPr lang="en-US" sz="2400" dirty="0"/>
              <a:t>) for the real dependencies. </a:t>
            </a:r>
            <a:r>
              <a:rPr lang="en-US" sz="2600" dirty="0"/>
              <a:t>Test doubles can be passed to other objects which are tested. Your tests can validate that the class reacts correctly during tests.</a:t>
            </a:r>
            <a:r>
              <a:rPr lang="en-US" dirty="0"/>
              <a:t> </a:t>
            </a:r>
            <a:r>
              <a:rPr lang="en-US" sz="2400" dirty="0"/>
              <a:t>Test doubles can be classified like the following:</a:t>
            </a:r>
          </a:p>
          <a:p>
            <a:endParaRPr lang="en-US" sz="2400" dirty="0"/>
          </a:p>
          <a:p>
            <a:pPr marL="609600" lvl="1" indent="-342900">
              <a:buFont typeface="Arial" panose="020B0604020202020204" pitchFamily="34" charset="0"/>
              <a:buChar char="•"/>
            </a:pPr>
            <a:r>
              <a:rPr lang="en-US" sz="2400" dirty="0"/>
              <a:t>A </a:t>
            </a:r>
            <a:r>
              <a:rPr lang="en-US" sz="2400" b="1" dirty="0"/>
              <a:t>dummy</a:t>
            </a:r>
            <a:r>
              <a:rPr lang="en-US" sz="2400" i="1" dirty="0"/>
              <a:t> object</a:t>
            </a:r>
            <a:r>
              <a:rPr lang="en-US" sz="2400" dirty="0"/>
              <a:t> is passed around but never used, i.e., its methods are never called. Such an object can for example be used to fill the parameter list of a method.</a:t>
            </a:r>
            <a:br>
              <a:rPr lang="en-US" sz="2400" dirty="0"/>
            </a:br>
            <a:endParaRPr lang="en-US" sz="2400" dirty="0"/>
          </a:p>
          <a:p>
            <a:pPr marL="609600" lvl="1" indent="-342900">
              <a:buFont typeface="Arial" panose="020B0604020202020204" pitchFamily="34" charset="0"/>
              <a:buChar char="•"/>
            </a:pPr>
            <a:r>
              <a:rPr lang="en-US" sz="2400" b="1" dirty="0"/>
              <a:t>Fake</a:t>
            </a:r>
            <a:r>
              <a:rPr lang="en-US" sz="2400" dirty="0"/>
              <a:t> objects have working implementations, but are usually simplified. For example, they use an in memory database and not a real database.</a:t>
            </a:r>
          </a:p>
          <a:p>
            <a:pPr marL="609600" lvl="1" indent="-342900">
              <a:buFont typeface="Arial" panose="020B0604020202020204" pitchFamily="34" charset="0"/>
              <a:buChar char="•"/>
            </a:pPr>
            <a:endParaRPr lang="en-US" sz="2400" dirty="0"/>
          </a:p>
          <a:p>
            <a:pPr marL="609600" lvl="1" indent="-342900">
              <a:lnSpc>
                <a:spcPct val="100000"/>
              </a:lnSpc>
              <a:buFont typeface="Arial" panose="020B0604020202020204" pitchFamily="34" charset="0"/>
              <a:buChar char="•"/>
            </a:pPr>
            <a:r>
              <a:rPr lang="en-US" sz="2400" dirty="0"/>
              <a:t>A </a:t>
            </a:r>
            <a:r>
              <a:rPr lang="en-US" sz="2400" b="1" dirty="0"/>
              <a:t>stub</a:t>
            </a:r>
            <a:r>
              <a:rPr lang="en-US" sz="2400" dirty="0"/>
              <a:t> class is an partial implementation for an interface or class with the purpose of using an instance of this stub class during testing. Stubs usually don’t respond to anything outside what’s programmed in for the test. Stubs may also record information about calls.</a:t>
            </a:r>
          </a:p>
          <a:p>
            <a:pPr marL="609600" lvl="1" indent="-342900">
              <a:buFont typeface="Arial" panose="020B0604020202020204" pitchFamily="34" charset="0"/>
              <a:buChar char="•"/>
            </a:pPr>
            <a:endParaRPr lang="en-US" sz="2400" i="1" dirty="0"/>
          </a:p>
          <a:p>
            <a:pPr marL="609600" lvl="1" indent="-342900">
              <a:buFont typeface="Arial" panose="020B0604020202020204" pitchFamily="34" charset="0"/>
              <a:buChar char="•"/>
            </a:pPr>
            <a:r>
              <a:rPr lang="en-US" sz="2400" dirty="0"/>
              <a:t>A </a:t>
            </a:r>
            <a:r>
              <a:rPr lang="en-US" sz="2400" b="1" dirty="0"/>
              <a:t>mock</a:t>
            </a:r>
            <a:r>
              <a:rPr lang="en-US" sz="2400" dirty="0"/>
              <a:t> object is a dummy implementation for an interface or a class in which you define the output of certain method calls. Mock objects are configured to perform a certain behavior during a test. They typical record the interaction with the system and test can validate that.</a:t>
            </a:r>
          </a:p>
          <a:p>
            <a:pPr lvl="1" indent="0">
              <a:buNone/>
            </a:pPr>
            <a:endParaRPr lang="en-US" sz="2400" dirty="0"/>
          </a:p>
          <a:p>
            <a:pPr lvl="1" indent="0">
              <a:buNone/>
            </a:pPr>
            <a:r>
              <a:rPr lang="en-US" sz="2400" dirty="0"/>
              <a:t>Mock objects typically require less code to configure and should therefore be preferred.</a:t>
            </a:r>
          </a:p>
          <a:p>
            <a:pPr marL="609600" lvl="1" indent="-342900">
              <a:buFont typeface="Arial" panose="020B0604020202020204" pitchFamily="34" charset="0"/>
              <a:buChar char="•"/>
            </a:pPr>
            <a:endParaRPr lang="en-US" sz="2400" dirty="0"/>
          </a:p>
          <a:p>
            <a:endParaRPr lang="en-US" dirty="0"/>
          </a:p>
          <a:p>
            <a:endParaRPr lang="en-US" dirty="0"/>
          </a:p>
        </p:txBody>
      </p:sp>
    </p:spTree>
    <p:extLst>
      <p:ext uri="{BB962C8B-B14F-4D97-AF65-F5344CB8AC3E}">
        <p14:creationId xmlns:p14="http://schemas.microsoft.com/office/powerpoint/2010/main" val="344516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 Mockito Introduction </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r>
              <a:rPr lang="en-US" dirty="0"/>
              <a:t>Mockito is a popular mock framework which can be used in conjunction with JUnit. Mockito allows you to create and configure mock objects. Using Mockito simplifies the development of tests for classes with external dependencies significantly.</a:t>
            </a:r>
          </a:p>
          <a:p>
            <a:r>
              <a:rPr lang="en-US" dirty="0"/>
              <a:t>If you use Mockito in tests you typically:</a:t>
            </a:r>
          </a:p>
          <a:p>
            <a:pPr marL="787400" lvl="2" indent="-342900"/>
            <a:r>
              <a:rPr lang="en-US" sz="2000" dirty="0"/>
              <a:t>Mock away external dependencies and insert the mocks into the code under test</a:t>
            </a:r>
          </a:p>
          <a:p>
            <a:pPr marL="787400" lvl="2" indent="-342900"/>
            <a:r>
              <a:rPr lang="en-US" sz="2000" dirty="0"/>
              <a:t>Execute the code under test</a:t>
            </a:r>
          </a:p>
          <a:p>
            <a:pPr marL="787400" lvl="2" indent="-342900"/>
            <a:r>
              <a:rPr lang="en-US" sz="2000" dirty="0"/>
              <a:t>Validate that the code executed correctly</a:t>
            </a:r>
          </a:p>
          <a:p>
            <a:br>
              <a:rPr lang="en-US" dirty="0"/>
            </a:br>
            <a:endParaRPr lang="en-US" dirty="0"/>
          </a:p>
        </p:txBody>
      </p:sp>
      <p:pic>
        <p:nvPicPr>
          <p:cNvPr id="3" name="Picture 2">
            <a:extLst>
              <a:ext uri="{FF2B5EF4-FFF2-40B4-BE49-F238E27FC236}">
                <a16:creationId xmlns:a16="http://schemas.microsoft.com/office/drawing/2014/main" id="{2486C5CF-3B6B-47FA-8728-AABCD0131179}"/>
              </a:ext>
            </a:extLst>
          </p:cNvPr>
          <p:cNvPicPr>
            <a:picLocks noChangeAspect="1"/>
          </p:cNvPicPr>
          <p:nvPr/>
        </p:nvPicPr>
        <p:blipFill>
          <a:blip r:embed="rId2"/>
          <a:stretch>
            <a:fillRect/>
          </a:stretch>
        </p:blipFill>
        <p:spPr>
          <a:xfrm>
            <a:off x="624000" y="3877461"/>
            <a:ext cx="6181725" cy="1743075"/>
          </a:xfrm>
          <a:prstGeom prst="rect">
            <a:avLst/>
          </a:prstGeom>
        </p:spPr>
      </p:pic>
    </p:spTree>
    <p:extLst>
      <p:ext uri="{BB962C8B-B14F-4D97-AF65-F5344CB8AC3E}">
        <p14:creationId xmlns:p14="http://schemas.microsoft.com/office/powerpoint/2010/main" val="32438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Installing Mockito</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r>
              <a:rPr lang="en-US" b="1" dirty="0"/>
              <a:t>Using Gradle</a:t>
            </a:r>
          </a:p>
          <a:p>
            <a:r>
              <a:rPr lang="en-US" dirty="0"/>
              <a:t>If you use Gradle in a Java project, add the following dependency to the Gradle build file.</a:t>
            </a:r>
            <a:endParaRPr lang="en-US" b="1" dirty="0"/>
          </a:p>
          <a:p>
            <a:endParaRPr lang="en-US" b="1" dirty="0"/>
          </a:p>
          <a:p>
            <a:endParaRPr lang="en-US" b="1" dirty="0"/>
          </a:p>
          <a:p>
            <a:endParaRPr lang="en-US" b="1" dirty="0"/>
          </a:p>
          <a:p>
            <a:r>
              <a:rPr lang="en-US" b="1" dirty="0"/>
              <a:t>Using Maven</a:t>
            </a:r>
          </a:p>
          <a:p>
            <a:r>
              <a:rPr lang="en-US" dirty="0"/>
              <a:t>To use Mockito in your Maven build, add the following dependency to your </a:t>
            </a:r>
            <a:r>
              <a:rPr lang="en-US" dirty="0" err="1"/>
              <a:t>pom</a:t>
            </a:r>
            <a:r>
              <a:rPr lang="en-US" dirty="0"/>
              <a:t> file.</a:t>
            </a:r>
          </a:p>
        </p:txBody>
      </p:sp>
      <p:pic>
        <p:nvPicPr>
          <p:cNvPr id="3" name="Picture 2">
            <a:extLst>
              <a:ext uri="{FF2B5EF4-FFF2-40B4-BE49-F238E27FC236}">
                <a16:creationId xmlns:a16="http://schemas.microsoft.com/office/drawing/2014/main" id="{B3D15525-CD26-4FCB-BD4A-899EBCE36A75}"/>
              </a:ext>
            </a:extLst>
          </p:cNvPr>
          <p:cNvPicPr>
            <a:picLocks noChangeAspect="1"/>
          </p:cNvPicPr>
          <p:nvPr/>
        </p:nvPicPr>
        <p:blipFill>
          <a:blip r:embed="rId2"/>
          <a:stretch>
            <a:fillRect/>
          </a:stretch>
        </p:blipFill>
        <p:spPr>
          <a:xfrm>
            <a:off x="384089" y="2061000"/>
            <a:ext cx="7153275" cy="657225"/>
          </a:xfrm>
          <a:prstGeom prst="rect">
            <a:avLst/>
          </a:prstGeom>
        </p:spPr>
      </p:pic>
      <p:pic>
        <p:nvPicPr>
          <p:cNvPr id="7" name="Picture 6">
            <a:extLst>
              <a:ext uri="{FF2B5EF4-FFF2-40B4-BE49-F238E27FC236}">
                <a16:creationId xmlns:a16="http://schemas.microsoft.com/office/drawing/2014/main" id="{1A8E0DBA-4056-4979-AD68-ACCBE0181EC5}"/>
              </a:ext>
            </a:extLst>
          </p:cNvPr>
          <p:cNvPicPr>
            <a:picLocks noChangeAspect="1"/>
          </p:cNvPicPr>
          <p:nvPr/>
        </p:nvPicPr>
        <p:blipFill>
          <a:blip r:embed="rId3"/>
          <a:stretch>
            <a:fillRect/>
          </a:stretch>
        </p:blipFill>
        <p:spPr>
          <a:xfrm>
            <a:off x="480000" y="4286843"/>
            <a:ext cx="4032000" cy="781050"/>
          </a:xfrm>
          <a:prstGeom prst="rect">
            <a:avLst/>
          </a:prstGeom>
        </p:spPr>
      </p:pic>
    </p:spTree>
    <p:extLst>
      <p:ext uri="{BB962C8B-B14F-4D97-AF65-F5344CB8AC3E}">
        <p14:creationId xmlns:p14="http://schemas.microsoft.com/office/powerpoint/2010/main" val="321258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The Mockito Example</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837000"/>
            <a:ext cx="11700000" cy="5435440"/>
          </a:xfrm>
        </p:spPr>
        <p:txBody>
          <a:bodyPr/>
          <a:lstStyle/>
          <a:p>
            <a:r>
              <a:rPr lang="en-US" dirty="0"/>
              <a:t>Mockito provides below methods to create mock objects:</a:t>
            </a:r>
          </a:p>
          <a:p>
            <a:pPr marL="609600" lvl="1" indent="-342900">
              <a:buFont typeface="Arial" panose="020B0604020202020204" pitchFamily="34" charset="0"/>
              <a:buChar char="•"/>
            </a:pPr>
            <a:r>
              <a:rPr lang="en-US" dirty="0"/>
              <a:t>Using the static mock() method.</a:t>
            </a:r>
          </a:p>
          <a:p>
            <a:pPr marL="609600" lvl="1" indent="-342900">
              <a:buFont typeface="Arial" panose="020B0604020202020204" pitchFamily="34" charset="0"/>
              <a:buChar char="•"/>
            </a:pPr>
            <a:r>
              <a:rPr lang="en-US" dirty="0"/>
              <a:t>Using the @Mock annotation.</a:t>
            </a:r>
          </a:p>
          <a:p>
            <a:pPr marL="609600" lvl="1" indent="-342900">
              <a:buFont typeface="Arial" panose="020B0604020202020204" pitchFamily="34" charset="0"/>
              <a:buChar char="•"/>
            </a:pPr>
            <a:endParaRPr lang="en-US" dirty="0"/>
          </a:p>
          <a:p>
            <a:pPr lvl="1" indent="0">
              <a:buNone/>
            </a:pPr>
            <a:r>
              <a:rPr lang="en-US" dirty="0"/>
              <a:t>If you use the @Mock annotation, you must trigger the creation of annotated objects. The </a:t>
            </a:r>
            <a:r>
              <a:rPr lang="en-US" dirty="0" err="1"/>
              <a:t>MockitoRule</a:t>
            </a:r>
            <a:r>
              <a:rPr lang="en-US" dirty="0"/>
              <a:t> allows this. It invokes the static method </a:t>
            </a:r>
            <a:r>
              <a:rPr lang="en-US" dirty="0" err="1"/>
              <a:t>MockitoAnnotations.initMocks</a:t>
            </a:r>
            <a:r>
              <a:rPr lang="en-US" dirty="0"/>
              <a:t>(this) to populate the annotated fields. Alternatively you can use @</a:t>
            </a:r>
            <a:r>
              <a:rPr lang="en-US" dirty="0" err="1"/>
              <a:t>RunWith</a:t>
            </a:r>
            <a:r>
              <a:rPr lang="en-US" dirty="0"/>
              <a:t>(</a:t>
            </a:r>
            <a:r>
              <a:rPr lang="en-US" dirty="0" err="1"/>
              <a:t>MockitoJUnitRunner.class</a:t>
            </a:r>
            <a:r>
              <a:rPr lang="en-US" dirty="0"/>
              <a:t>).</a:t>
            </a:r>
          </a:p>
        </p:txBody>
      </p:sp>
      <p:pic>
        <p:nvPicPr>
          <p:cNvPr id="12" name="Picture 11">
            <a:extLst>
              <a:ext uri="{FF2B5EF4-FFF2-40B4-BE49-F238E27FC236}">
                <a16:creationId xmlns:a16="http://schemas.microsoft.com/office/drawing/2014/main" id="{7EE0DA89-C1AF-4E86-A98C-8D1552A664D2}"/>
              </a:ext>
            </a:extLst>
          </p:cNvPr>
          <p:cNvPicPr>
            <a:picLocks noChangeAspect="1"/>
          </p:cNvPicPr>
          <p:nvPr/>
        </p:nvPicPr>
        <p:blipFill>
          <a:blip r:embed="rId2"/>
          <a:stretch>
            <a:fillRect/>
          </a:stretch>
        </p:blipFill>
        <p:spPr>
          <a:xfrm>
            <a:off x="2064000" y="3033883"/>
            <a:ext cx="7344000" cy="3238557"/>
          </a:xfrm>
          <a:prstGeom prst="rect">
            <a:avLst/>
          </a:prstGeom>
        </p:spPr>
      </p:pic>
    </p:spTree>
    <p:extLst>
      <p:ext uri="{BB962C8B-B14F-4D97-AF65-F5344CB8AC3E}">
        <p14:creationId xmlns:p14="http://schemas.microsoft.com/office/powerpoint/2010/main" val="1829257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The Mockito Example</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837000"/>
            <a:ext cx="11700000" cy="5435440"/>
          </a:xfrm>
        </p:spPr>
        <p:txBody>
          <a:bodyPr/>
          <a:lstStyle/>
          <a:p>
            <a:endParaRPr lang="en-US" dirty="0"/>
          </a:p>
        </p:txBody>
      </p:sp>
      <p:graphicFrame>
        <p:nvGraphicFramePr>
          <p:cNvPr id="5" name="Table 4">
            <a:extLst>
              <a:ext uri="{FF2B5EF4-FFF2-40B4-BE49-F238E27FC236}">
                <a16:creationId xmlns:a16="http://schemas.microsoft.com/office/drawing/2014/main" id="{37959EC5-3D6F-4072-89E8-A71D937E0B5D}"/>
              </a:ext>
            </a:extLst>
          </p:cNvPr>
          <p:cNvGraphicFramePr>
            <a:graphicFrameLocks noGrp="1"/>
          </p:cNvGraphicFramePr>
          <p:nvPr>
            <p:extLst>
              <p:ext uri="{D42A27DB-BD31-4B8C-83A1-F6EECF244321}">
                <p14:modId xmlns:p14="http://schemas.microsoft.com/office/powerpoint/2010/main" val="2285191312"/>
              </p:ext>
            </p:extLst>
          </p:nvPr>
        </p:nvGraphicFramePr>
        <p:xfrm>
          <a:off x="1725966" y="1288960"/>
          <a:ext cx="8618034" cy="2595880"/>
        </p:xfrm>
        <a:graphic>
          <a:graphicData uri="http://schemas.openxmlformats.org/drawingml/2006/table">
            <a:tbl>
              <a:tblPr firstRow="1" bandRow="1">
                <a:tableStyleId>{5C22544A-7EE6-4342-B048-85BDC9FD1C3A}</a:tableStyleId>
              </a:tblPr>
              <a:tblGrid>
                <a:gridCol w="759168">
                  <a:extLst>
                    <a:ext uri="{9D8B030D-6E8A-4147-A177-3AD203B41FA5}">
                      <a16:colId xmlns:a16="http://schemas.microsoft.com/office/drawing/2014/main" val="4006467638"/>
                    </a:ext>
                  </a:extLst>
                </a:gridCol>
                <a:gridCol w="7858866">
                  <a:extLst>
                    <a:ext uri="{9D8B030D-6E8A-4147-A177-3AD203B41FA5}">
                      <a16:colId xmlns:a16="http://schemas.microsoft.com/office/drawing/2014/main" val="2209242136"/>
                    </a:ext>
                  </a:extLst>
                </a:gridCol>
              </a:tblGrid>
              <a:tr h="370840">
                <a:tc>
                  <a:txBody>
                    <a:bodyPr/>
                    <a:lstStyle/>
                    <a:p>
                      <a:pPr algn="ctr"/>
                      <a:r>
                        <a:rPr lang="en-US" b="0" dirty="0"/>
                        <a:t>No</a:t>
                      </a:r>
                    </a:p>
                  </a:txBody>
                  <a:tcPr/>
                </a:tc>
                <a:tc>
                  <a:txBody>
                    <a:bodyPr/>
                    <a:lstStyle/>
                    <a:p>
                      <a:pPr algn="ctr"/>
                      <a:r>
                        <a:rPr lang="en-US" b="0" dirty="0"/>
                        <a:t>Description</a:t>
                      </a:r>
                    </a:p>
                  </a:txBody>
                  <a:tcPr/>
                </a:tc>
                <a:extLst>
                  <a:ext uri="{0D108BD9-81ED-4DB2-BD59-A6C34878D82A}">
                    <a16:rowId xmlns:a16="http://schemas.microsoft.com/office/drawing/2014/main" val="4106093738"/>
                  </a:ext>
                </a:extLst>
              </a:tr>
              <a:tr h="370840">
                <a:tc>
                  <a:txBody>
                    <a:bodyPr/>
                    <a:lstStyle/>
                    <a:p>
                      <a:r>
                        <a:rPr lang="en-US" dirty="0"/>
                        <a:t>1</a:t>
                      </a:r>
                    </a:p>
                  </a:txBody>
                  <a:tcPr/>
                </a:tc>
                <a:tc>
                  <a:txBody>
                    <a:bodyPr/>
                    <a:lstStyle/>
                    <a:p>
                      <a:pPr rtl="0"/>
                      <a:r>
                        <a:rPr lang="en-US" dirty="0">
                          <a:effectLst/>
                        </a:rPr>
                        <a:t>Tells Mockito to mock the </a:t>
                      </a:r>
                      <a:r>
                        <a:rPr lang="en-US" dirty="0" err="1">
                          <a:effectLst/>
                        </a:rPr>
                        <a:t>databaseMock</a:t>
                      </a:r>
                      <a:r>
                        <a:rPr lang="en-US" dirty="0">
                          <a:effectLst/>
                        </a:rPr>
                        <a:t> instance</a:t>
                      </a:r>
                    </a:p>
                  </a:txBody>
                  <a:tcPr anchor="ctr"/>
                </a:tc>
                <a:extLst>
                  <a:ext uri="{0D108BD9-81ED-4DB2-BD59-A6C34878D82A}">
                    <a16:rowId xmlns:a16="http://schemas.microsoft.com/office/drawing/2014/main" val="1378647471"/>
                  </a:ext>
                </a:extLst>
              </a:tr>
              <a:tr h="370840">
                <a:tc>
                  <a:txBody>
                    <a:bodyPr/>
                    <a:lstStyle/>
                    <a:p>
                      <a:r>
                        <a:rPr lang="en-US" dirty="0"/>
                        <a:t>2</a:t>
                      </a:r>
                    </a:p>
                  </a:txBody>
                  <a:tcPr/>
                </a:tc>
                <a:tc>
                  <a:txBody>
                    <a:bodyPr/>
                    <a:lstStyle/>
                    <a:p>
                      <a:pPr rtl="0"/>
                      <a:r>
                        <a:rPr lang="en-US" dirty="0">
                          <a:effectLst/>
                        </a:rPr>
                        <a:t>Tells Mockito to create the mocks based on the @Mock annotation</a:t>
                      </a:r>
                    </a:p>
                  </a:txBody>
                  <a:tcPr anchor="ctr"/>
                </a:tc>
                <a:extLst>
                  <a:ext uri="{0D108BD9-81ED-4DB2-BD59-A6C34878D82A}">
                    <a16:rowId xmlns:a16="http://schemas.microsoft.com/office/drawing/2014/main" val="3806109276"/>
                  </a:ext>
                </a:extLst>
              </a:tr>
              <a:tr h="370840">
                <a:tc>
                  <a:txBody>
                    <a:bodyPr/>
                    <a:lstStyle/>
                    <a:p>
                      <a:r>
                        <a:rPr lang="en-US" dirty="0"/>
                        <a:t>3</a:t>
                      </a:r>
                    </a:p>
                  </a:txBody>
                  <a:tcPr/>
                </a:tc>
                <a:tc>
                  <a:txBody>
                    <a:bodyPr/>
                    <a:lstStyle/>
                    <a:p>
                      <a:pPr rtl="0"/>
                      <a:r>
                        <a:rPr lang="en-US" dirty="0">
                          <a:effectLst/>
                        </a:rPr>
                        <a:t>Instantiates the class under test using the created mock</a:t>
                      </a:r>
                    </a:p>
                  </a:txBody>
                  <a:tcPr anchor="ctr"/>
                </a:tc>
                <a:extLst>
                  <a:ext uri="{0D108BD9-81ED-4DB2-BD59-A6C34878D82A}">
                    <a16:rowId xmlns:a16="http://schemas.microsoft.com/office/drawing/2014/main" val="3807096418"/>
                  </a:ext>
                </a:extLst>
              </a:tr>
              <a:tr h="370840">
                <a:tc>
                  <a:txBody>
                    <a:bodyPr/>
                    <a:lstStyle/>
                    <a:p>
                      <a:r>
                        <a:rPr lang="en-US" dirty="0"/>
                        <a:t>4</a:t>
                      </a:r>
                    </a:p>
                  </a:txBody>
                  <a:tcPr/>
                </a:tc>
                <a:tc>
                  <a:txBody>
                    <a:bodyPr/>
                    <a:lstStyle/>
                    <a:p>
                      <a:pPr rtl="0"/>
                      <a:r>
                        <a:rPr lang="en-US" dirty="0">
                          <a:effectLst/>
                        </a:rPr>
                        <a:t>Executes some code of the class under test</a:t>
                      </a:r>
                    </a:p>
                  </a:txBody>
                  <a:tcPr anchor="ctr"/>
                </a:tc>
                <a:extLst>
                  <a:ext uri="{0D108BD9-81ED-4DB2-BD59-A6C34878D82A}">
                    <a16:rowId xmlns:a16="http://schemas.microsoft.com/office/drawing/2014/main" val="3591370313"/>
                  </a:ext>
                </a:extLst>
              </a:tr>
              <a:tr h="370840">
                <a:tc>
                  <a:txBody>
                    <a:bodyPr/>
                    <a:lstStyle/>
                    <a:p>
                      <a:r>
                        <a:rPr lang="en-US" dirty="0"/>
                        <a:t>5</a:t>
                      </a:r>
                    </a:p>
                  </a:txBody>
                  <a:tcPr/>
                </a:tc>
                <a:tc>
                  <a:txBody>
                    <a:bodyPr/>
                    <a:lstStyle/>
                    <a:p>
                      <a:pPr rtl="0"/>
                      <a:r>
                        <a:rPr lang="en-US" dirty="0">
                          <a:effectLst/>
                        </a:rPr>
                        <a:t>Asserts that the method call returned true</a:t>
                      </a:r>
                    </a:p>
                  </a:txBody>
                  <a:tcPr anchor="ctr"/>
                </a:tc>
                <a:extLst>
                  <a:ext uri="{0D108BD9-81ED-4DB2-BD59-A6C34878D82A}">
                    <a16:rowId xmlns:a16="http://schemas.microsoft.com/office/drawing/2014/main" val="2172036069"/>
                  </a:ext>
                </a:extLst>
              </a:tr>
              <a:tr h="370840">
                <a:tc>
                  <a:txBody>
                    <a:bodyPr/>
                    <a:lstStyle/>
                    <a:p>
                      <a:r>
                        <a:rPr lang="en-US" dirty="0"/>
                        <a:t>6</a:t>
                      </a:r>
                    </a:p>
                  </a:txBody>
                  <a:tcPr/>
                </a:tc>
                <a:tc>
                  <a:txBody>
                    <a:bodyPr/>
                    <a:lstStyle/>
                    <a:p>
                      <a:pPr rtl="0"/>
                      <a:r>
                        <a:rPr lang="en-US" dirty="0">
                          <a:effectLst/>
                        </a:rPr>
                        <a:t>Verify that the query method was called on the </a:t>
                      </a:r>
                      <a:r>
                        <a:rPr lang="en-US" dirty="0" err="1">
                          <a:effectLst/>
                        </a:rPr>
                        <a:t>MyDatabase</a:t>
                      </a:r>
                      <a:r>
                        <a:rPr lang="en-US" dirty="0">
                          <a:effectLst/>
                        </a:rPr>
                        <a:t> mock</a:t>
                      </a:r>
                    </a:p>
                  </a:txBody>
                  <a:tcPr anchor="ctr"/>
                </a:tc>
                <a:extLst>
                  <a:ext uri="{0D108BD9-81ED-4DB2-BD59-A6C34878D82A}">
                    <a16:rowId xmlns:a16="http://schemas.microsoft.com/office/drawing/2014/main" val="2149029842"/>
                  </a:ext>
                </a:extLst>
              </a:tr>
            </a:tbl>
          </a:graphicData>
        </a:graphic>
      </p:graphicFrame>
    </p:spTree>
    <p:extLst>
      <p:ext uri="{BB962C8B-B14F-4D97-AF65-F5344CB8AC3E}">
        <p14:creationId xmlns:p14="http://schemas.microsoft.com/office/powerpoint/2010/main" val="1748401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Configuring Mocks</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837000"/>
            <a:ext cx="11700000" cy="5435440"/>
          </a:xfrm>
        </p:spPr>
        <p:txBody>
          <a:bodyPr/>
          <a:lstStyle/>
          <a:p>
            <a:r>
              <a:rPr lang="en-US" dirty="0"/>
              <a:t>Mocks can return different values depending on arguments passed into a method. The when(…​.).</a:t>
            </a:r>
            <a:r>
              <a:rPr lang="en-US" dirty="0" err="1"/>
              <a:t>thenReturn</a:t>
            </a:r>
            <a:r>
              <a:rPr lang="en-US" dirty="0"/>
              <a:t>(…​.) method chain is used to specify a return value for a method call with pre-defined parameters.</a:t>
            </a:r>
          </a:p>
          <a:p>
            <a:endParaRPr lang="en-US" dirty="0"/>
          </a:p>
          <a:p>
            <a:endParaRPr lang="en-US" dirty="0"/>
          </a:p>
          <a:p>
            <a:endParaRPr lang="en-US" dirty="0"/>
          </a:p>
          <a:p>
            <a:endParaRPr lang="en-US" dirty="0"/>
          </a:p>
          <a:p>
            <a:endParaRPr lang="en-US" dirty="0"/>
          </a:p>
          <a:p>
            <a:r>
              <a:rPr lang="en-US" dirty="0"/>
              <a:t>You also can use methods like </a:t>
            </a:r>
            <a:r>
              <a:rPr lang="en-US" dirty="0" err="1"/>
              <a:t>anyString</a:t>
            </a:r>
            <a:r>
              <a:rPr lang="en-US" dirty="0"/>
              <a:t> or </a:t>
            </a:r>
            <a:r>
              <a:rPr lang="en-US" dirty="0" err="1"/>
              <a:t>anyInt</a:t>
            </a:r>
            <a:r>
              <a:rPr lang="en-US" dirty="0"/>
              <a:t> matchers to define that dependent on the input type a certain value should be returned. </a:t>
            </a:r>
          </a:p>
          <a:p>
            <a:endParaRPr lang="en-US" dirty="0"/>
          </a:p>
          <a:p>
            <a:r>
              <a:rPr lang="en-US" dirty="0"/>
              <a:t>Please refer below link for more detail on matchers:</a:t>
            </a:r>
          </a:p>
          <a:p>
            <a:r>
              <a:rPr lang="en-US" dirty="0">
                <a:hlinkClick r:id="rId2"/>
              </a:rPr>
              <a:t>https://static.javadoc.io/org.mockito/mockito-core/1.9.5/org/mockito/Matchers.html</a:t>
            </a:r>
            <a:endParaRPr lang="en-US" dirty="0"/>
          </a:p>
          <a:p>
            <a:endParaRPr lang="en-US" dirty="0"/>
          </a:p>
          <a:p>
            <a:endParaRPr lang="en-US" dirty="0"/>
          </a:p>
        </p:txBody>
      </p:sp>
      <p:pic>
        <p:nvPicPr>
          <p:cNvPr id="6" name="Picture 5">
            <a:extLst>
              <a:ext uri="{FF2B5EF4-FFF2-40B4-BE49-F238E27FC236}">
                <a16:creationId xmlns:a16="http://schemas.microsoft.com/office/drawing/2014/main" id="{7108A1B8-7FF7-4EBE-817D-BBB7BFEC1287}"/>
              </a:ext>
            </a:extLst>
          </p:cNvPr>
          <p:cNvPicPr>
            <a:picLocks noChangeAspect="1"/>
          </p:cNvPicPr>
          <p:nvPr/>
        </p:nvPicPr>
        <p:blipFill>
          <a:blip r:embed="rId3"/>
          <a:stretch>
            <a:fillRect/>
          </a:stretch>
        </p:blipFill>
        <p:spPr>
          <a:xfrm>
            <a:off x="1662113" y="2047875"/>
            <a:ext cx="5009888" cy="1560545"/>
          </a:xfrm>
          <a:prstGeom prst="rect">
            <a:avLst/>
          </a:prstGeom>
        </p:spPr>
      </p:pic>
    </p:spTree>
    <p:extLst>
      <p:ext uri="{BB962C8B-B14F-4D97-AF65-F5344CB8AC3E}">
        <p14:creationId xmlns:p14="http://schemas.microsoft.com/office/powerpoint/2010/main" val="933978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Example - Configuring Mocks  - when(…​.).</a:t>
            </a:r>
            <a:r>
              <a:rPr lang="en-US" dirty="0" err="1"/>
              <a:t>thenReturn</a:t>
            </a:r>
            <a:r>
              <a:rPr lang="en-US" dirty="0"/>
              <a:t>(…​.)</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837000"/>
            <a:ext cx="11700000" cy="447035"/>
          </a:xfrm>
        </p:spPr>
        <p:txBody>
          <a:bodyPr/>
          <a:lstStyle/>
          <a:p>
            <a:r>
              <a:rPr lang="en-US" dirty="0"/>
              <a:t>The following demonstrates the usage of when(…​.).</a:t>
            </a:r>
            <a:r>
              <a:rPr lang="en-US" dirty="0" err="1"/>
              <a:t>thenReturn</a:t>
            </a:r>
            <a:r>
              <a:rPr lang="en-US" dirty="0"/>
              <a:t>(…​.):</a:t>
            </a:r>
          </a:p>
        </p:txBody>
      </p:sp>
      <p:pic>
        <p:nvPicPr>
          <p:cNvPr id="3" name="Picture 2">
            <a:extLst>
              <a:ext uri="{FF2B5EF4-FFF2-40B4-BE49-F238E27FC236}">
                <a16:creationId xmlns:a16="http://schemas.microsoft.com/office/drawing/2014/main" id="{A62BE37D-0458-440C-AAD3-B86CB287E29F}"/>
              </a:ext>
            </a:extLst>
          </p:cNvPr>
          <p:cNvPicPr>
            <a:picLocks noChangeAspect="1"/>
          </p:cNvPicPr>
          <p:nvPr/>
        </p:nvPicPr>
        <p:blipFill>
          <a:blip r:embed="rId2"/>
          <a:stretch>
            <a:fillRect/>
          </a:stretch>
        </p:blipFill>
        <p:spPr>
          <a:xfrm>
            <a:off x="408000" y="1557001"/>
            <a:ext cx="5040000" cy="2930870"/>
          </a:xfrm>
          <a:prstGeom prst="rect">
            <a:avLst/>
          </a:prstGeom>
        </p:spPr>
      </p:pic>
      <p:pic>
        <p:nvPicPr>
          <p:cNvPr id="5" name="Picture 4">
            <a:extLst>
              <a:ext uri="{FF2B5EF4-FFF2-40B4-BE49-F238E27FC236}">
                <a16:creationId xmlns:a16="http://schemas.microsoft.com/office/drawing/2014/main" id="{D8171024-B629-4BA1-A063-0B635726AF7B}"/>
              </a:ext>
            </a:extLst>
          </p:cNvPr>
          <p:cNvPicPr>
            <a:picLocks noChangeAspect="1"/>
          </p:cNvPicPr>
          <p:nvPr/>
        </p:nvPicPr>
        <p:blipFill>
          <a:blip r:embed="rId3"/>
          <a:stretch>
            <a:fillRect/>
          </a:stretch>
        </p:blipFill>
        <p:spPr>
          <a:xfrm>
            <a:off x="5589258" y="1557001"/>
            <a:ext cx="6321422" cy="2034971"/>
          </a:xfrm>
          <a:prstGeom prst="rect">
            <a:avLst/>
          </a:prstGeom>
        </p:spPr>
      </p:pic>
      <p:pic>
        <p:nvPicPr>
          <p:cNvPr id="6" name="Picture 5">
            <a:extLst>
              <a:ext uri="{FF2B5EF4-FFF2-40B4-BE49-F238E27FC236}">
                <a16:creationId xmlns:a16="http://schemas.microsoft.com/office/drawing/2014/main" id="{AFA07B5C-D267-4317-A491-D92C92C3B68C}"/>
              </a:ext>
            </a:extLst>
          </p:cNvPr>
          <p:cNvPicPr>
            <a:picLocks noChangeAspect="1"/>
          </p:cNvPicPr>
          <p:nvPr/>
        </p:nvPicPr>
        <p:blipFill>
          <a:blip r:embed="rId4"/>
          <a:stretch>
            <a:fillRect/>
          </a:stretch>
        </p:blipFill>
        <p:spPr>
          <a:xfrm>
            <a:off x="403822" y="4642554"/>
            <a:ext cx="5040000" cy="1664000"/>
          </a:xfrm>
          <a:prstGeom prst="rect">
            <a:avLst/>
          </a:prstGeom>
        </p:spPr>
      </p:pic>
      <p:cxnSp>
        <p:nvCxnSpPr>
          <p:cNvPr id="9" name="Straight Connector 8">
            <a:extLst>
              <a:ext uri="{FF2B5EF4-FFF2-40B4-BE49-F238E27FC236}">
                <a16:creationId xmlns:a16="http://schemas.microsoft.com/office/drawing/2014/main" id="{24B60F82-023D-4190-8BED-67B2014DC33F}"/>
              </a:ext>
            </a:extLst>
          </p:cNvPr>
          <p:cNvCxnSpPr>
            <a:cxnSpLocks/>
          </p:cNvCxnSpPr>
          <p:nvPr/>
        </p:nvCxnSpPr>
        <p:spPr>
          <a:xfrm>
            <a:off x="5549745" y="1557001"/>
            <a:ext cx="0" cy="471543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A439861-C767-4AA9-941C-3D050FDE2153}"/>
              </a:ext>
            </a:extLst>
          </p:cNvPr>
          <p:cNvCxnSpPr>
            <a:cxnSpLocks/>
          </p:cNvCxnSpPr>
          <p:nvPr/>
        </p:nvCxnSpPr>
        <p:spPr>
          <a:xfrm flipH="1">
            <a:off x="336000" y="4539335"/>
            <a:ext cx="519780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C02E1-E77D-4D43-9B1C-92700C83EC6E}"/>
              </a:ext>
            </a:extLst>
          </p:cNvPr>
          <p:cNvCxnSpPr>
            <a:cxnSpLocks/>
          </p:cNvCxnSpPr>
          <p:nvPr/>
        </p:nvCxnSpPr>
        <p:spPr>
          <a:xfrm flipH="1">
            <a:off x="5592000" y="3717000"/>
            <a:ext cx="6321421"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51B0A6ED-9215-4C2F-9665-6C9C7178881B}"/>
              </a:ext>
            </a:extLst>
          </p:cNvPr>
          <p:cNvPicPr>
            <a:picLocks noChangeAspect="1"/>
          </p:cNvPicPr>
          <p:nvPr/>
        </p:nvPicPr>
        <p:blipFill>
          <a:blip r:embed="rId5"/>
          <a:stretch>
            <a:fillRect/>
          </a:stretch>
        </p:blipFill>
        <p:spPr>
          <a:xfrm>
            <a:off x="5664565" y="4077704"/>
            <a:ext cx="6246115" cy="2228850"/>
          </a:xfrm>
          <a:prstGeom prst="rect">
            <a:avLst/>
          </a:prstGeom>
        </p:spPr>
      </p:pic>
      <p:sp>
        <p:nvSpPr>
          <p:cNvPr id="21" name="Text Placeholder 3">
            <a:extLst>
              <a:ext uri="{FF2B5EF4-FFF2-40B4-BE49-F238E27FC236}">
                <a16:creationId xmlns:a16="http://schemas.microsoft.com/office/drawing/2014/main" id="{47FECBA1-DB5E-4917-A24F-483D9A7F7F6C}"/>
              </a:ext>
            </a:extLst>
          </p:cNvPr>
          <p:cNvSpPr txBox="1">
            <a:spLocks/>
          </p:cNvSpPr>
          <p:nvPr/>
        </p:nvSpPr>
        <p:spPr>
          <a:xfrm>
            <a:off x="5667676" y="3782550"/>
            <a:ext cx="5468322" cy="22245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i="1" dirty="0">
                <a:solidFill>
                  <a:schemeClr val="bg1">
                    <a:lumMod val="50000"/>
                  </a:schemeClr>
                </a:solidFill>
              </a:rPr>
              <a:t>// demonstrates when(…). </a:t>
            </a:r>
            <a:r>
              <a:rPr lang="en-US" sz="1100" i="1" dirty="0" err="1">
                <a:solidFill>
                  <a:schemeClr val="bg1">
                    <a:lumMod val="50000"/>
                  </a:schemeClr>
                </a:solidFill>
              </a:rPr>
              <a:t>thenThrow</a:t>
            </a:r>
            <a:r>
              <a:rPr lang="en-US" sz="1100" i="1" dirty="0">
                <a:solidFill>
                  <a:schemeClr val="bg1">
                    <a:lumMod val="50000"/>
                  </a:schemeClr>
                </a:solidFill>
              </a:rPr>
              <a:t>(…)</a:t>
            </a:r>
          </a:p>
        </p:txBody>
      </p:sp>
    </p:spTree>
    <p:extLst>
      <p:ext uri="{BB962C8B-B14F-4D97-AF65-F5344CB8AC3E}">
        <p14:creationId xmlns:p14="http://schemas.microsoft.com/office/powerpoint/2010/main" val="224766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202BA42-3726-4646-A199-9B8FFC79C847}"/>
              </a:ext>
            </a:extLst>
          </p:cNvPr>
          <p:cNvSpPr>
            <a:spLocks noGrp="1"/>
          </p:cNvSpPr>
          <p:nvPr>
            <p:ph type="body" sz="quarter" idx="36"/>
          </p:nvPr>
        </p:nvSpPr>
        <p:spPr>
          <a:xfrm>
            <a:off x="7896200" y="792647"/>
            <a:ext cx="3887813" cy="524886"/>
          </a:xfrm>
        </p:spPr>
        <p:txBody>
          <a:bodyPr/>
          <a:lstStyle/>
          <a:p>
            <a:r>
              <a:rPr lang="en-US" dirty="0"/>
              <a:t>Introduction to JUnit Framework</a:t>
            </a:r>
          </a:p>
        </p:txBody>
      </p:sp>
      <p:sp>
        <p:nvSpPr>
          <p:cNvPr id="7" name="Text Placeholder 6">
            <a:extLst>
              <a:ext uri="{FF2B5EF4-FFF2-40B4-BE49-F238E27FC236}">
                <a16:creationId xmlns:a16="http://schemas.microsoft.com/office/drawing/2014/main" id="{4DCDCB54-C4B1-4291-9F66-BC741FAB80D4}"/>
              </a:ext>
            </a:extLst>
          </p:cNvPr>
          <p:cNvSpPr>
            <a:spLocks noGrp="1"/>
          </p:cNvSpPr>
          <p:nvPr>
            <p:ph type="body" sz="quarter" idx="38"/>
          </p:nvPr>
        </p:nvSpPr>
        <p:spPr>
          <a:xfrm>
            <a:off x="7884999" y="3002228"/>
            <a:ext cx="3887813" cy="524886"/>
          </a:xfrm>
        </p:spPr>
        <p:txBody>
          <a:bodyPr/>
          <a:lstStyle/>
          <a:p>
            <a:r>
              <a:rPr lang="en-US" dirty="0"/>
              <a:t>Running JUnit</a:t>
            </a:r>
          </a:p>
        </p:txBody>
      </p:sp>
      <p:sp>
        <p:nvSpPr>
          <p:cNvPr id="8" name="Text Placeholder 7">
            <a:extLst>
              <a:ext uri="{FF2B5EF4-FFF2-40B4-BE49-F238E27FC236}">
                <a16:creationId xmlns:a16="http://schemas.microsoft.com/office/drawing/2014/main" id="{CD40F45D-8F3C-4421-BEF1-984FB7A7592B}"/>
              </a:ext>
            </a:extLst>
          </p:cNvPr>
          <p:cNvSpPr>
            <a:spLocks noGrp="1"/>
          </p:cNvSpPr>
          <p:nvPr>
            <p:ph type="body" sz="quarter" idx="39"/>
          </p:nvPr>
        </p:nvSpPr>
        <p:spPr>
          <a:xfrm>
            <a:off x="7896199" y="2440663"/>
            <a:ext cx="3887813" cy="524886"/>
          </a:xfrm>
        </p:spPr>
        <p:txBody>
          <a:bodyPr/>
          <a:lstStyle/>
          <a:p>
            <a:r>
              <a:rPr lang="en-US" dirty="0"/>
              <a:t>Using JUnit</a:t>
            </a:r>
          </a:p>
        </p:txBody>
      </p:sp>
      <p:sp>
        <p:nvSpPr>
          <p:cNvPr id="9" name="Text Placeholder 8">
            <a:extLst>
              <a:ext uri="{FF2B5EF4-FFF2-40B4-BE49-F238E27FC236}">
                <a16:creationId xmlns:a16="http://schemas.microsoft.com/office/drawing/2014/main" id="{4572DB88-1633-4DF4-A5AB-64EBBC74513A}"/>
              </a:ext>
            </a:extLst>
          </p:cNvPr>
          <p:cNvSpPr>
            <a:spLocks noGrp="1"/>
          </p:cNvSpPr>
          <p:nvPr>
            <p:ph type="body" sz="quarter" idx="40"/>
          </p:nvPr>
        </p:nvSpPr>
        <p:spPr>
          <a:xfrm>
            <a:off x="7896199" y="1879098"/>
            <a:ext cx="3887813" cy="524886"/>
          </a:xfrm>
        </p:spPr>
        <p:txBody>
          <a:bodyPr/>
          <a:lstStyle/>
          <a:p>
            <a:r>
              <a:rPr lang="en-US" dirty="0"/>
              <a:t>Installing JUnit</a:t>
            </a:r>
          </a:p>
        </p:txBody>
      </p:sp>
      <p:sp>
        <p:nvSpPr>
          <p:cNvPr id="10" name="Text Placeholder 9">
            <a:extLst>
              <a:ext uri="{FF2B5EF4-FFF2-40B4-BE49-F238E27FC236}">
                <a16:creationId xmlns:a16="http://schemas.microsoft.com/office/drawing/2014/main" id="{9E8688BD-D107-493D-A2D3-4B7E7C715DA0}"/>
              </a:ext>
            </a:extLst>
          </p:cNvPr>
          <p:cNvSpPr>
            <a:spLocks noGrp="1"/>
          </p:cNvSpPr>
          <p:nvPr>
            <p:ph type="body" sz="quarter" idx="41"/>
          </p:nvPr>
        </p:nvSpPr>
        <p:spPr>
          <a:xfrm>
            <a:off x="7896200" y="1317533"/>
            <a:ext cx="3887813" cy="524886"/>
          </a:xfrm>
        </p:spPr>
        <p:txBody>
          <a:bodyPr/>
          <a:lstStyle/>
          <a:p>
            <a:r>
              <a:rPr lang="en-US" dirty="0"/>
              <a:t>JUnit Example</a:t>
            </a:r>
          </a:p>
        </p:txBody>
      </p:sp>
      <p:sp>
        <p:nvSpPr>
          <p:cNvPr id="2" name="Title 1">
            <a:extLst>
              <a:ext uri="{FF2B5EF4-FFF2-40B4-BE49-F238E27FC236}">
                <a16:creationId xmlns:a16="http://schemas.microsoft.com/office/drawing/2014/main" id="{6BB25DD8-BD74-46BF-9E73-B80526BD2D8F}"/>
              </a:ext>
            </a:extLst>
          </p:cNvPr>
          <p:cNvSpPr>
            <a:spLocks noGrp="1"/>
          </p:cNvSpPr>
          <p:nvPr>
            <p:ph type="title"/>
          </p:nvPr>
        </p:nvSpPr>
        <p:spPr/>
        <p:txBody>
          <a:bodyPr/>
          <a:lstStyle/>
          <a:p>
            <a:r>
              <a:rPr lang="en-US" dirty="0"/>
              <a:t>Content</a:t>
            </a:r>
          </a:p>
        </p:txBody>
      </p:sp>
      <p:sp>
        <p:nvSpPr>
          <p:cNvPr id="4" name="Text Placeholder 3">
            <a:extLst>
              <a:ext uri="{FF2B5EF4-FFF2-40B4-BE49-F238E27FC236}">
                <a16:creationId xmlns:a16="http://schemas.microsoft.com/office/drawing/2014/main" id="{471FE030-7A6F-4C44-85F1-3ECC54F5A67C}"/>
              </a:ext>
            </a:extLst>
          </p:cNvPr>
          <p:cNvSpPr>
            <a:spLocks noGrp="1"/>
          </p:cNvSpPr>
          <p:nvPr>
            <p:ph type="body" sz="quarter" idx="37"/>
          </p:nvPr>
        </p:nvSpPr>
        <p:spPr>
          <a:xfrm>
            <a:off x="7896200" y="5424114"/>
            <a:ext cx="3887813" cy="524886"/>
          </a:xfrm>
        </p:spPr>
        <p:txBody>
          <a:bodyPr/>
          <a:lstStyle/>
          <a:p>
            <a:r>
              <a:rPr lang="en-US" dirty="0"/>
              <a:t>JUnit execution using Maven</a:t>
            </a:r>
          </a:p>
        </p:txBody>
      </p:sp>
      <p:sp>
        <p:nvSpPr>
          <p:cNvPr id="16" name="Text Placeholder 6">
            <a:extLst>
              <a:ext uri="{FF2B5EF4-FFF2-40B4-BE49-F238E27FC236}">
                <a16:creationId xmlns:a16="http://schemas.microsoft.com/office/drawing/2014/main" id="{812DDB8F-D948-4428-8086-93753AD5D1CA}"/>
              </a:ext>
            </a:extLst>
          </p:cNvPr>
          <p:cNvSpPr txBox="1">
            <a:spLocks/>
          </p:cNvSpPr>
          <p:nvPr/>
        </p:nvSpPr>
        <p:spPr>
          <a:xfrm>
            <a:off x="7896000" y="3480114"/>
            <a:ext cx="3887813" cy="524886"/>
          </a:xfrm>
          <a:prstGeom prst="rect">
            <a:avLst/>
          </a:prstGeom>
        </p:spPr>
        <p:txBody>
          <a:bodyPr vert="horz" lIns="0" tIns="0" rIns="0" bIns="0" rtlCol="0" anchor="ctr">
            <a:noAutofit/>
          </a:bodyPr>
          <a:lstStyle>
            <a:lvl1pPr marL="0" indent="0" algn="l" defTabSz="914400" rtl="0" eaLnBrk="1" latinLnBrk="0" hangingPunct="1">
              <a:lnSpc>
                <a:spcPts val="16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Introduction to Mockito</a:t>
            </a:r>
          </a:p>
        </p:txBody>
      </p:sp>
      <p:sp>
        <p:nvSpPr>
          <p:cNvPr id="17" name="Text Placeholder 6">
            <a:extLst>
              <a:ext uri="{FF2B5EF4-FFF2-40B4-BE49-F238E27FC236}">
                <a16:creationId xmlns:a16="http://schemas.microsoft.com/office/drawing/2014/main" id="{24D496C0-DF23-4BB7-8352-E7F6A6ADDD54}"/>
              </a:ext>
            </a:extLst>
          </p:cNvPr>
          <p:cNvSpPr txBox="1">
            <a:spLocks/>
          </p:cNvSpPr>
          <p:nvPr/>
        </p:nvSpPr>
        <p:spPr>
          <a:xfrm>
            <a:off x="7919644" y="4509000"/>
            <a:ext cx="3887813" cy="524886"/>
          </a:xfrm>
          <a:prstGeom prst="rect">
            <a:avLst/>
          </a:prstGeom>
        </p:spPr>
        <p:txBody>
          <a:bodyPr vert="horz" lIns="0" tIns="0" rIns="0" bIns="0" rtlCol="0" anchor="ctr">
            <a:noAutofit/>
          </a:bodyPr>
          <a:lstStyle>
            <a:lvl1pPr marL="0" indent="0" algn="l" defTabSz="914400" rtl="0" eaLnBrk="1" latinLnBrk="0" hangingPunct="1">
              <a:lnSpc>
                <a:spcPts val="16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Mockito Examples</a:t>
            </a:r>
          </a:p>
        </p:txBody>
      </p:sp>
      <p:sp>
        <p:nvSpPr>
          <p:cNvPr id="11" name="Text Placeholder 6">
            <a:extLst>
              <a:ext uri="{FF2B5EF4-FFF2-40B4-BE49-F238E27FC236}">
                <a16:creationId xmlns:a16="http://schemas.microsoft.com/office/drawing/2014/main" id="{9DF1B61B-24C9-4167-A466-7D16080A75EC}"/>
              </a:ext>
            </a:extLst>
          </p:cNvPr>
          <p:cNvSpPr txBox="1">
            <a:spLocks/>
          </p:cNvSpPr>
          <p:nvPr/>
        </p:nvSpPr>
        <p:spPr>
          <a:xfrm>
            <a:off x="7896000" y="4005000"/>
            <a:ext cx="3887813" cy="524886"/>
          </a:xfrm>
          <a:prstGeom prst="rect">
            <a:avLst/>
          </a:prstGeom>
        </p:spPr>
        <p:txBody>
          <a:bodyPr vert="horz" lIns="0" tIns="0" rIns="0" bIns="0" rtlCol="0" anchor="ctr">
            <a:noAutofit/>
          </a:bodyPr>
          <a:lstStyle>
            <a:lvl1pPr marL="0" indent="0" algn="l" defTabSz="914400" rtl="0" eaLnBrk="1" latinLnBrk="0" hangingPunct="1">
              <a:lnSpc>
                <a:spcPts val="16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Installing Mockito</a:t>
            </a:r>
          </a:p>
        </p:txBody>
      </p:sp>
      <p:sp>
        <p:nvSpPr>
          <p:cNvPr id="12" name="Text Placeholder 6">
            <a:extLst>
              <a:ext uri="{FF2B5EF4-FFF2-40B4-BE49-F238E27FC236}">
                <a16:creationId xmlns:a16="http://schemas.microsoft.com/office/drawing/2014/main" id="{5D89C9A0-1FBC-4205-8FC5-143C34160D70}"/>
              </a:ext>
            </a:extLst>
          </p:cNvPr>
          <p:cNvSpPr txBox="1">
            <a:spLocks/>
          </p:cNvSpPr>
          <p:nvPr/>
        </p:nvSpPr>
        <p:spPr>
          <a:xfrm>
            <a:off x="7896000" y="4992114"/>
            <a:ext cx="3887813" cy="524886"/>
          </a:xfrm>
          <a:prstGeom prst="rect">
            <a:avLst/>
          </a:prstGeom>
        </p:spPr>
        <p:txBody>
          <a:bodyPr vert="horz" lIns="0" tIns="0" rIns="0" bIns="0" rtlCol="0" anchor="ctr">
            <a:noAutofit/>
          </a:bodyPr>
          <a:lstStyle>
            <a:lvl1pPr marL="0" indent="0" algn="l" defTabSz="914400" rtl="0" eaLnBrk="1" latinLnBrk="0" hangingPunct="1">
              <a:lnSpc>
                <a:spcPts val="16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Configuring Mocks</a:t>
            </a:r>
          </a:p>
        </p:txBody>
      </p:sp>
      <p:sp>
        <p:nvSpPr>
          <p:cNvPr id="13" name="Text Placeholder 3">
            <a:extLst>
              <a:ext uri="{FF2B5EF4-FFF2-40B4-BE49-F238E27FC236}">
                <a16:creationId xmlns:a16="http://schemas.microsoft.com/office/drawing/2014/main" id="{9B1F994B-F1C4-41F3-92ED-79CCC53DC61A}"/>
              </a:ext>
            </a:extLst>
          </p:cNvPr>
          <p:cNvSpPr txBox="1">
            <a:spLocks/>
          </p:cNvSpPr>
          <p:nvPr/>
        </p:nvSpPr>
        <p:spPr>
          <a:xfrm>
            <a:off x="7896000" y="5856114"/>
            <a:ext cx="3887813" cy="524886"/>
          </a:xfrm>
          <a:prstGeom prst="rect">
            <a:avLst/>
          </a:prstGeom>
        </p:spPr>
        <p:txBody>
          <a:bodyPr vert="horz" lIns="0" tIns="0" rIns="0" bIns="0" rtlCol="0" anchor="ctr">
            <a:noAutofit/>
          </a:bodyPr>
          <a:lstStyle>
            <a:lvl1pPr marL="0" indent="0" algn="l" defTabSz="914400" rtl="0" eaLnBrk="1" latinLnBrk="0" hangingPunct="1">
              <a:lnSpc>
                <a:spcPts val="1600"/>
              </a:lnSpc>
              <a:spcBef>
                <a:spcPts val="1000"/>
              </a:spcBef>
              <a:buFont typeface="Arial" panose="020B0604020202020204" pitchFamily="34" charset="0"/>
              <a:buNone/>
              <a:defRPr sz="14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Jenkins - Maven Integration </a:t>
            </a:r>
          </a:p>
        </p:txBody>
      </p:sp>
    </p:spTree>
    <p:extLst>
      <p:ext uri="{BB962C8B-B14F-4D97-AF65-F5344CB8AC3E}">
        <p14:creationId xmlns:p14="http://schemas.microsoft.com/office/powerpoint/2010/main" val="3786597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Example - Configuring Mocks  - Verify</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834798"/>
            <a:ext cx="11660477" cy="449237"/>
          </a:xfrm>
        </p:spPr>
        <p:txBody>
          <a:bodyPr>
            <a:noAutofit/>
          </a:bodyPr>
          <a:lstStyle/>
          <a:p>
            <a:r>
              <a:rPr lang="en-US" dirty="0"/>
              <a:t>You can use the verify() method on the mock object to verify that the specified conditions are met.</a:t>
            </a:r>
          </a:p>
        </p:txBody>
      </p:sp>
      <p:pic>
        <p:nvPicPr>
          <p:cNvPr id="7" name="Picture 6">
            <a:extLst>
              <a:ext uri="{FF2B5EF4-FFF2-40B4-BE49-F238E27FC236}">
                <a16:creationId xmlns:a16="http://schemas.microsoft.com/office/drawing/2014/main" id="{98E4C908-F010-4A5F-A492-17DCC2CF3313}"/>
              </a:ext>
            </a:extLst>
          </p:cNvPr>
          <p:cNvPicPr>
            <a:picLocks noChangeAspect="1"/>
          </p:cNvPicPr>
          <p:nvPr/>
        </p:nvPicPr>
        <p:blipFill>
          <a:blip r:embed="rId2"/>
          <a:stretch>
            <a:fillRect/>
          </a:stretch>
        </p:blipFill>
        <p:spPr>
          <a:xfrm>
            <a:off x="1848000" y="1448175"/>
            <a:ext cx="8136000" cy="5076825"/>
          </a:xfrm>
          <a:prstGeom prst="rect">
            <a:avLst/>
          </a:prstGeom>
        </p:spPr>
      </p:pic>
    </p:spTree>
    <p:extLst>
      <p:ext uri="{BB962C8B-B14F-4D97-AF65-F5344CB8AC3E}">
        <p14:creationId xmlns:p14="http://schemas.microsoft.com/office/powerpoint/2010/main" val="100126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Example - Configuring Mocks  - @</a:t>
            </a:r>
            <a:r>
              <a:rPr lang="en-US" dirty="0" err="1"/>
              <a:t>injectMocks</a:t>
            </a:r>
            <a:endParaRPr lang="en-US" dirty="0"/>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834798"/>
            <a:ext cx="11660477" cy="449237"/>
          </a:xfrm>
        </p:spPr>
        <p:txBody>
          <a:bodyPr>
            <a:noAutofit/>
          </a:bodyPr>
          <a:lstStyle/>
          <a:p>
            <a:r>
              <a:rPr lang="en-US" dirty="0"/>
              <a:t>You also have the @</a:t>
            </a:r>
            <a:r>
              <a:rPr lang="en-US" dirty="0" err="1"/>
              <a:t>InjectMocks</a:t>
            </a:r>
            <a:r>
              <a:rPr lang="en-US" dirty="0"/>
              <a:t> annotation which tries to do constructor, method or field dependency injection based on the type. For example, assume that you have the following class.</a:t>
            </a:r>
          </a:p>
        </p:txBody>
      </p:sp>
      <p:pic>
        <p:nvPicPr>
          <p:cNvPr id="3" name="Picture 2">
            <a:extLst>
              <a:ext uri="{FF2B5EF4-FFF2-40B4-BE49-F238E27FC236}">
                <a16:creationId xmlns:a16="http://schemas.microsoft.com/office/drawing/2014/main" id="{6AC4F0AD-D5E2-4C10-95AF-38B78E209A85}"/>
              </a:ext>
            </a:extLst>
          </p:cNvPr>
          <p:cNvPicPr>
            <a:picLocks noChangeAspect="1"/>
          </p:cNvPicPr>
          <p:nvPr/>
        </p:nvPicPr>
        <p:blipFill>
          <a:blip r:embed="rId2"/>
          <a:stretch>
            <a:fillRect/>
          </a:stretch>
        </p:blipFill>
        <p:spPr>
          <a:xfrm>
            <a:off x="284771" y="1774318"/>
            <a:ext cx="5616000" cy="2878682"/>
          </a:xfrm>
          <a:prstGeom prst="rect">
            <a:avLst/>
          </a:prstGeom>
        </p:spPr>
      </p:pic>
      <p:pic>
        <p:nvPicPr>
          <p:cNvPr id="8" name="Picture 7">
            <a:extLst>
              <a:ext uri="{FF2B5EF4-FFF2-40B4-BE49-F238E27FC236}">
                <a16:creationId xmlns:a16="http://schemas.microsoft.com/office/drawing/2014/main" id="{4BBDB192-D752-461E-A156-66A84D7F1FEC}"/>
              </a:ext>
            </a:extLst>
          </p:cNvPr>
          <p:cNvPicPr>
            <a:picLocks noChangeAspect="1"/>
          </p:cNvPicPr>
          <p:nvPr/>
        </p:nvPicPr>
        <p:blipFill>
          <a:blip r:embed="rId3"/>
          <a:stretch>
            <a:fillRect/>
          </a:stretch>
        </p:blipFill>
        <p:spPr>
          <a:xfrm>
            <a:off x="6096000" y="1790685"/>
            <a:ext cx="5616000" cy="2790315"/>
          </a:xfrm>
          <a:prstGeom prst="rect">
            <a:avLst/>
          </a:prstGeom>
        </p:spPr>
      </p:pic>
      <p:sp>
        <p:nvSpPr>
          <p:cNvPr id="9" name="Rectangle 8">
            <a:extLst>
              <a:ext uri="{FF2B5EF4-FFF2-40B4-BE49-F238E27FC236}">
                <a16:creationId xmlns:a16="http://schemas.microsoft.com/office/drawing/2014/main" id="{76959C4A-3CE4-47D7-9485-73BFB60C4BD2}"/>
              </a:ext>
            </a:extLst>
          </p:cNvPr>
          <p:cNvSpPr/>
          <p:nvPr/>
        </p:nvSpPr>
        <p:spPr>
          <a:xfrm>
            <a:off x="284770" y="4749650"/>
            <a:ext cx="11427229" cy="1631216"/>
          </a:xfrm>
          <a:prstGeom prst="rect">
            <a:avLst/>
          </a:prstGeom>
        </p:spPr>
        <p:txBody>
          <a:bodyPr wrap="square">
            <a:spAutoFit/>
          </a:bodyPr>
          <a:lstStyle/>
          <a:p>
            <a:r>
              <a:rPr lang="en-US" sz="2000" dirty="0">
                <a:latin typeface="Noto Serif"/>
              </a:rPr>
              <a:t>This class can be constructed via Mockito and its dependencies can be fulfilled with mock objects as demonstrated by above code snippet (right). </a:t>
            </a:r>
          </a:p>
          <a:p>
            <a:r>
              <a:rPr lang="en-US" sz="2000" dirty="0">
                <a:latin typeface="Noto Serif"/>
              </a:rPr>
              <a:t>Mockito can inject mocks either via constructor injection, setter injection, or property injection and in this order. So if </a:t>
            </a:r>
            <a:r>
              <a:rPr lang="en-US" sz="2000" dirty="0" err="1">
                <a:latin typeface="Noto Serif"/>
              </a:rPr>
              <a:t>ArticleManager</a:t>
            </a:r>
            <a:r>
              <a:rPr lang="en-US" sz="2000" dirty="0">
                <a:latin typeface="Noto Serif"/>
              </a:rPr>
              <a:t> would have a constructor that would only take User and setters for both fields, only the mock for User would be injected.</a:t>
            </a:r>
            <a:endParaRPr lang="en-US" sz="2000" dirty="0"/>
          </a:p>
        </p:txBody>
      </p:sp>
    </p:spTree>
    <p:extLst>
      <p:ext uri="{BB962C8B-B14F-4D97-AF65-F5344CB8AC3E}">
        <p14:creationId xmlns:p14="http://schemas.microsoft.com/office/powerpoint/2010/main" val="75196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JUnit execution using Maven</a:t>
            </a:r>
          </a:p>
        </p:txBody>
      </p:sp>
      <p:pic>
        <p:nvPicPr>
          <p:cNvPr id="12" name="Picture 11">
            <a:extLst>
              <a:ext uri="{FF2B5EF4-FFF2-40B4-BE49-F238E27FC236}">
                <a16:creationId xmlns:a16="http://schemas.microsoft.com/office/drawing/2014/main" id="{C72EE727-770E-41EE-A59A-C883B0A9C0CA}"/>
              </a:ext>
            </a:extLst>
          </p:cNvPr>
          <p:cNvPicPr>
            <a:picLocks noChangeAspect="1"/>
          </p:cNvPicPr>
          <p:nvPr/>
        </p:nvPicPr>
        <p:blipFill>
          <a:blip r:embed="rId2"/>
          <a:stretch>
            <a:fillRect/>
          </a:stretch>
        </p:blipFill>
        <p:spPr>
          <a:xfrm>
            <a:off x="3360000" y="2073324"/>
            <a:ext cx="4320000" cy="2711351"/>
          </a:xfrm>
          <a:prstGeom prst="rect">
            <a:avLst/>
          </a:prstGeom>
        </p:spPr>
      </p:pic>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46000" y="5292599"/>
            <a:ext cx="11700000" cy="1152000"/>
          </a:xfrm>
        </p:spPr>
        <p:txBody>
          <a:bodyPr/>
          <a:lstStyle/>
          <a:p>
            <a:r>
              <a:rPr lang="en-US" dirty="0"/>
              <a:t>Your project should then store unit classes in the default location of ${</a:t>
            </a:r>
            <a:r>
              <a:rPr lang="en-US" dirty="0" err="1"/>
              <a:t>basedir</a:t>
            </a:r>
            <a:r>
              <a:rPr lang="en-US" dirty="0"/>
              <a:t>}/</a:t>
            </a:r>
            <a:r>
              <a:rPr lang="en-US" dirty="0" err="1"/>
              <a:t>src</a:t>
            </a:r>
            <a:r>
              <a:rPr lang="en-US" dirty="0"/>
              <a:t>/test/java. </a:t>
            </a:r>
          </a:p>
          <a:p>
            <a:endParaRPr lang="en-US" dirty="0"/>
          </a:p>
          <a:p>
            <a:endParaRPr lang="en-US" dirty="0"/>
          </a:p>
          <a:p>
            <a:endParaRPr lang="en-US" dirty="0"/>
          </a:p>
          <a:p>
            <a:endParaRPr lang="en-US" dirty="0"/>
          </a:p>
        </p:txBody>
      </p:sp>
      <p:sp>
        <p:nvSpPr>
          <p:cNvPr id="13" name="Text Placeholder 3">
            <a:extLst>
              <a:ext uri="{FF2B5EF4-FFF2-40B4-BE49-F238E27FC236}">
                <a16:creationId xmlns:a16="http://schemas.microsoft.com/office/drawing/2014/main" id="{6F6816E5-AEF6-46B9-B7AB-3BE7BE5310DE}"/>
              </a:ext>
            </a:extLst>
          </p:cNvPr>
          <p:cNvSpPr txBox="1">
            <a:spLocks/>
          </p:cNvSpPr>
          <p:nvPr/>
        </p:nvSpPr>
        <p:spPr>
          <a:xfrm>
            <a:off x="402593" y="989400"/>
            <a:ext cx="11700000" cy="115200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br>
              <a:rPr lang="en-US" dirty="0"/>
            </a:br>
            <a:r>
              <a:rPr lang="en-US" dirty="0"/>
              <a:t>To execute all of the unit tests in a project, include JUnit as a test scoped dependency in your project's pom.xml:</a:t>
            </a:r>
          </a:p>
        </p:txBody>
      </p:sp>
    </p:spTree>
    <p:extLst>
      <p:ext uri="{BB962C8B-B14F-4D97-AF65-F5344CB8AC3E}">
        <p14:creationId xmlns:p14="http://schemas.microsoft.com/office/powerpoint/2010/main" val="145821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Jenkins - Maven Integration </a:t>
            </a:r>
          </a:p>
        </p:txBody>
      </p:sp>
      <p:sp>
        <p:nvSpPr>
          <p:cNvPr id="13" name="Text Placeholder 3">
            <a:extLst>
              <a:ext uri="{FF2B5EF4-FFF2-40B4-BE49-F238E27FC236}">
                <a16:creationId xmlns:a16="http://schemas.microsoft.com/office/drawing/2014/main" id="{6F6816E5-AEF6-46B9-B7AB-3BE7BE5310DE}"/>
              </a:ext>
            </a:extLst>
          </p:cNvPr>
          <p:cNvSpPr txBox="1">
            <a:spLocks/>
          </p:cNvSpPr>
          <p:nvPr/>
        </p:nvSpPr>
        <p:spPr>
          <a:xfrm>
            <a:off x="408000" y="811086"/>
            <a:ext cx="11700000" cy="513791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br>
              <a:rPr lang="en-US" dirty="0"/>
            </a:br>
            <a:r>
              <a:rPr lang="en-US" dirty="0"/>
              <a:t>Jenkins will trigger the maven script which will execute </a:t>
            </a:r>
            <a:r>
              <a:rPr lang="en-US" dirty="0" err="1"/>
              <a:t>JUnits</a:t>
            </a:r>
            <a:r>
              <a:rPr lang="en-US" dirty="0"/>
              <a:t> (if it is configured in maven build script)</a:t>
            </a:r>
          </a:p>
          <a:p>
            <a:r>
              <a:rPr lang="en-US" dirty="0"/>
              <a:t>Follow below instructions to integrate maven with Jenkins:</a:t>
            </a:r>
          </a:p>
          <a:p>
            <a:pPr marL="609600" lvl="1" indent="-342900">
              <a:buFont typeface="Arial" panose="020B0604020202020204" pitchFamily="34" charset="0"/>
              <a:buChar char="•"/>
            </a:pPr>
            <a:r>
              <a:rPr lang="en-US" dirty="0"/>
              <a:t>In the Jenkins dashboard (Home screen), click Manage Jenkins from the left-hand side menu</a:t>
            </a:r>
          </a:p>
          <a:p>
            <a:pPr marL="609600" lvl="1" indent="-342900">
              <a:buFont typeface="Arial" panose="020B0604020202020204" pitchFamily="34" charset="0"/>
              <a:buChar char="•"/>
            </a:pPr>
            <a:r>
              <a:rPr lang="en-US" dirty="0"/>
              <a:t>Then, click on ‘Configure System’ from the right hand side.</a:t>
            </a:r>
          </a:p>
          <a:p>
            <a:pPr marL="609600" lvl="1" indent="-342900">
              <a:buFont typeface="Arial" panose="020B0604020202020204" pitchFamily="34" charset="0"/>
              <a:buChar char="•"/>
            </a:pPr>
            <a:r>
              <a:rPr lang="en-US" dirty="0"/>
              <a:t>In the Configure system screen, scroll down till you see the Maven section and then click on the ‘Add Maven’ button.</a:t>
            </a:r>
          </a:p>
          <a:p>
            <a:pPr marL="609600" lvl="1" indent="-342900">
              <a:buFont typeface="Arial" panose="020B0604020202020204" pitchFamily="34" charset="0"/>
              <a:buChar char="•"/>
            </a:pPr>
            <a:r>
              <a:rPr lang="en-US" dirty="0"/>
              <a:t>Add any name for the setting and the location of the MAVEN_HOME and click save.</a:t>
            </a:r>
          </a:p>
          <a:p>
            <a:pPr marL="609600" lvl="1" indent="-342900">
              <a:buFont typeface="Arial" panose="020B0604020202020204" pitchFamily="34" charset="0"/>
              <a:buChar char="•"/>
            </a:pPr>
            <a:r>
              <a:rPr lang="en-US" dirty="0"/>
              <a:t>You can now create a job with the ‘Maven project’ option. In the Jenkins dashboard, click the New Item option.</a:t>
            </a:r>
          </a:p>
          <a:p>
            <a:br>
              <a:rPr lang="en-US" dirty="0"/>
            </a:br>
            <a:endParaRPr lang="en-US" dirty="0"/>
          </a:p>
        </p:txBody>
      </p:sp>
    </p:spTree>
    <p:extLst>
      <p:ext uri="{BB962C8B-B14F-4D97-AF65-F5344CB8AC3E}">
        <p14:creationId xmlns:p14="http://schemas.microsoft.com/office/powerpoint/2010/main" val="14883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The JUnit Framework</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r>
              <a:rPr lang="en-US" u="sng" dirty="0">
                <a:hlinkClick r:id="rId2"/>
              </a:rPr>
              <a:t>JUnit</a:t>
            </a:r>
            <a:r>
              <a:rPr lang="en-US" dirty="0"/>
              <a:t> is a test framework which uses annotations to identify methods that specify a test. JUnit is an open source project hosted at </a:t>
            </a:r>
            <a:r>
              <a:rPr lang="en-US" u="sng" dirty="0" err="1">
                <a:hlinkClick r:id="rId3"/>
              </a:rPr>
              <a:t>Github</a:t>
            </a:r>
            <a:r>
              <a:rPr lang="en-US" dirty="0"/>
              <a:t>.</a:t>
            </a:r>
          </a:p>
          <a:p>
            <a:endParaRPr lang="en-US" dirty="0"/>
          </a:p>
          <a:p>
            <a:r>
              <a:rPr lang="en-US" b="1" dirty="0"/>
              <a:t>How to define a test is JUnit?</a:t>
            </a:r>
          </a:p>
          <a:p>
            <a:r>
              <a:rPr lang="en-US" dirty="0"/>
              <a:t>A JUnit test is a method contained in a class which is only used for testing. This is called a Test class. To define that a certain method is a test method, annotate it with the @Test annotation.</a:t>
            </a:r>
          </a:p>
          <a:p>
            <a:r>
              <a:rPr lang="en-US" dirty="0"/>
              <a:t>The method executes the code under test and check an expected result versus the actual result using assert statements.</a:t>
            </a:r>
            <a:br>
              <a:rPr lang="en-US" dirty="0"/>
            </a:br>
            <a:endParaRPr lang="en-US" dirty="0"/>
          </a:p>
          <a:p>
            <a:r>
              <a:rPr lang="en-US" b="1" dirty="0"/>
              <a:t>JUnit naming conventions </a:t>
            </a:r>
          </a:p>
          <a:p>
            <a:r>
              <a:rPr lang="en-US" dirty="0"/>
              <a:t>There are several potential naming conventions for JUnit tests. A widely-used solution for classes is to use the "Test" suffix at the end of test classes names. The Maven build System automatically includes such classes in test scope.</a:t>
            </a:r>
            <a:br>
              <a:rPr lang="en-US" dirty="0"/>
            </a:br>
            <a:endParaRPr lang="en-US" dirty="0"/>
          </a:p>
        </p:txBody>
      </p:sp>
    </p:spTree>
    <p:extLst>
      <p:ext uri="{BB962C8B-B14F-4D97-AF65-F5344CB8AC3E}">
        <p14:creationId xmlns:p14="http://schemas.microsoft.com/office/powerpoint/2010/main" val="128993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a:xfrm>
            <a:off x="227349" y="0"/>
            <a:ext cx="11125236" cy="834798"/>
          </a:xfrm>
        </p:spPr>
        <p:txBody>
          <a:bodyPr/>
          <a:lstStyle/>
          <a:p>
            <a:r>
              <a:rPr lang="en-US" dirty="0"/>
              <a:t>The JUnit Example</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837000"/>
            <a:ext cx="11700000" cy="5435440"/>
          </a:xfrm>
        </p:spPr>
        <p:txBody>
          <a:bodyPr/>
          <a:lstStyle/>
          <a:p>
            <a:r>
              <a:rPr lang="en-US" b="1" dirty="0"/>
              <a:t>JUnit Example</a:t>
            </a:r>
            <a:endParaRPr lang="en-US" dirty="0"/>
          </a:p>
        </p:txBody>
      </p:sp>
      <p:graphicFrame>
        <p:nvGraphicFramePr>
          <p:cNvPr id="6" name="Table 5">
            <a:extLst>
              <a:ext uri="{FF2B5EF4-FFF2-40B4-BE49-F238E27FC236}">
                <a16:creationId xmlns:a16="http://schemas.microsoft.com/office/drawing/2014/main" id="{CA0CDBE8-E07F-4A88-9335-BAA4219C4506}"/>
              </a:ext>
            </a:extLst>
          </p:cNvPr>
          <p:cNvGraphicFramePr>
            <a:graphicFrameLocks noGrp="1"/>
          </p:cNvGraphicFramePr>
          <p:nvPr>
            <p:extLst>
              <p:ext uri="{D42A27DB-BD31-4B8C-83A1-F6EECF244321}">
                <p14:modId xmlns:p14="http://schemas.microsoft.com/office/powerpoint/2010/main" val="1131822728"/>
              </p:ext>
            </p:extLst>
          </p:nvPr>
        </p:nvGraphicFramePr>
        <p:xfrm>
          <a:off x="1995999" y="4149000"/>
          <a:ext cx="8128000" cy="2123440"/>
        </p:xfrm>
        <a:graphic>
          <a:graphicData uri="http://schemas.openxmlformats.org/drawingml/2006/table">
            <a:tbl>
              <a:tblPr firstRow="1" bandRow="1">
                <a:tableStyleId>{5C22544A-7EE6-4342-B048-85BDC9FD1C3A}</a:tableStyleId>
              </a:tblPr>
              <a:tblGrid>
                <a:gridCol w="716001">
                  <a:extLst>
                    <a:ext uri="{9D8B030D-6E8A-4147-A177-3AD203B41FA5}">
                      <a16:colId xmlns:a16="http://schemas.microsoft.com/office/drawing/2014/main" val="4006467638"/>
                    </a:ext>
                  </a:extLst>
                </a:gridCol>
                <a:gridCol w="7411999">
                  <a:extLst>
                    <a:ext uri="{9D8B030D-6E8A-4147-A177-3AD203B41FA5}">
                      <a16:colId xmlns:a16="http://schemas.microsoft.com/office/drawing/2014/main" val="2209242136"/>
                    </a:ext>
                  </a:extLst>
                </a:gridCol>
              </a:tblGrid>
              <a:tr h="370840">
                <a:tc>
                  <a:txBody>
                    <a:bodyPr/>
                    <a:lstStyle/>
                    <a:p>
                      <a:pPr algn="ctr"/>
                      <a:r>
                        <a:rPr lang="en-US" b="0" dirty="0"/>
                        <a:t>No</a:t>
                      </a:r>
                    </a:p>
                  </a:txBody>
                  <a:tcPr/>
                </a:tc>
                <a:tc>
                  <a:txBody>
                    <a:bodyPr/>
                    <a:lstStyle/>
                    <a:p>
                      <a:pPr algn="ctr"/>
                      <a:r>
                        <a:rPr lang="en-US" b="0" dirty="0"/>
                        <a:t>Description</a:t>
                      </a:r>
                    </a:p>
                  </a:txBody>
                  <a:tcPr/>
                </a:tc>
                <a:extLst>
                  <a:ext uri="{0D108BD9-81ED-4DB2-BD59-A6C34878D82A}">
                    <a16:rowId xmlns:a16="http://schemas.microsoft.com/office/drawing/2014/main" val="4106093738"/>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Import Junit test library</a:t>
                      </a:r>
                      <a:endParaRPr lang="en-US" dirty="0"/>
                    </a:p>
                  </a:txBody>
                  <a:tcPr/>
                </a:tc>
                <a:extLst>
                  <a:ext uri="{0D108BD9-81ED-4DB2-BD59-A6C34878D82A}">
                    <a16:rowId xmlns:a16="http://schemas.microsoft.com/office/drawing/2014/main" val="1378647471"/>
                  </a:ext>
                </a:extLst>
              </a:tr>
              <a:tr h="370840">
                <a:tc>
                  <a:txBody>
                    <a:bodyPr/>
                    <a:lstStyle/>
                    <a:p>
                      <a:r>
                        <a:rPr lang="en-US" dirty="0"/>
                        <a:t>2</a:t>
                      </a:r>
                    </a:p>
                  </a:txBody>
                  <a:tcPr/>
                </a:tc>
                <a:tc>
                  <a:txBody>
                    <a:bodyPr/>
                    <a:lstStyle/>
                    <a:p>
                      <a:r>
                        <a:rPr lang="en-US" dirty="0"/>
                        <a:t>Import Junit assert library</a:t>
                      </a:r>
                    </a:p>
                  </a:txBody>
                  <a:tcPr/>
                </a:tc>
                <a:extLst>
                  <a:ext uri="{0D108BD9-81ED-4DB2-BD59-A6C34878D82A}">
                    <a16:rowId xmlns:a16="http://schemas.microsoft.com/office/drawing/2014/main" val="3806109276"/>
                  </a:ext>
                </a:extLst>
              </a:tr>
              <a:tr h="370840">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Add an Annotation @Test to method </a:t>
                      </a:r>
                      <a:r>
                        <a:rPr lang="en-US" sz="1800" b="0" i="0" kern="1200" dirty="0" err="1">
                          <a:solidFill>
                            <a:schemeClr val="dk1"/>
                          </a:solidFill>
                          <a:effectLst/>
                          <a:latin typeface="+mn-lt"/>
                          <a:ea typeface="+mn-ea"/>
                          <a:cs typeface="+mn-cs"/>
                        </a:rPr>
                        <a:t>testPrintMessage</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807096418"/>
                  </a:ext>
                </a:extLst>
              </a:tr>
              <a:tr h="370840">
                <a:tc>
                  <a:txBody>
                    <a:bodyPr/>
                    <a:lstStyle/>
                    <a:p>
                      <a:r>
                        <a:rPr lang="en-US" dirty="0"/>
                        <a:t>4</a:t>
                      </a:r>
                    </a:p>
                  </a:txBody>
                  <a:tcPr/>
                </a:tc>
                <a:tc>
                  <a:txBody>
                    <a:bodyPr/>
                    <a:lstStyle/>
                    <a:p>
                      <a:r>
                        <a:rPr lang="en-US" sz="1800" b="0" i="0" kern="1200" dirty="0">
                          <a:solidFill>
                            <a:schemeClr val="dk1"/>
                          </a:solidFill>
                          <a:effectLst/>
                          <a:latin typeface="+mn-lt"/>
                          <a:ea typeface="+mn-ea"/>
                          <a:cs typeface="+mn-cs"/>
                        </a:rPr>
                        <a:t>Implement the test condition and check the condition using </a:t>
                      </a:r>
                      <a:r>
                        <a:rPr lang="en-US" sz="1800" b="0" i="0" kern="1200" dirty="0" err="1">
                          <a:solidFill>
                            <a:schemeClr val="dk1"/>
                          </a:solidFill>
                          <a:effectLst/>
                          <a:latin typeface="+mn-lt"/>
                          <a:ea typeface="+mn-ea"/>
                          <a:cs typeface="+mn-cs"/>
                        </a:rPr>
                        <a:t>assertEquals</a:t>
                      </a:r>
                      <a:r>
                        <a:rPr lang="en-US" sz="1800" b="0" i="0" kern="1200" dirty="0">
                          <a:solidFill>
                            <a:schemeClr val="dk1"/>
                          </a:solidFill>
                          <a:effectLst/>
                          <a:latin typeface="+mn-lt"/>
                          <a:ea typeface="+mn-ea"/>
                          <a:cs typeface="+mn-cs"/>
                        </a:rPr>
                        <a:t> API of JUnit.</a:t>
                      </a:r>
                      <a:endParaRPr lang="en-US" dirty="0"/>
                    </a:p>
                  </a:txBody>
                  <a:tcPr/>
                </a:tc>
                <a:extLst>
                  <a:ext uri="{0D108BD9-81ED-4DB2-BD59-A6C34878D82A}">
                    <a16:rowId xmlns:a16="http://schemas.microsoft.com/office/drawing/2014/main" val="3591370313"/>
                  </a:ext>
                </a:extLst>
              </a:tr>
            </a:tbl>
          </a:graphicData>
        </a:graphic>
      </p:graphicFrame>
      <p:pic>
        <p:nvPicPr>
          <p:cNvPr id="8" name="Picture 7">
            <a:extLst>
              <a:ext uri="{FF2B5EF4-FFF2-40B4-BE49-F238E27FC236}">
                <a16:creationId xmlns:a16="http://schemas.microsoft.com/office/drawing/2014/main" id="{813B3A29-016E-418B-8937-B52C3E18457E}"/>
              </a:ext>
            </a:extLst>
          </p:cNvPr>
          <p:cNvPicPr>
            <a:picLocks noChangeAspect="1"/>
          </p:cNvPicPr>
          <p:nvPr/>
        </p:nvPicPr>
        <p:blipFill>
          <a:blip r:embed="rId2"/>
          <a:stretch>
            <a:fillRect/>
          </a:stretch>
        </p:blipFill>
        <p:spPr>
          <a:xfrm>
            <a:off x="3216000" y="1269000"/>
            <a:ext cx="5760000" cy="2671121"/>
          </a:xfrm>
          <a:prstGeom prst="rect">
            <a:avLst/>
          </a:prstGeom>
        </p:spPr>
      </p:pic>
    </p:spTree>
    <p:extLst>
      <p:ext uri="{BB962C8B-B14F-4D97-AF65-F5344CB8AC3E}">
        <p14:creationId xmlns:p14="http://schemas.microsoft.com/office/powerpoint/2010/main" val="285571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Installing JUnit</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r>
              <a:rPr lang="en-US" b="1" dirty="0"/>
              <a:t>Using Gradle</a:t>
            </a:r>
          </a:p>
          <a:p>
            <a:r>
              <a:rPr lang="en-US" dirty="0"/>
              <a:t>To use JUnit in your Gradle build, add a </a:t>
            </a:r>
            <a:r>
              <a:rPr lang="en-US" dirty="0" err="1"/>
              <a:t>testCompile</a:t>
            </a:r>
            <a:r>
              <a:rPr lang="en-US" dirty="0"/>
              <a:t> dependency to your build file.</a:t>
            </a:r>
            <a:endParaRPr lang="en-US" b="1" dirty="0"/>
          </a:p>
          <a:p>
            <a:endParaRPr lang="en-US" b="1" dirty="0"/>
          </a:p>
          <a:p>
            <a:endParaRPr lang="en-US" b="1" dirty="0"/>
          </a:p>
          <a:p>
            <a:endParaRPr lang="en-US" b="1" dirty="0"/>
          </a:p>
          <a:p>
            <a:endParaRPr lang="en-US" b="1" dirty="0"/>
          </a:p>
          <a:p>
            <a:r>
              <a:rPr lang="en-US" b="1" dirty="0"/>
              <a:t>Using Maven</a:t>
            </a:r>
          </a:p>
          <a:p>
            <a:r>
              <a:rPr lang="en-US" dirty="0"/>
              <a:t>To use JUnit in your Maven build, add the following dependency to your </a:t>
            </a:r>
            <a:r>
              <a:rPr lang="en-US" dirty="0" err="1"/>
              <a:t>pom</a:t>
            </a:r>
            <a:r>
              <a:rPr lang="en-US" dirty="0"/>
              <a:t> file.</a:t>
            </a:r>
            <a:endParaRPr lang="en-US" b="1" dirty="0"/>
          </a:p>
          <a:p>
            <a:endParaRPr lang="en-US" b="1" dirty="0"/>
          </a:p>
          <a:p>
            <a:endParaRPr lang="en-US" dirty="0"/>
          </a:p>
        </p:txBody>
      </p:sp>
      <p:pic>
        <p:nvPicPr>
          <p:cNvPr id="5" name="Picture 4">
            <a:extLst>
              <a:ext uri="{FF2B5EF4-FFF2-40B4-BE49-F238E27FC236}">
                <a16:creationId xmlns:a16="http://schemas.microsoft.com/office/drawing/2014/main" id="{A42232B3-0B8E-4A5F-AE90-57A55F5F7B5F}"/>
              </a:ext>
            </a:extLst>
          </p:cNvPr>
          <p:cNvPicPr>
            <a:picLocks noChangeAspect="1"/>
          </p:cNvPicPr>
          <p:nvPr/>
        </p:nvPicPr>
        <p:blipFill>
          <a:blip r:embed="rId2"/>
          <a:stretch>
            <a:fillRect/>
          </a:stretch>
        </p:blipFill>
        <p:spPr>
          <a:xfrm>
            <a:off x="408001" y="1971675"/>
            <a:ext cx="6840000" cy="1457325"/>
          </a:xfrm>
          <a:prstGeom prst="rect">
            <a:avLst/>
          </a:prstGeom>
        </p:spPr>
      </p:pic>
      <p:pic>
        <p:nvPicPr>
          <p:cNvPr id="6" name="Picture 5">
            <a:extLst>
              <a:ext uri="{FF2B5EF4-FFF2-40B4-BE49-F238E27FC236}">
                <a16:creationId xmlns:a16="http://schemas.microsoft.com/office/drawing/2014/main" id="{F42BA3B1-8831-4534-92D4-A86D546F126C}"/>
              </a:ext>
            </a:extLst>
          </p:cNvPr>
          <p:cNvPicPr>
            <a:picLocks noChangeAspect="1"/>
          </p:cNvPicPr>
          <p:nvPr/>
        </p:nvPicPr>
        <p:blipFill>
          <a:blip r:embed="rId3"/>
          <a:stretch>
            <a:fillRect/>
          </a:stretch>
        </p:blipFill>
        <p:spPr>
          <a:xfrm>
            <a:off x="384089" y="4625025"/>
            <a:ext cx="6924675" cy="1323975"/>
          </a:xfrm>
          <a:prstGeom prst="rect">
            <a:avLst/>
          </a:prstGeom>
        </p:spPr>
      </p:pic>
    </p:spTree>
    <p:extLst>
      <p:ext uri="{BB962C8B-B14F-4D97-AF65-F5344CB8AC3E}">
        <p14:creationId xmlns:p14="http://schemas.microsoft.com/office/powerpoint/2010/main" val="5799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Using JUnit Framework</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r>
              <a:rPr lang="en-US" b="1" dirty="0"/>
              <a:t>How to define test methods?</a:t>
            </a:r>
          </a:p>
          <a:p>
            <a:r>
              <a:rPr lang="en-US" dirty="0"/>
              <a:t>A JUnit uses annotations to mark methods as test methods and to configure them, following table gives an overview of most important annotations in JUnit for the 4.x and 5.x versions.</a:t>
            </a:r>
          </a:p>
          <a:p>
            <a:endParaRPr lang="en-US" dirty="0"/>
          </a:p>
        </p:txBody>
      </p:sp>
      <p:graphicFrame>
        <p:nvGraphicFramePr>
          <p:cNvPr id="3" name="Table 2">
            <a:extLst>
              <a:ext uri="{FF2B5EF4-FFF2-40B4-BE49-F238E27FC236}">
                <a16:creationId xmlns:a16="http://schemas.microsoft.com/office/drawing/2014/main" id="{9CFC7410-F4EA-46B8-ADEF-136119A80D60}"/>
              </a:ext>
            </a:extLst>
          </p:cNvPr>
          <p:cNvGraphicFramePr>
            <a:graphicFrameLocks noGrp="1"/>
          </p:cNvGraphicFramePr>
          <p:nvPr/>
        </p:nvGraphicFramePr>
        <p:xfrm>
          <a:off x="624000" y="2421000"/>
          <a:ext cx="11160000" cy="4221480"/>
        </p:xfrm>
        <a:graphic>
          <a:graphicData uri="http://schemas.openxmlformats.org/drawingml/2006/table">
            <a:tbl>
              <a:tblPr firstRow="1" bandRow="1">
                <a:tableStyleId>{5C22544A-7EE6-4342-B048-85BDC9FD1C3A}</a:tableStyleId>
              </a:tblPr>
              <a:tblGrid>
                <a:gridCol w="1872000">
                  <a:extLst>
                    <a:ext uri="{9D8B030D-6E8A-4147-A177-3AD203B41FA5}">
                      <a16:colId xmlns:a16="http://schemas.microsoft.com/office/drawing/2014/main" val="2586780880"/>
                    </a:ext>
                  </a:extLst>
                </a:gridCol>
                <a:gridCol w="9288000">
                  <a:extLst>
                    <a:ext uri="{9D8B030D-6E8A-4147-A177-3AD203B41FA5}">
                      <a16:colId xmlns:a16="http://schemas.microsoft.com/office/drawing/2014/main" val="2069854679"/>
                    </a:ext>
                  </a:extLst>
                </a:gridCol>
              </a:tblGrid>
              <a:tr h="370840">
                <a:tc>
                  <a:txBody>
                    <a:bodyPr/>
                    <a:lstStyle/>
                    <a:p>
                      <a:pPr algn="l" rtl="0" fontAlgn="t"/>
                      <a:r>
                        <a:rPr lang="en-US" b="1" dirty="0">
                          <a:effectLst/>
                        </a:rPr>
                        <a:t>JUnit 4</a:t>
                      </a:r>
                    </a:p>
                  </a:txBody>
                  <a:tcPr/>
                </a:tc>
                <a:tc>
                  <a:txBody>
                    <a:bodyPr/>
                    <a:lstStyle/>
                    <a:p>
                      <a:pPr algn="l" rtl="0" fontAlgn="t"/>
                      <a:r>
                        <a:rPr lang="en-US" b="1" dirty="0">
                          <a:effectLst/>
                        </a:rPr>
                        <a:t>Description</a:t>
                      </a:r>
                    </a:p>
                  </a:txBody>
                  <a:tcPr/>
                </a:tc>
                <a:extLst>
                  <a:ext uri="{0D108BD9-81ED-4DB2-BD59-A6C34878D82A}">
                    <a16:rowId xmlns:a16="http://schemas.microsoft.com/office/drawing/2014/main" val="3313334736"/>
                  </a:ext>
                </a:extLst>
              </a:tr>
              <a:tr h="370840">
                <a:tc>
                  <a:txBody>
                    <a:bodyPr/>
                    <a:lstStyle/>
                    <a:p>
                      <a:pPr algn="l" rtl="0" fontAlgn="t"/>
                      <a:r>
                        <a:rPr lang="en-US" b="0" i="0">
                          <a:effectLst/>
                          <a:latin typeface="inherit"/>
                        </a:rPr>
                        <a:t>import org.junit.*</a:t>
                      </a:r>
                    </a:p>
                  </a:txBody>
                  <a:tcPr/>
                </a:tc>
                <a:tc>
                  <a:txBody>
                    <a:bodyPr/>
                    <a:lstStyle/>
                    <a:p>
                      <a:pPr algn="l" rtl="0" fontAlgn="t"/>
                      <a:r>
                        <a:rPr lang="en-US" b="0" i="0">
                          <a:effectLst/>
                          <a:latin typeface="inherit"/>
                        </a:rPr>
                        <a:t>Import statement for using the following annotations.</a:t>
                      </a:r>
                    </a:p>
                  </a:txBody>
                  <a:tcPr/>
                </a:tc>
                <a:extLst>
                  <a:ext uri="{0D108BD9-81ED-4DB2-BD59-A6C34878D82A}">
                    <a16:rowId xmlns:a16="http://schemas.microsoft.com/office/drawing/2014/main" val="3800680684"/>
                  </a:ext>
                </a:extLst>
              </a:tr>
              <a:tr h="370840">
                <a:tc>
                  <a:txBody>
                    <a:bodyPr/>
                    <a:lstStyle/>
                    <a:p>
                      <a:pPr algn="l" rtl="0" fontAlgn="t"/>
                      <a:r>
                        <a:rPr lang="en-US" b="0" i="0">
                          <a:effectLst/>
                          <a:latin typeface="inherit"/>
                        </a:rPr>
                        <a:t>@Test</a:t>
                      </a:r>
                    </a:p>
                  </a:txBody>
                  <a:tcPr/>
                </a:tc>
                <a:tc>
                  <a:txBody>
                    <a:bodyPr/>
                    <a:lstStyle/>
                    <a:p>
                      <a:pPr algn="l" rtl="0" fontAlgn="t"/>
                      <a:r>
                        <a:rPr lang="en-US" b="0" i="0">
                          <a:effectLst/>
                          <a:latin typeface="inherit"/>
                        </a:rPr>
                        <a:t>Identifies a method as a test method.</a:t>
                      </a:r>
                    </a:p>
                  </a:txBody>
                  <a:tcPr/>
                </a:tc>
                <a:extLst>
                  <a:ext uri="{0D108BD9-81ED-4DB2-BD59-A6C34878D82A}">
                    <a16:rowId xmlns:a16="http://schemas.microsoft.com/office/drawing/2014/main" val="15095356"/>
                  </a:ext>
                </a:extLst>
              </a:tr>
              <a:tr h="346240">
                <a:tc>
                  <a:txBody>
                    <a:bodyPr/>
                    <a:lstStyle/>
                    <a:p>
                      <a:pPr algn="l" rtl="0" fontAlgn="t"/>
                      <a:r>
                        <a:rPr lang="en-US" b="0" i="0">
                          <a:effectLst/>
                          <a:latin typeface="inherit"/>
                        </a:rPr>
                        <a:t>@Before</a:t>
                      </a:r>
                    </a:p>
                  </a:txBody>
                  <a:tcPr/>
                </a:tc>
                <a:tc>
                  <a:txBody>
                    <a:bodyPr/>
                    <a:lstStyle/>
                    <a:p>
                      <a:pPr algn="l" rtl="0" fontAlgn="t"/>
                      <a:r>
                        <a:rPr lang="en-US" b="0" i="0">
                          <a:effectLst/>
                          <a:latin typeface="inherit"/>
                        </a:rPr>
                        <a:t>Executed before each test. It is used to prepare the test environment (e.g., read input data, initialize the class).</a:t>
                      </a:r>
                    </a:p>
                  </a:txBody>
                  <a:tcPr/>
                </a:tc>
                <a:extLst>
                  <a:ext uri="{0D108BD9-81ED-4DB2-BD59-A6C34878D82A}">
                    <a16:rowId xmlns:a16="http://schemas.microsoft.com/office/drawing/2014/main" val="193749642"/>
                  </a:ext>
                </a:extLst>
              </a:tr>
              <a:tr h="370840">
                <a:tc>
                  <a:txBody>
                    <a:bodyPr/>
                    <a:lstStyle/>
                    <a:p>
                      <a:pPr algn="l" rtl="0" fontAlgn="t"/>
                      <a:r>
                        <a:rPr lang="en-US" b="0" i="0">
                          <a:effectLst/>
                          <a:latin typeface="inherit"/>
                        </a:rPr>
                        <a:t>@After</a:t>
                      </a:r>
                    </a:p>
                  </a:txBody>
                  <a:tcPr/>
                </a:tc>
                <a:tc>
                  <a:txBody>
                    <a:bodyPr/>
                    <a:lstStyle/>
                    <a:p>
                      <a:pPr algn="l" rtl="0" fontAlgn="t"/>
                      <a:r>
                        <a:rPr lang="en-US" b="0" i="0" dirty="0">
                          <a:effectLst/>
                          <a:latin typeface="inherit"/>
                        </a:rPr>
                        <a:t>Executed after each test. It is used to cleanup the test environment (e.g., delete temporary data, restore defaults). It can also save memory by cleaning up expensive memory structures.</a:t>
                      </a:r>
                    </a:p>
                  </a:txBody>
                  <a:tcPr/>
                </a:tc>
                <a:extLst>
                  <a:ext uri="{0D108BD9-81ED-4DB2-BD59-A6C34878D82A}">
                    <a16:rowId xmlns:a16="http://schemas.microsoft.com/office/drawing/2014/main" val="1705661868"/>
                  </a:ext>
                </a:extLst>
              </a:tr>
              <a:tr h="370840">
                <a:tc>
                  <a:txBody>
                    <a:bodyPr/>
                    <a:lstStyle/>
                    <a:p>
                      <a:pPr algn="l" rtl="0" fontAlgn="t"/>
                      <a:r>
                        <a:rPr lang="en-US" b="0" i="0">
                          <a:effectLst/>
                          <a:latin typeface="inherit"/>
                        </a:rPr>
                        <a:t>@BeforeClass</a:t>
                      </a:r>
                    </a:p>
                  </a:txBody>
                  <a:tcPr/>
                </a:tc>
                <a:tc>
                  <a:txBody>
                    <a:bodyPr/>
                    <a:lstStyle/>
                    <a:p>
                      <a:pPr algn="l" rtl="0" fontAlgn="t"/>
                      <a:r>
                        <a:rPr lang="en-US" b="0" i="0" dirty="0">
                          <a:effectLst/>
                          <a:latin typeface="inherit"/>
                        </a:rPr>
                        <a:t>Executed once, before the start of all tests. It is used to perform time intensive activities, for example, to connect to a database. Methods marked with this annotation need to be defined as static to work with JUnit.</a:t>
                      </a:r>
                    </a:p>
                  </a:txBody>
                  <a:tcPr/>
                </a:tc>
                <a:extLst>
                  <a:ext uri="{0D108BD9-81ED-4DB2-BD59-A6C34878D82A}">
                    <a16:rowId xmlns:a16="http://schemas.microsoft.com/office/drawing/2014/main" val="1223870472"/>
                  </a:ext>
                </a:extLst>
              </a:tr>
              <a:tr h="370840">
                <a:tc>
                  <a:txBody>
                    <a:bodyPr/>
                    <a:lstStyle/>
                    <a:p>
                      <a:pPr algn="l" rtl="0" fontAlgn="t"/>
                      <a:r>
                        <a:rPr lang="en-US" b="0" i="0" dirty="0">
                          <a:effectLst/>
                          <a:latin typeface="inherit"/>
                        </a:rPr>
                        <a:t>@</a:t>
                      </a:r>
                      <a:r>
                        <a:rPr lang="en-US" b="0" i="0" dirty="0" err="1">
                          <a:effectLst/>
                          <a:latin typeface="inherit"/>
                        </a:rPr>
                        <a:t>AfterClass</a:t>
                      </a:r>
                      <a:endParaRPr lang="en-US" b="0" i="0" dirty="0">
                        <a:effectLst/>
                        <a:latin typeface="inherit"/>
                      </a:endParaRPr>
                    </a:p>
                  </a:txBody>
                  <a:tcPr/>
                </a:tc>
                <a:tc>
                  <a:txBody>
                    <a:bodyPr/>
                    <a:lstStyle/>
                    <a:p>
                      <a:pPr algn="l" rtl="0" fontAlgn="t"/>
                      <a:r>
                        <a:rPr lang="en-US" b="0" i="0" dirty="0">
                          <a:effectLst/>
                          <a:latin typeface="inherit"/>
                        </a:rPr>
                        <a:t>Executed once, after all tests have been finished. It is used to perform clean-up activities, for example, to disconnect from a database. Methods annotated with this annotation need to be defined as static to work with JUnit.</a:t>
                      </a:r>
                    </a:p>
                  </a:txBody>
                  <a:tcPr/>
                </a:tc>
                <a:extLst>
                  <a:ext uri="{0D108BD9-81ED-4DB2-BD59-A6C34878D82A}">
                    <a16:rowId xmlns:a16="http://schemas.microsoft.com/office/drawing/2014/main" val="1699879668"/>
                  </a:ext>
                </a:extLst>
              </a:tr>
            </a:tbl>
          </a:graphicData>
        </a:graphic>
      </p:graphicFrame>
    </p:spTree>
    <p:extLst>
      <p:ext uri="{BB962C8B-B14F-4D97-AF65-F5344CB8AC3E}">
        <p14:creationId xmlns:p14="http://schemas.microsoft.com/office/powerpoint/2010/main" val="264975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Using JUnit Framework</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p:txBody>
      </p:sp>
      <p:graphicFrame>
        <p:nvGraphicFramePr>
          <p:cNvPr id="3" name="Table 2">
            <a:extLst>
              <a:ext uri="{FF2B5EF4-FFF2-40B4-BE49-F238E27FC236}">
                <a16:creationId xmlns:a16="http://schemas.microsoft.com/office/drawing/2014/main" id="{9CFC7410-F4EA-46B8-ADEF-136119A80D60}"/>
              </a:ext>
            </a:extLst>
          </p:cNvPr>
          <p:cNvGraphicFramePr>
            <a:graphicFrameLocks noGrp="1"/>
          </p:cNvGraphicFramePr>
          <p:nvPr>
            <p:extLst>
              <p:ext uri="{D42A27DB-BD31-4B8C-83A1-F6EECF244321}">
                <p14:modId xmlns:p14="http://schemas.microsoft.com/office/powerpoint/2010/main" val="3150152471"/>
              </p:ext>
            </p:extLst>
          </p:nvPr>
        </p:nvGraphicFramePr>
        <p:xfrm>
          <a:off x="516000" y="1197000"/>
          <a:ext cx="11160000" cy="2565400"/>
        </p:xfrm>
        <a:graphic>
          <a:graphicData uri="http://schemas.openxmlformats.org/drawingml/2006/table">
            <a:tbl>
              <a:tblPr firstRow="1" bandRow="1">
                <a:tableStyleId>{5C22544A-7EE6-4342-B048-85BDC9FD1C3A}</a:tableStyleId>
              </a:tblPr>
              <a:tblGrid>
                <a:gridCol w="2628000">
                  <a:extLst>
                    <a:ext uri="{9D8B030D-6E8A-4147-A177-3AD203B41FA5}">
                      <a16:colId xmlns:a16="http://schemas.microsoft.com/office/drawing/2014/main" val="2586780880"/>
                    </a:ext>
                  </a:extLst>
                </a:gridCol>
                <a:gridCol w="8532000">
                  <a:extLst>
                    <a:ext uri="{9D8B030D-6E8A-4147-A177-3AD203B41FA5}">
                      <a16:colId xmlns:a16="http://schemas.microsoft.com/office/drawing/2014/main" val="2069854679"/>
                    </a:ext>
                  </a:extLst>
                </a:gridCol>
              </a:tblGrid>
              <a:tr h="370840">
                <a:tc>
                  <a:txBody>
                    <a:bodyPr/>
                    <a:lstStyle/>
                    <a:p>
                      <a:pPr algn="l" rtl="0" fontAlgn="t"/>
                      <a:r>
                        <a:rPr lang="en-US" b="1" dirty="0">
                          <a:effectLst/>
                        </a:rPr>
                        <a:t>JUnit 4</a:t>
                      </a:r>
                    </a:p>
                  </a:txBody>
                  <a:tcPr/>
                </a:tc>
                <a:tc>
                  <a:txBody>
                    <a:bodyPr/>
                    <a:lstStyle/>
                    <a:p>
                      <a:pPr algn="l" rtl="0" fontAlgn="t"/>
                      <a:r>
                        <a:rPr lang="en-US" b="1" dirty="0">
                          <a:effectLst/>
                        </a:rPr>
                        <a:t>Description</a:t>
                      </a:r>
                    </a:p>
                  </a:txBody>
                  <a:tcPr/>
                </a:tc>
                <a:extLst>
                  <a:ext uri="{0D108BD9-81ED-4DB2-BD59-A6C34878D82A}">
                    <a16:rowId xmlns:a16="http://schemas.microsoft.com/office/drawing/2014/main" val="3313334736"/>
                  </a:ext>
                </a:extLst>
              </a:tr>
              <a:tr h="370840">
                <a:tc>
                  <a:txBody>
                    <a:bodyPr/>
                    <a:lstStyle/>
                    <a:p>
                      <a:pPr algn="l" rtl="0" fontAlgn="t"/>
                      <a:r>
                        <a:rPr lang="en-US" b="0" i="0" dirty="0">
                          <a:effectLst/>
                          <a:latin typeface="inherit"/>
                        </a:rPr>
                        <a:t>@Ignore or @Ignore("Why disabled")</a:t>
                      </a:r>
                    </a:p>
                  </a:txBody>
                  <a:tcPr/>
                </a:tc>
                <a:tc>
                  <a:txBody>
                    <a:bodyPr/>
                    <a:lstStyle/>
                    <a:p>
                      <a:pPr algn="l" rtl="0" fontAlgn="t"/>
                      <a:r>
                        <a:rPr lang="en-US" b="0" i="0">
                          <a:effectLst/>
                          <a:latin typeface="inherit"/>
                        </a:rPr>
                        <a:t>Marks that the test should be disabled. This is useful when the underlying code has been changed and the test case has not yet been adapted. Or if the execution time of this test is too long to be included. It is best practice to provide the optional description, why the test is disabled.</a:t>
                      </a:r>
                    </a:p>
                  </a:txBody>
                  <a:tcPr/>
                </a:tc>
                <a:extLst>
                  <a:ext uri="{0D108BD9-81ED-4DB2-BD59-A6C34878D82A}">
                    <a16:rowId xmlns:a16="http://schemas.microsoft.com/office/drawing/2014/main" val="3800680684"/>
                  </a:ext>
                </a:extLst>
              </a:tr>
              <a:tr h="370840">
                <a:tc>
                  <a:txBody>
                    <a:bodyPr/>
                    <a:lstStyle/>
                    <a:p>
                      <a:pPr algn="l" rtl="0" fontAlgn="t"/>
                      <a:r>
                        <a:rPr lang="en-US" b="0" i="0">
                          <a:effectLst/>
                          <a:latin typeface="inherit"/>
                        </a:rPr>
                        <a:t>@Test (expected = Exception.class)</a:t>
                      </a:r>
                    </a:p>
                  </a:txBody>
                  <a:tcPr/>
                </a:tc>
                <a:tc>
                  <a:txBody>
                    <a:bodyPr/>
                    <a:lstStyle/>
                    <a:p>
                      <a:pPr algn="l" rtl="0" fontAlgn="t"/>
                      <a:r>
                        <a:rPr lang="en-US" b="0" i="0">
                          <a:effectLst/>
                          <a:latin typeface="inherit"/>
                        </a:rPr>
                        <a:t>Fails if the method does not throw the named exception.</a:t>
                      </a:r>
                    </a:p>
                  </a:txBody>
                  <a:tcPr/>
                </a:tc>
                <a:extLst>
                  <a:ext uri="{0D108BD9-81ED-4DB2-BD59-A6C34878D82A}">
                    <a16:rowId xmlns:a16="http://schemas.microsoft.com/office/drawing/2014/main" val="15095356"/>
                  </a:ext>
                </a:extLst>
              </a:tr>
              <a:tr h="346240">
                <a:tc>
                  <a:txBody>
                    <a:bodyPr/>
                    <a:lstStyle/>
                    <a:p>
                      <a:pPr algn="l" rtl="0" fontAlgn="t"/>
                      <a:r>
                        <a:rPr lang="en-US" b="0" i="0" dirty="0">
                          <a:effectLst/>
                          <a:latin typeface="inherit"/>
                        </a:rPr>
                        <a:t>@Test(timeout=100)</a:t>
                      </a:r>
                    </a:p>
                  </a:txBody>
                  <a:tcPr/>
                </a:tc>
                <a:tc>
                  <a:txBody>
                    <a:bodyPr/>
                    <a:lstStyle/>
                    <a:p>
                      <a:pPr algn="l" rtl="0" fontAlgn="t"/>
                      <a:r>
                        <a:rPr lang="en-US" b="0" i="0" dirty="0">
                          <a:effectLst/>
                          <a:latin typeface="inherit"/>
                        </a:rPr>
                        <a:t>Fails if the method takes longer than 100 milliseconds.</a:t>
                      </a:r>
                    </a:p>
                  </a:txBody>
                  <a:tcPr/>
                </a:tc>
                <a:extLst>
                  <a:ext uri="{0D108BD9-81ED-4DB2-BD59-A6C34878D82A}">
                    <a16:rowId xmlns:a16="http://schemas.microsoft.com/office/drawing/2014/main" val="193749642"/>
                  </a:ext>
                </a:extLst>
              </a:tr>
            </a:tbl>
          </a:graphicData>
        </a:graphic>
      </p:graphicFrame>
    </p:spTree>
    <p:extLst>
      <p:ext uri="{BB962C8B-B14F-4D97-AF65-F5344CB8AC3E}">
        <p14:creationId xmlns:p14="http://schemas.microsoft.com/office/powerpoint/2010/main" val="228963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Using JUnit Framework</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5" name="Rectangle 4">
            <a:extLst>
              <a:ext uri="{FF2B5EF4-FFF2-40B4-BE49-F238E27FC236}">
                <a16:creationId xmlns:a16="http://schemas.microsoft.com/office/drawing/2014/main" id="{8FFAB24D-A78B-4277-B834-A1A06E033D87}"/>
              </a:ext>
            </a:extLst>
          </p:cNvPr>
          <p:cNvSpPr/>
          <p:nvPr/>
        </p:nvSpPr>
        <p:spPr>
          <a:xfrm>
            <a:off x="336000" y="981001"/>
            <a:ext cx="11304000" cy="1908215"/>
          </a:xfrm>
          <a:prstGeom prst="rect">
            <a:avLst/>
          </a:prstGeom>
        </p:spPr>
        <p:txBody>
          <a:bodyPr wrap="square">
            <a:spAutoFit/>
          </a:bodyPr>
          <a:lstStyle/>
          <a:p>
            <a:r>
              <a:rPr lang="en-US" sz="2000" b="1" dirty="0"/>
              <a:t>How to use Assert statements?</a:t>
            </a:r>
            <a:br>
              <a:rPr lang="en-US" sz="2000" b="1" dirty="0"/>
            </a:br>
            <a:endParaRPr lang="en-US" sz="2000" b="1" dirty="0"/>
          </a:p>
          <a:p>
            <a:r>
              <a:rPr lang="en-US" sz="2000" dirty="0"/>
              <a:t>Assert statements allow you to specify the error message, the expected and the actual result. An assertion method compares the actual value returned by a test to the expected value. It throws an </a:t>
            </a:r>
            <a:r>
              <a:rPr lang="en-US" sz="2000" dirty="0" err="1"/>
              <a:t>AssertionException</a:t>
            </a:r>
            <a:r>
              <a:rPr lang="en-US" sz="2000" dirty="0"/>
              <a:t> if the comparison fails. </a:t>
            </a:r>
            <a:r>
              <a:rPr lang="en-US" dirty="0"/>
              <a:t>The following table gives an overview of these methods.</a:t>
            </a:r>
            <a:endParaRPr lang="en-US" sz="2000" dirty="0"/>
          </a:p>
        </p:txBody>
      </p:sp>
      <p:graphicFrame>
        <p:nvGraphicFramePr>
          <p:cNvPr id="6" name="Table 5">
            <a:extLst>
              <a:ext uri="{FF2B5EF4-FFF2-40B4-BE49-F238E27FC236}">
                <a16:creationId xmlns:a16="http://schemas.microsoft.com/office/drawing/2014/main" id="{8FB5392A-ECF5-4FEA-9847-94FB004A03F2}"/>
              </a:ext>
            </a:extLst>
          </p:cNvPr>
          <p:cNvGraphicFramePr>
            <a:graphicFrameLocks noGrp="1"/>
          </p:cNvGraphicFramePr>
          <p:nvPr>
            <p:extLst>
              <p:ext uri="{D42A27DB-BD31-4B8C-83A1-F6EECF244321}">
                <p14:modId xmlns:p14="http://schemas.microsoft.com/office/powerpoint/2010/main" val="207020713"/>
              </p:ext>
            </p:extLst>
          </p:nvPr>
        </p:nvGraphicFramePr>
        <p:xfrm>
          <a:off x="516000" y="3013115"/>
          <a:ext cx="11160000" cy="3205480"/>
        </p:xfrm>
        <a:graphic>
          <a:graphicData uri="http://schemas.openxmlformats.org/drawingml/2006/table">
            <a:tbl>
              <a:tblPr firstRow="1" bandRow="1">
                <a:tableStyleId>{5C22544A-7EE6-4342-B048-85BDC9FD1C3A}</a:tableStyleId>
              </a:tblPr>
              <a:tblGrid>
                <a:gridCol w="2412000">
                  <a:extLst>
                    <a:ext uri="{9D8B030D-6E8A-4147-A177-3AD203B41FA5}">
                      <a16:colId xmlns:a16="http://schemas.microsoft.com/office/drawing/2014/main" val="2586780880"/>
                    </a:ext>
                  </a:extLst>
                </a:gridCol>
                <a:gridCol w="8748000">
                  <a:extLst>
                    <a:ext uri="{9D8B030D-6E8A-4147-A177-3AD203B41FA5}">
                      <a16:colId xmlns:a16="http://schemas.microsoft.com/office/drawing/2014/main" val="2069854679"/>
                    </a:ext>
                  </a:extLst>
                </a:gridCol>
              </a:tblGrid>
              <a:tr h="370840">
                <a:tc>
                  <a:txBody>
                    <a:bodyPr/>
                    <a:lstStyle/>
                    <a:p>
                      <a:pPr algn="l" rtl="0" fontAlgn="t"/>
                      <a:r>
                        <a:rPr lang="en-US" b="1" dirty="0">
                          <a:effectLst/>
                        </a:rPr>
                        <a:t>Statement</a:t>
                      </a:r>
                    </a:p>
                  </a:txBody>
                  <a:tcPr/>
                </a:tc>
                <a:tc>
                  <a:txBody>
                    <a:bodyPr/>
                    <a:lstStyle/>
                    <a:p>
                      <a:pPr algn="l" rtl="0" fontAlgn="t"/>
                      <a:r>
                        <a:rPr lang="en-US" b="1">
                          <a:effectLst/>
                        </a:rPr>
                        <a:t>Description</a:t>
                      </a:r>
                      <a:endParaRPr lang="en-US" b="1" dirty="0">
                        <a:effectLst/>
                      </a:endParaRPr>
                    </a:p>
                  </a:txBody>
                  <a:tcPr/>
                </a:tc>
                <a:extLst>
                  <a:ext uri="{0D108BD9-81ED-4DB2-BD59-A6C34878D82A}">
                    <a16:rowId xmlns:a16="http://schemas.microsoft.com/office/drawing/2014/main" val="3313334736"/>
                  </a:ext>
                </a:extLst>
              </a:tr>
              <a:tr h="370840">
                <a:tc>
                  <a:txBody>
                    <a:bodyPr/>
                    <a:lstStyle/>
                    <a:p>
                      <a:pPr algn="l" rtl="0" fontAlgn="t"/>
                      <a:r>
                        <a:rPr lang="en-US" b="0" i="0" dirty="0">
                          <a:effectLst/>
                          <a:latin typeface="inherit"/>
                        </a:rPr>
                        <a:t>fail([message])</a:t>
                      </a:r>
                    </a:p>
                  </a:txBody>
                  <a:tcPr/>
                </a:tc>
                <a:tc>
                  <a:txBody>
                    <a:bodyPr/>
                    <a:lstStyle/>
                    <a:p>
                      <a:pPr algn="l" rtl="0" fontAlgn="t"/>
                      <a:r>
                        <a:rPr lang="en-US" b="0" i="0">
                          <a:effectLst/>
                          <a:latin typeface="inherit"/>
                        </a:rPr>
                        <a:t>Let the method fail. Might be used to check that a certain part of the code is not reached or to have a failing test before the test code is implemented. The message parameter is optional.</a:t>
                      </a:r>
                    </a:p>
                  </a:txBody>
                  <a:tcPr/>
                </a:tc>
                <a:extLst>
                  <a:ext uri="{0D108BD9-81ED-4DB2-BD59-A6C34878D82A}">
                    <a16:rowId xmlns:a16="http://schemas.microsoft.com/office/drawing/2014/main" val="3800680684"/>
                  </a:ext>
                </a:extLst>
              </a:tr>
              <a:tr h="370840">
                <a:tc>
                  <a:txBody>
                    <a:bodyPr/>
                    <a:lstStyle/>
                    <a:p>
                      <a:pPr algn="l" rtl="0" fontAlgn="t"/>
                      <a:r>
                        <a:rPr lang="en-US" b="0" i="0">
                          <a:effectLst/>
                          <a:latin typeface="inherit"/>
                        </a:rPr>
                        <a:t>assertTrue([message,] boolean condition)</a:t>
                      </a:r>
                    </a:p>
                  </a:txBody>
                  <a:tcPr/>
                </a:tc>
                <a:tc>
                  <a:txBody>
                    <a:bodyPr/>
                    <a:lstStyle/>
                    <a:p>
                      <a:pPr algn="l" rtl="0" fontAlgn="t"/>
                      <a:r>
                        <a:rPr lang="en-US" b="0" i="0">
                          <a:effectLst/>
                          <a:latin typeface="inherit"/>
                        </a:rPr>
                        <a:t>Checks that the boolean condition is true.</a:t>
                      </a:r>
                    </a:p>
                  </a:txBody>
                  <a:tcPr/>
                </a:tc>
                <a:extLst>
                  <a:ext uri="{0D108BD9-81ED-4DB2-BD59-A6C34878D82A}">
                    <a16:rowId xmlns:a16="http://schemas.microsoft.com/office/drawing/2014/main" val="15095356"/>
                  </a:ext>
                </a:extLst>
              </a:tr>
              <a:tr h="346240">
                <a:tc>
                  <a:txBody>
                    <a:bodyPr/>
                    <a:lstStyle/>
                    <a:p>
                      <a:pPr algn="l" rtl="0" fontAlgn="t"/>
                      <a:r>
                        <a:rPr lang="en-US" b="0" i="0">
                          <a:effectLst/>
                          <a:latin typeface="inherit"/>
                        </a:rPr>
                        <a:t>assertFalse([message,] boolean condition)</a:t>
                      </a:r>
                    </a:p>
                  </a:txBody>
                  <a:tcPr/>
                </a:tc>
                <a:tc>
                  <a:txBody>
                    <a:bodyPr/>
                    <a:lstStyle/>
                    <a:p>
                      <a:pPr algn="l" rtl="0" fontAlgn="t"/>
                      <a:r>
                        <a:rPr lang="en-US" b="0" i="0">
                          <a:effectLst/>
                          <a:latin typeface="inherit"/>
                        </a:rPr>
                        <a:t>Checks that the boolean condition is false.</a:t>
                      </a:r>
                    </a:p>
                  </a:txBody>
                  <a:tcPr/>
                </a:tc>
                <a:extLst>
                  <a:ext uri="{0D108BD9-81ED-4DB2-BD59-A6C34878D82A}">
                    <a16:rowId xmlns:a16="http://schemas.microsoft.com/office/drawing/2014/main" val="193749642"/>
                  </a:ext>
                </a:extLst>
              </a:tr>
              <a:tr h="370840">
                <a:tc>
                  <a:txBody>
                    <a:bodyPr/>
                    <a:lstStyle/>
                    <a:p>
                      <a:pPr algn="l" rtl="0" fontAlgn="t"/>
                      <a:r>
                        <a:rPr lang="en-US" b="0" i="0">
                          <a:effectLst/>
                          <a:latin typeface="inherit"/>
                        </a:rPr>
                        <a:t>assertEquals([message,] expected, actual)</a:t>
                      </a:r>
                    </a:p>
                  </a:txBody>
                  <a:tcPr/>
                </a:tc>
                <a:tc>
                  <a:txBody>
                    <a:bodyPr/>
                    <a:lstStyle/>
                    <a:p>
                      <a:pPr algn="l" rtl="0" fontAlgn="t"/>
                      <a:r>
                        <a:rPr lang="en-US" b="0" i="0" dirty="0">
                          <a:effectLst/>
                          <a:latin typeface="inherit"/>
                        </a:rPr>
                        <a:t>Tests that two values are the same. Note: for arrays the reference is checked not the content of the arrays.</a:t>
                      </a:r>
                    </a:p>
                  </a:txBody>
                  <a:tcPr/>
                </a:tc>
                <a:extLst>
                  <a:ext uri="{0D108BD9-81ED-4DB2-BD59-A6C34878D82A}">
                    <a16:rowId xmlns:a16="http://schemas.microsoft.com/office/drawing/2014/main" val="1705661868"/>
                  </a:ext>
                </a:extLst>
              </a:tr>
            </a:tbl>
          </a:graphicData>
        </a:graphic>
      </p:graphicFrame>
    </p:spTree>
    <p:extLst>
      <p:ext uri="{BB962C8B-B14F-4D97-AF65-F5344CB8AC3E}">
        <p14:creationId xmlns:p14="http://schemas.microsoft.com/office/powerpoint/2010/main" val="97685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F250-3BCF-4C89-AFD1-6ED94501FB38}"/>
              </a:ext>
            </a:extLst>
          </p:cNvPr>
          <p:cNvSpPr>
            <a:spLocks noGrp="1"/>
          </p:cNvSpPr>
          <p:nvPr>
            <p:ph type="title"/>
          </p:nvPr>
        </p:nvSpPr>
        <p:spPr/>
        <p:txBody>
          <a:bodyPr/>
          <a:lstStyle/>
          <a:p>
            <a:r>
              <a:rPr lang="en-US" dirty="0"/>
              <a:t>Using JUnit Framework</a:t>
            </a:r>
          </a:p>
        </p:txBody>
      </p:sp>
      <p:sp>
        <p:nvSpPr>
          <p:cNvPr id="4" name="Text Placeholder 3">
            <a:extLst>
              <a:ext uri="{FF2B5EF4-FFF2-40B4-BE49-F238E27FC236}">
                <a16:creationId xmlns:a16="http://schemas.microsoft.com/office/drawing/2014/main" id="{B8B5A258-0565-43D1-AE59-643E9676EAEA}"/>
              </a:ext>
            </a:extLst>
          </p:cNvPr>
          <p:cNvSpPr>
            <a:spLocks noGrp="1"/>
          </p:cNvSpPr>
          <p:nvPr>
            <p:ph type="body" sz="quarter" idx="10"/>
          </p:nvPr>
        </p:nvSpPr>
        <p:spPr>
          <a:xfrm>
            <a:off x="250193" y="1104900"/>
            <a:ext cx="11700000" cy="5492100"/>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graphicFrame>
        <p:nvGraphicFramePr>
          <p:cNvPr id="6" name="Table 5">
            <a:extLst>
              <a:ext uri="{FF2B5EF4-FFF2-40B4-BE49-F238E27FC236}">
                <a16:creationId xmlns:a16="http://schemas.microsoft.com/office/drawing/2014/main" id="{8FB5392A-ECF5-4FEA-9847-94FB004A03F2}"/>
              </a:ext>
            </a:extLst>
          </p:cNvPr>
          <p:cNvGraphicFramePr>
            <a:graphicFrameLocks noGrp="1"/>
          </p:cNvGraphicFramePr>
          <p:nvPr>
            <p:extLst>
              <p:ext uri="{D42A27DB-BD31-4B8C-83A1-F6EECF244321}">
                <p14:modId xmlns:p14="http://schemas.microsoft.com/office/powerpoint/2010/main" val="2483404705"/>
              </p:ext>
            </p:extLst>
          </p:nvPr>
        </p:nvGraphicFramePr>
        <p:xfrm>
          <a:off x="491389" y="981000"/>
          <a:ext cx="11160000" cy="3302000"/>
        </p:xfrm>
        <a:graphic>
          <a:graphicData uri="http://schemas.openxmlformats.org/drawingml/2006/table">
            <a:tbl>
              <a:tblPr firstRow="1" bandRow="1">
                <a:tableStyleId>{5C22544A-7EE6-4342-B048-85BDC9FD1C3A}</a:tableStyleId>
              </a:tblPr>
              <a:tblGrid>
                <a:gridCol w="2940611">
                  <a:extLst>
                    <a:ext uri="{9D8B030D-6E8A-4147-A177-3AD203B41FA5}">
                      <a16:colId xmlns:a16="http://schemas.microsoft.com/office/drawing/2014/main" val="2586780880"/>
                    </a:ext>
                  </a:extLst>
                </a:gridCol>
                <a:gridCol w="8219389">
                  <a:extLst>
                    <a:ext uri="{9D8B030D-6E8A-4147-A177-3AD203B41FA5}">
                      <a16:colId xmlns:a16="http://schemas.microsoft.com/office/drawing/2014/main" val="2069854679"/>
                    </a:ext>
                  </a:extLst>
                </a:gridCol>
              </a:tblGrid>
              <a:tr h="370840">
                <a:tc>
                  <a:txBody>
                    <a:bodyPr/>
                    <a:lstStyle/>
                    <a:p>
                      <a:pPr algn="l" rtl="0" fontAlgn="t"/>
                      <a:r>
                        <a:rPr lang="en-US" b="1" dirty="0">
                          <a:effectLst/>
                        </a:rPr>
                        <a:t>Statement</a:t>
                      </a:r>
                    </a:p>
                  </a:txBody>
                  <a:tcPr/>
                </a:tc>
                <a:tc>
                  <a:txBody>
                    <a:bodyPr/>
                    <a:lstStyle/>
                    <a:p>
                      <a:pPr algn="l" rtl="0" fontAlgn="t"/>
                      <a:r>
                        <a:rPr lang="en-US" b="1">
                          <a:effectLst/>
                        </a:rPr>
                        <a:t>Description</a:t>
                      </a:r>
                      <a:endParaRPr lang="en-US" b="1" dirty="0">
                        <a:effectLst/>
                      </a:endParaRPr>
                    </a:p>
                  </a:txBody>
                  <a:tcPr/>
                </a:tc>
                <a:extLst>
                  <a:ext uri="{0D108BD9-81ED-4DB2-BD59-A6C34878D82A}">
                    <a16:rowId xmlns:a16="http://schemas.microsoft.com/office/drawing/2014/main" val="3313334736"/>
                  </a:ext>
                </a:extLst>
              </a:tr>
              <a:tr h="370840">
                <a:tc>
                  <a:txBody>
                    <a:bodyPr/>
                    <a:lstStyle/>
                    <a:p>
                      <a:pPr algn="l" rtl="0" fontAlgn="t"/>
                      <a:r>
                        <a:rPr lang="en-US" b="0" i="0" dirty="0" err="1">
                          <a:effectLst/>
                          <a:latin typeface="inherit"/>
                        </a:rPr>
                        <a:t>assertEquals</a:t>
                      </a:r>
                      <a:r>
                        <a:rPr lang="en-US" b="0" i="0" dirty="0">
                          <a:effectLst/>
                          <a:latin typeface="inherit"/>
                        </a:rPr>
                        <a:t>([message,] expected, actual, tolerance)</a:t>
                      </a:r>
                    </a:p>
                  </a:txBody>
                  <a:tcPr/>
                </a:tc>
                <a:tc>
                  <a:txBody>
                    <a:bodyPr/>
                    <a:lstStyle/>
                    <a:p>
                      <a:pPr algn="l" rtl="0" fontAlgn="t"/>
                      <a:r>
                        <a:rPr lang="en-US" b="0" i="0">
                          <a:effectLst/>
                          <a:latin typeface="inherit"/>
                        </a:rPr>
                        <a:t>Test that float or double values match. The tolerance is the number of decimals which must be the same.</a:t>
                      </a:r>
                    </a:p>
                  </a:txBody>
                  <a:tcPr/>
                </a:tc>
                <a:extLst>
                  <a:ext uri="{0D108BD9-81ED-4DB2-BD59-A6C34878D82A}">
                    <a16:rowId xmlns:a16="http://schemas.microsoft.com/office/drawing/2014/main" val="3800680684"/>
                  </a:ext>
                </a:extLst>
              </a:tr>
              <a:tr h="370840">
                <a:tc>
                  <a:txBody>
                    <a:bodyPr/>
                    <a:lstStyle/>
                    <a:p>
                      <a:pPr algn="l" rtl="0" fontAlgn="t"/>
                      <a:r>
                        <a:rPr lang="en-US" b="0" i="0">
                          <a:effectLst/>
                          <a:latin typeface="inherit"/>
                        </a:rPr>
                        <a:t>assertNull([message,] object)</a:t>
                      </a:r>
                    </a:p>
                  </a:txBody>
                  <a:tcPr/>
                </a:tc>
                <a:tc>
                  <a:txBody>
                    <a:bodyPr/>
                    <a:lstStyle/>
                    <a:p>
                      <a:pPr algn="l" rtl="0" fontAlgn="t"/>
                      <a:r>
                        <a:rPr lang="en-US" b="0" i="0">
                          <a:effectLst/>
                          <a:latin typeface="inherit"/>
                        </a:rPr>
                        <a:t>Checks that the object is null.</a:t>
                      </a:r>
                    </a:p>
                  </a:txBody>
                  <a:tcPr/>
                </a:tc>
                <a:extLst>
                  <a:ext uri="{0D108BD9-81ED-4DB2-BD59-A6C34878D82A}">
                    <a16:rowId xmlns:a16="http://schemas.microsoft.com/office/drawing/2014/main" val="3135149050"/>
                  </a:ext>
                </a:extLst>
              </a:tr>
              <a:tr h="370840">
                <a:tc>
                  <a:txBody>
                    <a:bodyPr/>
                    <a:lstStyle/>
                    <a:p>
                      <a:pPr algn="l" rtl="0" fontAlgn="t"/>
                      <a:r>
                        <a:rPr lang="en-US" b="0" i="0">
                          <a:effectLst/>
                          <a:latin typeface="inherit"/>
                        </a:rPr>
                        <a:t>assertNotNull([message,] object)</a:t>
                      </a:r>
                    </a:p>
                  </a:txBody>
                  <a:tcPr/>
                </a:tc>
                <a:tc>
                  <a:txBody>
                    <a:bodyPr/>
                    <a:lstStyle/>
                    <a:p>
                      <a:pPr algn="l" rtl="0" fontAlgn="t"/>
                      <a:r>
                        <a:rPr lang="en-US" b="0" i="0" dirty="0">
                          <a:effectLst/>
                          <a:latin typeface="inherit"/>
                        </a:rPr>
                        <a:t>Checks that the object is not null.</a:t>
                      </a:r>
                    </a:p>
                  </a:txBody>
                  <a:tcPr/>
                </a:tc>
                <a:extLst>
                  <a:ext uri="{0D108BD9-81ED-4DB2-BD59-A6C34878D82A}">
                    <a16:rowId xmlns:a16="http://schemas.microsoft.com/office/drawing/2014/main" val="15095356"/>
                  </a:ext>
                </a:extLst>
              </a:tr>
              <a:tr h="346240">
                <a:tc>
                  <a:txBody>
                    <a:bodyPr/>
                    <a:lstStyle/>
                    <a:p>
                      <a:pPr algn="l" rtl="0" fontAlgn="t"/>
                      <a:r>
                        <a:rPr lang="en-US" b="0" i="0">
                          <a:effectLst/>
                          <a:latin typeface="inherit"/>
                        </a:rPr>
                        <a:t>assertSame([message,] expected, actual)</a:t>
                      </a:r>
                    </a:p>
                  </a:txBody>
                  <a:tcPr/>
                </a:tc>
                <a:tc>
                  <a:txBody>
                    <a:bodyPr/>
                    <a:lstStyle/>
                    <a:p>
                      <a:pPr algn="l" rtl="0" fontAlgn="t"/>
                      <a:r>
                        <a:rPr lang="en-US" b="0" i="0">
                          <a:effectLst/>
                          <a:latin typeface="inherit"/>
                        </a:rPr>
                        <a:t>Checks that both variables refer to the same object.</a:t>
                      </a:r>
                    </a:p>
                  </a:txBody>
                  <a:tcPr/>
                </a:tc>
                <a:extLst>
                  <a:ext uri="{0D108BD9-81ED-4DB2-BD59-A6C34878D82A}">
                    <a16:rowId xmlns:a16="http://schemas.microsoft.com/office/drawing/2014/main" val="193749642"/>
                  </a:ext>
                </a:extLst>
              </a:tr>
              <a:tr h="370840">
                <a:tc>
                  <a:txBody>
                    <a:bodyPr/>
                    <a:lstStyle/>
                    <a:p>
                      <a:pPr algn="l" rtl="0" fontAlgn="t"/>
                      <a:r>
                        <a:rPr lang="en-US" b="0" i="0">
                          <a:effectLst/>
                          <a:latin typeface="inherit"/>
                        </a:rPr>
                        <a:t>assertNotSame([message,] expected, actual)</a:t>
                      </a:r>
                    </a:p>
                  </a:txBody>
                  <a:tcPr/>
                </a:tc>
                <a:tc>
                  <a:txBody>
                    <a:bodyPr/>
                    <a:lstStyle/>
                    <a:p>
                      <a:pPr algn="l" rtl="0" fontAlgn="t"/>
                      <a:r>
                        <a:rPr lang="en-US" b="0" i="0" dirty="0">
                          <a:effectLst/>
                          <a:latin typeface="inherit"/>
                        </a:rPr>
                        <a:t>Checks that both variables refer to different objects</a:t>
                      </a:r>
                    </a:p>
                  </a:txBody>
                  <a:tcPr/>
                </a:tc>
                <a:extLst>
                  <a:ext uri="{0D108BD9-81ED-4DB2-BD59-A6C34878D82A}">
                    <a16:rowId xmlns:a16="http://schemas.microsoft.com/office/drawing/2014/main" val="1705661868"/>
                  </a:ext>
                </a:extLst>
              </a:tr>
            </a:tbl>
          </a:graphicData>
        </a:graphic>
      </p:graphicFrame>
    </p:spTree>
    <p:extLst>
      <p:ext uri="{BB962C8B-B14F-4D97-AF65-F5344CB8AC3E}">
        <p14:creationId xmlns:p14="http://schemas.microsoft.com/office/powerpoint/2010/main" val="12133199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Content Layouts">
  <a:themeElements>
    <a:clrScheme name="Custom 10">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DC737A1ED4F84198B0F5A1D4FD1232" ma:contentTypeVersion="" ma:contentTypeDescription="Create a new document." ma:contentTypeScope="" ma:versionID="8f02dda5d4540b44da779aca694fe522">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78BD01-9E0D-4CE4-9116-49E09E99B611}">
  <ds:schemaRefs>
    <ds:schemaRef ds:uri="http://schemas.microsoft.com/sharepoint/v3/contenttype/forms"/>
  </ds:schemaRefs>
</ds:datastoreItem>
</file>

<file path=customXml/itemProps2.xml><?xml version="1.0" encoding="utf-8"?>
<ds:datastoreItem xmlns:ds="http://schemas.openxmlformats.org/officeDocument/2006/customXml" ds:itemID="{CF8D15C1-F2C1-4532-ADB0-0B10461941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F473E8A-C0BB-478C-8FE0-3D68A630FE21}">
  <ds:schemaRefs>
    <ds:schemaRef ds:uri="http://schemas.microsoft.com/office/2006/documentManagement/types"/>
    <ds:schemaRef ds:uri="http://purl.org/dc/dcmitype/"/>
    <ds:schemaRef ds:uri="http://www.w3.org/XML/1998/namespace"/>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10099</TotalTime>
  <Words>1375</Words>
  <Application>Microsoft Office PowerPoint</Application>
  <PresentationFormat>Widescreen</PresentationFormat>
  <Paragraphs>212</Paragraphs>
  <Slides>23</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32" baseType="lpstr">
      <vt:lpstr>Arial</vt:lpstr>
      <vt:lpstr>inherit</vt:lpstr>
      <vt:lpstr>Noto Serif</vt:lpstr>
      <vt:lpstr>Verdana</vt:lpstr>
      <vt:lpstr>Wingdings</vt:lpstr>
      <vt:lpstr>Capgemini Master</vt:lpstr>
      <vt:lpstr>Title Slide</vt:lpstr>
      <vt:lpstr>Content Layouts</vt:lpstr>
      <vt:lpstr>think-cell Slide</vt:lpstr>
      <vt:lpstr>JUnit and Mockito Training</vt:lpstr>
      <vt:lpstr>Content</vt:lpstr>
      <vt:lpstr>The JUnit Framework</vt:lpstr>
      <vt:lpstr>The JUnit Example</vt:lpstr>
      <vt:lpstr>Installing JUnit</vt:lpstr>
      <vt:lpstr>Using JUnit Framework</vt:lpstr>
      <vt:lpstr>Using JUnit Framework</vt:lpstr>
      <vt:lpstr>Using JUnit Framework</vt:lpstr>
      <vt:lpstr>Using JUnit Framework</vt:lpstr>
      <vt:lpstr>Using JUnit Framework</vt:lpstr>
      <vt:lpstr>Using JUnit Framework</vt:lpstr>
      <vt:lpstr>Running JUnits</vt:lpstr>
      <vt:lpstr> Mockito Introduction </vt:lpstr>
      <vt:lpstr> Mockito Introduction </vt:lpstr>
      <vt:lpstr>Installing Mockito</vt:lpstr>
      <vt:lpstr>The Mockito Example</vt:lpstr>
      <vt:lpstr>The Mockito Example</vt:lpstr>
      <vt:lpstr>Configuring Mocks</vt:lpstr>
      <vt:lpstr>Example - Configuring Mocks  - when(…​.).thenReturn(…​.)</vt:lpstr>
      <vt:lpstr>Example - Configuring Mocks  - Verify</vt:lpstr>
      <vt:lpstr>Example - Configuring Mocks  - @injectMocks</vt:lpstr>
      <vt:lpstr>JUnit execution using Maven</vt:lpstr>
      <vt:lpstr>Jenkins - Maven Integration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Reddy, Raja</cp:lastModifiedBy>
  <cp:revision>472</cp:revision>
  <dcterms:created xsi:type="dcterms:W3CDTF">2017-11-02T14:01:05Z</dcterms:created>
  <dcterms:modified xsi:type="dcterms:W3CDTF">2018-05-08T09:07:14Z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0x010100A3DC737A1ED4F84198B0F5A1D4FD1232</vt:lpwstr>
  </property>
</Properties>
</file>