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2" r:id="rId4"/>
    <p:sldId id="275" r:id="rId5"/>
    <p:sldId id="266" r:id="rId6"/>
    <p:sldId id="258" r:id="rId7"/>
    <p:sldId id="259" r:id="rId8"/>
    <p:sldId id="265" r:id="rId9"/>
    <p:sldId id="273" r:id="rId10"/>
    <p:sldId id="260" r:id="rId11"/>
    <p:sldId id="263" r:id="rId12"/>
    <p:sldId id="264" r:id="rId13"/>
    <p:sldId id="262" r:id="rId14"/>
    <p:sldId id="276" r:id="rId15"/>
    <p:sldId id="268" r:id="rId16"/>
    <p:sldId id="270" r:id="rId17"/>
    <p:sldId id="271" r:id="rId18"/>
    <p:sldId id="261" r:id="rId19"/>
    <p:sldId id="269"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96"/>
    <p:restoredTop sz="94671"/>
  </p:normalViewPr>
  <p:slideViewPr>
    <p:cSldViewPr snapToGrid="0" snapToObjects="1">
      <p:cViewPr varScale="1">
        <p:scale>
          <a:sx n="96" d="100"/>
          <a:sy n="96"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C5ED3-963E-AB4D-8B2E-307BAADC7E56}" type="datetimeFigureOut">
              <a:rPr lang="en-US" smtClean="0"/>
              <a:t>10/18/17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83ADF-7A90-3541-A84E-6086CB9E96BD}" type="slidenum">
              <a:rPr lang="en-US" smtClean="0"/>
              <a:t>‹#›</a:t>
            </a:fld>
            <a:endParaRPr lang="en-US"/>
          </a:p>
        </p:txBody>
      </p:sp>
    </p:spTree>
    <p:extLst>
      <p:ext uri="{BB962C8B-B14F-4D97-AF65-F5344CB8AC3E}">
        <p14:creationId xmlns:p14="http://schemas.microsoft.com/office/powerpoint/2010/main" val="80756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280B2A-7CCD-D949-86BA-F8F8FAEF1EE6}"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16930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280B2A-7CCD-D949-86BA-F8F8FAEF1EE6}"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28403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280B2A-7CCD-D949-86BA-F8F8FAEF1EE6}"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203381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280B2A-7CCD-D949-86BA-F8F8FAEF1EE6}"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9659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280B2A-7CCD-D949-86BA-F8F8FAEF1EE6}"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641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280B2A-7CCD-D949-86BA-F8F8FAEF1EE6}"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37124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280B2A-7CCD-D949-86BA-F8F8FAEF1EE6}" type="datetimeFigureOut">
              <a:rPr lang="en-US" smtClean="0"/>
              <a:t>10/18/17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103235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280B2A-7CCD-D949-86BA-F8F8FAEF1EE6}" type="datetimeFigureOut">
              <a:rPr lang="en-US" smtClean="0"/>
              <a:t>10/18/17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118636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80B2A-7CCD-D949-86BA-F8F8FAEF1EE6}" type="datetimeFigureOut">
              <a:rPr lang="en-US" smtClean="0"/>
              <a:t>10/18/17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205573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80B2A-7CCD-D949-86BA-F8F8FAEF1EE6}"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208077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80B2A-7CCD-D949-86BA-F8F8FAEF1EE6}"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B4DC7-BDD2-5646-BE18-283A90573963}" type="slidenum">
              <a:rPr lang="en-US" smtClean="0"/>
              <a:t>‹#›</a:t>
            </a:fld>
            <a:endParaRPr lang="en-US"/>
          </a:p>
        </p:txBody>
      </p:sp>
    </p:spTree>
    <p:extLst>
      <p:ext uri="{BB962C8B-B14F-4D97-AF65-F5344CB8AC3E}">
        <p14:creationId xmlns:p14="http://schemas.microsoft.com/office/powerpoint/2010/main" val="20333991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0B2A-7CCD-D949-86BA-F8F8FAEF1EE6}" type="datetimeFigureOut">
              <a:rPr lang="en-US" smtClean="0"/>
              <a:t>10/18/17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B4DC7-BDD2-5646-BE18-283A90573963}" type="slidenum">
              <a:rPr lang="en-US" smtClean="0"/>
              <a:t>‹#›</a:t>
            </a:fld>
            <a:endParaRPr lang="en-US"/>
          </a:p>
        </p:txBody>
      </p:sp>
    </p:spTree>
    <p:extLst>
      <p:ext uri="{BB962C8B-B14F-4D97-AF65-F5344CB8AC3E}">
        <p14:creationId xmlns:p14="http://schemas.microsoft.com/office/powerpoint/2010/main" val="176775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scm.com/book/en/v1/Git-Tools-Stashing" TargetMode="External"/><Relationship Id="rId3" Type="http://schemas.openxmlformats.org/officeDocument/2006/relationships/hyperlink" Target="https://git-scm.com/docs/git-stash"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docs/git-reset" TargetMode="External"/><Relationship Id="rId4" Type="http://schemas.openxmlformats.org/officeDocument/2006/relationships/hyperlink" Target="https://git-scm.com/docs/git-revert" TargetMode="External"/><Relationship Id="rId1" Type="http://schemas.openxmlformats.org/officeDocument/2006/relationships/slideLayout" Target="../slideLayouts/slideLayout2.xml"/><Relationship Id="rId2" Type="http://schemas.openxmlformats.org/officeDocument/2006/relationships/hyperlink" Target="https://git-scm.com/docs/git-clea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scm.com/docs/git-merg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scm.com/docs/git-checko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scm.com/book/en/v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fluence.atlassian.com/bitbucket/forking-a-repository-221449527.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hmed/samplerep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Simplified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50033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Operations</a:t>
            </a:r>
            <a:endParaRPr lang="en-US" dirty="0"/>
          </a:p>
        </p:txBody>
      </p:sp>
      <p:sp>
        <p:nvSpPr>
          <p:cNvPr id="3" name="Content Placeholder 2"/>
          <p:cNvSpPr>
            <a:spLocks noGrp="1"/>
          </p:cNvSpPr>
          <p:nvPr>
            <p:ph idx="1"/>
          </p:nvPr>
        </p:nvSpPr>
        <p:spPr/>
        <p:txBody>
          <a:bodyPr>
            <a:normAutofit/>
          </a:bodyPr>
          <a:lstStyle/>
          <a:p>
            <a:r>
              <a:rPr lang="en-US" dirty="0" smtClean="0"/>
              <a:t>List current branches</a:t>
            </a:r>
          </a:p>
          <a:p>
            <a:pPr lvl="1"/>
            <a:r>
              <a:rPr lang="en-US" dirty="0" err="1" smtClean="0"/>
              <a:t>git</a:t>
            </a:r>
            <a:r>
              <a:rPr lang="en-US" dirty="0" smtClean="0"/>
              <a:t> branch</a:t>
            </a:r>
          </a:p>
          <a:p>
            <a:pPr lvl="1"/>
            <a:r>
              <a:rPr lang="en-US" dirty="0" smtClean="0"/>
              <a:t>Which will show :</a:t>
            </a:r>
          </a:p>
          <a:p>
            <a:pPr marL="914400" lvl="2" indent="0">
              <a:buNone/>
            </a:pPr>
            <a:r>
              <a:rPr lang="en-US" dirty="0" smtClean="0"/>
              <a:t>* </a:t>
            </a:r>
            <a:r>
              <a:rPr lang="en-US" dirty="0" err="1" smtClean="0"/>
              <a:t>current_branch</a:t>
            </a:r>
            <a:r>
              <a:rPr lang="en-US" dirty="0" smtClean="0"/>
              <a:t> </a:t>
            </a:r>
          </a:p>
          <a:p>
            <a:pPr marL="914400" lvl="2" indent="0">
              <a:buNone/>
            </a:pPr>
            <a:r>
              <a:rPr lang="en-US" dirty="0" err="1" smtClean="0"/>
              <a:t>other_branch_one</a:t>
            </a:r>
            <a:r>
              <a:rPr lang="en-US" dirty="0" smtClean="0"/>
              <a:t> </a:t>
            </a:r>
          </a:p>
          <a:p>
            <a:pPr marL="914400" lvl="2" indent="0">
              <a:buNone/>
            </a:pPr>
            <a:r>
              <a:rPr lang="en-US" dirty="0" err="1" smtClean="0"/>
              <a:t>other_branch_two</a:t>
            </a:r>
            <a:endParaRPr lang="en-US" dirty="0" smtClean="0"/>
          </a:p>
          <a:p>
            <a:r>
              <a:rPr lang="en-US" dirty="0" smtClean="0"/>
              <a:t>Change current branch</a:t>
            </a:r>
          </a:p>
          <a:p>
            <a:pPr lvl="1"/>
            <a:r>
              <a:rPr lang="en-US" dirty="0" err="1" smtClean="0"/>
              <a:t>git</a:t>
            </a:r>
            <a:r>
              <a:rPr lang="en-US" dirty="0" smtClean="0"/>
              <a:t> checkout [</a:t>
            </a:r>
            <a:r>
              <a:rPr lang="en-US" dirty="0" err="1" smtClean="0"/>
              <a:t>name_of_your_branch</a:t>
            </a:r>
            <a:r>
              <a:rPr lang="en-US" dirty="0" smtClean="0"/>
              <a:t>]</a:t>
            </a:r>
          </a:p>
        </p:txBody>
      </p:sp>
    </p:spTree>
    <p:extLst>
      <p:ext uri="{BB962C8B-B14F-4D97-AF65-F5344CB8AC3E}">
        <p14:creationId xmlns:p14="http://schemas.microsoft.com/office/powerpoint/2010/main" val="1813738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branch</a:t>
            </a:r>
            <a:endParaRPr lang="en-US" dirty="0"/>
          </a:p>
        </p:txBody>
      </p:sp>
      <p:sp>
        <p:nvSpPr>
          <p:cNvPr id="3" name="Content Placeholder 2"/>
          <p:cNvSpPr>
            <a:spLocks noGrp="1"/>
          </p:cNvSpPr>
          <p:nvPr>
            <p:ph idx="1"/>
          </p:nvPr>
        </p:nvSpPr>
        <p:spPr/>
        <p:txBody>
          <a:bodyPr>
            <a:normAutofit/>
          </a:bodyPr>
          <a:lstStyle/>
          <a:p>
            <a:r>
              <a:rPr lang="en-US" dirty="0" smtClean="0"/>
              <a:t>Create a branch on local repo</a:t>
            </a:r>
          </a:p>
          <a:p>
            <a:pPr marL="457200" lvl="1" indent="0">
              <a:buNone/>
            </a:pPr>
            <a:r>
              <a:rPr lang="en-US" dirty="0" err="1" smtClean="0"/>
              <a:t>git</a:t>
            </a:r>
            <a:r>
              <a:rPr lang="en-US" dirty="0" smtClean="0"/>
              <a:t> checkout -b [</a:t>
            </a:r>
            <a:r>
              <a:rPr lang="en-US" dirty="0" err="1" smtClean="0"/>
              <a:t>name_of_your_new_branch</a:t>
            </a:r>
            <a:r>
              <a:rPr lang="en-US" dirty="0" smtClean="0"/>
              <a:t>]</a:t>
            </a:r>
          </a:p>
          <a:p>
            <a:r>
              <a:rPr lang="en-US" dirty="0" smtClean="0"/>
              <a:t>Push the branch to origin repo</a:t>
            </a:r>
          </a:p>
          <a:p>
            <a:pPr marL="457200" lvl="1" indent="0">
              <a:buNone/>
            </a:pPr>
            <a:r>
              <a:rPr lang="en-US" dirty="0" err="1" smtClean="0"/>
              <a:t>git</a:t>
            </a:r>
            <a:r>
              <a:rPr lang="en-US" dirty="0" smtClean="0"/>
              <a:t> push origin [</a:t>
            </a:r>
            <a:r>
              <a:rPr lang="en-US" dirty="0" err="1" smtClean="0"/>
              <a:t>name_of_your_branch</a:t>
            </a:r>
            <a:r>
              <a:rPr lang="en-US" dirty="0" smtClean="0"/>
              <a:t>]</a:t>
            </a:r>
          </a:p>
          <a:p>
            <a:endParaRPr lang="en-US" dirty="0"/>
          </a:p>
        </p:txBody>
      </p:sp>
    </p:spTree>
    <p:extLst>
      <p:ext uri="{BB962C8B-B14F-4D97-AF65-F5344CB8AC3E}">
        <p14:creationId xmlns:p14="http://schemas.microsoft.com/office/powerpoint/2010/main" val="82260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 branch</a:t>
            </a:r>
            <a:endParaRPr lang="en-US" dirty="0"/>
          </a:p>
        </p:txBody>
      </p:sp>
      <p:sp>
        <p:nvSpPr>
          <p:cNvPr id="3" name="Content Placeholder 2"/>
          <p:cNvSpPr>
            <a:spLocks noGrp="1"/>
          </p:cNvSpPr>
          <p:nvPr>
            <p:ph idx="1"/>
          </p:nvPr>
        </p:nvSpPr>
        <p:spPr/>
        <p:txBody>
          <a:bodyPr/>
          <a:lstStyle/>
          <a:p>
            <a:r>
              <a:rPr lang="en-US" dirty="0" smtClean="0"/>
              <a:t>Delete a local branch, if totally merged:</a:t>
            </a:r>
          </a:p>
          <a:p>
            <a:pPr marL="457200" lvl="1" indent="0">
              <a:buNone/>
            </a:pPr>
            <a:r>
              <a:rPr lang="en-US" dirty="0" err="1" smtClean="0"/>
              <a:t>git</a:t>
            </a:r>
            <a:r>
              <a:rPr lang="en-US" dirty="0" smtClean="0"/>
              <a:t> branch -d [</a:t>
            </a:r>
            <a:r>
              <a:rPr lang="en-US" dirty="0" err="1" smtClean="0"/>
              <a:t>branch_name</a:t>
            </a:r>
            <a:r>
              <a:rPr lang="en-US" dirty="0" smtClean="0"/>
              <a:t>]</a:t>
            </a:r>
          </a:p>
          <a:p>
            <a:r>
              <a:rPr lang="en-US" dirty="0" smtClean="0"/>
              <a:t>To force the deletion of local branch, if </a:t>
            </a:r>
            <a:r>
              <a:rPr lang="en-US" u="sng" dirty="0" smtClean="0"/>
              <a:t>not</a:t>
            </a:r>
            <a:r>
              <a:rPr lang="en-US" dirty="0" smtClean="0"/>
              <a:t> totally merged:</a:t>
            </a:r>
          </a:p>
          <a:p>
            <a:pPr marL="457200" lvl="1" indent="0">
              <a:buNone/>
            </a:pPr>
            <a:r>
              <a:rPr lang="en-US" dirty="0" err="1" smtClean="0"/>
              <a:t>git</a:t>
            </a:r>
            <a:r>
              <a:rPr lang="en-US" dirty="0" smtClean="0"/>
              <a:t> branch -D [</a:t>
            </a:r>
            <a:r>
              <a:rPr lang="en-US" dirty="0" err="1" smtClean="0"/>
              <a:t>branch_name</a:t>
            </a:r>
            <a:r>
              <a:rPr lang="en-US" dirty="0" smtClean="0"/>
              <a:t>]</a:t>
            </a:r>
          </a:p>
          <a:p>
            <a:r>
              <a:rPr lang="en-US" dirty="0" smtClean="0"/>
              <a:t>Delete the branch on the server:</a:t>
            </a:r>
          </a:p>
          <a:p>
            <a:pPr marL="457200" lvl="1" indent="0">
              <a:buNone/>
            </a:pPr>
            <a:r>
              <a:rPr lang="en-US" dirty="0" err="1"/>
              <a:t>git</a:t>
            </a:r>
            <a:r>
              <a:rPr lang="en-US" dirty="0"/>
              <a:t> push origin --delete &lt;</a:t>
            </a:r>
            <a:r>
              <a:rPr lang="en-US" dirty="0" err="1"/>
              <a:t>branch_name</a:t>
            </a:r>
            <a:r>
              <a:rPr lang="en-US" dirty="0" smtClean="0"/>
              <a:t>&gt;              </a:t>
            </a:r>
            <a:r>
              <a:rPr lang="en-US" dirty="0"/>
              <a:t> </a:t>
            </a:r>
            <a:r>
              <a:rPr lang="en-US" dirty="0">
                <a:sym typeface="Wingdings"/>
              </a:rPr>
              <a:t> </a:t>
            </a:r>
            <a:r>
              <a:rPr lang="en-US" dirty="0" err="1" smtClean="0">
                <a:sym typeface="Wingdings"/>
              </a:rPr>
              <a:t>Git</a:t>
            </a:r>
            <a:r>
              <a:rPr lang="en-US" dirty="0" smtClean="0">
                <a:sym typeface="Wingdings"/>
              </a:rPr>
              <a:t> version 1.7 or newer</a:t>
            </a:r>
            <a:endParaRPr lang="en-US" dirty="0"/>
          </a:p>
          <a:p>
            <a:pPr marL="457200" lvl="1" indent="0">
              <a:buNone/>
            </a:pPr>
            <a:r>
              <a:rPr lang="en-US" dirty="0" smtClean="0"/>
              <a:t>Or</a:t>
            </a:r>
          </a:p>
          <a:p>
            <a:pPr marL="457200" lvl="1" indent="0">
              <a:buNone/>
            </a:pPr>
            <a:r>
              <a:rPr lang="en-US" dirty="0" err="1" smtClean="0"/>
              <a:t>git</a:t>
            </a:r>
            <a:r>
              <a:rPr lang="en-US" dirty="0" smtClean="0"/>
              <a:t> push origin :[</a:t>
            </a:r>
            <a:r>
              <a:rPr lang="en-US" dirty="0" err="1" smtClean="0"/>
              <a:t>branch_name</a:t>
            </a:r>
            <a:r>
              <a:rPr lang="en-US" dirty="0" smtClean="0"/>
              <a:t>].        </a:t>
            </a:r>
            <a:r>
              <a:rPr lang="en-US" dirty="0" smtClean="0">
                <a:sym typeface="Wingdings"/>
              </a:rPr>
              <a:t> Older </a:t>
            </a:r>
            <a:r>
              <a:rPr lang="en-US" dirty="0" err="1" smtClean="0">
                <a:sym typeface="Wingdings"/>
              </a:rPr>
              <a:t>Git</a:t>
            </a:r>
            <a:r>
              <a:rPr lang="en-US" dirty="0" smtClean="0">
                <a:sym typeface="Wingdings"/>
              </a:rPr>
              <a:t> versions</a:t>
            </a:r>
            <a:endParaRPr lang="en-US" dirty="0" smtClean="0"/>
          </a:p>
        </p:txBody>
      </p:sp>
    </p:spTree>
    <p:extLst>
      <p:ext uri="{BB962C8B-B14F-4D97-AF65-F5344CB8AC3E}">
        <p14:creationId xmlns:p14="http://schemas.microsoft.com/office/powerpoint/2010/main" val="1061125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ops, cont.</a:t>
            </a:r>
            <a:endParaRPr lang="en-US" dirty="0"/>
          </a:p>
        </p:txBody>
      </p:sp>
      <p:sp>
        <p:nvSpPr>
          <p:cNvPr id="3" name="Content Placeholder 2"/>
          <p:cNvSpPr>
            <a:spLocks noGrp="1"/>
          </p:cNvSpPr>
          <p:nvPr>
            <p:ph idx="1"/>
          </p:nvPr>
        </p:nvSpPr>
        <p:spPr/>
        <p:txBody>
          <a:bodyPr>
            <a:normAutofit fontScale="92500"/>
          </a:bodyPr>
          <a:lstStyle/>
          <a:p>
            <a:r>
              <a:rPr lang="en-US" dirty="0"/>
              <a:t>Add a new remote for your </a:t>
            </a:r>
            <a:r>
              <a:rPr lang="en-US" dirty="0" smtClean="0"/>
              <a:t>branch:</a:t>
            </a:r>
            <a:endParaRPr lang="en-US" dirty="0"/>
          </a:p>
          <a:p>
            <a:pPr marL="457200" lvl="1" indent="0">
              <a:buNone/>
            </a:pPr>
            <a:r>
              <a:rPr lang="en-US" dirty="0" err="1" smtClean="0"/>
              <a:t>git</a:t>
            </a:r>
            <a:r>
              <a:rPr lang="en-US" dirty="0" smtClean="0"/>
              <a:t> remote add [</a:t>
            </a:r>
            <a:r>
              <a:rPr lang="en-US" dirty="0" err="1" smtClean="0"/>
              <a:t>name_of_your_remote</a:t>
            </a:r>
            <a:r>
              <a:rPr lang="en-US" dirty="0" smtClean="0"/>
              <a:t>] </a:t>
            </a:r>
          </a:p>
          <a:p>
            <a:r>
              <a:rPr lang="en-US" dirty="0" smtClean="0"/>
              <a:t>Push </a:t>
            </a:r>
            <a:r>
              <a:rPr lang="en-US" dirty="0"/>
              <a:t>changes from your commit into your </a:t>
            </a:r>
            <a:r>
              <a:rPr lang="en-US" dirty="0" smtClean="0"/>
              <a:t>remote branch:</a:t>
            </a:r>
            <a:endParaRPr lang="en-US" dirty="0"/>
          </a:p>
          <a:p>
            <a:pPr marL="457200" lvl="1" indent="0">
              <a:buNone/>
            </a:pPr>
            <a:r>
              <a:rPr lang="en-US" dirty="0" err="1" smtClean="0"/>
              <a:t>git</a:t>
            </a:r>
            <a:r>
              <a:rPr lang="en-US" dirty="0" smtClean="0"/>
              <a:t> push [</a:t>
            </a:r>
            <a:r>
              <a:rPr lang="en-US" dirty="0" err="1" smtClean="0"/>
              <a:t>name_of_your_new_remote</a:t>
            </a:r>
            <a:r>
              <a:rPr lang="en-US" dirty="0" smtClean="0"/>
              <a:t>] [</a:t>
            </a:r>
            <a:r>
              <a:rPr lang="en-US" dirty="0" err="1" smtClean="0"/>
              <a:t>name_of_your_branch</a:t>
            </a:r>
            <a:r>
              <a:rPr lang="en-US" dirty="0" smtClean="0"/>
              <a:t>]</a:t>
            </a:r>
          </a:p>
          <a:p>
            <a:r>
              <a:rPr lang="en-US" dirty="0" smtClean="0"/>
              <a:t>Update </a:t>
            </a:r>
            <a:r>
              <a:rPr lang="en-US" dirty="0"/>
              <a:t>your </a:t>
            </a:r>
            <a:r>
              <a:rPr lang="en-US" u="sng" dirty="0" smtClean="0"/>
              <a:t>local branch</a:t>
            </a:r>
            <a:r>
              <a:rPr lang="en-US" dirty="0" smtClean="0"/>
              <a:t> with changes from </a:t>
            </a:r>
            <a:r>
              <a:rPr lang="en-US" dirty="0"/>
              <a:t>the </a:t>
            </a:r>
            <a:r>
              <a:rPr lang="en-US" dirty="0" smtClean="0"/>
              <a:t>remote original </a:t>
            </a:r>
            <a:r>
              <a:rPr lang="en-US" dirty="0" smtClean="0"/>
              <a:t>branch:</a:t>
            </a:r>
            <a:endParaRPr lang="en-US" dirty="0"/>
          </a:p>
          <a:p>
            <a:pPr marL="457200" lvl="1" indent="0">
              <a:buNone/>
            </a:pPr>
            <a:r>
              <a:rPr lang="en-US" dirty="0" err="1" smtClean="0"/>
              <a:t>git</a:t>
            </a:r>
            <a:r>
              <a:rPr lang="en-US" dirty="0" smtClean="0"/>
              <a:t> </a:t>
            </a:r>
            <a:r>
              <a:rPr lang="en-US" dirty="0"/>
              <a:t>fetch [</a:t>
            </a:r>
            <a:r>
              <a:rPr lang="en-US" dirty="0" err="1"/>
              <a:t>name_of_your_remote</a:t>
            </a:r>
            <a:r>
              <a:rPr lang="en-US" dirty="0"/>
              <a:t>]</a:t>
            </a:r>
          </a:p>
          <a:p>
            <a:r>
              <a:rPr lang="en-US" dirty="0" smtClean="0"/>
              <a:t>Merge changes you fetched into working copy:</a:t>
            </a:r>
          </a:p>
          <a:p>
            <a:pPr marL="457200" lvl="1" indent="0">
              <a:buNone/>
            </a:pPr>
            <a:r>
              <a:rPr lang="en-US" dirty="0" err="1" smtClean="0"/>
              <a:t>git</a:t>
            </a:r>
            <a:r>
              <a:rPr lang="en-US" dirty="0" smtClean="0"/>
              <a:t> merge</a:t>
            </a:r>
          </a:p>
          <a:p>
            <a:r>
              <a:rPr lang="en-US" dirty="0"/>
              <a:t>p</a:t>
            </a:r>
            <a:r>
              <a:rPr lang="en-US" dirty="0" smtClean="0"/>
              <a:t>ull = fetch + merge</a:t>
            </a:r>
            <a:endParaRPr lang="en-US" dirty="0"/>
          </a:p>
          <a:p>
            <a:pPr marL="457200" lvl="1" indent="0">
              <a:buNone/>
            </a:pPr>
            <a:r>
              <a:rPr lang="en-US" dirty="0" err="1"/>
              <a:t>git</a:t>
            </a:r>
            <a:r>
              <a:rPr lang="en-US" dirty="0"/>
              <a:t> </a:t>
            </a:r>
            <a:r>
              <a:rPr lang="en-US" dirty="0" smtClean="0"/>
              <a:t>pull</a:t>
            </a:r>
          </a:p>
          <a:p>
            <a:pPr marL="457200" lvl="1" indent="0">
              <a:buNone/>
            </a:pPr>
            <a:endParaRPr lang="en-US" dirty="0"/>
          </a:p>
        </p:txBody>
      </p:sp>
    </p:spTree>
    <p:extLst>
      <p:ext uri="{BB962C8B-B14F-4D97-AF65-F5344CB8AC3E}">
        <p14:creationId xmlns:p14="http://schemas.microsoft.com/office/powerpoint/2010/main" val="165186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vs. fetch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0844" y="1690688"/>
            <a:ext cx="5150312" cy="4351338"/>
          </a:xfrm>
        </p:spPr>
      </p:pic>
    </p:spTree>
    <p:extLst>
      <p:ext uri="{BB962C8B-B14F-4D97-AF65-F5344CB8AC3E}">
        <p14:creationId xmlns:p14="http://schemas.microsoft.com/office/powerpoint/2010/main" val="45865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Inside-branch ops</a:t>
            </a:r>
            <a:endParaRPr lang="en-US" dirty="0"/>
          </a:p>
        </p:txBody>
      </p:sp>
      <p:sp>
        <p:nvSpPr>
          <p:cNvPr id="3" name="Content Placeholder 2"/>
          <p:cNvSpPr>
            <a:spLocks noGrp="1"/>
          </p:cNvSpPr>
          <p:nvPr>
            <p:ph idx="1"/>
          </p:nvPr>
        </p:nvSpPr>
        <p:spPr/>
        <p:txBody>
          <a:bodyPr/>
          <a:lstStyle/>
          <a:p>
            <a:r>
              <a:rPr lang="en-US" dirty="0" smtClean="0"/>
              <a:t>Get status of your files (modified/not tracked, staged/ready to commit) </a:t>
            </a:r>
          </a:p>
          <a:p>
            <a:pPr lvl="1"/>
            <a:r>
              <a:rPr lang="en-US" dirty="0" err="1"/>
              <a:t>g</a:t>
            </a:r>
            <a:r>
              <a:rPr lang="en-US" dirty="0" err="1" smtClean="0"/>
              <a:t>it</a:t>
            </a:r>
            <a:r>
              <a:rPr lang="en-US" dirty="0" smtClean="0"/>
              <a:t> status</a:t>
            </a:r>
            <a:endParaRPr lang="en-US" dirty="0"/>
          </a:p>
          <a:p>
            <a:r>
              <a:rPr lang="en-US" dirty="0" smtClean="0"/>
              <a:t>Stage your changes (add files to </a:t>
            </a:r>
            <a:r>
              <a:rPr lang="en-US" dirty="0" smtClean="0"/>
              <a:t>index)</a:t>
            </a:r>
            <a:endParaRPr lang="en-US" dirty="0" smtClean="0"/>
          </a:p>
          <a:p>
            <a:pPr marL="457200" lvl="1" indent="0">
              <a:buNone/>
            </a:pPr>
            <a:r>
              <a:rPr lang="en-US" dirty="0" err="1" smtClean="0"/>
              <a:t>git</a:t>
            </a:r>
            <a:r>
              <a:rPr lang="en-US" dirty="0" smtClean="0"/>
              <a:t> add .</a:t>
            </a:r>
          </a:p>
          <a:p>
            <a:pPr marL="457200" lvl="1" indent="0">
              <a:buNone/>
            </a:pPr>
            <a:r>
              <a:rPr lang="en-US" dirty="0" smtClean="0"/>
              <a:t>Or</a:t>
            </a:r>
          </a:p>
          <a:p>
            <a:pPr marL="457200" lvl="1" indent="0">
              <a:buNone/>
            </a:pPr>
            <a:r>
              <a:rPr lang="en-US" dirty="0" err="1" smtClean="0"/>
              <a:t>git</a:t>
            </a:r>
            <a:r>
              <a:rPr lang="en-US" dirty="0" smtClean="0"/>
              <a:t> add &lt;file path&gt; </a:t>
            </a:r>
          </a:p>
          <a:p>
            <a:r>
              <a:rPr lang="en-US" dirty="0" smtClean="0"/>
              <a:t>Commit your staged </a:t>
            </a:r>
            <a:r>
              <a:rPr lang="en-US" dirty="0" smtClean="0"/>
              <a:t>changes (add to local repo)</a:t>
            </a:r>
            <a:endParaRPr lang="en-US" dirty="0"/>
          </a:p>
          <a:p>
            <a:pPr marL="457200" lvl="1" indent="0">
              <a:buNone/>
            </a:pPr>
            <a:r>
              <a:rPr lang="en-US" dirty="0" err="1"/>
              <a:t>git</a:t>
            </a:r>
            <a:r>
              <a:rPr lang="en-US" dirty="0"/>
              <a:t> </a:t>
            </a:r>
            <a:r>
              <a:rPr lang="en-US" dirty="0" smtClean="0"/>
              <a:t>commit </a:t>
            </a:r>
            <a:r>
              <a:rPr lang="en-US" dirty="0"/>
              <a:t>-</a:t>
            </a:r>
            <a:r>
              <a:rPr lang="en-US" dirty="0" smtClean="0"/>
              <a:t>m “comment message”</a:t>
            </a:r>
          </a:p>
          <a:p>
            <a:pPr marL="457200" lvl="1" indent="0">
              <a:buNone/>
            </a:pP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68626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Inside-branch </a:t>
            </a:r>
            <a:r>
              <a:rPr lang="en-US" dirty="0" smtClean="0"/>
              <a:t>ops, cont.</a:t>
            </a:r>
            <a:endParaRPr lang="en-US" dirty="0"/>
          </a:p>
        </p:txBody>
      </p:sp>
      <p:sp>
        <p:nvSpPr>
          <p:cNvPr id="3" name="Content Placeholder 2"/>
          <p:cNvSpPr>
            <a:spLocks noGrp="1"/>
          </p:cNvSpPr>
          <p:nvPr>
            <p:ph idx="1"/>
          </p:nvPr>
        </p:nvSpPr>
        <p:spPr/>
        <p:txBody>
          <a:bodyPr>
            <a:normAutofit/>
          </a:bodyPr>
          <a:lstStyle/>
          <a:p>
            <a:r>
              <a:rPr lang="en-US" dirty="0" smtClean="0"/>
              <a:t>Shelve or Stash your changes. This stash </a:t>
            </a:r>
            <a:r>
              <a:rPr lang="en-US" dirty="0" smtClean="0"/>
              <a:t>your </a:t>
            </a:r>
            <a:r>
              <a:rPr lang="en-US" dirty="0" smtClean="0"/>
              <a:t>modified and staged changes.</a:t>
            </a:r>
          </a:p>
          <a:p>
            <a:pPr marL="457200" lvl="1" indent="0">
              <a:buNone/>
            </a:pPr>
            <a:r>
              <a:rPr lang="en-US" dirty="0" err="1"/>
              <a:t>g</a:t>
            </a:r>
            <a:r>
              <a:rPr lang="en-US" dirty="0" err="1" smtClean="0"/>
              <a:t>it</a:t>
            </a:r>
            <a:r>
              <a:rPr lang="en-US" dirty="0" smtClean="0"/>
              <a:t> stash</a:t>
            </a:r>
          </a:p>
          <a:p>
            <a:r>
              <a:rPr lang="en-US" dirty="0" smtClean="0"/>
              <a:t>List your stashes</a:t>
            </a:r>
          </a:p>
          <a:p>
            <a:pPr marL="457200" lvl="1" indent="0">
              <a:buNone/>
            </a:pPr>
            <a:r>
              <a:rPr lang="en-US" dirty="0" err="1" smtClean="0"/>
              <a:t>git</a:t>
            </a:r>
            <a:r>
              <a:rPr lang="en-US" dirty="0" smtClean="0"/>
              <a:t> stash list</a:t>
            </a:r>
          </a:p>
          <a:p>
            <a:r>
              <a:rPr lang="en-US" dirty="0" err="1" smtClean="0"/>
              <a:t>Unshleve</a:t>
            </a:r>
            <a:r>
              <a:rPr lang="en-US" dirty="0" smtClean="0"/>
              <a:t>/</a:t>
            </a:r>
            <a:r>
              <a:rPr lang="en-US" dirty="0" err="1" smtClean="0"/>
              <a:t>unstash</a:t>
            </a:r>
            <a:endParaRPr lang="en-US" dirty="0" smtClean="0"/>
          </a:p>
          <a:p>
            <a:pPr marL="457200" lvl="1" indent="0">
              <a:buNone/>
            </a:pPr>
            <a:r>
              <a:rPr lang="en-US" dirty="0" err="1"/>
              <a:t>g</a:t>
            </a:r>
            <a:r>
              <a:rPr lang="en-US" dirty="0" err="1" smtClean="0"/>
              <a:t>it</a:t>
            </a:r>
            <a:r>
              <a:rPr lang="en-US" dirty="0" smtClean="0"/>
              <a:t> stash apply</a:t>
            </a:r>
            <a:endParaRPr lang="en-US" dirty="0"/>
          </a:p>
          <a:p>
            <a:pPr marL="457200" lvl="1" indent="0">
              <a:buNone/>
            </a:pPr>
            <a:r>
              <a:rPr lang="en-US" dirty="0">
                <a:hlinkClick r:id="rId2"/>
              </a:rPr>
              <a:t>https://</a:t>
            </a:r>
            <a:r>
              <a:rPr lang="en-US" dirty="0" smtClean="0">
                <a:hlinkClick r:id="rId2"/>
              </a:rPr>
              <a:t>git-scm.com/book/en/v1/Git-Tools-Stashing</a:t>
            </a:r>
            <a:endParaRPr lang="en-US" dirty="0" smtClean="0"/>
          </a:p>
          <a:p>
            <a:pPr marL="457200" lvl="1" indent="0">
              <a:buNone/>
            </a:pPr>
            <a:r>
              <a:rPr lang="en-US" dirty="0">
                <a:hlinkClick r:id="rId3"/>
              </a:rPr>
              <a:t>https://</a:t>
            </a:r>
            <a:r>
              <a:rPr lang="en-US" dirty="0" smtClean="0">
                <a:hlinkClick r:id="rId3"/>
              </a:rPr>
              <a:t>git-scm.com/docs/git-stash</a:t>
            </a:r>
            <a:endParaRPr lang="en-US" dirty="0" smtClean="0"/>
          </a:p>
        </p:txBody>
      </p:sp>
    </p:spTree>
    <p:extLst>
      <p:ext uri="{BB962C8B-B14F-4D97-AF65-F5344CB8AC3E}">
        <p14:creationId xmlns:p14="http://schemas.microsoft.com/office/powerpoint/2010/main" val="100000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Inside-branch </a:t>
            </a:r>
            <a:r>
              <a:rPr lang="en-US" dirty="0" smtClean="0"/>
              <a:t>ops, cont.</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US" dirty="0" smtClean="0"/>
          </a:p>
          <a:p>
            <a:r>
              <a:rPr lang="en-US" dirty="0" smtClean="0"/>
              <a:t>Undo working (untracked or not staged) files</a:t>
            </a:r>
          </a:p>
          <a:p>
            <a:pPr marL="457200" lvl="1" indent="0">
              <a:buNone/>
            </a:pPr>
            <a:r>
              <a:rPr lang="en-US" dirty="0" err="1"/>
              <a:t>g</a:t>
            </a:r>
            <a:r>
              <a:rPr lang="en-US" dirty="0" err="1" smtClean="0"/>
              <a:t>it</a:t>
            </a:r>
            <a:r>
              <a:rPr lang="en-US" dirty="0" smtClean="0"/>
              <a:t> checkout .</a:t>
            </a:r>
          </a:p>
          <a:p>
            <a:r>
              <a:rPr lang="en-US" dirty="0" smtClean="0"/>
              <a:t>Remove untracked files</a:t>
            </a:r>
          </a:p>
          <a:p>
            <a:pPr marL="457200" lvl="1" indent="0">
              <a:buNone/>
            </a:pPr>
            <a:r>
              <a:rPr lang="en-US" dirty="0" err="1" smtClean="0"/>
              <a:t>git</a:t>
            </a:r>
            <a:r>
              <a:rPr lang="en-US" dirty="0" smtClean="0"/>
              <a:t> clean</a:t>
            </a:r>
          </a:p>
          <a:p>
            <a:pPr marL="457200" lvl="1" indent="0">
              <a:buNone/>
            </a:pPr>
            <a:r>
              <a:rPr lang="en-US" dirty="0">
                <a:hlinkClick r:id="rId2"/>
              </a:rPr>
              <a:t>https://</a:t>
            </a:r>
            <a:r>
              <a:rPr lang="en-US" dirty="0" smtClean="0">
                <a:hlinkClick r:id="rId2"/>
              </a:rPr>
              <a:t>git-scm.com/docs/git-clean</a:t>
            </a:r>
            <a:endParaRPr lang="en-US" dirty="0" smtClean="0"/>
          </a:p>
          <a:p>
            <a:r>
              <a:rPr lang="en-US" dirty="0" smtClean="0"/>
              <a:t>Undo working and staged changes</a:t>
            </a:r>
            <a:endParaRPr lang="en-US" dirty="0"/>
          </a:p>
          <a:p>
            <a:pPr marL="457200" lvl="1" indent="0">
              <a:buNone/>
            </a:pPr>
            <a:r>
              <a:rPr lang="en-US" dirty="0" err="1"/>
              <a:t>git</a:t>
            </a:r>
            <a:r>
              <a:rPr lang="en-US" dirty="0"/>
              <a:t> reset</a:t>
            </a:r>
          </a:p>
          <a:p>
            <a:pPr marL="457200" lvl="1" indent="0">
              <a:buNone/>
            </a:pPr>
            <a:r>
              <a:rPr lang="en-US" dirty="0">
                <a:hlinkClick r:id="rId3"/>
              </a:rPr>
              <a:t>https://git-scm.com/docs/git-reset</a:t>
            </a:r>
            <a:endParaRPr lang="en-US" dirty="0"/>
          </a:p>
          <a:p>
            <a:r>
              <a:rPr lang="en-US" dirty="0"/>
              <a:t>Undo committed </a:t>
            </a:r>
            <a:r>
              <a:rPr lang="en-US" dirty="0" smtClean="0"/>
              <a:t>changes (turning them to working files)</a:t>
            </a:r>
            <a:endParaRPr lang="en-US" dirty="0"/>
          </a:p>
          <a:p>
            <a:pPr marL="457200" lvl="1" indent="0">
              <a:buNone/>
            </a:pPr>
            <a:r>
              <a:rPr lang="en-US" dirty="0" err="1"/>
              <a:t>git</a:t>
            </a:r>
            <a:r>
              <a:rPr lang="en-US" dirty="0"/>
              <a:t> revert</a:t>
            </a:r>
          </a:p>
          <a:p>
            <a:pPr marL="457200" lvl="1" indent="0">
              <a:buNone/>
            </a:pPr>
            <a:r>
              <a:rPr lang="en-US" dirty="0">
                <a:hlinkClick r:id="rId4"/>
              </a:rPr>
              <a:t>https://git-scm.com/docs/git-revert</a:t>
            </a:r>
            <a:endParaRPr lang="en-US" dirty="0"/>
          </a:p>
          <a:p>
            <a:endParaRPr lang="en-US" dirty="0"/>
          </a:p>
        </p:txBody>
      </p:sp>
    </p:spTree>
    <p:extLst>
      <p:ext uri="{BB962C8B-B14F-4D97-AF65-F5344CB8AC3E}">
        <p14:creationId xmlns:p14="http://schemas.microsoft.com/office/powerpoint/2010/main" val="84519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Inter-branch ops</a:t>
            </a:r>
            <a:endParaRPr lang="en-US" dirty="0"/>
          </a:p>
        </p:txBody>
      </p:sp>
      <p:sp>
        <p:nvSpPr>
          <p:cNvPr id="3" name="Content Placeholder 2"/>
          <p:cNvSpPr>
            <a:spLocks noGrp="1"/>
          </p:cNvSpPr>
          <p:nvPr>
            <p:ph idx="1"/>
          </p:nvPr>
        </p:nvSpPr>
        <p:spPr/>
        <p:txBody>
          <a:bodyPr/>
          <a:lstStyle/>
          <a:p>
            <a:r>
              <a:rPr lang="en-US" dirty="0" smtClean="0"/>
              <a:t>Merge. </a:t>
            </a:r>
            <a:r>
              <a:rPr lang="en-US" dirty="0"/>
              <a:t>Incorporates changes from the named commits (since the time their histories diverged from the current branch) into the current </a:t>
            </a:r>
            <a:r>
              <a:rPr lang="en-US" dirty="0" smtClean="0"/>
              <a:t>branch. </a:t>
            </a:r>
          </a:p>
          <a:p>
            <a:r>
              <a:rPr lang="en-US" dirty="0" smtClean="0"/>
              <a:t>While on the destination branch, run the merge command</a:t>
            </a:r>
            <a:endParaRPr lang="en-US" dirty="0"/>
          </a:p>
          <a:p>
            <a:pPr marL="457200" lvl="1" indent="0">
              <a:buNone/>
            </a:pPr>
            <a:r>
              <a:rPr lang="en-US" dirty="0" err="1" smtClean="0"/>
              <a:t>git</a:t>
            </a:r>
            <a:r>
              <a:rPr lang="en-US" dirty="0" smtClean="0"/>
              <a:t> merge [</a:t>
            </a:r>
            <a:r>
              <a:rPr lang="en-US" dirty="0" err="1" smtClean="0"/>
              <a:t>name_of_your_source_branch</a:t>
            </a:r>
            <a:r>
              <a:rPr lang="en-US" dirty="0" smtClean="0"/>
              <a:t>]</a:t>
            </a:r>
          </a:p>
          <a:p>
            <a:r>
              <a:rPr lang="en-US" dirty="0" smtClean="0"/>
              <a:t>This will bring all the changes since the history diverged.</a:t>
            </a:r>
          </a:p>
          <a:p>
            <a:endParaRPr lang="en-US" dirty="0"/>
          </a:p>
          <a:p>
            <a:r>
              <a:rPr lang="en-US" dirty="0" smtClean="0">
                <a:hlinkClick r:id="rId2"/>
              </a:rPr>
              <a:t>https</a:t>
            </a:r>
            <a:r>
              <a:rPr lang="en-US" dirty="0">
                <a:hlinkClick r:id="rId2"/>
              </a:rPr>
              <a:t>://</a:t>
            </a:r>
            <a:r>
              <a:rPr lang="en-US" dirty="0" smtClean="0">
                <a:hlinkClick r:id="rId2"/>
              </a:rPr>
              <a:t>git-scm.com/docs/git-merge</a:t>
            </a:r>
            <a:endParaRPr lang="en-US" dirty="0" smtClean="0"/>
          </a:p>
          <a:p>
            <a:endParaRPr lang="en-US" dirty="0"/>
          </a:p>
        </p:txBody>
      </p:sp>
    </p:spTree>
    <p:extLst>
      <p:ext uri="{BB962C8B-B14F-4D97-AF65-F5344CB8AC3E}">
        <p14:creationId xmlns:p14="http://schemas.microsoft.com/office/powerpoint/2010/main" val="200378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Inter-branch ops</a:t>
            </a:r>
            <a:endParaRPr lang="en-US" dirty="0"/>
          </a:p>
        </p:txBody>
      </p:sp>
      <p:sp>
        <p:nvSpPr>
          <p:cNvPr id="3" name="Content Placeholder 2"/>
          <p:cNvSpPr>
            <a:spLocks noGrp="1"/>
          </p:cNvSpPr>
          <p:nvPr>
            <p:ph idx="1"/>
          </p:nvPr>
        </p:nvSpPr>
        <p:spPr/>
        <p:txBody>
          <a:bodyPr/>
          <a:lstStyle/>
          <a:p>
            <a:r>
              <a:rPr lang="en-US" dirty="0" smtClean="0"/>
              <a:t>Switch between branches. </a:t>
            </a:r>
            <a:endParaRPr lang="en-US" dirty="0"/>
          </a:p>
          <a:p>
            <a:pPr marL="457200" lvl="1" indent="0">
              <a:buNone/>
            </a:pPr>
            <a:r>
              <a:rPr lang="en-US" dirty="0" err="1" smtClean="0"/>
              <a:t>git</a:t>
            </a:r>
            <a:r>
              <a:rPr lang="en-US" dirty="0" smtClean="0"/>
              <a:t> checkout [</a:t>
            </a:r>
            <a:r>
              <a:rPr lang="en-US" dirty="0" err="1" smtClean="0"/>
              <a:t>name_of_branch</a:t>
            </a:r>
            <a:r>
              <a:rPr lang="en-US" dirty="0" smtClean="0"/>
              <a:t>]</a:t>
            </a:r>
          </a:p>
          <a:p>
            <a:endParaRPr lang="en-US" dirty="0"/>
          </a:p>
          <a:p>
            <a:r>
              <a:rPr lang="en-US" dirty="0">
                <a:hlinkClick r:id="rId2"/>
              </a:rPr>
              <a:t>https://</a:t>
            </a:r>
            <a:r>
              <a:rPr lang="en-US" dirty="0" smtClean="0">
                <a:hlinkClick r:id="rId2"/>
              </a:rPr>
              <a:t>git-scm.com/docs/git-checkout</a:t>
            </a:r>
            <a:endParaRPr lang="en-US" dirty="0" smtClean="0"/>
          </a:p>
          <a:p>
            <a:endParaRPr lang="en-US" dirty="0" smtClean="0"/>
          </a:p>
          <a:p>
            <a:endParaRPr lang="en-US" dirty="0"/>
          </a:p>
        </p:txBody>
      </p:sp>
    </p:spTree>
    <p:extLst>
      <p:ext uri="{BB962C8B-B14F-4D97-AF65-F5344CB8AC3E}">
        <p14:creationId xmlns:p14="http://schemas.microsoft.com/office/powerpoint/2010/main" val="111565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Repo</a:t>
            </a:r>
          </a:p>
          <a:p>
            <a:pPr marL="0" indent="0">
              <a:buNone/>
            </a:pPr>
            <a:r>
              <a:rPr lang="en-US" dirty="0" err="1" smtClean="0"/>
              <a:t>Git</a:t>
            </a:r>
            <a:r>
              <a:rPr lang="en-US" dirty="0" smtClean="0"/>
              <a:t> </a:t>
            </a:r>
            <a:r>
              <a:rPr lang="en-US" dirty="0" smtClean="0"/>
              <a:t>directory </a:t>
            </a:r>
            <a:r>
              <a:rPr lang="en-US" dirty="0" smtClean="0"/>
              <a:t>on every computer is a full-fledged repository with:</a:t>
            </a:r>
          </a:p>
          <a:p>
            <a:r>
              <a:rPr lang="en-US" dirty="0" smtClean="0"/>
              <a:t>Complete history, </a:t>
            </a:r>
          </a:p>
          <a:p>
            <a:r>
              <a:rPr lang="en-US" dirty="0" smtClean="0"/>
              <a:t>Full version tracking abilities, and is</a:t>
            </a:r>
          </a:p>
          <a:p>
            <a:r>
              <a:rPr lang="en-US" dirty="0" smtClean="0"/>
              <a:t>Independent of any network access or a central server.</a:t>
            </a:r>
          </a:p>
          <a:p>
            <a:pPr marL="0" indent="0">
              <a:buNone/>
            </a:pPr>
            <a:endParaRPr lang="en-US" dirty="0" smtClean="0"/>
          </a:p>
          <a:p>
            <a:pPr marL="0" indent="0">
              <a:buNone/>
            </a:pPr>
            <a:r>
              <a:rPr lang="en-US" dirty="0" smtClean="0"/>
              <a:t>Branch</a:t>
            </a:r>
            <a:endParaRPr lang="en-US" dirty="0"/>
          </a:p>
          <a:p>
            <a:r>
              <a:rPr lang="en-US" dirty="0" err="1"/>
              <a:t>Git</a:t>
            </a:r>
            <a:r>
              <a:rPr lang="en-US" dirty="0"/>
              <a:t> doesn’t store data as a series of </a:t>
            </a:r>
            <a:r>
              <a:rPr lang="en-US" dirty="0" err="1"/>
              <a:t>changesets</a:t>
            </a:r>
            <a:r>
              <a:rPr lang="en-US" dirty="0"/>
              <a:t> or deltas, </a:t>
            </a:r>
          </a:p>
          <a:p>
            <a:r>
              <a:rPr lang="en-US" dirty="0"/>
              <a:t>but instead as a series of snapshots</a:t>
            </a:r>
            <a:r>
              <a:rPr lang="en-US" dirty="0" smtClean="0"/>
              <a:t>. </a:t>
            </a:r>
          </a:p>
          <a:p>
            <a:pPr lvl="1"/>
            <a:endParaRPr lang="en-US" dirty="0"/>
          </a:p>
        </p:txBody>
      </p:sp>
    </p:spTree>
    <p:extLst>
      <p:ext uri="{BB962C8B-B14F-4D97-AF65-F5344CB8AC3E}">
        <p14:creationId xmlns:p14="http://schemas.microsoft.com/office/powerpoint/2010/main" val="207718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“Pro </a:t>
            </a:r>
            <a:r>
              <a:rPr lang="en-US" dirty="0" err="1" smtClean="0"/>
              <a:t>Git</a:t>
            </a:r>
            <a:r>
              <a:rPr lang="en-US" dirty="0" smtClean="0"/>
              <a:t>” </a:t>
            </a:r>
            <a:r>
              <a:rPr lang="en-US" dirty="0"/>
              <a:t>Book </a:t>
            </a:r>
            <a:r>
              <a:rPr lang="en-US" dirty="0">
                <a:hlinkClick r:id="rId2"/>
              </a:rPr>
              <a:t>https://</a:t>
            </a:r>
            <a:r>
              <a:rPr lang="en-US" dirty="0" smtClean="0">
                <a:hlinkClick r:id="rId2"/>
              </a:rPr>
              <a:t>git-scm.com/book/en/v2</a:t>
            </a:r>
            <a:endParaRPr lang="en-US" dirty="0" smtClean="0"/>
          </a:p>
          <a:p>
            <a:endParaRPr lang="en-US" dirty="0"/>
          </a:p>
        </p:txBody>
      </p:sp>
    </p:spTree>
    <p:extLst>
      <p:ext uri="{BB962C8B-B14F-4D97-AF65-F5344CB8AC3E}">
        <p14:creationId xmlns:p14="http://schemas.microsoft.com/office/powerpoint/2010/main" val="179783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Terminology</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t>W</a:t>
            </a:r>
            <a:r>
              <a:rPr lang="en-US" dirty="0" smtClean="0"/>
              <a:t>orking tree </a:t>
            </a:r>
          </a:p>
          <a:p>
            <a:pPr marL="0" indent="0" fontAlgn="base">
              <a:buNone/>
            </a:pPr>
            <a:r>
              <a:rPr lang="en-US" dirty="0"/>
              <a:t>C</a:t>
            </a:r>
            <a:r>
              <a:rPr lang="en-US" dirty="0" smtClean="0"/>
              <a:t>onsist </a:t>
            </a:r>
            <a:r>
              <a:rPr lang="en-US" dirty="0"/>
              <a:t>of files that you are currently working on.</a:t>
            </a:r>
          </a:p>
          <a:p>
            <a:pPr fontAlgn="base"/>
            <a:endParaRPr lang="en-US" dirty="0" smtClean="0"/>
          </a:p>
          <a:p>
            <a:pPr marL="0" indent="0" fontAlgn="base">
              <a:buNone/>
            </a:pPr>
            <a:r>
              <a:rPr lang="en-US" dirty="0" smtClean="0"/>
              <a:t>Index</a:t>
            </a:r>
          </a:p>
          <a:p>
            <a:pPr marL="0" indent="0" fontAlgn="base">
              <a:buNone/>
            </a:pPr>
            <a:r>
              <a:rPr lang="en-US" dirty="0"/>
              <a:t>I</a:t>
            </a:r>
            <a:r>
              <a:rPr lang="en-US" dirty="0" smtClean="0"/>
              <a:t>s </a:t>
            </a:r>
            <a:r>
              <a:rPr lang="en-US" dirty="0"/>
              <a:t>a staging area where new commits are prepared. It acts as the interface between </a:t>
            </a:r>
            <a:r>
              <a:rPr lang="en-US" dirty="0" smtClean="0"/>
              <a:t>a working tree and a repository.</a:t>
            </a:r>
            <a:r>
              <a:rPr lang="en-US" dirty="0"/>
              <a:t> </a:t>
            </a:r>
          </a:p>
        </p:txBody>
      </p:sp>
    </p:spTree>
    <p:extLst>
      <p:ext uri="{BB962C8B-B14F-4D97-AF65-F5344CB8AC3E}">
        <p14:creationId xmlns:p14="http://schemas.microsoft.com/office/powerpoint/2010/main" val="1885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Terminology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o</a:t>
            </a:r>
            <a:r>
              <a:rPr lang="en-US" dirty="0" smtClean="0"/>
              <a:t>rigin</a:t>
            </a:r>
          </a:p>
          <a:p>
            <a:pPr marL="0" indent="0">
              <a:buNone/>
            </a:pPr>
            <a:r>
              <a:rPr lang="en-US" dirty="0"/>
              <a:t>The default name that </a:t>
            </a:r>
            <a:r>
              <a:rPr lang="en-US" dirty="0" err="1"/>
              <a:t>G</a:t>
            </a:r>
            <a:r>
              <a:rPr lang="en-US" dirty="0" err="1" smtClean="0"/>
              <a:t>it</a:t>
            </a:r>
            <a:r>
              <a:rPr lang="en-US" dirty="0" smtClean="0"/>
              <a:t> </a:t>
            </a:r>
            <a:r>
              <a:rPr lang="en-US" dirty="0"/>
              <a:t>gives to your main remote repo. Your box has its own repo, and you most likely push out to some remote repo that you and all your coworkers push to. That remote repo is almost always called origin, but it doesn't have to be</a:t>
            </a:r>
            <a:r>
              <a:rPr lang="en-US" dirty="0" smtClean="0"/>
              <a:t>.</a:t>
            </a:r>
          </a:p>
          <a:p>
            <a:pPr marL="0" indent="0">
              <a:buNone/>
            </a:pPr>
            <a:endParaRPr lang="en-US" dirty="0" smtClean="0"/>
          </a:p>
          <a:p>
            <a:pPr marL="0" indent="0">
              <a:buNone/>
            </a:pPr>
            <a:r>
              <a:rPr lang="en-US" dirty="0" smtClean="0"/>
              <a:t>upstream</a:t>
            </a:r>
          </a:p>
          <a:p>
            <a:pPr marL="0" indent="0">
              <a:buNone/>
            </a:pPr>
            <a:r>
              <a:rPr lang="en-US" dirty="0"/>
              <a:t>generally refers to the original repo that you have </a:t>
            </a:r>
            <a:r>
              <a:rPr lang="en-US" dirty="0" smtClean="0"/>
              <a:t>forked</a:t>
            </a:r>
          </a:p>
          <a:p>
            <a:pPr marL="0" indent="0">
              <a:buNone/>
            </a:pPr>
            <a:endParaRPr lang="en-US" dirty="0"/>
          </a:p>
          <a:p>
            <a:pPr marL="0" indent="0" fontAlgn="base">
              <a:buNone/>
            </a:pPr>
            <a:r>
              <a:rPr lang="en-US" dirty="0"/>
              <a:t>HEAD - "what is my repo currently pointing at"</a:t>
            </a:r>
          </a:p>
          <a:p>
            <a:pPr marL="0" indent="0" fontAlgn="base">
              <a:buNone/>
            </a:pPr>
            <a:r>
              <a:rPr lang="en-US" dirty="0"/>
              <a:t>The current commit your repo is on. Most of the time HEAD points to the latest commit in your branch, but that doesn't have to be the case.</a:t>
            </a:r>
          </a:p>
        </p:txBody>
      </p:sp>
    </p:spTree>
    <p:extLst>
      <p:ext uri="{BB962C8B-B14F-4D97-AF65-F5344CB8AC3E}">
        <p14:creationId xmlns:p14="http://schemas.microsoft.com/office/powerpoint/2010/main" val="7428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33405" y="3945464"/>
            <a:ext cx="11065931" cy="25220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2" y="1406207"/>
            <a:ext cx="11065931" cy="17729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8199" y="1795669"/>
            <a:ext cx="4394203" cy="115147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Topography</a:t>
            </a:r>
            <a:endParaRPr lang="en-US" dirty="0"/>
          </a:p>
        </p:txBody>
      </p:sp>
      <p:sp>
        <p:nvSpPr>
          <p:cNvPr id="9" name="Frame 8"/>
          <p:cNvSpPr/>
          <p:nvPr/>
        </p:nvSpPr>
        <p:spPr>
          <a:xfrm>
            <a:off x="533402" y="1388535"/>
            <a:ext cx="4699000" cy="4263496"/>
          </a:xfrm>
          <a:prstGeom prst="frame">
            <a:avLst/>
          </a:prstGeom>
          <a:noFill/>
          <a:ln>
            <a:solidFill>
              <a:schemeClr val="accent1">
                <a:shade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533402" y="1406207"/>
            <a:ext cx="785793" cy="369332"/>
          </a:xfrm>
          <a:prstGeom prst="rect">
            <a:avLst/>
          </a:prstGeom>
          <a:noFill/>
        </p:spPr>
        <p:txBody>
          <a:bodyPr wrap="none" rtlCol="0">
            <a:spAutoFit/>
          </a:bodyPr>
          <a:lstStyle/>
          <a:p>
            <a:r>
              <a:rPr lang="en-US" dirty="0" smtClean="0">
                <a:solidFill>
                  <a:srgbClr val="FF0000"/>
                </a:solidFill>
              </a:rPr>
              <a:t>Server</a:t>
            </a:r>
            <a:endParaRPr lang="en-US" dirty="0">
              <a:solidFill>
                <a:srgbClr val="FF0000"/>
              </a:solidFill>
            </a:endParaRPr>
          </a:p>
        </p:txBody>
      </p:sp>
      <p:sp>
        <p:nvSpPr>
          <p:cNvPr id="15" name="TextBox 14"/>
          <p:cNvSpPr txBox="1"/>
          <p:nvPr/>
        </p:nvSpPr>
        <p:spPr>
          <a:xfrm>
            <a:off x="836593" y="1795669"/>
            <a:ext cx="850810" cy="369332"/>
          </a:xfrm>
          <a:prstGeom prst="rect">
            <a:avLst/>
          </a:prstGeom>
          <a:noFill/>
        </p:spPr>
        <p:txBody>
          <a:bodyPr wrap="none" rtlCol="0">
            <a:spAutoFit/>
          </a:bodyPr>
          <a:lstStyle/>
          <a:p>
            <a:r>
              <a:rPr lang="en-US" dirty="0" smtClean="0">
                <a:solidFill>
                  <a:schemeClr val="bg1"/>
                </a:solidFill>
              </a:rPr>
              <a:t>Repo A</a:t>
            </a:r>
            <a:endParaRPr lang="en-US" dirty="0">
              <a:solidFill>
                <a:schemeClr val="bg1"/>
              </a:solidFill>
            </a:endParaRPr>
          </a:p>
        </p:txBody>
      </p:sp>
      <p:sp>
        <p:nvSpPr>
          <p:cNvPr id="24" name="Frame 23"/>
          <p:cNvSpPr/>
          <p:nvPr/>
        </p:nvSpPr>
        <p:spPr>
          <a:xfrm>
            <a:off x="6629394" y="1913470"/>
            <a:ext cx="4699000" cy="4263496"/>
          </a:xfrm>
          <a:prstGeom prst="frame">
            <a:avLst/>
          </a:prstGeom>
          <a:noFill/>
          <a:ln>
            <a:solidFill>
              <a:schemeClr val="accent1">
                <a:shade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p:cNvSpPr/>
          <p:nvPr/>
        </p:nvSpPr>
        <p:spPr>
          <a:xfrm>
            <a:off x="926298" y="2223518"/>
            <a:ext cx="1772063" cy="50244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8194" y="2218998"/>
            <a:ext cx="837024" cy="369332"/>
          </a:xfrm>
          <a:prstGeom prst="rect">
            <a:avLst/>
          </a:prstGeom>
          <a:noFill/>
        </p:spPr>
        <p:txBody>
          <a:bodyPr wrap="none" rtlCol="0">
            <a:spAutoFit/>
          </a:bodyPr>
          <a:lstStyle/>
          <a:p>
            <a:r>
              <a:rPr lang="en-US" dirty="0" smtClean="0">
                <a:solidFill>
                  <a:schemeClr val="accent6"/>
                </a:solidFill>
              </a:rPr>
              <a:t>master</a:t>
            </a:r>
            <a:endParaRPr lang="en-US" dirty="0">
              <a:solidFill>
                <a:schemeClr val="accent6"/>
              </a:solidFill>
            </a:endParaRPr>
          </a:p>
        </p:txBody>
      </p:sp>
      <p:sp>
        <p:nvSpPr>
          <p:cNvPr id="33" name="Rectangle 32"/>
          <p:cNvSpPr/>
          <p:nvPr/>
        </p:nvSpPr>
        <p:spPr>
          <a:xfrm>
            <a:off x="3042986" y="2223518"/>
            <a:ext cx="1772063" cy="50244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883387" y="1795672"/>
            <a:ext cx="4394203" cy="115147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035300" y="2218998"/>
            <a:ext cx="1069716" cy="369332"/>
          </a:xfrm>
          <a:prstGeom prst="rect">
            <a:avLst/>
          </a:prstGeom>
          <a:noFill/>
        </p:spPr>
        <p:txBody>
          <a:bodyPr wrap="none" rtlCol="0">
            <a:spAutoFit/>
          </a:bodyPr>
          <a:lstStyle/>
          <a:p>
            <a:r>
              <a:rPr lang="en-US" dirty="0" smtClean="0">
                <a:solidFill>
                  <a:schemeClr val="accent6"/>
                </a:solidFill>
              </a:rPr>
              <a:t>Branch_1</a:t>
            </a:r>
            <a:endParaRPr lang="en-US" dirty="0">
              <a:solidFill>
                <a:schemeClr val="accent6"/>
              </a:solidFill>
            </a:endParaRPr>
          </a:p>
        </p:txBody>
      </p:sp>
      <p:sp>
        <p:nvSpPr>
          <p:cNvPr id="36" name="TextBox 35"/>
          <p:cNvSpPr txBox="1"/>
          <p:nvPr/>
        </p:nvSpPr>
        <p:spPr>
          <a:xfrm>
            <a:off x="6881781" y="1795672"/>
            <a:ext cx="842795" cy="369332"/>
          </a:xfrm>
          <a:prstGeom prst="rect">
            <a:avLst/>
          </a:prstGeom>
          <a:noFill/>
        </p:spPr>
        <p:txBody>
          <a:bodyPr wrap="none" rtlCol="0">
            <a:spAutoFit/>
          </a:bodyPr>
          <a:lstStyle/>
          <a:p>
            <a:r>
              <a:rPr lang="en-US" dirty="0" smtClean="0">
                <a:solidFill>
                  <a:schemeClr val="bg1"/>
                </a:solidFill>
              </a:rPr>
              <a:t>Repo B</a:t>
            </a:r>
            <a:endParaRPr lang="en-US" dirty="0">
              <a:solidFill>
                <a:schemeClr val="bg1"/>
              </a:solidFill>
            </a:endParaRPr>
          </a:p>
        </p:txBody>
      </p:sp>
      <p:sp>
        <p:nvSpPr>
          <p:cNvPr id="37" name="Rectangle 36"/>
          <p:cNvSpPr/>
          <p:nvPr/>
        </p:nvSpPr>
        <p:spPr>
          <a:xfrm>
            <a:off x="6971486" y="2223521"/>
            <a:ext cx="1772063" cy="50244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983382" y="2219001"/>
            <a:ext cx="837024" cy="369332"/>
          </a:xfrm>
          <a:prstGeom prst="rect">
            <a:avLst/>
          </a:prstGeom>
          <a:noFill/>
        </p:spPr>
        <p:txBody>
          <a:bodyPr wrap="none" rtlCol="0">
            <a:spAutoFit/>
          </a:bodyPr>
          <a:lstStyle/>
          <a:p>
            <a:r>
              <a:rPr lang="en-US" dirty="0" smtClean="0">
                <a:solidFill>
                  <a:schemeClr val="accent6"/>
                </a:solidFill>
              </a:rPr>
              <a:t>master</a:t>
            </a:r>
            <a:endParaRPr lang="en-US" dirty="0">
              <a:solidFill>
                <a:schemeClr val="accent6"/>
              </a:solidFill>
            </a:endParaRPr>
          </a:p>
        </p:txBody>
      </p:sp>
      <p:sp>
        <p:nvSpPr>
          <p:cNvPr id="39" name="Rectangle 38"/>
          <p:cNvSpPr/>
          <p:nvPr/>
        </p:nvSpPr>
        <p:spPr>
          <a:xfrm>
            <a:off x="9088174" y="2223521"/>
            <a:ext cx="1772063" cy="50244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080488" y="2219001"/>
            <a:ext cx="1069716" cy="369332"/>
          </a:xfrm>
          <a:prstGeom prst="rect">
            <a:avLst/>
          </a:prstGeom>
          <a:noFill/>
        </p:spPr>
        <p:txBody>
          <a:bodyPr wrap="none" rtlCol="0">
            <a:spAutoFit/>
          </a:bodyPr>
          <a:lstStyle/>
          <a:p>
            <a:r>
              <a:rPr lang="en-US" dirty="0" smtClean="0">
                <a:solidFill>
                  <a:schemeClr val="accent6"/>
                </a:solidFill>
              </a:rPr>
              <a:t>Branch_1</a:t>
            </a:r>
            <a:endParaRPr lang="en-US" dirty="0">
              <a:solidFill>
                <a:schemeClr val="accent6"/>
              </a:solidFill>
            </a:endParaRPr>
          </a:p>
        </p:txBody>
      </p:sp>
      <p:cxnSp>
        <p:nvCxnSpPr>
          <p:cNvPr id="42" name="Straight Arrow Connector 41"/>
          <p:cNvCxnSpPr>
            <a:endCxn id="35" idx="1"/>
          </p:cNvCxnSpPr>
          <p:nvPr/>
        </p:nvCxnSpPr>
        <p:spPr>
          <a:xfrm>
            <a:off x="5232402" y="2371404"/>
            <a:ext cx="1650985" cy="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765024" y="2051264"/>
            <a:ext cx="556755" cy="369332"/>
          </a:xfrm>
          <a:prstGeom prst="rect">
            <a:avLst/>
          </a:prstGeom>
        </p:spPr>
        <p:txBody>
          <a:bodyPr wrap="none">
            <a:spAutoFit/>
          </a:bodyPr>
          <a:lstStyle/>
          <a:p>
            <a:r>
              <a:rPr lang="en-US" smtClean="0"/>
              <a:t>fork</a:t>
            </a:r>
            <a:endParaRPr lang="en-US"/>
          </a:p>
        </p:txBody>
      </p:sp>
      <p:sp>
        <p:nvSpPr>
          <p:cNvPr id="46" name="Rectangle 45"/>
          <p:cNvSpPr/>
          <p:nvPr/>
        </p:nvSpPr>
        <p:spPr>
          <a:xfrm>
            <a:off x="838202" y="4334925"/>
            <a:ext cx="4394203" cy="18928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33405" y="3945464"/>
            <a:ext cx="663708" cy="369332"/>
          </a:xfrm>
          <a:prstGeom prst="rect">
            <a:avLst/>
          </a:prstGeom>
          <a:noFill/>
        </p:spPr>
        <p:txBody>
          <a:bodyPr wrap="none" rtlCol="0">
            <a:spAutoFit/>
          </a:bodyPr>
          <a:lstStyle/>
          <a:p>
            <a:r>
              <a:rPr lang="en-US" dirty="0" smtClean="0">
                <a:solidFill>
                  <a:srgbClr val="FF0000"/>
                </a:solidFill>
              </a:rPr>
              <a:t>Local</a:t>
            </a:r>
            <a:endParaRPr lang="en-US" dirty="0">
              <a:solidFill>
                <a:srgbClr val="FF0000"/>
              </a:solidFill>
            </a:endParaRPr>
          </a:p>
        </p:txBody>
      </p:sp>
      <p:sp>
        <p:nvSpPr>
          <p:cNvPr id="47" name="TextBox 46"/>
          <p:cNvSpPr txBox="1"/>
          <p:nvPr/>
        </p:nvSpPr>
        <p:spPr>
          <a:xfrm>
            <a:off x="836596" y="4334926"/>
            <a:ext cx="850810" cy="369332"/>
          </a:xfrm>
          <a:prstGeom prst="rect">
            <a:avLst/>
          </a:prstGeom>
          <a:noFill/>
        </p:spPr>
        <p:txBody>
          <a:bodyPr wrap="none" rtlCol="0">
            <a:spAutoFit/>
          </a:bodyPr>
          <a:lstStyle/>
          <a:p>
            <a:r>
              <a:rPr lang="en-US" dirty="0" smtClean="0">
                <a:solidFill>
                  <a:schemeClr val="bg1"/>
                </a:solidFill>
              </a:rPr>
              <a:t>Repo A</a:t>
            </a:r>
            <a:endParaRPr lang="en-US" dirty="0">
              <a:solidFill>
                <a:schemeClr val="bg1"/>
              </a:solidFill>
            </a:endParaRPr>
          </a:p>
        </p:txBody>
      </p:sp>
      <p:sp>
        <p:nvSpPr>
          <p:cNvPr id="48" name="Rectangle 47"/>
          <p:cNvSpPr/>
          <p:nvPr/>
        </p:nvSpPr>
        <p:spPr>
          <a:xfrm>
            <a:off x="926302" y="4762775"/>
            <a:ext cx="1373852" cy="13125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8197" y="4758255"/>
            <a:ext cx="837024" cy="369332"/>
          </a:xfrm>
          <a:prstGeom prst="rect">
            <a:avLst/>
          </a:prstGeom>
          <a:noFill/>
        </p:spPr>
        <p:txBody>
          <a:bodyPr wrap="none" rtlCol="0">
            <a:spAutoFit/>
          </a:bodyPr>
          <a:lstStyle/>
          <a:p>
            <a:r>
              <a:rPr lang="en-US" dirty="0" smtClean="0">
                <a:solidFill>
                  <a:schemeClr val="accent6"/>
                </a:solidFill>
              </a:rPr>
              <a:t>master</a:t>
            </a:r>
            <a:endParaRPr lang="en-US" dirty="0">
              <a:solidFill>
                <a:schemeClr val="accent6"/>
              </a:solidFill>
            </a:endParaRPr>
          </a:p>
        </p:txBody>
      </p:sp>
      <p:sp>
        <p:nvSpPr>
          <p:cNvPr id="50" name="Rectangle 49"/>
          <p:cNvSpPr/>
          <p:nvPr/>
        </p:nvSpPr>
        <p:spPr>
          <a:xfrm>
            <a:off x="3471333" y="4779708"/>
            <a:ext cx="1343719" cy="127871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883390" y="4334929"/>
            <a:ext cx="4394203" cy="18928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60235" y="4758255"/>
            <a:ext cx="1069716" cy="369332"/>
          </a:xfrm>
          <a:prstGeom prst="rect">
            <a:avLst/>
          </a:prstGeom>
          <a:noFill/>
        </p:spPr>
        <p:txBody>
          <a:bodyPr wrap="none" rtlCol="0">
            <a:spAutoFit/>
          </a:bodyPr>
          <a:lstStyle/>
          <a:p>
            <a:r>
              <a:rPr lang="en-US" dirty="0" smtClean="0">
                <a:solidFill>
                  <a:schemeClr val="accent6"/>
                </a:solidFill>
              </a:rPr>
              <a:t>Branch_1</a:t>
            </a:r>
            <a:endParaRPr lang="en-US" dirty="0">
              <a:solidFill>
                <a:schemeClr val="accent6"/>
              </a:solidFill>
            </a:endParaRPr>
          </a:p>
        </p:txBody>
      </p:sp>
      <p:sp>
        <p:nvSpPr>
          <p:cNvPr id="53" name="TextBox 52"/>
          <p:cNvSpPr txBox="1"/>
          <p:nvPr/>
        </p:nvSpPr>
        <p:spPr>
          <a:xfrm>
            <a:off x="6881784" y="4334929"/>
            <a:ext cx="842795" cy="369332"/>
          </a:xfrm>
          <a:prstGeom prst="rect">
            <a:avLst/>
          </a:prstGeom>
          <a:noFill/>
        </p:spPr>
        <p:txBody>
          <a:bodyPr wrap="none" rtlCol="0">
            <a:spAutoFit/>
          </a:bodyPr>
          <a:lstStyle/>
          <a:p>
            <a:r>
              <a:rPr lang="en-US" dirty="0" smtClean="0">
                <a:solidFill>
                  <a:schemeClr val="bg1"/>
                </a:solidFill>
              </a:rPr>
              <a:t>Repo B</a:t>
            </a:r>
            <a:endParaRPr lang="en-US" dirty="0">
              <a:solidFill>
                <a:schemeClr val="bg1"/>
              </a:solidFill>
            </a:endParaRPr>
          </a:p>
        </p:txBody>
      </p:sp>
      <p:sp>
        <p:nvSpPr>
          <p:cNvPr id="54" name="Rectangle 53"/>
          <p:cNvSpPr/>
          <p:nvPr/>
        </p:nvSpPr>
        <p:spPr>
          <a:xfrm>
            <a:off x="6971489" y="4762778"/>
            <a:ext cx="1398969" cy="129564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983385" y="4758258"/>
            <a:ext cx="837024" cy="369332"/>
          </a:xfrm>
          <a:prstGeom prst="rect">
            <a:avLst/>
          </a:prstGeom>
          <a:noFill/>
        </p:spPr>
        <p:txBody>
          <a:bodyPr wrap="none" rtlCol="0">
            <a:spAutoFit/>
          </a:bodyPr>
          <a:lstStyle/>
          <a:p>
            <a:r>
              <a:rPr lang="en-US" dirty="0" smtClean="0">
                <a:solidFill>
                  <a:schemeClr val="accent6"/>
                </a:solidFill>
              </a:rPr>
              <a:t>master</a:t>
            </a:r>
            <a:endParaRPr lang="en-US" dirty="0">
              <a:solidFill>
                <a:schemeClr val="accent6"/>
              </a:solidFill>
            </a:endParaRPr>
          </a:p>
        </p:txBody>
      </p:sp>
      <p:sp>
        <p:nvSpPr>
          <p:cNvPr id="56" name="Rectangle 55"/>
          <p:cNvSpPr/>
          <p:nvPr/>
        </p:nvSpPr>
        <p:spPr>
          <a:xfrm>
            <a:off x="9088177" y="4762778"/>
            <a:ext cx="1772063" cy="129564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080491" y="4758258"/>
            <a:ext cx="1069716" cy="369332"/>
          </a:xfrm>
          <a:prstGeom prst="rect">
            <a:avLst/>
          </a:prstGeom>
          <a:noFill/>
        </p:spPr>
        <p:txBody>
          <a:bodyPr wrap="none" rtlCol="0">
            <a:spAutoFit/>
          </a:bodyPr>
          <a:lstStyle/>
          <a:p>
            <a:r>
              <a:rPr lang="en-US" dirty="0" smtClean="0">
                <a:solidFill>
                  <a:schemeClr val="accent6"/>
                </a:solidFill>
              </a:rPr>
              <a:t>Branch_1</a:t>
            </a:r>
            <a:endParaRPr lang="en-US" dirty="0">
              <a:solidFill>
                <a:schemeClr val="accent6"/>
              </a:solidFill>
            </a:endParaRPr>
          </a:p>
        </p:txBody>
      </p:sp>
      <p:cxnSp>
        <p:nvCxnSpPr>
          <p:cNvPr id="58" name="Straight Arrow Connector 57"/>
          <p:cNvCxnSpPr/>
          <p:nvPr/>
        </p:nvCxnSpPr>
        <p:spPr>
          <a:xfrm>
            <a:off x="1257307" y="2947140"/>
            <a:ext cx="0" cy="1387785"/>
          </a:xfrm>
          <a:prstGeom prst="straightConnector1">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35825" y="3395990"/>
            <a:ext cx="661662" cy="307777"/>
          </a:xfrm>
          <a:prstGeom prst="rect">
            <a:avLst/>
          </a:prstGeom>
        </p:spPr>
        <p:txBody>
          <a:bodyPr wrap="square">
            <a:spAutoFit/>
          </a:bodyPr>
          <a:lstStyle/>
          <a:p>
            <a:r>
              <a:rPr lang="en-US" sz="1400" smtClean="0"/>
              <a:t>clone</a:t>
            </a:r>
            <a:endParaRPr lang="en-US" sz="1400" dirty="0" smtClean="0"/>
          </a:p>
        </p:txBody>
      </p:sp>
      <p:sp>
        <p:nvSpPr>
          <p:cNvPr id="64" name="TextBox 63"/>
          <p:cNvSpPr txBox="1"/>
          <p:nvPr/>
        </p:nvSpPr>
        <p:spPr>
          <a:xfrm>
            <a:off x="1088957" y="5046120"/>
            <a:ext cx="940255" cy="923330"/>
          </a:xfrm>
          <a:prstGeom prst="rect">
            <a:avLst/>
          </a:prstGeom>
          <a:noFill/>
        </p:spPr>
        <p:txBody>
          <a:bodyPr wrap="square" rtlCol="0">
            <a:spAutoFit/>
          </a:bodyPr>
          <a:lstStyle/>
          <a:p>
            <a:r>
              <a:rPr lang="en-US" dirty="0"/>
              <a:t>a</a:t>
            </a:r>
            <a:r>
              <a:rPr lang="en-US" dirty="0" smtClean="0"/>
              <a:t>dd</a:t>
            </a:r>
          </a:p>
          <a:p>
            <a:r>
              <a:rPr lang="en-US" dirty="0"/>
              <a:t>c</a:t>
            </a:r>
            <a:r>
              <a:rPr lang="en-US" dirty="0" smtClean="0"/>
              <a:t>ommit</a:t>
            </a:r>
          </a:p>
          <a:p>
            <a:endParaRPr lang="en-US" dirty="0"/>
          </a:p>
        </p:txBody>
      </p:sp>
      <p:cxnSp>
        <p:nvCxnSpPr>
          <p:cNvPr id="65" name="Straight Arrow Connector 64"/>
          <p:cNvCxnSpPr>
            <a:stCxn id="48" idx="3"/>
            <a:endCxn id="50" idx="1"/>
          </p:cNvCxnSpPr>
          <p:nvPr/>
        </p:nvCxnSpPr>
        <p:spPr>
          <a:xfrm flipV="1">
            <a:off x="2300154" y="5419067"/>
            <a:ext cx="1171179" cy="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514324" y="5081991"/>
            <a:ext cx="784125" cy="369332"/>
          </a:xfrm>
          <a:prstGeom prst="rect">
            <a:avLst/>
          </a:prstGeom>
        </p:spPr>
        <p:txBody>
          <a:bodyPr wrap="none">
            <a:spAutoFit/>
          </a:bodyPr>
          <a:lstStyle/>
          <a:p>
            <a:r>
              <a:rPr lang="en-US" dirty="0" smtClean="0"/>
              <a:t>merge</a:t>
            </a:r>
            <a:endParaRPr lang="en-US" dirty="0"/>
          </a:p>
        </p:txBody>
      </p:sp>
      <p:sp>
        <p:nvSpPr>
          <p:cNvPr id="72" name="TextBox 71"/>
          <p:cNvSpPr txBox="1"/>
          <p:nvPr/>
        </p:nvSpPr>
        <p:spPr>
          <a:xfrm>
            <a:off x="3730558" y="5046123"/>
            <a:ext cx="940255" cy="923330"/>
          </a:xfrm>
          <a:prstGeom prst="rect">
            <a:avLst/>
          </a:prstGeom>
          <a:noFill/>
        </p:spPr>
        <p:txBody>
          <a:bodyPr wrap="square" rtlCol="0">
            <a:spAutoFit/>
          </a:bodyPr>
          <a:lstStyle/>
          <a:p>
            <a:r>
              <a:rPr lang="en-US" dirty="0"/>
              <a:t>a</a:t>
            </a:r>
            <a:r>
              <a:rPr lang="en-US" dirty="0" smtClean="0"/>
              <a:t>dd</a:t>
            </a:r>
          </a:p>
          <a:p>
            <a:r>
              <a:rPr lang="en-US" dirty="0"/>
              <a:t>c</a:t>
            </a:r>
            <a:r>
              <a:rPr lang="en-US" dirty="0" smtClean="0"/>
              <a:t>ommit</a:t>
            </a:r>
          </a:p>
          <a:p>
            <a:endParaRPr lang="en-US" dirty="0"/>
          </a:p>
        </p:txBody>
      </p:sp>
      <p:cxnSp>
        <p:nvCxnSpPr>
          <p:cNvPr id="75" name="Straight Arrow Connector 74"/>
          <p:cNvCxnSpPr/>
          <p:nvPr/>
        </p:nvCxnSpPr>
        <p:spPr>
          <a:xfrm flipH="1">
            <a:off x="5219344" y="2947140"/>
            <a:ext cx="1662437" cy="1386464"/>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404389" y="3452554"/>
            <a:ext cx="1452449" cy="307777"/>
          </a:xfrm>
          <a:prstGeom prst="rect">
            <a:avLst/>
          </a:prstGeom>
        </p:spPr>
        <p:txBody>
          <a:bodyPr wrap="none">
            <a:spAutoFit/>
          </a:bodyPr>
          <a:lstStyle/>
          <a:p>
            <a:r>
              <a:rPr lang="en-US" sz="1400" dirty="0" smtClean="0"/>
              <a:t>Set </a:t>
            </a:r>
            <a:r>
              <a:rPr lang="en-US" sz="1400" smtClean="0"/>
              <a:t>remote origin</a:t>
            </a:r>
            <a:endParaRPr lang="en-US" sz="1400" dirty="0"/>
          </a:p>
        </p:txBody>
      </p:sp>
      <p:cxnSp>
        <p:nvCxnSpPr>
          <p:cNvPr id="85" name="Straight Arrow Connector 84"/>
          <p:cNvCxnSpPr/>
          <p:nvPr/>
        </p:nvCxnSpPr>
        <p:spPr>
          <a:xfrm>
            <a:off x="5232402" y="2947140"/>
            <a:ext cx="1656217" cy="1386464"/>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151084" y="5046123"/>
            <a:ext cx="940255" cy="923330"/>
          </a:xfrm>
          <a:prstGeom prst="rect">
            <a:avLst/>
          </a:prstGeom>
          <a:noFill/>
        </p:spPr>
        <p:txBody>
          <a:bodyPr wrap="square" rtlCol="0">
            <a:spAutoFit/>
          </a:bodyPr>
          <a:lstStyle/>
          <a:p>
            <a:r>
              <a:rPr lang="en-US" dirty="0"/>
              <a:t>a</a:t>
            </a:r>
            <a:r>
              <a:rPr lang="en-US" dirty="0" smtClean="0"/>
              <a:t>dd</a:t>
            </a:r>
          </a:p>
          <a:p>
            <a:r>
              <a:rPr lang="en-US" dirty="0"/>
              <a:t>c</a:t>
            </a:r>
            <a:r>
              <a:rPr lang="en-US" dirty="0" smtClean="0"/>
              <a:t>ommit</a:t>
            </a:r>
          </a:p>
          <a:p>
            <a:endParaRPr lang="en-US" dirty="0"/>
          </a:p>
        </p:txBody>
      </p:sp>
      <p:sp>
        <p:nvSpPr>
          <p:cNvPr id="89" name="TextBox 88"/>
          <p:cNvSpPr txBox="1"/>
          <p:nvPr/>
        </p:nvSpPr>
        <p:spPr>
          <a:xfrm>
            <a:off x="9267751" y="5046126"/>
            <a:ext cx="940255" cy="923330"/>
          </a:xfrm>
          <a:prstGeom prst="rect">
            <a:avLst/>
          </a:prstGeom>
          <a:noFill/>
        </p:spPr>
        <p:txBody>
          <a:bodyPr wrap="square" rtlCol="0">
            <a:spAutoFit/>
          </a:bodyPr>
          <a:lstStyle/>
          <a:p>
            <a:r>
              <a:rPr lang="en-US" dirty="0"/>
              <a:t>a</a:t>
            </a:r>
            <a:r>
              <a:rPr lang="en-US" dirty="0" smtClean="0"/>
              <a:t>dd</a:t>
            </a:r>
          </a:p>
          <a:p>
            <a:r>
              <a:rPr lang="en-US" dirty="0"/>
              <a:t>c</a:t>
            </a:r>
            <a:r>
              <a:rPr lang="en-US" dirty="0" smtClean="0"/>
              <a:t>ommit</a:t>
            </a:r>
          </a:p>
          <a:p>
            <a:endParaRPr lang="en-US" dirty="0"/>
          </a:p>
        </p:txBody>
      </p:sp>
      <p:cxnSp>
        <p:nvCxnSpPr>
          <p:cNvPr id="60" name="Straight Arrow Connector 59"/>
          <p:cNvCxnSpPr/>
          <p:nvPr/>
        </p:nvCxnSpPr>
        <p:spPr>
          <a:xfrm>
            <a:off x="2085569" y="2725961"/>
            <a:ext cx="0" cy="205374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039575" y="3259453"/>
            <a:ext cx="538930" cy="523220"/>
          </a:xfrm>
          <a:prstGeom prst="rect">
            <a:avLst/>
          </a:prstGeom>
        </p:spPr>
        <p:txBody>
          <a:bodyPr wrap="none">
            <a:spAutoFit/>
          </a:bodyPr>
          <a:lstStyle/>
          <a:p>
            <a:r>
              <a:rPr lang="en-US" sz="1400" dirty="0"/>
              <a:t>p</a:t>
            </a:r>
            <a:r>
              <a:rPr lang="en-US" sz="1400" dirty="0" smtClean="0"/>
              <a:t>ush</a:t>
            </a:r>
          </a:p>
          <a:p>
            <a:r>
              <a:rPr lang="en-US" sz="1400" dirty="0" smtClean="0"/>
              <a:t>pull</a:t>
            </a:r>
            <a:endParaRPr lang="en-US" sz="1400" dirty="0"/>
          </a:p>
        </p:txBody>
      </p:sp>
      <p:cxnSp>
        <p:nvCxnSpPr>
          <p:cNvPr id="62" name="Straight Arrow Connector 61"/>
          <p:cNvCxnSpPr/>
          <p:nvPr/>
        </p:nvCxnSpPr>
        <p:spPr>
          <a:xfrm>
            <a:off x="10553722" y="2936250"/>
            <a:ext cx="0" cy="1387785"/>
          </a:xfrm>
          <a:prstGeom prst="straightConnector1">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0032240" y="3385100"/>
            <a:ext cx="661662" cy="307777"/>
          </a:xfrm>
          <a:prstGeom prst="rect">
            <a:avLst/>
          </a:prstGeom>
        </p:spPr>
        <p:txBody>
          <a:bodyPr wrap="square">
            <a:spAutoFit/>
          </a:bodyPr>
          <a:lstStyle/>
          <a:p>
            <a:r>
              <a:rPr lang="en-US" sz="1400" smtClean="0"/>
              <a:t>clone</a:t>
            </a:r>
            <a:endParaRPr lang="en-US" sz="1400" dirty="0" smtClean="0"/>
          </a:p>
        </p:txBody>
      </p:sp>
      <p:cxnSp>
        <p:nvCxnSpPr>
          <p:cNvPr id="66" name="Straight Arrow Connector 65"/>
          <p:cNvCxnSpPr/>
          <p:nvPr/>
        </p:nvCxnSpPr>
        <p:spPr>
          <a:xfrm>
            <a:off x="3870826" y="2731400"/>
            <a:ext cx="0" cy="205374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824832" y="3264892"/>
            <a:ext cx="538930" cy="523220"/>
          </a:xfrm>
          <a:prstGeom prst="rect">
            <a:avLst/>
          </a:prstGeom>
        </p:spPr>
        <p:txBody>
          <a:bodyPr wrap="none">
            <a:spAutoFit/>
          </a:bodyPr>
          <a:lstStyle/>
          <a:p>
            <a:r>
              <a:rPr lang="en-US" sz="1400" dirty="0"/>
              <a:t>p</a:t>
            </a:r>
            <a:r>
              <a:rPr lang="en-US" sz="1400" dirty="0" smtClean="0"/>
              <a:t>ush</a:t>
            </a:r>
          </a:p>
          <a:p>
            <a:r>
              <a:rPr lang="en-US" sz="1400" dirty="0" smtClean="0"/>
              <a:t>pull</a:t>
            </a:r>
            <a:endParaRPr lang="en-US" sz="1400" dirty="0"/>
          </a:p>
        </p:txBody>
      </p:sp>
      <p:cxnSp>
        <p:nvCxnSpPr>
          <p:cNvPr id="68" name="Straight Arrow Connector 67"/>
          <p:cNvCxnSpPr/>
          <p:nvPr/>
        </p:nvCxnSpPr>
        <p:spPr>
          <a:xfrm>
            <a:off x="7876773" y="2720510"/>
            <a:ext cx="0" cy="205374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830779" y="3254002"/>
            <a:ext cx="538930" cy="523220"/>
          </a:xfrm>
          <a:prstGeom prst="rect">
            <a:avLst/>
          </a:prstGeom>
        </p:spPr>
        <p:txBody>
          <a:bodyPr wrap="none">
            <a:spAutoFit/>
          </a:bodyPr>
          <a:lstStyle/>
          <a:p>
            <a:r>
              <a:rPr lang="en-US" sz="1400" dirty="0"/>
              <a:t>p</a:t>
            </a:r>
            <a:r>
              <a:rPr lang="en-US" sz="1400" dirty="0" smtClean="0"/>
              <a:t>ush</a:t>
            </a:r>
          </a:p>
          <a:p>
            <a:r>
              <a:rPr lang="en-US" sz="1400" dirty="0" smtClean="0"/>
              <a:t>pull</a:t>
            </a:r>
            <a:endParaRPr lang="en-US" sz="1400" dirty="0"/>
          </a:p>
        </p:txBody>
      </p:sp>
      <p:cxnSp>
        <p:nvCxnSpPr>
          <p:cNvPr id="71" name="Straight Arrow Connector 70"/>
          <p:cNvCxnSpPr/>
          <p:nvPr/>
        </p:nvCxnSpPr>
        <p:spPr>
          <a:xfrm>
            <a:off x="9302804" y="2725949"/>
            <a:ext cx="0" cy="205374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9256810" y="3259441"/>
            <a:ext cx="538930" cy="523220"/>
          </a:xfrm>
          <a:prstGeom prst="rect">
            <a:avLst/>
          </a:prstGeom>
        </p:spPr>
        <p:txBody>
          <a:bodyPr wrap="none">
            <a:spAutoFit/>
          </a:bodyPr>
          <a:lstStyle/>
          <a:p>
            <a:r>
              <a:rPr lang="en-US" sz="1400" dirty="0"/>
              <a:t>p</a:t>
            </a:r>
            <a:r>
              <a:rPr lang="en-US" sz="1400" dirty="0" smtClean="0"/>
              <a:t>ush</a:t>
            </a:r>
          </a:p>
          <a:p>
            <a:r>
              <a:rPr lang="en-US" sz="1400" dirty="0" smtClean="0"/>
              <a:t>pull</a:t>
            </a:r>
            <a:endParaRPr lang="en-US" sz="1400" dirty="0"/>
          </a:p>
        </p:txBody>
      </p:sp>
    </p:spTree>
    <p:extLst>
      <p:ext uri="{BB962C8B-B14F-4D97-AF65-F5344CB8AC3E}">
        <p14:creationId xmlns:p14="http://schemas.microsoft.com/office/powerpoint/2010/main" val="166907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 Operation</a:t>
            </a:r>
            <a:endParaRPr lang="en-US" dirty="0"/>
          </a:p>
        </p:txBody>
      </p:sp>
      <p:sp>
        <p:nvSpPr>
          <p:cNvPr id="3" name="Content Placeholder 2"/>
          <p:cNvSpPr>
            <a:spLocks noGrp="1"/>
          </p:cNvSpPr>
          <p:nvPr>
            <p:ph idx="1"/>
          </p:nvPr>
        </p:nvSpPr>
        <p:spPr/>
        <p:txBody>
          <a:bodyPr/>
          <a:lstStyle/>
          <a:p>
            <a:r>
              <a:rPr lang="en-US" dirty="0" smtClean="0"/>
              <a:t>Initialize/reinitialize a </a:t>
            </a:r>
            <a:r>
              <a:rPr lang="en-US" dirty="0" err="1" smtClean="0"/>
              <a:t>git</a:t>
            </a:r>
            <a:r>
              <a:rPr lang="en-US" dirty="0" smtClean="0"/>
              <a:t> repo, from the folder run:</a:t>
            </a:r>
          </a:p>
          <a:p>
            <a:pPr marL="457200" lvl="1" indent="0">
              <a:buNone/>
            </a:pPr>
            <a:r>
              <a:rPr lang="en-US" dirty="0" err="1"/>
              <a:t>g</a:t>
            </a:r>
            <a:r>
              <a:rPr lang="en-US" dirty="0" err="1" smtClean="0"/>
              <a:t>it</a:t>
            </a:r>
            <a:r>
              <a:rPr lang="en-US" dirty="0" smtClean="0"/>
              <a:t> </a:t>
            </a:r>
            <a:r>
              <a:rPr lang="en-US" dirty="0" err="1" smtClean="0"/>
              <a:t>init</a:t>
            </a:r>
            <a:endParaRPr lang="en-US" dirty="0" smtClean="0"/>
          </a:p>
          <a:p>
            <a:r>
              <a:rPr lang="en-US" dirty="0" smtClean="0"/>
              <a:t>Push the repo to the server</a:t>
            </a:r>
          </a:p>
          <a:p>
            <a:pPr marL="914400" lvl="1" indent="-457200">
              <a:buFont typeface="+mj-lt"/>
              <a:buAutoNum type="arabicPeriod"/>
            </a:pPr>
            <a:r>
              <a:rPr lang="en-US" dirty="0"/>
              <a:t>A</a:t>
            </a:r>
            <a:r>
              <a:rPr lang="en-US" dirty="0" smtClean="0"/>
              <a:t>dd the remote origin</a:t>
            </a:r>
          </a:p>
          <a:p>
            <a:pPr marL="914400" lvl="2" indent="0">
              <a:buNone/>
            </a:pPr>
            <a:r>
              <a:rPr lang="en-US" dirty="0" err="1" smtClean="0"/>
              <a:t>git</a:t>
            </a:r>
            <a:r>
              <a:rPr lang="en-US" dirty="0" smtClean="0"/>
              <a:t> remote add origin https://</a:t>
            </a:r>
            <a:r>
              <a:rPr lang="en-US" dirty="0" err="1" smtClean="0"/>
              <a:t>github.com</a:t>
            </a:r>
            <a:r>
              <a:rPr lang="en-US" dirty="0" smtClean="0"/>
              <a:t>/</a:t>
            </a:r>
            <a:r>
              <a:rPr lang="en-US" dirty="0" err="1" smtClean="0"/>
              <a:t>ahmed</a:t>
            </a:r>
            <a:r>
              <a:rPr lang="en-US" dirty="0" smtClean="0"/>
              <a:t>/</a:t>
            </a:r>
            <a:r>
              <a:rPr lang="en-US" dirty="0" err="1" smtClean="0"/>
              <a:t>sample.git</a:t>
            </a:r>
            <a:r>
              <a:rPr lang="en-US" dirty="0" smtClean="0"/>
              <a:t> </a:t>
            </a:r>
          </a:p>
          <a:p>
            <a:pPr marL="914400" lvl="1" indent="-457200">
              <a:buFont typeface="+mj-lt"/>
              <a:buAutoNum type="arabicPeriod"/>
            </a:pPr>
            <a:r>
              <a:rPr lang="en-US" dirty="0" smtClean="0"/>
              <a:t>Push to the remote origin. You specify the branch (current branch is default)</a:t>
            </a:r>
          </a:p>
          <a:p>
            <a:pPr marL="914400" lvl="2" indent="0">
              <a:buNone/>
            </a:pPr>
            <a:r>
              <a:rPr lang="en-US" dirty="0" err="1" smtClean="0"/>
              <a:t>git</a:t>
            </a:r>
            <a:r>
              <a:rPr lang="en-US" dirty="0" smtClean="0"/>
              <a:t> push -u origin master</a:t>
            </a:r>
          </a:p>
          <a:p>
            <a:endParaRPr lang="en-US" dirty="0" smtClean="0"/>
          </a:p>
          <a:p>
            <a:endParaRPr lang="en-US" dirty="0"/>
          </a:p>
        </p:txBody>
      </p:sp>
    </p:spTree>
    <p:extLst>
      <p:ext uri="{BB962C8B-B14F-4D97-AF65-F5344CB8AC3E}">
        <p14:creationId xmlns:p14="http://schemas.microsoft.com/office/powerpoint/2010/main" val="160132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Inter-repo Operations</a:t>
            </a:r>
            <a:endParaRPr lang="en-US" dirty="0"/>
          </a:p>
        </p:txBody>
      </p:sp>
      <p:sp>
        <p:nvSpPr>
          <p:cNvPr id="3" name="Content Placeholder 2"/>
          <p:cNvSpPr>
            <a:spLocks noGrp="1"/>
          </p:cNvSpPr>
          <p:nvPr>
            <p:ph idx="1"/>
          </p:nvPr>
        </p:nvSpPr>
        <p:spPr/>
        <p:txBody>
          <a:bodyPr>
            <a:normAutofit fontScale="92500"/>
          </a:bodyPr>
          <a:lstStyle/>
          <a:p>
            <a:r>
              <a:rPr lang="en-US" dirty="0" smtClean="0"/>
              <a:t>Clone a repo into a newly created directory</a:t>
            </a:r>
          </a:p>
          <a:p>
            <a:pPr marL="457200" lvl="1" indent="0">
              <a:buNone/>
            </a:pPr>
            <a:r>
              <a:rPr lang="en-US" dirty="0" err="1"/>
              <a:t>g</a:t>
            </a:r>
            <a:r>
              <a:rPr lang="en-US" dirty="0" err="1" smtClean="0"/>
              <a:t>it</a:t>
            </a:r>
            <a:r>
              <a:rPr lang="en-US" dirty="0" smtClean="0"/>
              <a:t> clone &lt;repo URL&gt;</a:t>
            </a:r>
          </a:p>
          <a:p>
            <a:r>
              <a:rPr lang="en-US" dirty="0" smtClean="0"/>
              <a:t>Fork: easier from </a:t>
            </a:r>
            <a:r>
              <a:rPr lang="en-US" dirty="0" err="1" smtClean="0"/>
              <a:t>bitbucket</a:t>
            </a:r>
            <a:r>
              <a:rPr lang="en-US" dirty="0" smtClean="0"/>
              <a:t> UI</a:t>
            </a:r>
          </a:p>
          <a:p>
            <a:pPr marL="457200" lvl="1" indent="0">
              <a:buNone/>
            </a:pPr>
            <a:r>
              <a:rPr lang="en-US" dirty="0">
                <a:hlinkClick r:id="rId2"/>
              </a:rPr>
              <a:t>https://</a:t>
            </a:r>
            <a:r>
              <a:rPr lang="en-US" dirty="0" smtClean="0">
                <a:hlinkClick r:id="rId2"/>
              </a:rPr>
              <a:t>confluence.atlassian.com/bitbucket/forking-a-repository-221449527.html</a:t>
            </a:r>
            <a:endParaRPr lang="en-US" dirty="0" smtClean="0"/>
          </a:p>
          <a:p>
            <a:r>
              <a:rPr lang="en-US" dirty="0" smtClean="0"/>
              <a:t>Pull: fetch and merge changes</a:t>
            </a:r>
          </a:p>
          <a:p>
            <a:pPr marL="457200" lvl="1" indent="0">
              <a:buNone/>
            </a:pPr>
            <a:r>
              <a:rPr lang="en-US" dirty="0" err="1"/>
              <a:t>g</a:t>
            </a:r>
            <a:r>
              <a:rPr lang="en-US" dirty="0" err="1" smtClean="0"/>
              <a:t>it</a:t>
            </a:r>
            <a:r>
              <a:rPr lang="en-US" dirty="0" smtClean="0"/>
              <a:t> pull</a:t>
            </a:r>
          </a:p>
          <a:p>
            <a:r>
              <a:rPr lang="en-US" dirty="0" smtClean="0"/>
              <a:t>Push: push your committed changes up to remote origin</a:t>
            </a:r>
          </a:p>
          <a:p>
            <a:pPr marL="457200" lvl="1" indent="0">
              <a:buNone/>
            </a:pPr>
            <a:r>
              <a:rPr lang="en-US" dirty="0" err="1"/>
              <a:t>g</a:t>
            </a:r>
            <a:r>
              <a:rPr lang="en-US" dirty="0" err="1" smtClean="0"/>
              <a:t>it</a:t>
            </a:r>
            <a:r>
              <a:rPr lang="en-US" dirty="0" smtClean="0"/>
              <a:t> push</a:t>
            </a:r>
          </a:p>
          <a:p>
            <a:r>
              <a:rPr lang="en-US" dirty="0" smtClean="0"/>
              <a:t>Set Origin</a:t>
            </a:r>
          </a:p>
          <a:p>
            <a:pPr marL="457200" lvl="1" indent="0">
              <a:buNone/>
            </a:pPr>
            <a:r>
              <a:rPr lang="en-US" dirty="0" err="1"/>
              <a:t>g</a:t>
            </a:r>
            <a:r>
              <a:rPr lang="en-US" dirty="0" err="1" smtClean="0"/>
              <a:t>it</a:t>
            </a:r>
            <a:r>
              <a:rPr lang="en-US" dirty="0" smtClean="0"/>
              <a:t> remote set-</a:t>
            </a:r>
            <a:r>
              <a:rPr lang="en-US" dirty="0" err="1" smtClean="0"/>
              <a:t>url</a:t>
            </a:r>
            <a:r>
              <a:rPr lang="en-US" dirty="0" smtClean="0"/>
              <a:t> &lt;repo </a:t>
            </a:r>
            <a:r>
              <a:rPr lang="en-US" dirty="0" err="1" smtClean="0"/>
              <a:t>url</a:t>
            </a:r>
            <a:r>
              <a:rPr lang="en-US" dirty="0" smtClean="0"/>
              <a:t>&gt;</a:t>
            </a:r>
            <a:endParaRPr lang="en-US" dirty="0"/>
          </a:p>
        </p:txBody>
      </p:sp>
    </p:spTree>
    <p:extLst>
      <p:ext uri="{BB962C8B-B14F-4D97-AF65-F5344CB8AC3E}">
        <p14:creationId xmlns:p14="http://schemas.microsoft.com/office/powerpoint/2010/main" val="89070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remote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List remotes</a:t>
            </a:r>
          </a:p>
          <a:p>
            <a:pPr marL="457200" lvl="1" indent="0">
              <a:buNone/>
            </a:pPr>
            <a:r>
              <a:rPr lang="en-US" dirty="0" err="1" smtClean="0"/>
              <a:t>git</a:t>
            </a:r>
            <a:r>
              <a:rPr lang="en-US" dirty="0" smtClean="0"/>
              <a:t> remote</a:t>
            </a:r>
          </a:p>
          <a:p>
            <a:pPr marL="457200" lvl="1" indent="0">
              <a:buNone/>
            </a:pPr>
            <a:r>
              <a:rPr lang="en-US" dirty="0"/>
              <a:t>o</a:t>
            </a:r>
            <a:r>
              <a:rPr lang="en-US" dirty="0" smtClean="0"/>
              <a:t>r</a:t>
            </a:r>
          </a:p>
          <a:p>
            <a:pPr marL="457200" lvl="1" indent="0">
              <a:buNone/>
            </a:pPr>
            <a:r>
              <a:rPr lang="en-US" dirty="0" err="1" smtClean="0"/>
              <a:t>git</a:t>
            </a:r>
            <a:r>
              <a:rPr lang="en-US" dirty="0" smtClean="0"/>
              <a:t> remote </a:t>
            </a:r>
            <a:r>
              <a:rPr lang="mr-IN" dirty="0" smtClean="0"/>
              <a:t>–</a:t>
            </a:r>
            <a:r>
              <a:rPr lang="en-US" dirty="0" smtClean="0"/>
              <a:t>v</a:t>
            </a:r>
          </a:p>
          <a:p>
            <a:r>
              <a:rPr lang="en-US" dirty="0" smtClean="0"/>
              <a:t>Add a remote</a:t>
            </a:r>
          </a:p>
          <a:p>
            <a:pPr marL="457200" lvl="1" indent="0">
              <a:buNone/>
            </a:pPr>
            <a:r>
              <a:rPr lang="en-US" dirty="0" err="1" smtClean="0"/>
              <a:t>git</a:t>
            </a:r>
            <a:r>
              <a:rPr lang="en-US" dirty="0" smtClean="0"/>
              <a:t> </a:t>
            </a:r>
            <a:r>
              <a:rPr lang="en-US" dirty="0"/>
              <a:t>remote add &lt;</a:t>
            </a:r>
            <a:r>
              <a:rPr lang="en-US" dirty="0" err="1"/>
              <a:t>shortname</a:t>
            </a:r>
            <a:r>
              <a:rPr lang="en-US" dirty="0"/>
              <a:t>&gt; &lt;</a:t>
            </a:r>
            <a:r>
              <a:rPr lang="en-US" dirty="0" err="1" smtClean="0"/>
              <a:t>url</a:t>
            </a:r>
            <a:r>
              <a:rPr lang="en-US" dirty="0" smtClean="0"/>
              <a:t>&gt;</a:t>
            </a:r>
          </a:p>
          <a:p>
            <a:pPr marL="457200" lvl="1" indent="0">
              <a:buNone/>
            </a:pPr>
            <a:r>
              <a:rPr lang="en-US" dirty="0" smtClean="0"/>
              <a:t>Example:</a:t>
            </a:r>
          </a:p>
          <a:p>
            <a:pPr marL="457200" lvl="1" indent="0">
              <a:buNone/>
            </a:pPr>
            <a:r>
              <a:rPr lang="en-US" dirty="0" err="1" smtClean="0"/>
              <a:t>git</a:t>
            </a:r>
            <a:r>
              <a:rPr lang="en-US" dirty="0" smtClean="0"/>
              <a:t> remote add </a:t>
            </a:r>
            <a:r>
              <a:rPr lang="en-US" dirty="0" err="1" smtClean="0"/>
              <a:t>ahmedsample</a:t>
            </a:r>
            <a:r>
              <a:rPr lang="en-US" dirty="0" smtClean="0"/>
              <a:t> </a:t>
            </a:r>
            <a:r>
              <a:rPr lang="en-US" dirty="0" smtClean="0">
                <a:hlinkClick r:id="rId2"/>
              </a:rPr>
              <a:t>https://github.com/ahmed/samplerepo</a:t>
            </a:r>
            <a:endParaRPr lang="en-US" dirty="0" smtClean="0"/>
          </a:p>
          <a:p>
            <a:r>
              <a:rPr lang="en-US" dirty="0" smtClean="0"/>
              <a:t>Switch between remotes</a:t>
            </a:r>
          </a:p>
          <a:p>
            <a:pPr marL="457200" lvl="1" indent="0">
              <a:buNone/>
            </a:pPr>
            <a:r>
              <a:rPr lang="en-US" dirty="0" err="1"/>
              <a:t>g</a:t>
            </a:r>
            <a:r>
              <a:rPr lang="en-US" dirty="0" err="1" smtClean="0"/>
              <a:t>it</a:t>
            </a:r>
            <a:r>
              <a:rPr lang="en-US" dirty="0" smtClean="0"/>
              <a:t> remote set-</a:t>
            </a:r>
            <a:r>
              <a:rPr lang="en-US" dirty="0" err="1" smtClean="0"/>
              <a:t>url</a:t>
            </a:r>
            <a:r>
              <a:rPr lang="en-US" dirty="0" smtClean="0"/>
              <a:t> origin &lt;repo-</a:t>
            </a:r>
            <a:r>
              <a:rPr lang="en-US" dirty="0" err="1" smtClean="0"/>
              <a:t>url</a:t>
            </a:r>
            <a:r>
              <a:rPr lang="en-US" dirty="0" smtClean="0"/>
              <a:t>&gt;</a:t>
            </a:r>
          </a:p>
          <a:p>
            <a:r>
              <a:rPr lang="en-US" dirty="0" smtClean="0"/>
              <a:t>Use the &lt;</a:t>
            </a:r>
            <a:r>
              <a:rPr lang="en-US" dirty="0" err="1" smtClean="0"/>
              <a:t>shortname</a:t>
            </a:r>
            <a:r>
              <a:rPr lang="en-US" dirty="0" smtClean="0"/>
              <a:t>&gt; to fetch changes from this remote</a:t>
            </a:r>
          </a:p>
          <a:p>
            <a:pPr marL="457200" lvl="1" indent="0">
              <a:buNone/>
            </a:pPr>
            <a:r>
              <a:rPr lang="en-US" dirty="0" err="1" smtClean="0"/>
              <a:t>git</a:t>
            </a:r>
            <a:r>
              <a:rPr lang="en-US" dirty="0" smtClean="0"/>
              <a:t> fetch </a:t>
            </a:r>
            <a:r>
              <a:rPr lang="en-US" dirty="0" err="1" smtClean="0"/>
              <a:t>ahmedsample</a:t>
            </a:r>
            <a:endParaRPr lang="en-US" dirty="0" smtClean="0"/>
          </a:p>
          <a:p>
            <a:r>
              <a:rPr lang="en-US" dirty="0" smtClean="0"/>
              <a:t>You can access branches in this remote via &lt;</a:t>
            </a:r>
            <a:r>
              <a:rPr lang="en-US" dirty="0" err="1" smtClean="0"/>
              <a:t>shortname</a:t>
            </a:r>
            <a:r>
              <a:rPr lang="en-US" dirty="0" smtClean="0"/>
              <a:t>&gt;/&lt;</a:t>
            </a:r>
            <a:r>
              <a:rPr lang="en-US" dirty="0" err="1" smtClean="0"/>
              <a:t>branchname</a:t>
            </a:r>
            <a:r>
              <a:rPr lang="en-US" dirty="0" smtClean="0"/>
              <a:t>&gt;</a:t>
            </a:r>
          </a:p>
          <a:p>
            <a:pPr marL="457200" lvl="1" indent="0">
              <a:buNone/>
            </a:pPr>
            <a:r>
              <a:rPr lang="en-US" dirty="0" smtClean="0"/>
              <a:t>Example: </a:t>
            </a:r>
            <a:r>
              <a:rPr lang="en-US" dirty="0" err="1" smtClean="0"/>
              <a:t>ahmedsample</a:t>
            </a:r>
            <a:r>
              <a:rPr lang="en-US" dirty="0" smtClean="0"/>
              <a:t>/master</a:t>
            </a:r>
          </a:p>
          <a:p>
            <a:r>
              <a:rPr lang="en-US" dirty="0" smtClean="0"/>
              <a:t>Pushing to a remote, use </a:t>
            </a:r>
            <a:r>
              <a:rPr lang="en-US" dirty="0" err="1" smtClean="0"/>
              <a:t>git</a:t>
            </a:r>
            <a:r>
              <a:rPr lang="en-US" dirty="0" smtClean="0"/>
              <a:t> push &lt;</a:t>
            </a:r>
            <a:r>
              <a:rPr lang="en-US" dirty="0" err="1" smtClean="0"/>
              <a:t>remotename</a:t>
            </a:r>
            <a:r>
              <a:rPr lang="en-US" dirty="0" smtClean="0"/>
              <a:t>&gt; &lt;</a:t>
            </a:r>
            <a:r>
              <a:rPr lang="en-US" dirty="0" err="1" smtClean="0"/>
              <a:t>branchname</a:t>
            </a:r>
            <a:r>
              <a:rPr lang="en-US" dirty="0" smtClean="0"/>
              <a:t>&gt;</a:t>
            </a:r>
          </a:p>
          <a:p>
            <a:pPr marL="457200" lvl="1" indent="0">
              <a:buNone/>
            </a:pPr>
            <a:r>
              <a:rPr lang="en-US" dirty="0" smtClean="0"/>
              <a:t>Ex: </a:t>
            </a:r>
            <a:r>
              <a:rPr lang="en-US" dirty="0" err="1" smtClean="0"/>
              <a:t>git</a:t>
            </a:r>
            <a:r>
              <a:rPr lang="en-US" dirty="0" smtClean="0"/>
              <a:t> push </a:t>
            </a:r>
            <a:r>
              <a:rPr lang="en-US" dirty="0" err="1" smtClean="0"/>
              <a:t>ahmedsample</a:t>
            </a:r>
            <a:r>
              <a:rPr lang="en-US" dirty="0" smtClean="0"/>
              <a:t> master</a:t>
            </a:r>
          </a:p>
          <a:p>
            <a:pPr lvl="1"/>
            <a:endParaRPr lang="en-US" dirty="0"/>
          </a:p>
        </p:txBody>
      </p:sp>
    </p:spTree>
    <p:extLst>
      <p:ext uri="{BB962C8B-B14F-4D97-AF65-F5344CB8AC3E}">
        <p14:creationId xmlns:p14="http://schemas.microsoft.com/office/powerpoint/2010/main" val="103058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tree vs Index vs HEAD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5857" y="1419322"/>
            <a:ext cx="5620136" cy="4806628"/>
          </a:xfrm>
        </p:spPr>
      </p:pic>
    </p:spTree>
    <p:extLst>
      <p:ext uri="{BB962C8B-B14F-4D97-AF65-F5344CB8AC3E}">
        <p14:creationId xmlns:p14="http://schemas.microsoft.com/office/powerpoint/2010/main" val="1026116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6381</TotalTime>
  <Words>851</Words>
  <Application>Microsoft Macintosh PowerPoint</Application>
  <PresentationFormat>Widescreen</PresentationFormat>
  <Paragraphs>180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Mangal</vt:lpstr>
      <vt:lpstr>Wingdings</vt:lpstr>
      <vt:lpstr>Arial</vt:lpstr>
      <vt:lpstr>Office Theme</vt:lpstr>
      <vt:lpstr>Git Simplified</vt:lpstr>
      <vt:lpstr>Terminology</vt:lpstr>
      <vt:lpstr>More Terminology</vt:lpstr>
      <vt:lpstr>Even more Terminology</vt:lpstr>
      <vt:lpstr>Topography</vt:lpstr>
      <vt:lpstr>Repo Operation</vt:lpstr>
      <vt:lpstr>Inter-repo Operations</vt:lpstr>
      <vt:lpstr>Working with remote</vt:lpstr>
      <vt:lpstr>Working tree vs Index vs HEAD</vt:lpstr>
      <vt:lpstr>Branch Operations</vt:lpstr>
      <vt:lpstr>Create a branch</vt:lpstr>
      <vt:lpstr>Delete a branch</vt:lpstr>
      <vt:lpstr>Branch ops, cont.</vt:lpstr>
      <vt:lpstr>Pull vs. fetch</vt:lpstr>
      <vt:lpstr>Inside-branch ops</vt:lpstr>
      <vt:lpstr>Inside-branch ops, cont.</vt:lpstr>
      <vt:lpstr>Inside-branch ops, cont.</vt:lpstr>
      <vt:lpstr>Inter-branch ops</vt:lpstr>
      <vt:lpstr>Inter-branch ops</vt:lpstr>
      <vt:lpstr>Resources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Simplified</dc:title>
  <dc:creator>Ahmed Sorour</dc:creator>
  <cp:lastModifiedBy>Ahmed Sorour</cp:lastModifiedBy>
  <cp:revision>133</cp:revision>
  <dcterms:created xsi:type="dcterms:W3CDTF">2017-09-04T04:15:04Z</dcterms:created>
  <dcterms:modified xsi:type="dcterms:W3CDTF">2017-10-19T04:29:56Z</dcterms:modified>
</cp:coreProperties>
</file>