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0" r:id="rId6"/>
    <p:sldId id="300" r:id="rId7"/>
    <p:sldId id="310" r:id="rId8"/>
    <p:sldId id="311" r:id="rId9"/>
    <p:sldId id="312" r:id="rId10"/>
    <p:sldId id="301" r:id="rId11"/>
    <p:sldId id="302" r:id="rId12"/>
    <p:sldId id="303" r:id="rId13"/>
    <p:sldId id="304" r:id="rId14"/>
    <p:sldId id="305" r:id="rId15"/>
    <p:sldId id="306" r:id="rId16"/>
    <p:sldId id="309" r:id="rId17"/>
    <p:sldId id="331" r:id="rId18"/>
    <p:sldId id="332" r:id="rId19"/>
    <p:sldId id="333" r:id="rId20"/>
    <p:sldId id="334" r:id="rId21"/>
    <p:sldId id="335" r:id="rId22"/>
    <p:sldId id="329" r:id="rId23"/>
    <p:sldId id="318" r:id="rId24"/>
    <p:sldId id="319" r:id="rId25"/>
    <p:sldId id="307" r:id="rId26"/>
    <p:sldId id="308" r:id="rId27"/>
    <p:sldId id="320" r:id="rId28"/>
    <p:sldId id="322" r:id="rId29"/>
    <p:sldId id="327" r:id="rId30"/>
    <p:sldId id="33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1" autoAdjust="0"/>
    <p:restoredTop sz="95405" autoAdjust="0"/>
  </p:normalViewPr>
  <p:slideViewPr>
    <p:cSldViewPr snapToGrid="0">
      <p:cViewPr>
        <p:scale>
          <a:sx n="82" d="100"/>
          <a:sy n="82" d="100"/>
        </p:scale>
        <p:origin x="2160" y="918"/>
      </p:cViewPr>
      <p:guideLst>
        <p:guide pos="28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A7903-005A-455F-B683-1875FB57E27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FB04E-EFFF-4670-8F4C-E98C4D073417}" type="pres">
      <dgm:prSet presAssocID="{DDDA7903-005A-455F-B683-1875FB57E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AFBE2-AC9E-43BA-9C14-95D7BC1AC0BD}" type="presOf" srcId="{DDDA7903-005A-455F-B683-1875FB57E27D}" destId="{A0EFB04E-EFFF-4670-8F4C-E98C4D073417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B36F85-26E4-4817-8613-1712FA92D98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4E37FFDD-B2BA-4F3E-8268-B3287697F675}">
      <dgm:prSet phldrT="[Text]" custT="1"/>
      <dgm:spPr/>
      <dgm:t>
        <a:bodyPr/>
        <a:lstStyle/>
        <a:p>
          <a:r>
            <a:rPr lang="en-US" sz="2800" dirty="0" smtClean="0"/>
            <a:t>October</a:t>
          </a:r>
          <a:endParaRPr lang="en-US" sz="2800" dirty="0"/>
        </a:p>
      </dgm:t>
    </dgm:pt>
    <dgm:pt modelId="{530326A3-4B12-4D93-98F7-746ECABBD39C}" type="parTrans" cxnId="{DEB9873A-DAB6-4139-8C24-8C2D910BDF72}">
      <dgm:prSet/>
      <dgm:spPr/>
      <dgm:t>
        <a:bodyPr/>
        <a:lstStyle/>
        <a:p>
          <a:endParaRPr lang="en-US"/>
        </a:p>
      </dgm:t>
    </dgm:pt>
    <dgm:pt modelId="{43607602-DEFD-441B-8C18-6A73F0186DFB}" type="sibTrans" cxnId="{DEB9873A-DAB6-4139-8C24-8C2D910BDF72}">
      <dgm:prSet/>
      <dgm:spPr/>
      <dgm:t>
        <a:bodyPr/>
        <a:lstStyle/>
        <a:p>
          <a:endParaRPr lang="en-US"/>
        </a:p>
      </dgm:t>
    </dgm:pt>
    <dgm:pt modelId="{72B2C2EE-F61E-49F2-95EF-3E1D40C39618}">
      <dgm:prSet phldrT="[Text]"/>
      <dgm:spPr/>
      <dgm:t>
        <a:bodyPr/>
        <a:lstStyle/>
        <a:p>
          <a:r>
            <a:rPr lang="en-US" dirty="0" smtClean="0"/>
            <a:t>November</a:t>
          </a:r>
          <a:endParaRPr lang="en-US" dirty="0"/>
        </a:p>
      </dgm:t>
    </dgm:pt>
    <dgm:pt modelId="{60971696-F00B-44CF-B2F9-FF6FBCC435D6}" type="parTrans" cxnId="{725F0879-52ED-4788-A2E8-1D0D8D499F1A}">
      <dgm:prSet/>
      <dgm:spPr/>
      <dgm:t>
        <a:bodyPr/>
        <a:lstStyle/>
        <a:p>
          <a:endParaRPr lang="en-US"/>
        </a:p>
      </dgm:t>
    </dgm:pt>
    <dgm:pt modelId="{C573A9B4-B8A7-4EBE-816E-FC47E6480723}" type="sibTrans" cxnId="{725F0879-52ED-4788-A2E8-1D0D8D499F1A}">
      <dgm:prSet/>
      <dgm:spPr/>
      <dgm:t>
        <a:bodyPr/>
        <a:lstStyle/>
        <a:p>
          <a:endParaRPr lang="en-US"/>
        </a:p>
      </dgm:t>
    </dgm:pt>
    <dgm:pt modelId="{C794F3AD-95D0-49DE-9728-FBFD9B7499FA}">
      <dgm:prSet phldrT="[Text]"/>
      <dgm:spPr/>
      <dgm:t>
        <a:bodyPr/>
        <a:lstStyle/>
        <a:p>
          <a:r>
            <a:rPr lang="en-US" dirty="0" smtClean="0"/>
            <a:t>December</a:t>
          </a:r>
          <a:endParaRPr lang="en-US" dirty="0"/>
        </a:p>
      </dgm:t>
    </dgm:pt>
    <dgm:pt modelId="{BADEB284-488F-4C9F-826F-5730D97F556D}" type="parTrans" cxnId="{4A835A5E-AC7A-4D98-9A8F-805248DAC7CE}">
      <dgm:prSet/>
      <dgm:spPr/>
      <dgm:t>
        <a:bodyPr/>
        <a:lstStyle/>
        <a:p>
          <a:endParaRPr lang="en-US"/>
        </a:p>
      </dgm:t>
    </dgm:pt>
    <dgm:pt modelId="{876886E1-144F-435B-976A-692CED871DA0}" type="sibTrans" cxnId="{4A835A5E-AC7A-4D98-9A8F-805248DAC7CE}">
      <dgm:prSet/>
      <dgm:spPr/>
      <dgm:t>
        <a:bodyPr/>
        <a:lstStyle/>
        <a:p>
          <a:endParaRPr lang="en-US"/>
        </a:p>
      </dgm:t>
    </dgm:pt>
    <dgm:pt modelId="{2D97A693-8324-4E94-BED5-418116C6EDFA}" type="pres">
      <dgm:prSet presAssocID="{AEB36F85-26E4-4817-8613-1712FA92D984}" presName="Name0" presStyleCnt="0">
        <dgm:presLayoutVars>
          <dgm:dir/>
          <dgm:animLvl val="lvl"/>
          <dgm:resizeHandles val="exact"/>
        </dgm:presLayoutVars>
      </dgm:prSet>
      <dgm:spPr/>
    </dgm:pt>
    <dgm:pt modelId="{4D6471EA-BBCB-482C-BEC5-B02C612E5DEA}" type="pres">
      <dgm:prSet presAssocID="{4E37FFDD-B2BA-4F3E-8268-B3287697F675}" presName="parTxOnly" presStyleLbl="node1" presStyleIdx="0" presStyleCnt="3" custScaleX="97659" custScaleY="90760" custLinFactY="-43365" custLinFactNeighborX="1299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03E82-9435-4A56-BD94-C9FA05D6B361}" type="pres">
      <dgm:prSet presAssocID="{43607602-DEFD-441B-8C18-6A73F0186DFB}" presName="parTxOnlySpace" presStyleCnt="0"/>
      <dgm:spPr/>
    </dgm:pt>
    <dgm:pt modelId="{A172E4CB-77A0-4E3D-8033-4B174309237B}" type="pres">
      <dgm:prSet presAssocID="{72B2C2EE-F61E-49F2-95EF-3E1D40C39618}" presName="parTxOnly" presStyleLbl="node1" presStyleIdx="1" presStyleCnt="3" custLinFactY="-43345" custLinFactNeighborX="233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8B34C-6541-47AB-8D66-5D7C821AF14B}" type="pres">
      <dgm:prSet presAssocID="{C573A9B4-B8A7-4EBE-816E-FC47E6480723}" presName="parTxOnlySpace" presStyleCnt="0"/>
      <dgm:spPr/>
    </dgm:pt>
    <dgm:pt modelId="{E680F44A-39BB-476F-907D-EDF48A282135}" type="pres">
      <dgm:prSet presAssocID="{C794F3AD-95D0-49DE-9728-FBFD9B7499FA}" presName="parTxOnly" presStyleLbl="node1" presStyleIdx="2" presStyleCnt="3" custLinFactY="-43345" custLinFactNeighborX="11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E48378-A81D-4194-BC7E-CF4C3E6B214D}" type="presOf" srcId="{72B2C2EE-F61E-49F2-95EF-3E1D40C39618}" destId="{A172E4CB-77A0-4E3D-8033-4B174309237B}" srcOrd="0" destOrd="0" presId="urn:microsoft.com/office/officeart/2005/8/layout/chevron1"/>
    <dgm:cxn modelId="{D3FAA013-A265-455B-B17F-58E24E01794D}" type="presOf" srcId="{C794F3AD-95D0-49DE-9728-FBFD9B7499FA}" destId="{E680F44A-39BB-476F-907D-EDF48A282135}" srcOrd="0" destOrd="0" presId="urn:microsoft.com/office/officeart/2005/8/layout/chevron1"/>
    <dgm:cxn modelId="{CB5A528C-8E53-48AD-9E62-B5D90866E37D}" type="presOf" srcId="{AEB36F85-26E4-4817-8613-1712FA92D984}" destId="{2D97A693-8324-4E94-BED5-418116C6EDFA}" srcOrd="0" destOrd="0" presId="urn:microsoft.com/office/officeart/2005/8/layout/chevron1"/>
    <dgm:cxn modelId="{DEB9873A-DAB6-4139-8C24-8C2D910BDF72}" srcId="{AEB36F85-26E4-4817-8613-1712FA92D984}" destId="{4E37FFDD-B2BA-4F3E-8268-B3287697F675}" srcOrd="0" destOrd="0" parTransId="{530326A3-4B12-4D93-98F7-746ECABBD39C}" sibTransId="{43607602-DEFD-441B-8C18-6A73F0186DFB}"/>
    <dgm:cxn modelId="{725F0879-52ED-4788-A2E8-1D0D8D499F1A}" srcId="{AEB36F85-26E4-4817-8613-1712FA92D984}" destId="{72B2C2EE-F61E-49F2-95EF-3E1D40C39618}" srcOrd="1" destOrd="0" parTransId="{60971696-F00B-44CF-B2F9-FF6FBCC435D6}" sibTransId="{C573A9B4-B8A7-4EBE-816E-FC47E6480723}"/>
    <dgm:cxn modelId="{F9B2AD1D-AF3B-46BB-A693-102B14720BB3}" type="presOf" srcId="{4E37FFDD-B2BA-4F3E-8268-B3287697F675}" destId="{4D6471EA-BBCB-482C-BEC5-B02C612E5DEA}" srcOrd="0" destOrd="0" presId="urn:microsoft.com/office/officeart/2005/8/layout/chevron1"/>
    <dgm:cxn modelId="{4A835A5E-AC7A-4D98-9A8F-805248DAC7CE}" srcId="{AEB36F85-26E4-4817-8613-1712FA92D984}" destId="{C794F3AD-95D0-49DE-9728-FBFD9B7499FA}" srcOrd="2" destOrd="0" parTransId="{BADEB284-488F-4C9F-826F-5730D97F556D}" sibTransId="{876886E1-144F-435B-976A-692CED871DA0}"/>
    <dgm:cxn modelId="{C8DBBB33-3CD6-4019-B175-59882B0EB0E3}" type="presParOf" srcId="{2D97A693-8324-4E94-BED5-418116C6EDFA}" destId="{4D6471EA-BBCB-482C-BEC5-B02C612E5DEA}" srcOrd="0" destOrd="0" presId="urn:microsoft.com/office/officeart/2005/8/layout/chevron1"/>
    <dgm:cxn modelId="{ABF7951E-E55C-4BDC-8E0A-829AF34CE93E}" type="presParOf" srcId="{2D97A693-8324-4E94-BED5-418116C6EDFA}" destId="{F3503E82-9435-4A56-BD94-C9FA05D6B361}" srcOrd="1" destOrd="0" presId="urn:microsoft.com/office/officeart/2005/8/layout/chevron1"/>
    <dgm:cxn modelId="{8C9A8330-8407-4438-A6B4-6F08982497B8}" type="presParOf" srcId="{2D97A693-8324-4E94-BED5-418116C6EDFA}" destId="{A172E4CB-77A0-4E3D-8033-4B174309237B}" srcOrd="2" destOrd="0" presId="urn:microsoft.com/office/officeart/2005/8/layout/chevron1"/>
    <dgm:cxn modelId="{7F546C3B-F0A7-4269-B4E2-10D1F7706203}" type="presParOf" srcId="{2D97A693-8324-4E94-BED5-418116C6EDFA}" destId="{3658B34C-6541-47AB-8D66-5D7C821AF14B}" srcOrd="3" destOrd="0" presId="urn:microsoft.com/office/officeart/2005/8/layout/chevron1"/>
    <dgm:cxn modelId="{BD9B77C4-1E0A-4E9D-A7D4-FBDC9E84B9C7}" type="presParOf" srcId="{2D97A693-8324-4E94-BED5-418116C6EDFA}" destId="{E680F44A-39BB-476F-907D-EDF48A28213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A7903-005A-455F-B683-1875FB57E27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FB04E-EFFF-4670-8F4C-E98C4D073417}" type="pres">
      <dgm:prSet presAssocID="{DDDA7903-005A-455F-B683-1875FB57E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A737E63-FB50-4705-AC45-485923B24CA4}" type="presOf" srcId="{DDDA7903-005A-455F-B683-1875FB57E27D}" destId="{A0EFB04E-EFFF-4670-8F4C-E98C4D073417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B36F85-26E4-4817-8613-1712FA92D98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4E37FFDD-B2BA-4F3E-8268-B3287697F675}">
      <dgm:prSet phldrT="[Text]"/>
      <dgm:spPr/>
      <dgm:t>
        <a:bodyPr/>
        <a:lstStyle/>
        <a:p>
          <a:r>
            <a:rPr lang="en-US" dirty="0" smtClean="0"/>
            <a:t>Q4:2016</a:t>
          </a:r>
          <a:endParaRPr lang="en-US" dirty="0"/>
        </a:p>
      </dgm:t>
    </dgm:pt>
    <dgm:pt modelId="{530326A3-4B12-4D93-98F7-746ECABBD39C}" type="parTrans" cxnId="{DEB9873A-DAB6-4139-8C24-8C2D910BDF72}">
      <dgm:prSet/>
      <dgm:spPr/>
      <dgm:t>
        <a:bodyPr/>
        <a:lstStyle/>
        <a:p>
          <a:endParaRPr lang="en-US"/>
        </a:p>
      </dgm:t>
    </dgm:pt>
    <dgm:pt modelId="{43607602-DEFD-441B-8C18-6A73F0186DFB}" type="sibTrans" cxnId="{DEB9873A-DAB6-4139-8C24-8C2D910BDF72}">
      <dgm:prSet/>
      <dgm:spPr/>
      <dgm:t>
        <a:bodyPr/>
        <a:lstStyle/>
        <a:p>
          <a:endParaRPr lang="en-US"/>
        </a:p>
      </dgm:t>
    </dgm:pt>
    <dgm:pt modelId="{72B2C2EE-F61E-49F2-95EF-3E1D40C39618}">
      <dgm:prSet phldrT="[Text]"/>
      <dgm:spPr/>
      <dgm:t>
        <a:bodyPr/>
        <a:lstStyle/>
        <a:p>
          <a:r>
            <a:rPr lang="en-US" dirty="0" smtClean="0"/>
            <a:t>Q1:2017</a:t>
          </a:r>
          <a:endParaRPr lang="en-US" dirty="0"/>
        </a:p>
      </dgm:t>
    </dgm:pt>
    <dgm:pt modelId="{60971696-F00B-44CF-B2F9-FF6FBCC435D6}" type="parTrans" cxnId="{725F0879-52ED-4788-A2E8-1D0D8D499F1A}">
      <dgm:prSet/>
      <dgm:spPr/>
      <dgm:t>
        <a:bodyPr/>
        <a:lstStyle/>
        <a:p>
          <a:endParaRPr lang="en-US"/>
        </a:p>
      </dgm:t>
    </dgm:pt>
    <dgm:pt modelId="{C573A9B4-B8A7-4EBE-816E-FC47E6480723}" type="sibTrans" cxnId="{725F0879-52ED-4788-A2E8-1D0D8D499F1A}">
      <dgm:prSet/>
      <dgm:spPr/>
      <dgm:t>
        <a:bodyPr/>
        <a:lstStyle/>
        <a:p>
          <a:endParaRPr lang="en-US"/>
        </a:p>
      </dgm:t>
    </dgm:pt>
    <dgm:pt modelId="{C794F3AD-95D0-49DE-9728-FBFD9B7499FA}">
      <dgm:prSet phldrT="[Text]"/>
      <dgm:spPr/>
      <dgm:t>
        <a:bodyPr/>
        <a:lstStyle/>
        <a:p>
          <a:r>
            <a:rPr lang="en-US" dirty="0" smtClean="0"/>
            <a:t>Q2:2017</a:t>
          </a:r>
          <a:endParaRPr lang="en-US" dirty="0"/>
        </a:p>
      </dgm:t>
    </dgm:pt>
    <dgm:pt modelId="{BADEB284-488F-4C9F-826F-5730D97F556D}" type="parTrans" cxnId="{4A835A5E-AC7A-4D98-9A8F-805248DAC7CE}">
      <dgm:prSet/>
      <dgm:spPr/>
      <dgm:t>
        <a:bodyPr/>
        <a:lstStyle/>
        <a:p>
          <a:endParaRPr lang="en-US"/>
        </a:p>
      </dgm:t>
    </dgm:pt>
    <dgm:pt modelId="{876886E1-144F-435B-976A-692CED871DA0}" type="sibTrans" cxnId="{4A835A5E-AC7A-4D98-9A8F-805248DAC7CE}">
      <dgm:prSet/>
      <dgm:spPr/>
      <dgm:t>
        <a:bodyPr/>
        <a:lstStyle/>
        <a:p>
          <a:endParaRPr lang="en-US"/>
        </a:p>
      </dgm:t>
    </dgm:pt>
    <dgm:pt modelId="{2D97A693-8324-4E94-BED5-418116C6EDFA}" type="pres">
      <dgm:prSet presAssocID="{AEB36F85-26E4-4817-8613-1712FA92D984}" presName="Name0" presStyleCnt="0">
        <dgm:presLayoutVars>
          <dgm:dir/>
          <dgm:animLvl val="lvl"/>
          <dgm:resizeHandles val="exact"/>
        </dgm:presLayoutVars>
      </dgm:prSet>
      <dgm:spPr/>
    </dgm:pt>
    <dgm:pt modelId="{4D6471EA-BBCB-482C-BEC5-B02C612E5DEA}" type="pres">
      <dgm:prSet presAssocID="{4E37FFDD-B2BA-4F3E-8268-B3287697F675}" presName="parTxOnly" presStyleLbl="node1" presStyleIdx="0" presStyleCnt="3" custScaleX="97659" custScaleY="90760" custLinFactY="-43365" custLinFactNeighborX="1299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03E82-9435-4A56-BD94-C9FA05D6B361}" type="pres">
      <dgm:prSet presAssocID="{43607602-DEFD-441B-8C18-6A73F0186DFB}" presName="parTxOnlySpace" presStyleCnt="0"/>
      <dgm:spPr/>
    </dgm:pt>
    <dgm:pt modelId="{A172E4CB-77A0-4E3D-8033-4B174309237B}" type="pres">
      <dgm:prSet presAssocID="{72B2C2EE-F61E-49F2-95EF-3E1D40C39618}" presName="parTxOnly" presStyleLbl="node1" presStyleIdx="1" presStyleCnt="3" custLinFactY="-43345" custLinFactNeighborX="233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8B34C-6541-47AB-8D66-5D7C821AF14B}" type="pres">
      <dgm:prSet presAssocID="{C573A9B4-B8A7-4EBE-816E-FC47E6480723}" presName="parTxOnlySpace" presStyleCnt="0"/>
      <dgm:spPr/>
    </dgm:pt>
    <dgm:pt modelId="{E680F44A-39BB-476F-907D-EDF48A282135}" type="pres">
      <dgm:prSet presAssocID="{C794F3AD-95D0-49DE-9728-FBFD9B7499FA}" presName="parTxOnly" presStyleLbl="node1" presStyleIdx="2" presStyleCnt="3" custLinFactY="-43345" custLinFactNeighborX="11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9B16C-FE73-4F52-9323-B914646B67E0}" type="presOf" srcId="{AEB36F85-26E4-4817-8613-1712FA92D984}" destId="{2D97A693-8324-4E94-BED5-418116C6EDFA}" srcOrd="0" destOrd="0" presId="urn:microsoft.com/office/officeart/2005/8/layout/chevron1"/>
    <dgm:cxn modelId="{7D0B8C2F-294E-45BA-A367-879E3CE765D4}" type="presOf" srcId="{72B2C2EE-F61E-49F2-95EF-3E1D40C39618}" destId="{A172E4CB-77A0-4E3D-8033-4B174309237B}" srcOrd="0" destOrd="0" presId="urn:microsoft.com/office/officeart/2005/8/layout/chevron1"/>
    <dgm:cxn modelId="{4BAC1A50-9AED-4467-B2C4-CD5BAA18E0FF}" type="presOf" srcId="{4E37FFDD-B2BA-4F3E-8268-B3287697F675}" destId="{4D6471EA-BBCB-482C-BEC5-B02C612E5DEA}" srcOrd="0" destOrd="0" presId="urn:microsoft.com/office/officeart/2005/8/layout/chevron1"/>
    <dgm:cxn modelId="{DEB9873A-DAB6-4139-8C24-8C2D910BDF72}" srcId="{AEB36F85-26E4-4817-8613-1712FA92D984}" destId="{4E37FFDD-B2BA-4F3E-8268-B3287697F675}" srcOrd="0" destOrd="0" parTransId="{530326A3-4B12-4D93-98F7-746ECABBD39C}" sibTransId="{43607602-DEFD-441B-8C18-6A73F0186DFB}"/>
    <dgm:cxn modelId="{725F0879-52ED-4788-A2E8-1D0D8D499F1A}" srcId="{AEB36F85-26E4-4817-8613-1712FA92D984}" destId="{72B2C2EE-F61E-49F2-95EF-3E1D40C39618}" srcOrd="1" destOrd="0" parTransId="{60971696-F00B-44CF-B2F9-FF6FBCC435D6}" sibTransId="{C573A9B4-B8A7-4EBE-816E-FC47E6480723}"/>
    <dgm:cxn modelId="{1BA76831-FE7A-4A6A-A089-6E59556FF08F}" type="presOf" srcId="{C794F3AD-95D0-49DE-9728-FBFD9B7499FA}" destId="{E680F44A-39BB-476F-907D-EDF48A282135}" srcOrd="0" destOrd="0" presId="urn:microsoft.com/office/officeart/2005/8/layout/chevron1"/>
    <dgm:cxn modelId="{4A835A5E-AC7A-4D98-9A8F-805248DAC7CE}" srcId="{AEB36F85-26E4-4817-8613-1712FA92D984}" destId="{C794F3AD-95D0-49DE-9728-FBFD9B7499FA}" srcOrd="2" destOrd="0" parTransId="{BADEB284-488F-4C9F-826F-5730D97F556D}" sibTransId="{876886E1-144F-435B-976A-692CED871DA0}"/>
    <dgm:cxn modelId="{C07EB8A2-AE56-4649-8BD5-251DC70081F0}" type="presParOf" srcId="{2D97A693-8324-4E94-BED5-418116C6EDFA}" destId="{4D6471EA-BBCB-482C-BEC5-B02C612E5DEA}" srcOrd="0" destOrd="0" presId="urn:microsoft.com/office/officeart/2005/8/layout/chevron1"/>
    <dgm:cxn modelId="{648CA17A-E51A-42C8-807C-8F3DA04DBF55}" type="presParOf" srcId="{2D97A693-8324-4E94-BED5-418116C6EDFA}" destId="{F3503E82-9435-4A56-BD94-C9FA05D6B361}" srcOrd="1" destOrd="0" presId="urn:microsoft.com/office/officeart/2005/8/layout/chevron1"/>
    <dgm:cxn modelId="{FD1621C1-4925-4098-AB59-48C4193B88BF}" type="presParOf" srcId="{2D97A693-8324-4E94-BED5-418116C6EDFA}" destId="{A172E4CB-77A0-4E3D-8033-4B174309237B}" srcOrd="2" destOrd="0" presId="urn:microsoft.com/office/officeart/2005/8/layout/chevron1"/>
    <dgm:cxn modelId="{C5D8F557-2243-40DF-AF1B-32D3762FC6DA}" type="presParOf" srcId="{2D97A693-8324-4E94-BED5-418116C6EDFA}" destId="{3658B34C-6541-47AB-8D66-5D7C821AF14B}" srcOrd="3" destOrd="0" presId="urn:microsoft.com/office/officeart/2005/8/layout/chevron1"/>
    <dgm:cxn modelId="{33B34DB8-11B2-4D34-83BB-8BFABE6B6707}" type="presParOf" srcId="{2D97A693-8324-4E94-BED5-418116C6EDFA}" destId="{E680F44A-39BB-476F-907D-EDF48A28213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3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4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2852928"/>
            <a:ext cx="7616952" cy="4937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5000"/>
              </a:lnSpc>
              <a:defRPr sz="30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3429000"/>
            <a:ext cx="4498848" cy="2286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1134"/>
              </a:spcBef>
              <a:buNone/>
              <a:defRPr sz="21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46120" y="704023"/>
            <a:ext cx="5715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78598"/>
            <a:ext cx="2974602" cy="2974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3200400" cy="9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96696"/>
            <a:ext cx="8641080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1752" y="1810512"/>
            <a:ext cx="865936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3"/>
            <a:ext cx="904346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96696"/>
            <a:ext cx="8641080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01752" y="1809750"/>
            <a:ext cx="8659813" cy="451802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3"/>
            <a:ext cx="904346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7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96696"/>
            <a:ext cx="8641080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1752" y="2398288"/>
            <a:ext cx="4111222" cy="3929360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8032" y="2398288"/>
            <a:ext cx="4114800" cy="3931920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1625" y="1777866"/>
            <a:ext cx="4111625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31207" y="1777866"/>
            <a:ext cx="4111625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3"/>
            <a:ext cx="904346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141305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3/16/2017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5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679096" y="6553200"/>
            <a:ext cx="2371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– Internal Distribution</a:t>
            </a:r>
            <a:r>
              <a:rPr lang="en-US" altLang="en-US" sz="9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phy.com/search/client-changes-the-brie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iphy.com/search/client-changes-the-brie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iphy.com/search/client-changes-the-brie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hyperlink" Target="http://giphy.com/search/client-changes-the-brie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hyperlink" Target="http://giphy.com/search/client-changes-the-brie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edagileframework.com/" TargetMode="External"/><Relationship Id="rId2" Type="http://schemas.openxmlformats.org/officeDocument/2006/relationships/hyperlink" Target="https://www.agilealliance.org/agile101/guide-to-agile/agile-glossa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87552" y="2605793"/>
            <a:ext cx="7616952" cy="493776"/>
          </a:xfrm>
        </p:spPr>
        <p:txBody>
          <a:bodyPr/>
          <a:lstStyle/>
          <a:p>
            <a:r>
              <a:rPr lang="en-US" sz="2800" dirty="0"/>
              <a:t>Behavior Driven Development</a:t>
            </a:r>
            <a:br>
              <a:rPr lang="en-US" sz="2800" dirty="0"/>
            </a:br>
            <a:r>
              <a:rPr lang="en-US" sz="2400" dirty="0"/>
              <a:t>Gherkin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87552" y="3611880"/>
            <a:ext cx="4498848" cy="2103120"/>
          </a:xfrm>
        </p:spPr>
        <p:txBody>
          <a:bodyPr/>
          <a:lstStyle/>
          <a:p>
            <a:r>
              <a:rPr lang="en-US" dirty="0" smtClean="0"/>
              <a:t>March,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7" y="4353405"/>
            <a:ext cx="3635249" cy="2286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36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7"/>
          <a:stretch/>
        </p:blipFill>
        <p:spPr>
          <a:xfrm>
            <a:off x="125496" y="1236297"/>
            <a:ext cx="8961120" cy="1570110"/>
          </a:xfrm>
          <a:prstGeom prst="rect">
            <a:avLst/>
          </a:prstGeom>
        </p:spPr>
      </p:pic>
      <p:pic>
        <p:nvPicPr>
          <p:cNvPr id="6" name="Picture 5" descr="SAFe_4.0-three-level-for-PP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07"/>
          <a:stretch/>
        </p:blipFill>
        <p:spPr>
          <a:xfrm>
            <a:off x="123004" y="862501"/>
            <a:ext cx="8961120" cy="3776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1752" y="3180202"/>
            <a:ext cx="8659368" cy="3147445"/>
          </a:xfrm>
        </p:spPr>
        <p:txBody>
          <a:bodyPr/>
          <a:lstStyle/>
          <a:p>
            <a:r>
              <a:rPr lang="en-US" b="1" dirty="0" smtClean="0"/>
              <a:t>Portfolio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i-direction </a:t>
            </a:r>
            <a:r>
              <a:rPr lang="en-US" sz="1600" dirty="0"/>
              <a:t>connection to the </a:t>
            </a:r>
            <a:r>
              <a:rPr lang="en-US" sz="1600" dirty="0" smtClean="0"/>
              <a:t>enterprise via strategic themes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Program portfolio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Discovery, definition, and administration of major initiatives (epics)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432125"/>
            <a:ext cx="8961120" cy="2605191"/>
          </a:xfrm>
          <a:prstGeom prst="rect">
            <a:avLst/>
          </a:prstGeom>
        </p:spPr>
      </p:pic>
      <p:pic>
        <p:nvPicPr>
          <p:cNvPr id="6" name="Picture 5" descr="SAFe_4.0-three-level-for-PP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07"/>
          <a:stretch/>
        </p:blipFill>
        <p:spPr>
          <a:xfrm>
            <a:off x="123004" y="862501"/>
            <a:ext cx="8961120" cy="3776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1752" y="1457326"/>
            <a:ext cx="8659368" cy="1543049"/>
          </a:xfrm>
        </p:spPr>
        <p:txBody>
          <a:bodyPr/>
          <a:lstStyle/>
          <a:p>
            <a:r>
              <a:rPr lang="en-US" b="1" dirty="0" smtClean="0"/>
              <a:t>Program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Uses the metaphor of a Agile Release Train (ART), a team of Agile teams that deliver incremental release of value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5086351"/>
            <a:ext cx="8659368" cy="1543049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ARTs are virtual </a:t>
            </a:r>
            <a:r>
              <a:rPr lang="en-US" sz="1600" dirty="0" smtClean="0"/>
              <a:t>organizations, coordinated via release train engineer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ARTs are composed of 5 to 12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Each ART includes all roles and infrastructure needed to delivery fully-tested, working, system-level </a:t>
            </a:r>
            <a:r>
              <a:rPr lang="en-US" sz="1600" dirty="0" smtClean="0"/>
              <a:t>software (system team, </a:t>
            </a:r>
            <a:r>
              <a:rPr lang="en-US" sz="1600" dirty="0" err="1" smtClean="0"/>
              <a:t>devops</a:t>
            </a:r>
            <a:r>
              <a:rPr lang="en-US" sz="1600" dirty="0" smtClean="0"/>
              <a:t>, release </a:t>
            </a:r>
            <a:r>
              <a:rPr lang="en-US" sz="1600" dirty="0" err="1" smtClean="0"/>
              <a:t>mgt</a:t>
            </a:r>
            <a:r>
              <a:rPr lang="en-US" sz="1600" dirty="0" smtClean="0"/>
              <a:t>, shared services)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Everyone is “on the train”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" y="4714875"/>
            <a:ext cx="8961120" cy="1706000"/>
          </a:xfrm>
          <a:prstGeom prst="rect">
            <a:avLst/>
          </a:prstGeom>
        </p:spPr>
      </p:pic>
      <p:pic>
        <p:nvPicPr>
          <p:cNvPr id="8" name="Picture 7" descr="SAFe_4.0-three-level-for-PPT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07"/>
          <a:stretch/>
        </p:blipFill>
        <p:spPr>
          <a:xfrm>
            <a:off x="123004" y="862501"/>
            <a:ext cx="8961120" cy="377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1752" y="1600200"/>
            <a:ext cx="8659368" cy="2847975"/>
          </a:xfrm>
        </p:spPr>
        <p:txBody>
          <a:bodyPr/>
          <a:lstStyle/>
          <a:p>
            <a:r>
              <a:rPr lang="en-US" b="1" dirty="0" smtClean="0"/>
              <a:t>Team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Self-organizing Scrum/XP or Kanban teams that deliver the features/components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Includes developers, system testers, technical leads, solution architects and product owners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Intense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All teams are “on the train”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Plan together, integrate and demo together, learn together</a:t>
            </a:r>
          </a:p>
          <a:p>
            <a:endParaRPr lang="en-US" sz="16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7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Fe_4.0-three-level-for-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77051"/>
            <a:ext cx="8862060" cy="57269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1" y="1737360"/>
            <a:ext cx="7671958" cy="44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pic>
        <p:nvPicPr>
          <p:cNvPr id="5" name="Content Placeholder 4" descr="SAFe_4.0-three-level-for-PP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4" y="1054646"/>
            <a:ext cx="6914776" cy="44191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31" y="5722311"/>
            <a:ext cx="4306504" cy="656349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5400000">
            <a:off x="4141128" y="3557675"/>
            <a:ext cx="145363" cy="4145654"/>
          </a:xfrm>
          <a:prstGeom prst="leftBrace">
            <a:avLst>
              <a:gd name="adj1" fmla="val 109633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180583" y="4701450"/>
            <a:ext cx="294289" cy="8971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757" y="1675924"/>
            <a:ext cx="1256553" cy="36263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6555105" y="3314700"/>
            <a:ext cx="1018374" cy="7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2" idx="1"/>
          </p:cNvCxnSpPr>
          <p:nvPr/>
        </p:nvCxnSpPr>
        <p:spPr>
          <a:xfrm flipH="1" flipV="1">
            <a:off x="6663864" y="1814980"/>
            <a:ext cx="930399" cy="2401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264" y="2050386"/>
            <a:ext cx="1252046" cy="31305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894" y="6320791"/>
            <a:ext cx="4825829" cy="2479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131820" y="6301664"/>
            <a:ext cx="2097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Component Teams (L2 &amp; L3)</a:t>
            </a:r>
            <a:endParaRPr lang="en-US" sz="1100" b="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74" y="2893376"/>
            <a:ext cx="1698591" cy="2479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318" y="6139155"/>
            <a:ext cx="365517" cy="12190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177770" y="6058380"/>
            <a:ext cx="168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Coordination, Integration, Shared Services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84506" y="2880261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System Team</a:t>
            </a:r>
            <a:endParaRPr lang="en-US" sz="1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7676501" y="3208055"/>
            <a:ext cx="1248225" cy="283000"/>
            <a:chOff x="7680581" y="3028762"/>
            <a:chExt cx="1248225" cy="28300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581" y="3028762"/>
              <a:ext cx="1248225" cy="2830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7783400" y="3040588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Release Train</a:t>
              </a:r>
              <a:endParaRPr lang="en-US" sz="1000" b="1" dirty="0"/>
            </a:p>
          </p:txBody>
        </p:sp>
      </p:grpSp>
      <p:sp>
        <p:nvSpPr>
          <p:cNvPr id="68" name="Left Brace 67"/>
          <p:cNvSpPr/>
          <p:nvPr/>
        </p:nvSpPr>
        <p:spPr>
          <a:xfrm rot="10800000" flipH="1">
            <a:off x="7588548" y="2946887"/>
            <a:ext cx="87953" cy="748851"/>
          </a:xfrm>
          <a:prstGeom prst="leftBrace">
            <a:avLst>
              <a:gd name="adj1" fmla="val 109633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72" idx="1"/>
          </p:cNvCxnSpPr>
          <p:nvPr/>
        </p:nvCxnSpPr>
        <p:spPr>
          <a:xfrm flipH="1">
            <a:off x="6006466" y="2055158"/>
            <a:ext cx="1587797" cy="948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 rot="10800000" flipH="1">
            <a:off x="7594263" y="1670011"/>
            <a:ext cx="100493" cy="770294"/>
          </a:xfrm>
          <a:prstGeom prst="leftBrace">
            <a:avLst>
              <a:gd name="adj1" fmla="val 109633"/>
              <a:gd name="adj2" fmla="val 50000"/>
            </a:avLst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92318" y="6002383"/>
            <a:ext cx="365517" cy="10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6881412" y="5877825"/>
            <a:ext cx="365759" cy="965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177769" y="5785146"/>
            <a:ext cx="168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 Teams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3468" y="5945843"/>
            <a:ext cx="168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Feature Teams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4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Structure: Component vs. Feature Teams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914585"/>
            <a:ext cx="5872883" cy="43769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Feature Teams</a:t>
            </a:r>
          </a:p>
          <a:p>
            <a:pPr marL="742950" lvl="1" indent="-285750"/>
            <a:r>
              <a:rPr lang="en-US" dirty="0" smtClean="0"/>
              <a:t>Organized around user-centered functionality</a:t>
            </a:r>
          </a:p>
          <a:p>
            <a:pPr marL="742950" lvl="1" indent="-285750"/>
            <a:r>
              <a:rPr lang="en-US" dirty="0" smtClean="0"/>
              <a:t>Can Deliver Functionality without dependency on other teams</a:t>
            </a:r>
          </a:p>
          <a:p>
            <a:pPr marL="742950" lvl="1" indent="-285750"/>
            <a:r>
              <a:rPr lang="en-US" dirty="0" smtClean="0"/>
              <a:t>All skillsets required to deliver user stories are embedded on team</a:t>
            </a:r>
          </a:p>
          <a:p>
            <a:pPr marL="742950" lvl="1" indent="-285750"/>
            <a:r>
              <a:rPr lang="en-US" dirty="0" smtClean="0"/>
              <a:t>This will be our target whenever possible</a:t>
            </a:r>
          </a:p>
          <a:p>
            <a:pPr marL="742950" lvl="1" indent="-285750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Component Teams</a:t>
            </a:r>
            <a:endParaRPr lang="en-US" b="1" dirty="0"/>
          </a:p>
          <a:p>
            <a:pPr marL="742950" lvl="1" indent="-285750"/>
            <a:r>
              <a:rPr lang="en-US" dirty="0" smtClean="0"/>
              <a:t>Organized by technical system</a:t>
            </a:r>
          </a:p>
          <a:p>
            <a:pPr marL="742950" lvl="1" indent="-285750"/>
            <a:r>
              <a:rPr lang="en-US" dirty="0" smtClean="0"/>
              <a:t>Highly dependent on other teams</a:t>
            </a:r>
          </a:p>
          <a:p>
            <a:pPr marL="742950" lvl="1" indent="-285750"/>
            <a:r>
              <a:rPr lang="en-US" dirty="0" smtClean="0"/>
              <a:t>Only deliver a slice of functionality to be consumed by other teams</a:t>
            </a:r>
          </a:p>
          <a:p>
            <a:pPr marL="742950" lvl="1" indent="-285750"/>
            <a:r>
              <a:rPr lang="en-US" dirty="0" smtClean="0"/>
              <a:t>Used when there is a high technical specialization required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35" y="1383790"/>
            <a:ext cx="2786485" cy="17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Structure: System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3464" y="1367028"/>
            <a:ext cx="8659368" cy="4517136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 Development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Automate Deployments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Environment for Demos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Environment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System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dirty="0" smtClean="0"/>
              <a:t>Inter-component Interfaces (where needed)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E2E Solution Testing &amp; Performance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Demo Participation – System &amp; Solution Demos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67" y="928468"/>
            <a:ext cx="2786485" cy="17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Structure: Shared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3192" y="1807933"/>
            <a:ext cx="6077946" cy="384024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People that cannot be dedicated full-time to a team, because it’s impractical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 Specialists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DBAs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Enterprise Architects / Information Architects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Desktop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Others..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May form a separate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May embed on agile teams as needed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67" y="928468"/>
            <a:ext cx="2786485" cy="17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we scale this beyond AUT?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349477"/>
            <a:ext cx="8659368" cy="4978171"/>
          </a:xfrm>
        </p:spPr>
        <p:txBody>
          <a:bodyPr/>
          <a:lstStyle/>
          <a:p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 far, we have focused on only on the AUT Program Team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would this picture look like if we were to incorporate other programs at Fannie Mae?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beauty of this framework is that it’s extensible beyond just 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Approaches</a:t>
            </a:r>
            <a:endParaRPr lang="en-US" dirty="0" smtClean="0"/>
          </a:p>
          <a:p>
            <a:pPr marL="457200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BDD</a:t>
            </a:r>
            <a:endParaRPr lang="en-US" dirty="0" smtClean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sz="1050" dirty="0" smtClean="0"/>
              <a:t>Benefits of BDD</a:t>
            </a:r>
            <a:endParaRPr lang="en-US" sz="1050" dirty="0" smtClean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sz="1050" dirty="0" smtClean="0"/>
              <a:t>BDD principles</a:t>
            </a:r>
            <a:endParaRPr lang="en-US" sz="1050" dirty="0" smtClean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sz="1050" dirty="0" smtClean="0"/>
              <a:t>BDD tools and implementation</a:t>
            </a:r>
            <a:endParaRPr lang="en-US" sz="1050" dirty="0" smtClean="0"/>
          </a:p>
          <a:p>
            <a:pPr marL="457200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What is Gherkin</a:t>
            </a:r>
            <a:endParaRPr lang="en-US" dirty="0" smtClean="0"/>
          </a:p>
          <a:p>
            <a:pPr marL="457200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How to Write Gherkin</a:t>
            </a:r>
            <a:endParaRPr lang="en-US" dirty="0" smtClean="0"/>
          </a:p>
          <a:p>
            <a:pPr marL="457200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Project Example.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1" y="1346408"/>
            <a:ext cx="8497015" cy="52095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7582" y="4269657"/>
            <a:ext cx="1878483" cy="1954162"/>
          </a:xfrm>
          <a:prstGeom prst="rect">
            <a:avLst/>
          </a:prstGeom>
          <a:solidFill>
            <a:srgbClr val="00B050">
              <a:alpha val="4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 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1467" y="4269657"/>
            <a:ext cx="2117867" cy="1954162"/>
          </a:xfrm>
          <a:prstGeom prst="rect">
            <a:avLst/>
          </a:prstGeom>
          <a:solidFill>
            <a:schemeClr val="tx2">
              <a:lumMod val="50000"/>
              <a:lumOff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LDNG ART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4736" y="4269657"/>
            <a:ext cx="2044864" cy="1954162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 ART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9711" y="2698955"/>
            <a:ext cx="7658100" cy="1457926"/>
          </a:xfrm>
          <a:prstGeom prst="roundRect">
            <a:avLst/>
          </a:prstGeom>
          <a:solidFill>
            <a:srgbClr val="C00000">
              <a:alpha val="25098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On-going Support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541206"/>
            <a:ext cx="8659368" cy="4786442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Product Owner 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Whole Team 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Coaching at Team, Program, and Portfolio levels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Customized Workshops and Activities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Facilitation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Training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1752" y="1810512"/>
            <a:ext cx="8232648" cy="4590288"/>
          </a:xfrm>
        </p:spPr>
        <p:txBody>
          <a:bodyPr/>
          <a:lstStyle/>
          <a:p>
            <a:r>
              <a:rPr lang="en-US" sz="2000" dirty="0"/>
              <a:t>1</a:t>
            </a:r>
            <a:r>
              <a:rPr lang="en-US" sz="2000" dirty="0" smtClean="0"/>
              <a:t>-day interactive workshop</a:t>
            </a:r>
          </a:p>
          <a:p>
            <a:r>
              <a:rPr lang="en-US" sz="2000" dirty="0" smtClean="0"/>
              <a:t>In-person </a:t>
            </a:r>
            <a:r>
              <a:rPr lang="en-US" sz="2000" dirty="0"/>
              <a:t>attendance </a:t>
            </a:r>
            <a:r>
              <a:rPr lang="en-US" sz="2000" dirty="0" smtClean="0"/>
              <a:t>is required</a:t>
            </a:r>
            <a:endParaRPr lang="en-US" sz="2000" dirty="0"/>
          </a:p>
          <a:p>
            <a:endParaRPr lang="en-US" dirty="0"/>
          </a:p>
          <a:p>
            <a:r>
              <a:rPr lang="en-US" sz="2000" dirty="0" smtClean="0"/>
              <a:t>Topics include: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Agile history and mindset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owner role deep dive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vision and epics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Features and user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Empathy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92777" y="1810512"/>
            <a:ext cx="3927348" cy="4590288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Story </a:t>
            </a:r>
            <a:r>
              <a:rPr lang="en-US" dirty="0"/>
              <a:t>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Story 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Agile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Scrum/kanban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Team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10512"/>
            <a:ext cx="8232648" cy="4590288"/>
          </a:xfrm>
        </p:spPr>
        <p:txBody>
          <a:bodyPr/>
          <a:lstStyle/>
          <a:p>
            <a:r>
              <a:rPr lang="en-US" sz="2000" dirty="0" smtClean="0"/>
              <a:t>2-day interactive workshop culminating in a fun hands-on simulation</a:t>
            </a:r>
            <a:endParaRPr lang="en-US" sz="2000" dirty="0"/>
          </a:p>
          <a:p>
            <a:r>
              <a:rPr lang="en-US" sz="2000" dirty="0"/>
              <a:t>In-person attendance </a:t>
            </a:r>
            <a:r>
              <a:rPr lang="en-US" sz="2000" dirty="0" smtClean="0"/>
              <a:t>is required</a:t>
            </a:r>
            <a:endParaRPr lang="en-US" sz="2000" dirty="0"/>
          </a:p>
          <a:p>
            <a:endParaRPr lang="en-US" dirty="0"/>
          </a:p>
          <a:p>
            <a:r>
              <a:rPr lang="en-US" sz="2000" dirty="0" smtClean="0"/>
              <a:t>Topics include: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Agile history and mindset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Cross functional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vision and epics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Features and user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Story 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Agile technical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Agile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2777" y="1810512"/>
            <a:ext cx="3927348" cy="4590288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72"/>
              </a:spcBef>
              <a:buFontTx/>
              <a:buNone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684213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94"/>
              </a:spcBef>
              <a:buFontTx/>
              <a:buNone/>
              <a:defRPr sz="165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Definition of ready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Definition of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Team working agreements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Scrum/kanban </a:t>
            </a:r>
            <a:r>
              <a:rPr lang="en-US" dirty="0" smtClean="0"/>
              <a:t>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Timeline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77587507"/>
              </p:ext>
            </p:extLst>
          </p:nvPr>
        </p:nvGraphicFramePr>
        <p:xfrm>
          <a:off x="301752" y="1415844"/>
          <a:ext cx="8554654" cy="491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21533802"/>
              </p:ext>
            </p:extLst>
          </p:nvPr>
        </p:nvGraphicFramePr>
        <p:xfrm>
          <a:off x="152400" y="1396999"/>
          <a:ext cx="8790432" cy="493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1753" y="2971799"/>
            <a:ext cx="2389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Support Business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Conduct Product Owner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Create &amp; Define Epics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0482" y="2914918"/>
            <a:ext cx="2389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Conduct Whole Team Training     (2 Teams)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Create Features &amp;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Kick-Off Iteration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212" y="2865161"/>
            <a:ext cx="2389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Conduct Whole Team Training     (2 Teams)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Create Features &amp;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Kick-Off Iteration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773649"/>
            <a:ext cx="7577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eorgia" panose="02040502050405020303" pitchFamily="18" charset="0"/>
              </a:rPr>
              <a:t>* All remaining teams will follow the same structure and </a:t>
            </a:r>
            <a:r>
              <a:rPr lang="en-US" sz="1400" dirty="0" err="1" smtClean="0">
                <a:latin typeface="Georgia" panose="02040502050405020303" pitchFamily="18" charset="0"/>
              </a:rPr>
              <a:t>cbe</a:t>
            </a:r>
            <a:r>
              <a:rPr lang="en-US" sz="1400" dirty="0" smtClean="0">
                <a:latin typeface="Georgia" panose="02040502050405020303" pitchFamily="18" charset="0"/>
              </a:rPr>
              <a:t> completed by the end of Q1’2017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Timeline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46125245"/>
              </p:ext>
            </p:extLst>
          </p:nvPr>
        </p:nvGraphicFramePr>
        <p:xfrm>
          <a:off x="301752" y="1415844"/>
          <a:ext cx="8554654" cy="491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49528771"/>
              </p:ext>
            </p:extLst>
          </p:nvPr>
        </p:nvGraphicFramePr>
        <p:xfrm>
          <a:off x="152400" y="1396999"/>
          <a:ext cx="8790432" cy="493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575" y="2911326"/>
            <a:ext cx="2389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Business Team 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Target 4 Teams On-boarded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Create Program Iteration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Iterations have begun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6393" y="2911326"/>
            <a:ext cx="2389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ALL Teams are using Agility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Program Increments are a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Program </a:t>
            </a:r>
            <a:r>
              <a:rPr lang="en-US" dirty="0" err="1" smtClean="0">
                <a:latin typeface="Georgia" panose="02040502050405020303" pitchFamily="18" charset="0"/>
              </a:rPr>
              <a:t>Retros</a:t>
            </a:r>
            <a:r>
              <a:rPr lang="en-US" dirty="0" smtClean="0">
                <a:latin typeface="Georgia" panose="02040502050405020303" pitchFamily="18" charset="0"/>
              </a:rPr>
              <a:t> used to support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2911326"/>
            <a:ext cx="2389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Target ALL Teams On-boarded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Program Increments have begun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Program </a:t>
            </a:r>
            <a:r>
              <a:rPr lang="en-US" dirty="0" err="1" smtClean="0">
                <a:latin typeface="Georgia" panose="02040502050405020303" pitchFamily="18" charset="0"/>
              </a:rPr>
              <a:t>Retros</a:t>
            </a:r>
            <a:r>
              <a:rPr lang="en-US" dirty="0" smtClean="0">
                <a:latin typeface="Georgia" panose="02040502050405020303" pitchFamily="18" charset="0"/>
              </a:rPr>
              <a:t> have been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Start Agility Health Assessments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Team Assignment via Communication with your Manager – 10/31/16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Training Schedule </a:t>
            </a:r>
            <a:r>
              <a:rPr lang="en-US" dirty="0"/>
              <a:t>C</a:t>
            </a:r>
            <a:r>
              <a:rPr lang="en-US" dirty="0" smtClean="0"/>
              <a:t>ommunicated – 10/31/16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Program Iteration Schedule for 2017 – 10/31/16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Finalize 2017 Release Strategy – 10/31/16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SAFe Agilest Training for ART and System Teams – 12/15/16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Agile Alliance Glossary - </a:t>
            </a:r>
            <a:r>
              <a:rPr lang="en-US" u="sng" dirty="0">
                <a:hlinkClick r:id="rId2"/>
              </a:rPr>
              <a:t>https://www.agilealliance.org/agile101/guide-to-agile/agile-glossary/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Scaled Agile Framework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http://www.scaledagileframework.com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2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Approaches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45993"/>
              </p:ext>
            </p:extLst>
          </p:nvPr>
        </p:nvGraphicFramePr>
        <p:xfrm>
          <a:off x="682066" y="1809750"/>
          <a:ext cx="7898931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9472481" imgH="5418290" progId="StaticDib">
                  <p:embed/>
                </p:oleObj>
              </mc:Choice>
              <mc:Fallback>
                <p:oleObj name="Picture" r:id="rId3" imgW="9472481" imgH="5418290" progId="StaticDib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66" y="1809750"/>
                        <a:ext cx="7898931" cy="4518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6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and its benefits…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5084654"/>
            <a:ext cx="8659368" cy="4517136"/>
          </a:xfrm>
        </p:spPr>
        <p:txBody>
          <a:bodyPr/>
          <a:lstStyle/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endParaRPr lang="en-US" dirty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sp>
        <p:nvSpPr>
          <p:cNvPr id="5" name="AutoShape 2" descr="Image result for agile prime directive"/>
          <p:cNvSpPr>
            <a:spLocks noChangeAspect="1" noChangeArrowheads="1"/>
          </p:cNvSpPr>
          <p:nvPr/>
        </p:nvSpPr>
        <p:spPr bwMode="auto">
          <a:xfrm>
            <a:off x="155575" y="-1676400"/>
            <a:ext cx="69913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agile prime directive"/>
          <p:cNvSpPr>
            <a:spLocks noChangeAspect="1" noChangeArrowheads="1"/>
          </p:cNvSpPr>
          <p:nvPr/>
        </p:nvSpPr>
        <p:spPr bwMode="auto">
          <a:xfrm>
            <a:off x="307975" y="-1524000"/>
            <a:ext cx="69913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1751" y="1408670"/>
            <a:ext cx="87250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technique used to write maintainable documentation that brings together users and developers with common language, that acts as acceptance criteria defined for each story. </a:t>
            </a:r>
          </a:p>
          <a:p>
            <a:r>
              <a:rPr lang="en-US" dirty="0"/>
              <a:t>It ensures single source of truth by merging specification and test documentation into a single document.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Benefits of BDD: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stakeholders involved in the discussion drives out clear and concise specifications centered around business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specifications in natural language so everyone is on the same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Turn the specifications into acceptance tests that guarantees the software does as it is intended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those tests as the software evolves to guarantee that it continue to work as intended.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Specifications are documentation- each scenario describes how the system is being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011936"/>
            <a:ext cx="8641080" cy="740664"/>
          </a:xfrm>
        </p:spPr>
        <p:txBody>
          <a:bodyPr/>
          <a:lstStyle/>
          <a:p>
            <a:r>
              <a:rPr lang="en-US" dirty="0" smtClean="0"/>
              <a:t>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Not </a:t>
            </a:r>
            <a:r>
              <a:rPr lang="en-US" dirty="0"/>
              <a:t>Fail Early, Fail Often = Its Learn Early, Learn Often </a:t>
            </a:r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Inspect </a:t>
            </a:r>
            <a:r>
              <a:rPr lang="en-US" dirty="0"/>
              <a:t>&amp; Adapt; Feedback early and often </a:t>
            </a:r>
            <a:endParaRPr lang="en-US" dirty="0" smtClean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Retrospectives at the Team level, and Program level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pic>
        <p:nvPicPr>
          <p:cNvPr id="3074" name="Picture 2" descr="Image result for continuous improv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68893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3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004316"/>
            <a:ext cx="8641080" cy="740664"/>
          </a:xfrm>
        </p:spPr>
        <p:txBody>
          <a:bodyPr/>
          <a:lstStyle/>
          <a:p>
            <a:r>
              <a:rPr lang="en-US" dirty="0" smtClean="0"/>
              <a:t>Agile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/>
              <a:t>Agile Manifesto, featuring </a:t>
            </a:r>
            <a:r>
              <a:rPr lang="en-US" dirty="0" smtClean="0"/>
              <a:t>collaboration (new slide)</a:t>
            </a:r>
            <a:endParaRPr lang="en-US" dirty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/>
              <a:t>Prime </a:t>
            </a:r>
            <a:r>
              <a:rPr lang="en-US" dirty="0" smtClean="0"/>
              <a:t>Directive (new slide)</a:t>
            </a:r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Impact != Intent</a:t>
            </a:r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 smtClean="0"/>
              <a:t>Continuous Improvement (new slide)</a:t>
            </a:r>
            <a:endParaRPr lang="en-US" dirty="0"/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/>
              <a:t>Not Fail Early, Fail Often = Its Learn Early, Learn Often </a:t>
            </a:r>
          </a:p>
          <a:p>
            <a:pPr marL="914400" lvl="1" indent="-457200">
              <a:buSzPct val="95000"/>
              <a:buFont typeface="Wingdings" panose="05000000000000000000" pitchFamily="2" charset="2"/>
              <a:buChar char="q"/>
            </a:pPr>
            <a:r>
              <a:rPr lang="en-US" dirty="0"/>
              <a:t>Inspect &amp; Adapt; Feedback early and often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4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73836"/>
            <a:ext cx="8641080" cy="740664"/>
          </a:xfrm>
        </p:spPr>
        <p:txBody>
          <a:bodyPr/>
          <a:lstStyle/>
          <a:p>
            <a:r>
              <a:rPr lang="en-US" dirty="0" smtClean="0"/>
              <a:t>SAFe 4.0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  <p:pic>
        <p:nvPicPr>
          <p:cNvPr id="5" name="Content Placeholder 4" descr="4-level-safe-for-PP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4" y="1385460"/>
            <a:ext cx="8200103" cy="49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4-level-safe-for-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84" y="666572"/>
            <a:ext cx="7416857" cy="59436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71550" y="2095499"/>
            <a:ext cx="7658100" cy="1762126"/>
          </a:xfrm>
          <a:prstGeom prst="roundRect">
            <a:avLst/>
          </a:prstGeom>
          <a:solidFill>
            <a:srgbClr val="C00000">
              <a:alpha val="25098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4338462" y="2124074"/>
            <a:ext cx="609600" cy="762000"/>
          </a:xfrm>
          <a:prstGeom prst="downArrow">
            <a:avLst/>
          </a:prstGeom>
          <a:solidFill>
            <a:srgbClr val="C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0800000">
            <a:off x="4338462" y="3062197"/>
            <a:ext cx="609600" cy="762000"/>
          </a:xfrm>
          <a:prstGeom prst="downArrow">
            <a:avLst/>
          </a:prstGeom>
          <a:solidFill>
            <a:srgbClr val="C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Fe_4.0-three-level-for-PP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6" y="854929"/>
            <a:ext cx="8906694" cy="5726970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Agile Transformation -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nted_deck_internal 080516" id="{0E78D08F-C555-42EF-945D-1CBF6B79E4C0}" vid="{CAB9C263-D2F3-468E-985B-4512223B3F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9BA4AB734C7243BBCEDF4E6B8CE666" ma:contentTypeVersion="0" ma:contentTypeDescription="Create a new document." ma:contentTypeScope="" ma:versionID="5501aba79ce3f3d81fa2624e538412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67175C-07D1-4E88-B1AA-AE1CA3C07D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7D70C1-B0AC-4794-AA32-834DF2570BF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118D07-ED48-40EB-9DAC-A2B06E43B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Printed_deck_internal 080516</Template>
  <TotalTime>3381</TotalTime>
  <Words>1043</Words>
  <Application>Microsoft Office PowerPoint</Application>
  <PresentationFormat>On-screen Show (4:3)</PresentationFormat>
  <Paragraphs>237</Paragraphs>
  <Slides>27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Georgia</vt:lpstr>
      <vt:lpstr>Wingdings</vt:lpstr>
      <vt:lpstr>Office Theme</vt:lpstr>
      <vt:lpstr>Picture</vt:lpstr>
      <vt:lpstr>Behavior Driven Development Gherkin</vt:lpstr>
      <vt:lpstr>Agenda</vt:lpstr>
      <vt:lpstr>Development Approaches</vt:lpstr>
      <vt:lpstr>BDD and its benefits…</vt:lpstr>
      <vt:lpstr>Continuous Improvement</vt:lpstr>
      <vt:lpstr>Agile Mindset</vt:lpstr>
      <vt:lpstr>SAFe 4.0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Structure Overview</vt:lpstr>
      <vt:lpstr>PowerPoint Presentation</vt:lpstr>
      <vt:lpstr>Team Structure: Component vs. Feature Teams</vt:lpstr>
      <vt:lpstr>Team Structure: System Team</vt:lpstr>
      <vt:lpstr>Team Structure: Shared Services</vt:lpstr>
      <vt:lpstr>How would we scale this beyond AUT?  </vt:lpstr>
      <vt:lpstr>Future State</vt:lpstr>
      <vt:lpstr>Training and On-going Support</vt:lpstr>
      <vt:lpstr>Product Owner Training</vt:lpstr>
      <vt:lpstr>Agile Team Training</vt:lpstr>
      <vt:lpstr>Rough Timeline</vt:lpstr>
      <vt:lpstr>Rough Timeline</vt:lpstr>
      <vt:lpstr>What’s Next?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Family Technology AUT Agile Adoption Strategy</dc:title>
  <dc:creator>Daffeyo Tubman</dc:creator>
  <cp:lastModifiedBy>Misra, Shweta</cp:lastModifiedBy>
  <cp:revision>94</cp:revision>
  <dcterms:created xsi:type="dcterms:W3CDTF">2016-10-03T20:45:46Z</dcterms:created>
  <dcterms:modified xsi:type="dcterms:W3CDTF">2017-03-16T15:33:32Z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0x010100C79BA4AB734C7243BBCEDF4E6B8CE666</vt:lpwstr>
  </property>
</Properties>
</file>