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78" r:id="rId5"/>
    <p:sldMasterId id="2147483651" r:id="rId6"/>
  </p:sldMasterIdLst>
  <p:notesMasterIdLst>
    <p:notesMasterId r:id="rId20"/>
  </p:notesMasterIdLst>
  <p:handoutMasterIdLst>
    <p:handoutMasterId r:id="rId21"/>
  </p:handoutMasterIdLst>
  <p:sldIdLst>
    <p:sldId id="289" r:id="rId7"/>
    <p:sldId id="357" r:id="rId8"/>
    <p:sldId id="354" r:id="rId9"/>
    <p:sldId id="327" r:id="rId10"/>
    <p:sldId id="351" r:id="rId11"/>
    <p:sldId id="355" r:id="rId12"/>
    <p:sldId id="361" r:id="rId13"/>
    <p:sldId id="360" r:id="rId14"/>
    <p:sldId id="356" r:id="rId15"/>
    <p:sldId id="352" r:id="rId16"/>
    <p:sldId id="341" r:id="rId17"/>
    <p:sldId id="343" r:id="rId18"/>
    <p:sldId id="349" r:id="rId19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CCECFF"/>
    <a:srgbClr val="F6E400"/>
    <a:srgbClr val="FF9900"/>
    <a:srgbClr val="8FCFFF"/>
    <a:srgbClr val="61BBFF"/>
    <a:srgbClr val="79C6FF"/>
    <a:srgbClr val="E5F4FF"/>
    <a:srgbClr val="D5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 autoAdjust="0"/>
    <p:restoredTop sz="95040" autoAdjust="0"/>
  </p:normalViewPr>
  <p:slideViewPr>
    <p:cSldViewPr snapToGrid="0">
      <p:cViewPr varScale="1">
        <p:scale>
          <a:sx n="81" d="100"/>
          <a:sy n="81" d="100"/>
        </p:scale>
        <p:origin x="11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CD2B9-2F4F-4A19-8D68-0AC8B2B9D31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92F5DF02-F6A4-4E47-A25F-9F93712E7E50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Functional Quality</a:t>
          </a:r>
          <a:endParaRPr lang="en-US" sz="1000" dirty="0"/>
        </a:p>
      </dgm:t>
    </dgm:pt>
    <dgm:pt modelId="{1C0456F6-8786-442F-AE93-9AC894A4937A}" type="parTrans" cxnId="{28664325-64E1-4CD2-8B10-7AF853037FA7}">
      <dgm:prSet/>
      <dgm:spPr/>
      <dgm:t>
        <a:bodyPr/>
        <a:lstStyle/>
        <a:p>
          <a:endParaRPr lang="en-US" sz="1050"/>
        </a:p>
      </dgm:t>
    </dgm:pt>
    <dgm:pt modelId="{5E06C830-B38A-47A6-9CB5-00A53DAA022F}" type="sibTrans" cxnId="{28664325-64E1-4CD2-8B10-7AF853037FA7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050"/>
        </a:p>
      </dgm:t>
    </dgm:pt>
    <dgm:pt modelId="{B73E0014-72A7-43DD-9F61-75C8097BF1D3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Structural Quality *</a:t>
          </a:r>
          <a:endParaRPr lang="en-US" sz="1000" dirty="0"/>
        </a:p>
      </dgm:t>
    </dgm:pt>
    <dgm:pt modelId="{9E827BF9-FD09-4929-BA52-4EE666762DB9}" type="parTrans" cxnId="{56AD2FBB-C909-480D-9630-DA6893B6AC62}">
      <dgm:prSet/>
      <dgm:spPr/>
      <dgm:t>
        <a:bodyPr/>
        <a:lstStyle/>
        <a:p>
          <a:endParaRPr lang="en-US" sz="1050"/>
        </a:p>
      </dgm:t>
    </dgm:pt>
    <dgm:pt modelId="{C8FBE50F-F381-450D-AA79-56CE36640D3F}" type="sibTrans" cxnId="{56AD2FBB-C909-480D-9630-DA6893B6AC62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050"/>
        </a:p>
      </dgm:t>
    </dgm:pt>
    <dgm:pt modelId="{AB94DE06-FB09-4841-991C-411C3CB641B4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Software Quality</a:t>
          </a:r>
          <a:endParaRPr lang="en-US" sz="1000" dirty="0"/>
        </a:p>
      </dgm:t>
    </dgm:pt>
    <dgm:pt modelId="{7B981F27-ACA9-4E57-B7AE-08AD9B94CACF}" type="parTrans" cxnId="{49A0FDA9-A87F-468A-973D-F1BF909659C9}">
      <dgm:prSet/>
      <dgm:spPr/>
      <dgm:t>
        <a:bodyPr/>
        <a:lstStyle/>
        <a:p>
          <a:endParaRPr lang="en-US" sz="1050"/>
        </a:p>
      </dgm:t>
    </dgm:pt>
    <dgm:pt modelId="{69C371AF-AAAE-4D37-88A0-966C8CD27DB9}" type="sibTrans" cxnId="{49A0FDA9-A87F-468A-973D-F1BF909659C9}">
      <dgm:prSet/>
      <dgm:spPr/>
      <dgm:t>
        <a:bodyPr/>
        <a:lstStyle/>
        <a:p>
          <a:endParaRPr lang="en-US" sz="1050"/>
        </a:p>
      </dgm:t>
    </dgm:pt>
    <dgm:pt modelId="{84EF59A0-E67F-46AA-81F3-2094D94B673E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00" dirty="0" smtClean="0"/>
            <a:t>Non-Functional Quality</a:t>
          </a:r>
          <a:endParaRPr lang="en-US" sz="1000" dirty="0"/>
        </a:p>
      </dgm:t>
    </dgm:pt>
    <dgm:pt modelId="{89B9D0F7-2A80-4CD8-8F8A-2E33FC616BED}" type="parTrans" cxnId="{F9256DFC-824E-4690-8765-E4760D134D7A}">
      <dgm:prSet/>
      <dgm:spPr/>
      <dgm:t>
        <a:bodyPr/>
        <a:lstStyle/>
        <a:p>
          <a:endParaRPr lang="en-US"/>
        </a:p>
      </dgm:t>
    </dgm:pt>
    <dgm:pt modelId="{6BEC4EB4-7D37-4F0C-8A46-B743E536D925}" type="sibTrans" cxnId="{F9256DFC-824E-4690-8765-E4760D134D7A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9E8D87B-5483-4DA0-B02B-B2C8B5824D85}" type="pres">
      <dgm:prSet presAssocID="{BDBCD2B9-2F4F-4A19-8D68-0AC8B2B9D310}" presName="linearFlow" presStyleCnt="0">
        <dgm:presLayoutVars>
          <dgm:dir/>
          <dgm:resizeHandles val="exact"/>
        </dgm:presLayoutVars>
      </dgm:prSet>
      <dgm:spPr/>
    </dgm:pt>
    <dgm:pt modelId="{4F1AEC55-3E34-4AF2-9055-49A2B0D60838}" type="pres">
      <dgm:prSet presAssocID="{92F5DF02-F6A4-4E47-A25F-9F93712E7E50}" presName="node" presStyleLbl="node1" presStyleIdx="0" presStyleCnt="4" custScaleX="132202" custScaleY="127800" custLinFactNeighborX="81690" custLinFactNeighborY="-737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81BEF-CA56-49E4-94BE-895A76F23BED}" type="pres">
      <dgm:prSet presAssocID="{5E06C830-B38A-47A6-9CB5-00A53DAA022F}" presName="spacerL" presStyleCnt="0"/>
      <dgm:spPr/>
    </dgm:pt>
    <dgm:pt modelId="{FBBDD8EB-87AD-44A1-894A-19592C81FAA6}" type="pres">
      <dgm:prSet presAssocID="{5E06C830-B38A-47A6-9CB5-00A53DAA022F}" presName="sibTrans" presStyleLbl="sibTrans2D1" presStyleIdx="0" presStyleCnt="3" custLinFactY="-19353" custLinFactNeighborX="26750" custLinFactNeighborY="-100000"/>
      <dgm:spPr/>
      <dgm:t>
        <a:bodyPr/>
        <a:lstStyle/>
        <a:p>
          <a:endParaRPr lang="en-US"/>
        </a:p>
      </dgm:t>
    </dgm:pt>
    <dgm:pt modelId="{E320F1AA-AE8D-4458-8F5B-C3050F18DA7A}" type="pres">
      <dgm:prSet presAssocID="{5E06C830-B38A-47A6-9CB5-00A53DAA022F}" presName="spacerR" presStyleCnt="0"/>
      <dgm:spPr/>
    </dgm:pt>
    <dgm:pt modelId="{98E09C79-4F98-4466-A7AD-5FF37C11E229}" type="pres">
      <dgm:prSet presAssocID="{84EF59A0-E67F-46AA-81F3-2094D94B673E}" presName="node" presStyleLbl="node1" presStyleIdx="1" presStyleCnt="4" custScaleX="132202" custScaleY="127800" custLinFactNeighborX="81690" custLinFactNeighborY="-737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001CA-B2AB-4C64-956D-63784BC43211}" type="pres">
      <dgm:prSet presAssocID="{6BEC4EB4-7D37-4F0C-8A46-B743E536D925}" presName="spacerL" presStyleCnt="0"/>
      <dgm:spPr/>
    </dgm:pt>
    <dgm:pt modelId="{12343670-4851-4061-B744-00A27735F3B9}" type="pres">
      <dgm:prSet presAssocID="{6BEC4EB4-7D37-4F0C-8A46-B743E536D925}" presName="sibTrans" presStyleLbl="sibTrans2D1" presStyleIdx="1" presStyleCnt="3" custLinFactY="-19353" custLinFactNeighborX="26750" custLinFactNeighborY="-100000"/>
      <dgm:spPr/>
      <dgm:t>
        <a:bodyPr/>
        <a:lstStyle/>
        <a:p>
          <a:endParaRPr lang="en-US"/>
        </a:p>
      </dgm:t>
    </dgm:pt>
    <dgm:pt modelId="{E55661C1-A937-45F5-B733-741910696A65}" type="pres">
      <dgm:prSet presAssocID="{6BEC4EB4-7D37-4F0C-8A46-B743E536D925}" presName="spacerR" presStyleCnt="0"/>
      <dgm:spPr/>
    </dgm:pt>
    <dgm:pt modelId="{F371B045-F4E8-45D0-A220-6FF3397CD8F7}" type="pres">
      <dgm:prSet presAssocID="{B73E0014-72A7-43DD-9F61-75C8097BF1D3}" presName="node" presStyleLbl="node1" presStyleIdx="2" presStyleCnt="4" custScaleX="132202" custScaleY="127800" custLinFactNeighborY="-78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B727A-80C0-41E6-822F-8A3C32880FC3}" type="pres">
      <dgm:prSet presAssocID="{C8FBE50F-F381-450D-AA79-56CE36640D3F}" presName="spacerL" presStyleCnt="0"/>
      <dgm:spPr/>
    </dgm:pt>
    <dgm:pt modelId="{BA0157B3-6518-4811-AAD7-ED5164480084}" type="pres">
      <dgm:prSet presAssocID="{C8FBE50F-F381-450D-AA79-56CE36640D3F}" presName="sibTrans" presStyleLbl="sibTrans2D1" presStyleIdx="2" presStyleCnt="3" custLinFactY="-19353" custLinFactNeighborX="55365" custLinFactNeighborY="-100000"/>
      <dgm:spPr/>
      <dgm:t>
        <a:bodyPr/>
        <a:lstStyle/>
        <a:p>
          <a:endParaRPr lang="en-US"/>
        </a:p>
      </dgm:t>
    </dgm:pt>
    <dgm:pt modelId="{7C7453E9-3919-4345-8B92-D635B5C858D4}" type="pres">
      <dgm:prSet presAssocID="{C8FBE50F-F381-450D-AA79-56CE36640D3F}" presName="spacerR" presStyleCnt="0"/>
      <dgm:spPr/>
    </dgm:pt>
    <dgm:pt modelId="{548669FF-3CBB-4CEF-B260-5366B6A1BA4D}" type="pres">
      <dgm:prSet presAssocID="{AB94DE06-FB09-4841-991C-411C3CB641B4}" presName="node" presStyleLbl="node1" presStyleIdx="3" presStyleCnt="4" custScaleX="132202" custScaleY="127800" custLinFactNeighborX="1581" custLinFactNeighborY="-78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E86D58-3DA3-4773-857B-DC983420B6D8}" type="presOf" srcId="{5E06C830-B38A-47A6-9CB5-00A53DAA022F}" destId="{FBBDD8EB-87AD-44A1-894A-19592C81FAA6}" srcOrd="0" destOrd="0" presId="urn:microsoft.com/office/officeart/2005/8/layout/equation1"/>
    <dgm:cxn modelId="{56AD2FBB-C909-480D-9630-DA6893B6AC62}" srcId="{BDBCD2B9-2F4F-4A19-8D68-0AC8B2B9D310}" destId="{B73E0014-72A7-43DD-9F61-75C8097BF1D3}" srcOrd="2" destOrd="0" parTransId="{9E827BF9-FD09-4929-BA52-4EE666762DB9}" sibTransId="{C8FBE50F-F381-450D-AA79-56CE36640D3F}"/>
    <dgm:cxn modelId="{1EF8BD19-2C62-4BE3-BDC8-9C692842AF97}" type="presOf" srcId="{BDBCD2B9-2F4F-4A19-8D68-0AC8B2B9D310}" destId="{49E8D87B-5483-4DA0-B02B-B2C8B5824D85}" srcOrd="0" destOrd="0" presId="urn:microsoft.com/office/officeart/2005/8/layout/equation1"/>
    <dgm:cxn modelId="{2538791E-F68B-40F9-AF70-D2ACFB5595DC}" type="presOf" srcId="{84EF59A0-E67F-46AA-81F3-2094D94B673E}" destId="{98E09C79-4F98-4466-A7AD-5FF37C11E229}" srcOrd="0" destOrd="0" presId="urn:microsoft.com/office/officeart/2005/8/layout/equation1"/>
    <dgm:cxn modelId="{104A4016-A731-4497-ABAC-C3295C19CA2B}" type="presOf" srcId="{6BEC4EB4-7D37-4F0C-8A46-B743E536D925}" destId="{12343670-4851-4061-B744-00A27735F3B9}" srcOrd="0" destOrd="0" presId="urn:microsoft.com/office/officeart/2005/8/layout/equation1"/>
    <dgm:cxn modelId="{A3EAD6AB-C254-41AE-9C86-AAA18ED70741}" type="presOf" srcId="{B73E0014-72A7-43DD-9F61-75C8097BF1D3}" destId="{F371B045-F4E8-45D0-A220-6FF3397CD8F7}" srcOrd="0" destOrd="0" presId="urn:microsoft.com/office/officeart/2005/8/layout/equation1"/>
    <dgm:cxn modelId="{49A0FDA9-A87F-468A-973D-F1BF909659C9}" srcId="{BDBCD2B9-2F4F-4A19-8D68-0AC8B2B9D310}" destId="{AB94DE06-FB09-4841-991C-411C3CB641B4}" srcOrd="3" destOrd="0" parTransId="{7B981F27-ACA9-4E57-B7AE-08AD9B94CACF}" sibTransId="{69C371AF-AAAE-4D37-88A0-966C8CD27DB9}"/>
    <dgm:cxn modelId="{CB53F6D5-4222-4E4E-A9D9-D35832A34C98}" type="presOf" srcId="{C8FBE50F-F381-450D-AA79-56CE36640D3F}" destId="{BA0157B3-6518-4811-AAD7-ED5164480084}" srcOrd="0" destOrd="0" presId="urn:microsoft.com/office/officeart/2005/8/layout/equation1"/>
    <dgm:cxn modelId="{981E48BE-AB81-4DE6-8924-A857DE1617DC}" type="presOf" srcId="{AB94DE06-FB09-4841-991C-411C3CB641B4}" destId="{548669FF-3CBB-4CEF-B260-5366B6A1BA4D}" srcOrd="0" destOrd="0" presId="urn:microsoft.com/office/officeart/2005/8/layout/equation1"/>
    <dgm:cxn modelId="{28664325-64E1-4CD2-8B10-7AF853037FA7}" srcId="{BDBCD2B9-2F4F-4A19-8D68-0AC8B2B9D310}" destId="{92F5DF02-F6A4-4E47-A25F-9F93712E7E50}" srcOrd="0" destOrd="0" parTransId="{1C0456F6-8786-442F-AE93-9AC894A4937A}" sibTransId="{5E06C830-B38A-47A6-9CB5-00A53DAA022F}"/>
    <dgm:cxn modelId="{E7F7679D-A4F5-4AE0-AA7D-C9AD0A64C63C}" type="presOf" srcId="{92F5DF02-F6A4-4E47-A25F-9F93712E7E50}" destId="{4F1AEC55-3E34-4AF2-9055-49A2B0D60838}" srcOrd="0" destOrd="0" presId="urn:microsoft.com/office/officeart/2005/8/layout/equation1"/>
    <dgm:cxn modelId="{F9256DFC-824E-4690-8765-E4760D134D7A}" srcId="{BDBCD2B9-2F4F-4A19-8D68-0AC8B2B9D310}" destId="{84EF59A0-E67F-46AA-81F3-2094D94B673E}" srcOrd="1" destOrd="0" parTransId="{89B9D0F7-2A80-4CD8-8F8A-2E33FC616BED}" sibTransId="{6BEC4EB4-7D37-4F0C-8A46-B743E536D925}"/>
    <dgm:cxn modelId="{4E66430A-C17A-488E-9C52-9DD57BB09EB1}" type="presParOf" srcId="{49E8D87B-5483-4DA0-B02B-B2C8B5824D85}" destId="{4F1AEC55-3E34-4AF2-9055-49A2B0D60838}" srcOrd="0" destOrd="0" presId="urn:microsoft.com/office/officeart/2005/8/layout/equation1"/>
    <dgm:cxn modelId="{FBC780FC-A810-4A3D-BB4A-8F2BFD79059A}" type="presParOf" srcId="{49E8D87B-5483-4DA0-B02B-B2C8B5824D85}" destId="{40981BEF-CA56-49E4-94BE-895A76F23BED}" srcOrd="1" destOrd="0" presId="urn:microsoft.com/office/officeart/2005/8/layout/equation1"/>
    <dgm:cxn modelId="{3AADC737-7469-4E9C-98AD-F8D22CF0B131}" type="presParOf" srcId="{49E8D87B-5483-4DA0-B02B-B2C8B5824D85}" destId="{FBBDD8EB-87AD-44A1-894A-19592C81FAA6}" srcOrd="2" destOrd="0" presId="urn:microsoft.com/office/officeart/2005/8/layout/equation1"/>
    <dgm:cxn modelId="{55CCA9E7-04F8-482B-91AC-408A664F2FBC}" type="presParOf" srcId="{49E8D87B-5483-4DA0-B02B-B2C8B5824D85}" destId="{E320F1AA-AE8D-4458-8F5B-C3050F18DA7A}" srcOrd="3" destOrd="0" presId="urn:microsoft.com/office/officeart/2005/8/layout/equation1"/>
    <dgm:cxn modelId="{C6184A3E-1D62-44F4-A486-BAF68102F62E}" type="presParOf" srcId="{49E8D87B-5483-4DA0-B02B-B2C8B5824D85}" destId="{98E09C79-4F98-4466-A7AD-5FF37C11E229}" srcOrd="4" destOrd="0" presId="urn:microsoft.com/office/officeart/2005/8/layout/equation1"/>
    <dgm:cxn modelId="{7A1C82DC-003A-48E4-8A73-203D89B6BE9A}" type="presParOf" srcId="{49E8D87B-5483-4DA0-B02B-B2C8B5824D85}" destId="{B1C001CA-B2AB-4C64-956D-63784BC43211}" srcOrd="5" destOrd="0" presId="urn:microsoft.com/office/officeart/2005/8/layout/equation1"/>
    <dgm:cxn modelId="{31CD9391-8196-4AB3-9218-B544077B8DDA}" type="presParOf" srcId="{49E8D87B-5483-4DA0-B02B-B2C8B5824D85}" destId="{12343670-4851-4061-B744-00A27735F3B9}" srcOrd="6" destOrd="0" presId="urn:microsoft.com/office/officeart/2005/8/layout/equation1"/>
    <dgm:cxn modelId="{65D6ED39-ECFB-413F-8D89-5D31EA6C53BD}" type="presParOf" srcId="{49E8D87B-5483-4DA0-B02B-B2C8B5824D85}" destId="{E55661C1-A937-45F5-B733-741910696A65}" srcOrd="7" destOrd="0" presId="urn:microsoft.com/office/officeart/2005/8/layout/equation1"/>
    <dgm:cxn modelId="{09DDB621-06E4-49E0-877B-B07DF726E9E8}" type="presParOf" srcId="{49E8D87B-5483-4DA0-B02B-B2C8B5824D85}" destId="{F371B045-F4E8-45D0-A220-6FF3397CD8F7}" srcOrd="8" destOrd="0" presId="urn:microsoft.com/office/officeart/2005/8/layout/equation1"/>
    <dgm:cxn modelId="{1EADFD01-BCD7-4BAC-85F2-322A14483D17}" type="presParOf" srcId="{49E8D87B-5483-4DA0-B02B-B2C8B5824D85}" destId="{53FB727A-80C0-41E6-822F-8A3C32880FC3}" srcOrd="9" destOrd="0" presId="urn:microsoft.com/office/officeart/2005/8/layout/equation1"/>
    <dgm:cxn modelId="{C40BF7E5-05FF-4B12-B3A1-9F746AF82639}" type="presParOf" srcId="{49E8D87B-5483-4DA0-B02B-B2C8B5824D85}" destId="{BA0157B3-6518-4811-AAD7-ED5164480084}" srcOrd="10" destOrd="0" presId="urn:microsoft.com/office/officeart/2005/8/layout/equation1"/>
    <dgm:cxn modelId="{675827FD-8DD3-4FAE-BD9B-78BB5C7BA78F}" type="presParOf" srcId="{49E8D87B-5483-4DA0-B02B-B2C8B5824D85}" destId="{7C7453E9-3919-4345-8B92-D635B5C858D4}" srcOrd="11" destOrd="0" presId="urn:microsoft.com/office/officeart/2005/8/layout/equation1"/>
    <dgm:cxn modelId="{8DC039FB-1B96-4D21-93E0-8AB71FA7ADE0}" type="presParOf" srcId="{49E8D87B-5483-4DA0-B02B-B2C8B5824D85}" destId="{548669FF-3CBB-4CEF-B260-5366B6A1BA4D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AEC55-3E34-4AF2-9055-49A2B0D60838}">
      <dsp:nvSpPr>
        <dsp:cNvPr id="0" name=""/>
        <dsp:cNvSpPr/>
      </dsp:nvSpPr>
      <dsp:spPr>
        <a:xfrm>
          <a:off x="54093" y="0"/>
          <a:ext cx="1075541" cy="1039728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Functional Quality</a:t>
          </a:r>
          <a:endParaRPr lang="en-US" sz="1000" kern="1200" dirty="0"/>
        </a:p>
      </dsp:txBody>
      <dsp:txXfrm>
        <a:off x="211602" y="152265"/>
        <a:ext cx="760523" cy="735198"/>
      </dsp:txXfrm>
    </dsp:sp>
    <dsp:sp modelId="{FBBDD8EB-87AD-44A1-894A-19592C81FAA6}">
      <dsp:nvSpPr>
        <dsp:cNvPr id="0" name=""/>
        <dsp:cNvSpPr/>
      </dsp:nvSpPr>
      <dsp:spPr>
        <a:xfrm>
          <a:off x="1159402" y="312221"/>
          <a:ext cx="471864" cy="471864"/>
        </a:xfrm>
        <a:prstGeom prst="mathPlus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1221948" y="492662"/>
        <a:ext cx="346772" cy="110982"/>
      </dsp:txXfrm>
    </dsp:sp>
    <dsp:sp modelId="{98E09C79-4F98-4466-A7AD-5FF37C11E229}">
      <dsp:nvSpPr>
        <dsp:cNvPr id="0" name=""/>
        <dsp:cNvSpPr/>
      </dsp:nvSpPr>
      <dsp:spPr>
        <a:xfrm>
          <a:off x="1733621" y="0"/>
          <a:ext cx="1075541" cy="1039728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Non-Functional Quality</a:t>
          </a:r>
          <a:endParaRPr lang="en-US" sz="1000" kern="1200" dirty="0"/>
        </a:p>
      </dsp:txBody>
      <dsp:txXfrm>
        <a:off x="1891130" y="152265"/>
        <a:ext cx="760523" cy="735198"/>
      </dsp:txXfrm>
    </dsp:sp>
    <dsp:sp modelId="{12343670-4851-4061-B744-00A27735F3B9}">
      <dsp:nvSpPr>
        <dsp:cNvPr id="0" name=""/>
        <dsp:cNvSpPr/>
      </dsp:nvSpPr>
      <dsp:spPr>
        <a:xfrm>
          <a:off x="2838929" y="312221"/>
          <a:ext cx="471864" cy="471864"/>
        </a:xfrm>
        <a:prstGeom prst="mathPlus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01475" y="492662"/>
        <a:ext cx="346772" cy="110982"/>
      </dsp:txXfrm>
    </dsp:sp>
    <dsp:sp modelId="{F371B045-F4E8-45D0-A220-6FF3397CD8F7}">
      <dsp:nvSpPr>
        <dsp:cNvPr id="0" name=""/>
        <dsp:cNvSpPr/>
      </dsp:nvSpPr>
      <dsp:spPr>
        <a:xfrm>
          <a:off x="3359183" y="0"/>
          <a:ext cx="1075541" cy="1039728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Structural Quality *</a:t>
          </a:r>
          <a:endParaRPr lang="en-US" sz="1000" kern="1200" dirty="0"/>
        </a:p>
      </dsp:txBody>
      <dsp:txXfrm>
        <a:off x="3516692" y="152265"/>
        <a:ext cx="760523" cy="735198"/>
      </dsp:txXfrm>
    </dsp:sp>
    <dsp:sp modelId="{BA0157B3-6518-4811-AAD7-ED5164480084}">
      <dsp:nvSpPr>
        <dsp:cNvPr id="0" name=""/>
        <dsp:cNvSpPr/>
      </dsp:nvSpPr>
      <dsp:spPr>
        <a:xfrm>
          <a:off x="4537360" y="312221"/>
          <a:ext cx="471864" cy="471864"/>
        </a:xfrm>
        <a:prstGeom prst="mathEqual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4599906" y="409425"/>
        <a:ext cx="346772" cy="277456"/>
      </dsp:txXfrm>
    </dsp:sp>
    <dsp:sp modelId="{548669FF-3CBB-4CEF-B260-5366B6A1BA4D}">
      <dsp:nvSpPr>
        <dsp:cNvPr id="0" name=""/>
        <dsp:cNvSpPr/>
      </dsp:nvSpPr>
      <dsp:spPr>
        <a:xfrm>
          <a:off x="5038839" y="0"/>
          <a:ext cx="1075541" cy="1039728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Software Quality</a:t>
          </a:r>
          <a:endParaRPr lang="en-US" sz="1000" kern="1200" dirty="0"/>
        </a:p>
      </dsp:txBody>
      <dsp:txXfrm>
        <a:off x="5196348" y="152265"/>
        <a:ext cx="760523" cy="735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65138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1" tIns="46646" rIns="93291" bIns="46646" numCol="1" anchor="t" anchorCtr="0" compatLnSpc="1">
            <a:prstTxWarp prst="textNoShape">
              <a:avLst/>
            </a:prstTxWarp>
          </a:bodyPr>
          <a:lstStyle>
            <a:lvl1pPr defTabSz="933354">
              <a:defRPr sz="1200" b="0">
                <a:latin typeface="Arial" pitchFamily="34" charset="0"/>
                <a:ea typeface="ＭＳ Ｐゴシック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9699" name="Picture 10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70231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6536" name="Rectangle 16"/>
          <p:cNvSpPr>
            <a:spLocks noChangeArrowheads="1"/>
          </p:cNvSpPr>
          <p:nvPr/>
        </p:nvSpPr>
        <p:spPr bwMode="auto">
          <a:xfrm>
            <a:off x="6710364" y="9075738"/>
            <a:ext cx="312737" cy="23336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93291" tIns="46646" rIns="93291" bIns="46646" anchor="ctr"/>
          <a:lstStyle/>
          <a:p>
            <a:pPr algn="ctr" defTabSz="933354" eaLnBrk="0" hangingPunct="0">
              <a:defRPr/>
            </a:pPr>
            <a:fld id="{398D6BDB-15BF-4C6C-AB4F-16B78F2E37B4}" type="slidenum"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 defTabSz="933354" eaLnBrk="0" hangingPunct="0"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1" y="9075738"/>
            <a:ext cx="6710363" cy="23336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93291" tIns="0" rIns="93291" bIns="0" anchor="ctr"/>
          <a:lstStyle/>
          <a:p>
            <a:pPr algn="r" defTabSz="933354" eaLnBrk="0" hangingPunct="0">
              <a:defRPr/>
            </a:pP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Month Year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76632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1" tIns="46646" rIns="93291" bIns="46646" numCol="1" anchor="t" anchorCtr="0" compatLnSpc="1">
            <a:prstTxWarp prst="textNoShape">
              <a:avLst/>
            </a:prstTxWarp>
          </a:bodyPr>
          <a:lstStyle>
            <a:lvl1pPr defTabSz="933354">
              <a:defRPr sz="1200" b="0">
                <a:latin typeface="Arial" pitchFamily="34" charset="0"/>
                <a:ea typeface="ＭＳ Ｐゴシック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6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1" tIns="46646" rIns="93291" bIns="46646" numCol="1" anchor="t" anchorCtr="0" compatLnSpc="1">
            <a:prstTxWarp prst="textNoShape">
              <a:avLst/>
            </a:prstTxWarp>
          </a:bodyPr>
          <a:lstStyle>
            <a:lvl1pPr algn="r" defTabSz="933354">
              <a:defRPr sz="1200" b="0">
                <a:latin typeface="Arial" pitchFamily="34" charset="0"/>
                <a:ea typeface="ＭＳ Ｐゴシック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Month Year</a:t>
            </a:r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1188"/>
            <a:ext cx="561975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1" tIns="46646" rIns="93291" bIns="466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1" tIns="46646" rIns="93291" bIns="46646" numCol="1" anchor="b" anchorCtr="0" compatLnSpc="1">
            <a:prstTxWarp prst="textNoShape">
              <a:avLst/>
            </a:prstTxWarp>
          </a:bodyPr>
          <a:lstStyle>
            <a:lvl1pPr defTabSz="933354">
              <a:defRPr sz="1200" b="0">
                <a:latin typeface="Arial" pitchFamily="34" charset="0"/>
                <a:ea typeface="ＭＳ Ｐゴシック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Presentation Title Goes Here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6" y="8842376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1" tIns="46646" rIns="93291" bIns="46646" numCol="1" anchor="b" anchorCtr="0" compatLnSpc="1">
            <a:prstTxWarp prst="textNoShape">
              <a:avLst/>
            </a:prstTxWarp>
          </a:bodyPr>
          <a:lstStyle>
            <a:lvl1pPr algn="r" defTabSz="933354">
              <a:defRPr sz="1200" b="0">
                <a:latin typeface="Arial" pitchFamily="34" charset="0"/>
                <a:ea typeface="ＭＳ Ｐゴシック"/>
                <a:cs typeface="Arial" pitchFamily="34" charset="0"/>
              </a:defRPr>
            </a:lvl1pPr>
          </a:lstStyle>
          <a:p>
            <a:pPr>
              <a:defRPr/>
            </a:pPr>
            <a:fld id="{8338CE88-3D74-40EF-A3D6-FF46A1FEF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47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Testing, ALM tools, and SDLC provide accountability to requirements, quality software has a variety of attributes not connected to requirements .</a:t>
            </a:r>
          </a:p>
          <a:p>
            <a:endParaRPr lang="en-US" sz="1600" dirty="0"/>
          </a:p>
          <a:p>
            <a:r>
              <a:rPr lang="en-US" sz="1600" dirty="0"/>
              <a:t>Consistency, Maintainability, Reliability, Structure, Efficiency, and Security.</a:t>
            </a:r>
          </a:p>
          <a:p>
            <a:endParaRPr lang="en-US" sz="1600" dirty="0"/>
          </a:p>
          <a:p>
            <a:r>
              <a:rPr lang="en-US" sz="1400" dirty="0"/>
              <a:t>Outcomes: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Drive consistent quality in design and code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Validate code from vendors meets quality standards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Early prevention when it costs less to correct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Reduce software risks to FNM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Improve system stability and performance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Reduce system level flaws that cause downtime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Higher quality = improved maintainable code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Month Year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8CE88-3D74-40EF-A3D6-FF46A1FEF7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1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D2B31B64-0203-4C3C-8B11-F945B915041C}" type="slidenum">
              <a:rPr lang="en-US">
                <a:solidFill>
                  <a:schemeClr val="bg1"/>
                </a:solidFill>
                <a:ea typeface="ＭＳ Ｐゴシック" pitchFamily="34" charset="-128"/>
                <a:cs typeface="+mn-cs"/>
              </a:rPr>
              <a:pPr algn="ctr" eaLnBrk="0" hangingPunct="0">
                <a:defRPr/>
              </a:pPr>
              <a:t>‹#›</a:t>
            </a:fld>
            <a:endParaRPr lang="en-US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0">
              <a:ea typeface="+mn-ea"/>
              <a:cs typeface="+mn-cs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0">
              <a:ea typeface="+mn-ea"/>
              <a:cs typeface="+mn-cs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0">
              <a:ea typeface="+mn-ea"/>
              <a:cs typeface="+mn-cs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0">
              <a:ea typeface="+mn-ea"/>
              <a:cs typeface="+mn-cs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0">
              <a:ea typeface="+mn-ea"/>
              <a:cs typeface="+mn-cs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b="0" dirty="0">
                <a:solidFill>
                  <a:schemeClr val="bg1"/>
                </a:solidFill>
                <a:ea typeface="+mn-ea"/>
                <a:cs typeface="+mn-cs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/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DACC6872-F342-4153-B4DB-D57451635392}" type="slidenum">
              <a:rPr lang="en-US">
                <a:solidFill>
                  <a:schemeClr val="bg1"/>
                </a:solidFill>
                <a:ea typeface="ＭＳ Ｐゴシック" pitchFamily="34" charset="-128"/>
                <a:cs typeface="+mn-cs"/>
              </a:rPr>
              <a:pPr algn="ctr" eaLnBrk="0" hangingPunct="0">
                <a:defRPr/>
              </a:pPr>
              <a:t>‹#›</a:t>
            </a:fld>
            <a:endParaRPr lang="en-US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0" kern="1200" dirty="0" smtClean="0">
                <a:solidFill>
                  <a:schemeClr val="bg1"/>
                </a:solidFill>
                <a:latin typeface="Arial" charset="0"/>
                <a:ea typeface="ＭＳ Ｐゴシック"/>
                <a:cs typeface="ＭＳ Ｐゴシック"/>
              </a:rPr>
              <a:t>Confidential – Internal Distribution</a:t>
            </a:r>
            <a:endParaRPr lang="en-US" sz="900" b="0" kern="1200" dirty="0">
              <a:solidFill>
                <a:schemeClr val="bg1"/>
              </a:solidFill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5" r:id="rId2"/>
    <p:sldLayoutId id="2147483680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  <p:sldLayoutId id="2147483655" r:id="rId13"/>
    <p:sldLayoutId id="2147483654" r:id="rId14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+mn-cs"/>
        </a:defRPr>
      </a:lvl1pPr>
      <a:lvl2pPr marL="395288" indent="-2809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+mn-cs"/>
        </a:defRPr>
      </a:lvl2pPr>
      <a:lvl3pPr marL="738188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+mn-cs"/>
        </a:defRPr>
      </a:lvl3pPr>
      <a:lvl4pPr marL="1022350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+mn-cs"/>
        </a:defRPr>
      </a:lvl4pPr>
      <a:lvl5pPr marL="13716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/>
          <a:cs typeface="+mn-cs"/>
        </a:defRPr>
      </a:lvl5pPr>
      <a:lvl6pPr marL="18288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DC3DFC60-15AB-44AA-9642-F4E211D4C6B9}" type="slidenum">
              <a:rPr lang="en-US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6389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b="0" dirty="0">
                <a:solidFill>
                  <a:schemeClr val="bg1"/>
                </a:solidFill>
                <a:ea typeface="+mn-ea"/>
                <a:cs typeface="Arial" charset="0"/>
              </a:rPr>
              <a:t>Month Year </a:t>
            </a:r>
            <a:r>
              <a:rPr lang="en-US" dirty="0">
                <a:solidFill>
                  <a:schemeClr val="bg1"/>
                </a:solidFill>
                <a:ea typeface="+mn-ea"/>
                <a:cs typeface="Arial" charset="0"/>
              </a:rPr>
              <a:t>|</a:t>
            </a:r>
            <a:r>
              <a:rPr lang="en-US" b="0" dirty="0">
                <a:solidFill>
                  <a:schemeClr val="bg1"/>
                </a:solidFill>
                <a:ea typeface="+mn-ea"/>
                <a:cs typeface="Arial" charset="0"/>
              </a:rPr>
              <a:t> </a:t>
            </a:r>
            <a:r>
              <a:rPr lang="en-US" dirty="0">
                <a:solidFill>
                  <a:schemeClr val="bg1"/>
                </a:solidFill>
                <a:ea typeface="+mn-ea"/>
                <a:cs typeface="Arial" charset="0"/>
              </a:rPr>
              <a:t>Presentation Title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om/url?url=http://en.wikipedia.org/wiki/SonarQube&amp;rct=j&amp;frm=1&amp;q=&amp;esrc=s&amp;sa=U&amp;ei=cFmeU4vLHPTSsAS21YCADA&amp;ved=0CBwQ9QEwAw&amp;sig2=QYb3BdyM5445DC7QNxeFsQ&amp;usg=AFQjCNH-PF265c0Eiu4U0eV68YT6h-hRs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806482"/>
            <a:ext cx="9144000" cy="994118"/>
          </a:xfrm>
        </p:spPr>
        <p:txBody>
          <a:bodyPr/>
          <a:lstStyle/>
          <a:p>
            <a:pPr algn="ctr"/>
            <a:r>
              <a:rPr lang="en-US" sz="3600" dirty="0" smtClean="0"/>
              <a:t>Development Services</a:t>
            </a:r>
            <a:br>
              <a:rPr lang="en-US" sz="3600" dirty="0" smtClean="0"/>
            </a:br>
            <a:r>
              <a:rPr lang="en-US" sz="3200" b="0" dirty="0" smtClean="0"/>
              <a:t>DevOps: Code Quality with CAST AIP</a:t>
            </a:r>
            <a:endParaRPr lang="en-US" sz="28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417805"/>
              </p:ext>
            </p:extLst>
          </p:nvPr>
        </p:nvGraphicFramePr>
        <p:xfrm>
          <a:off x="296050" y="698129"/>
          <a:ext cx="7958950" cy="427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180"/>
                <a:gridCol w="863600"/>
                <a:gridCol w="879970"/>
                <a:gridCol w="787400"/>
                <a:gridCol w="850900"/>
                <a:gridCol w="812800"/>
                <a:gridCol w="800100"/>
              </a:tblGrid>
              <a:tr h="3120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Technology\Languages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SONAR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AIP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Fortify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Crucible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PMD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CSA</a:t>
                      </a:r>
                      <a:r>
                        <a:rPr lang="en-US" sz="1000" b="1" baseline="80000" dirty="0" smtClean="0"/>
                        <a:t>1</a:t>
                      </a:r>
                      <a:endParaRPr lang="en-US" sz="1000" b="1" baseline="80000" dirty="0"/>
                    </a:p>
                  </a:txBody>
                  <a:tcPr/>
                </a:tc>
              </a:tr>
              <a:tr h="3390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Java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3009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Microsoft .NET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2247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Oracle PL\SQL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r>
                        <a:rPr lang="en-US" sz="1400" b="1" baseline="7000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2</a:t>
                      </a:r>
                      <a:endParaRPr lang="en-US" sz="1400" b="1" baseline="7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614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TIBCO BW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8000"/>
                          </a:solidFill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sz="1400" b="1" baseline="7000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3</a:t>
                      </a:r>
                      <a:endParaRPr lang="en-US" sz="1400" b="1" baseline="70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263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Informatica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739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Microsoft</a:t>
                      </a:r>
                      <a:r>
                        <a:rPr lang="en-US" sz="1400" baseline="0" dirty="0" smtClean="0"/>
                        <a:t> VB\VB.NET\VB Script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r>
                        <a:rPr lang="en-US" sz="1400" b="1" baseline="7000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2</a:t>
                      </a:r>
                      <a:endParaRPr lang="en-US" sz="1400" b="1" baseline="7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3263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 (HTML, JSP/JSF)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r>
                        <a:rPr lang="en-US" sz="1400" b="1" baseline="7000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2</a:t>
                      </a:r>
                      <a:endParaRPr lang="en-US" sz="1400" b="1" baseline="7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XML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r>
                        <a:rPr lang="en-US" sz="1400" b="1" baseline="7000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2</a:t>
                      </a:r>
                      <a:endParaRPr lang="en-US" sz="1400" b="1" baseline="7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2374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C, C++, C#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r>
                        <a:rPr lang="en-US" sz="1400" b="1" baseline="7000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2</a:t>
                      </a:r>
                      <a:endParaRPr lang="en-US" sz="1400" b="1" baseline="7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C#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3390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 Objects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8000"/>
                          </a:solidFill>
                          <a:sym typeface="Wingdings" panose="05000000000000000000" pitchFamily="2" charset="2"/>
                        </a:rPr>
                        <a:t>A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8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2755076" y="104377"/>
            <a:ext cx="638892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bg1"/>
                </a:solidFill>
                <a:latin typeface="+mj-lt"/>
                <a:cs typeface="+mj-cs"/>
              </a:rPr>
              <a:t>Tool by Technology Coverage Matrix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2308" y="5928282"/>
            <a:ext cx="483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smtClean="0"/>
              <a:t>1     CSA = Cigital </a:t>
            </a:r>
            <a:r>
              <a:rPr lang="en-US" sz="1000" b="0" dirty="0" err="1" smtClean="0"/>
              <a:t>SecureAssist</a:t>
            </a:r>
            <a:r>
              <a:rPr lang="en-US" sz="1000" b="0" dirty="0" smtClean="0"/>
              <a:t> (security plugin to Eclipse)</a:t>
            </a:r>
          </a:p>
          <a:p>
            <a:pPr marL="228600" indent="-228600">
              <a:buAutoNum type="arabicPlain" startAt="2"/>
            </a:pPr>
            <a:r>
              <a:rPr lang="en-US" sz="1000" b="0" dirty="0" smtClean="0"/>
              <a:t>Not yet available within FNM but provided through plug-ins via sonarsource</a:t>
            </a:r>
          </a:p>
          <a:p>
            <a:pPr marL="228600" indent="-228600">
              <a:buAutoNum type="arabicPlain" startAt="2"/>
            </a:pPr>
            <a:r>
              <a:rPr lang="en-US" sz="1000" b="0" dirty="0" smtClean="0"/>
              <a:t>Custom rule set being evaluated for inclusion in Q3</a:t>
            </a:r>
            <a:endParaRPr lang="en-US" sz="1000" b="0" dirty="0"/>
          </a:p>
        </p:txBody>
      </p:sp>
      <p:grpSp>
        <p:nvGrpSpPr>
          <p:cNvPr id="9" name="Group 8"/>
          <p:cNvGrpSpPr/>
          <p:nvPr/>
        </p:nvGrpSpPr>
        <p:grpSpPr>
          <a:xfrm>
            <a:off x="281426" y="5928282"/>
            <a:ext cx="1897139" cy="646331"/>
            <a:chOff x="6255506" y="6057900"/>
            <a:chExt cx="1897139" cy="646331"/>
          </a:xfrm>
        </p:grpSpPr>
        <p:sp>
          <p:nvSpPr>
            <p:cNvPr id="7" name="Rectangle 6"/>
            <p:cNvSpPr/>
            <p:nvPr/>
          </p:nvSpPr>
          <p:spPr>
            <a:xfrm>
              <a:off x="6255506" y="6057900"/>
              <a:ext cx="3032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  <a:sym typeface="Wingdings 2" panose="05020102010507070707" pitchFamily="18" charset="2"/>
                </a:rPr>
                <a:t></a:t>
              </a:r>
            </a:p>
            <a:p>
              <a:pPr algn="ctr"/>
              <a:r>
                <a:rPr lang="en-US" sz="1200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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  <a:sym typeface="Wingdings" panose="05000000000000000000" pitchFamily="2" charset="2"/>
                </a:rPr>
                <a:t>A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57950" y="6057900"/>
              <a:ext cx="1694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Detailed scan support</a:t>
              </a:r>
              <a:endParaRPr lang="en-US" sz="1200" b="0" dirty="0"/>
            </a:p>
            <a:p>
              <a:r>
                <a:rPr lang="en-US" sz="1200" b="0" dirty="0" smtClean="0"/>
                <a:t>Does not scan</a:t>
              </a:r>
            </a:p>
            <a:p>
              <a:r>
                <a:rPr lang="en-US" sz="1200" b="0" dirty="0" smtClean="0"/>
                <a:t>Architecture scan only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3960" y="566087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Key</a:t>
            </a:r>
            <a:endParaRPr lang="en-US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972308" y="566087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Footnotes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213884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55076" y="104377"/>
            <a:ext cx="638892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/>
                <a:cs typeface="+mj-cs"/>
              </a:rPr>
              <a:t>CQA Tooling in Context of Agile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/>
              <a:cs typeface="+mj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43119" y="815649"/>
            <a:ext cx="8891153" cy="5537339"/>
            <a:chOff x="94351" y="815649"/>
            <a:chExt cx="9057438" cy="5537339"/>
          </a:xfrm>
        </p:grpSpPr>
        <p:sp>
          <p:nvSpPr>
            <p:cNvPr id="63" name="Down Arrow 62"/>
            <p:cNvSpPr/>
            <p:nvPr/>
          </p:nvSpPr>
          <p:spPr>
            <a:xfrm rot="16200000">
              <a:off x="275776" y="2927129"/>
              <a:ext cx="590550" cy="953399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344404" y="1218240"/>
              <a:ext cx="2846974" cy="2473318"/>
              <a:chOff x="-103771" y="2236795"/>
              <a:chExt cx="2846974" cy="2473318"/>
            </a:xfrm>
          </p:grpSpPr>
          <p:sp>
            <p:nvSpPr>
              <p:cNvPr id="10" name="Circular Arrow 9"/>
              <p:cNvSpPr/>
              <p:nvPr/>
            </p:nvSpPr>
            <p:spPr>
              <a:xfrm rot="2217342" flipH="1">
                <a:off x="1641718" y="2236795"/>
                <a:ext cx="990485" cy="988484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6249917"/>
                  <a:gd name="adj5" fmla="val 125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ircular Arrow 7"/>
              <p:cNvSpPr/>
              <p:nvPr/>
            </p:nvSpPr>
            <p:spPr>
              <a:xfrm rot="18573923" flipH="1">
                <a:off x="-81096" y="2235684"/>
                <a:ext cx="2450055" cy="2495405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24314"/>
                  <a:gd name="adj5" fmla="val 12500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Down Arrow 10"/>
              <p:cNvSpPr/>
              <p:nvPr/>
            </p:nvSpPr>
            <p:spPr>
              <a:xfrm rot="16200000">
                <a:off x="1650209" y="3617119"/>
                <a:ext cx="590550" cy="1595438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57275" y="3143870"/>
              <a:ext cx="1400175" cy="810399"/>
              <a:chOff x="-400050" y="3409950"/>
              <a:chExt cx="1400175" cy="81039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-200025" y="3409950"/>
                <a:ext cx="1200150" cy="523875"/>
                <a:chOff x="1828800" y="5410200"/>
                <a:chExt cx="1200150" cy="52387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Below"/>
                <a:lightRig rig="threePt" dir="t"/>
              </a:scene3d>
            </p:grpSpPr>
            <p:sp>
              <p:nvSpPr>
                <p:cNvPr id="15" name="Cube 14"/>
                <p:cNvSpPr/>
                <p:nvPr/>
              </p:nvSpPr>
              <p:spPr>
                <a:xfrm>
                  <a:off x="2238375" y="5410200"/>
                  <a:ext cx="228600" cy="228600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/>
                <p:cNvSpPr/>
                <p:nvPr/>
              </p:nvSpPr>
              <p:spPr>
                <a:xfrm>
                  <a:off x="1828800" y="5467350"/>
                  <a:ext cx="228600" cy="228600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/>
                <p:cNvSpPr/>
                <p:nvPr/>
              </p:nvSpPr>
              <p:spPr>
                <a:xfrm>
                  <a:off x="2057400" y="5448300"/>
                  <a:ext cx="228600" cy="228600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/>
                <p:cNvSpPr/>
                <p:nvPr/>
              </p:nvSpPr>
              <p:spPr>
                <a:xfrm>
                  <a:off x="2800350" y="5705475"/>
                  <a:ext cx="228600" cy="228600"/>
                </a:xfrm>
                <a:prstGeom prst="cube">
                  <a:avLst/>
                </a:prstGeom>
                <a:solidFill>
                  <a:srgbClr val="F6E4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/>
                <p:cNvSpPr/>
                <p:nvPr/>
              </p:nvSpPr>
              <p:spPr>
                <a:xfrm>
                  <a:off x="2381250" y="5486400"/>
                  <a:ext cx="228600" cy="228600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/>
                <p:cNvSpPr/>
                <p:nvPr/>
              </p:nvSpPr>
              <p:spPr>
                <a:xfrm>
                  <a:off x="2171700" y="5581650"/>
                  <a:ext cx="228600" cy="228600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/>
                <p:cNvSpPr/>
                <p:nvPr/>
              </p:nvSpPr>
              <p:spPr>
                <a:xfrm>
                  <a:off x="2428875" y="5600700"/>
                  <a:ext cx="228600" cy="228600"/>
                </a:xfrm>
                <a:prstGeom prst="cube">
                  <a:avLst/>
                </a:prstGeom>
                <a:solidFill>
                  <a:srgbClr val="F6E4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/>
                <p:cNvSpPr/>
                <p:nvPr/>
              </p:nvSpPr>
              <p:spPr>
                <a:xfrm>
                  <a:off x="1857375" y="5553075"/>
                  <a:ext cx="228600" cy="228600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/>
                <p:cNvSpPr/>
                <p:nvPr/>
              </p:nvSpPr>
              <p:spPr>
                <a:xfrm>
                  <a:off x="1933575" y="5667375"/>
                  <a:ext cx="228600" cy="228600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/>
                <p:cNvSpPr/>
                <p:nvPr/>
              </p:nvSpPr>
              <p:spPr>
                <a:xfrm>
                  <a:off x="2190750" y="5705475"/>
                  <a:ext cx="228600" cy="228600"/>
                </a:xfrm>
                <a:prstGeom prst="cube">
                  <a:avLst/>
                </a:prstGeom>
                <a:solidFill>
                  <a:srgbClr val="F6E4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-400050" y="3943350"/>
                <a:ext cx="1326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mbria" pitchFamily="18" charset="0"/>
                  </a:rPr>
                  <a:t>Release Backlog</a:t>
                </a:r>
                <a:endParaRPr lang="en-US" sz="1200" dirty="0">
                  <a:latin typeface="Cambria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476625" y="3191495"/>
              <a:ext cx="1437573" cy="909340"/>
              <a:chOff x="3524250" y="5210175"/>
              <a:chExt cx="1437573" cy="909340"/>
            </a:xfrm>
          </p:grpSpPr>
          <p:sp>
            <p:nvSpPr>
              <p:cNvPr id="31" name="Cube 30"/>
              <p:cNvSpPr/>
              <p:nvPr/>
            </p:nvSpPr>
            <p:spPr>
              <a:xfrm>
                <a:off x="3990975" y="5400675"/>
                <a:ext cx="228600" cy="228600"/>
              </a:xfrm>
              <a:prstGeom prst="cube">
                <a:avLst/>
              </a:prstGeom>
              <a:solidFill>
                <a:srgbClr val="F6E400"/>
              </a:solidFill>
              <a:ln w="3175">
                <a:solidFill>
                  <a:schemeClr val="tx1"/>
                </a:solidFill>
              </a:ln>
              <a:scene3d>
                <a:camera prst="perspectiveBelow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4095750" y="5210175"/>
                <a:ext cx="447675" cy="457200"/>
                <a:chOff x="4095750" y="5210175"/>
                <a:chExt cx="447675" cy="457200"/>
              </a:xfrm>
            </p:grpSpPr>
            <p:sp>
              <p:nvSpPr>
                <p:cNvPr id="27" name="Cube 26"/>
                <p:cNvSpPr/>
                <p:nvPr/>
              </p:nvSpPr>
              <p:spPr>
                <a:xfrm>
                  <a:off x="4314825" y="5391150"/>
                  <a:ext cx="228600" cy="228600"/>
                </a:xfrm>
                <a:prstGeom prst="cube">
                  <a:avLst/>
                </a:prstGeom>
                <a:solidFill>
                  <a:srgbClr val="F6E400"/>
                </a:solidFill>
                <a:ln w="3175">
                  <a:solidFill>
                    <a:schemeClr val="tx1"/>
                  </a:solidFill>
                </a:ln>
                <a:scene3d>
                  <a:camera prst="perspectiveBelow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/>
                <p:cNvSpPr/>
                <p:nvPr/>
              </p:nvSpPr>
              <p:spPr>
                <a:xfrm>
                  <a:off x="4162425" y="5210175"/>
                  <a:ext cx="228600" cy="228600"/>
                </a:xfrm>
                <a:prstGeom prst="cube">
                  <a:avLst/>
                </a:prstGeom>
                <a:solidFill>
                  <a:srgbClr val="F6E400"/>
                </a:solidFill>
                <a:ln w="3175">
                  <a:solidFill>
                    <a:schemeClr val="tx1"/>
                  </a:solidFill>
                </a:ln>
                <a:scene3d>
                  <a:camera prst="perspectiveBelow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/>
                <p:cNvSpPr/>
                <p:nvPr/>
              </p:nvSpPr>
              <p:spPr>
                <a:xfrm>
                  <a:off x="4095750" y="5438775"/>
                  <a:ext cx="228600" cy="228600"/>
                </a:xfrm>
                <a:prstGeom prst="cube">
                  <a:avLst/>
                </a:prstGeom>
                <a:solidFill>
                  <a:srgbClr val="F6E400"/>
                </a:solidFill>
                <a:ln w="3175">
                  <a:solidFill>
                    <a:schemeClr val="tx1"/>
                  </a:solidFill>
                </a:ln>
                <a:scene3d>
                  <a:camera prst="perspectiveBelow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3524250" y="5657850"/>
                <a:ext cx="14375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mbria" pitchFamily="18" charset="0"/>
                  </a:rPr>
                  <a:t>Sprint\Increment</a:t>
                </a:r>
              </a:p>
              <a:p>
                <a:pPr algn="ctr"/>
                <a:r>
                  <a:rPr lang="en-US" sz="1200" dirty="0" smtClean="0">
                    <a:latin typeface="Cambria" pitchFamily="18" charset="0"/>
                  </a:rPr>
                  <a:t>Backlog</a:t>
                </a:r>
                <a:endParaRPr lang="en-US" sz="1200" dirty="0">
                  <a:latin typeface="Cambria" pitchFamily="18" charset="0"/>
                </a:endParaRPr>
              </a:p>
            </p:txBody>
          </p:sp>
        </p:grpSp>
        <p:sp>
          <p:nvSpPr>
            <p:cNvPr id="33" name="Down Arrow 32"/>
            <p:cNvSpPr/>
            <p:nvPr/>
          </p:nvSpPr>
          <p:spPr>
            <a:xfrm rot="16200000">
              <a:off x="2957513" y="2905745"/>
              <a:ext cx="590550" cy="100012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399938" y="3154383"/>
              <a:ext cx="1095869" cy="539054"/>
              <a:chOff x="3988133" y="5611090"/>
              <a:chExt cx="1095869" cy="53905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005940" y="5620987"/>
                <a:ext cx="458560" cy="523220"/>
                <a:chOff x="4180114" y="5379520"/>
                <a:chExt cx="458560" cy="523220"/>
              </a:xfrm>
            </p:grpSpPr>
            <p:sp>
              <p:nvSpPr>
                <p:cNvPr id="41" name="Cube 40"/>
                <p:cNvSpPr/>
                <p:nvPr/>
              </p:nvSpPr>
              <p:spPr>
                <a:xfrm>
                  <a:off x="4267199" y="5391149"/>
                  <a:ext cx="371475" cy="371475"/>
                </a:xfrm>
                <a:prstGeom prst="cube">
                  <a:avLst/>
                </a:prstGeom>
                <a:solidFill>
                  <a:srgbClr val="00B050"/>
                </a:solidFill>
                <a:ln w="3175">
                  <a:solidFill>
                    <a:schemeClr val="tx1"/>
                  </a:solidFill>
                </a:ln>
                <a:scene3d>
                  <a:camera prst="perspectiveBelow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180114" y="5379520"/>
                  <a:ext cx="3028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800" b="0" dirty="0">
                    <a:ln w="18415" cmpd="sng">
                      <a:solidFill>
                        <a:srgbClr val="F6E400"/>
                      </a:solidFill>
                      <a:prstDash val="solid"/>
                    </a:ln>
                    <a:solidFill>
                      <a:srgbClr val="F6E4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Cube 35"/>
              <p:cNvSpPr/>
              <p:nvPr/>
            </p:nvSpPr>
            <p:spPr>
              <a:xfrm>
                <a:off x="4403760" y="5628657"/>
                <a:ext cx="371475" cy="371475"/>
              </a:xfrm>
              <a:prstGeom prst="cub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  <a:scene3d>
                <a:camera prst="perspectiveBelow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316675" y="5611090"/>
                <a:ext cx="302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ln w="18415" cmpd="sng">
                      <a:solidFill>
                        <a:srgbClr val="F6E400"/>
                      </a:solidFill>
                      <a:prstDash val="solid"/>
                    </a:ln>
                    <a:solidFill>
                      <a:srgbClr val="F6E4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sym typeface="Wingdings"/>
                  </a:rPr>
                  <a:t></a:t>
                </a:r>
                <a:endParaRPr lang="en-US" sz="2800" b="0" dirty="0">
                  <a:ln w="18415" cmpd="sng">
                    <a:solidFill>
                      <a:srgbClr val="F6E400"/>
                    </a:solidFill>
                    <a:prstDash val="solid"/>
                  </a:ln>
                  <a:solidFill>
                    <a:srgbClr val="F6E4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344390" y="5615044"/>
                <a:ext cx="302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b="0" dirty="0">
                  <a:ln w="18415" cmpd="sng">
                    <a:solidFill>
                      <a:srgbClr val="F6E400"/>
                    </a:solidFill>
                    <a:prstDash val="solid"/>
                  </a:ln>
                  <a:solidFill>
                    <a:srgbClr val="F6E4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988133" y="5626924"/>
                <a:ext cx="302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ln w="18415" cmpd="sng">
                      <a:solidFill>
                        <a:srgbClr val="F6E400"/>
                      </a:solidFill>
                      <a:prstDash val="solid"/>
                    </a:ln>
                    <a:solidFill>
                      <a:srgbClr val="F6E4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sym typeface="Wingdings"/>
                  </a:rPr>
                  <a:t></a:t>
                </a:r>
                <a:endParaRPr lang="en-US" sz="2800" b="0" dirty="0">
                  <a:ln w="18415" cmpd="sng">
                    <a:solidFill>
                      <a:srgbClr val="F6E400"/>
                    </a:solidFill>
                    <a:prstDash val="solid"/>
                  </a:ln>
                  <a:solidFill>
                    <a:srgbClr val="F6E4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47" name="Cube 46"/>
              <p:cNvSpPr/>
              <p:nvPr/>
            </p:nvSpPr>
            <p:spPr>
              <a:xfrm>
                <a:off x="4712527" y="5628652"/>
                <a:ext cx="371475" cy="371475"/>
              </a:xfrm>
              <a:prstGeom prst="cub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  <a:scene3d>
                <a:camera prst="perspectiveBelow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625442" y="5617023"/>
                <a:ext cx="302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ln w="18415" cmpd="sng">
                      <a:solidFill>
                        <a:srgbClr val="F6E400"/>
                      </a:solidFill>
                      <a:prstDash val="solid"/>
                    </a:ln>
                    <a:solidFill>
                      <a:srgbClr val="F6E4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sym typeface="Wingdings"/>
                  </a:rPr>
                  <a:t></a:t>
                </a:r>
                <a:endParaRPr lang="en-US" sz="2800" b="0" dirty="0">
                  <a:ln w="18415" cmpd="sng">
                    <a:solidFill>
                      <a:srgbClr val="F6E400"/>
                    </a:solidFill>
                    <a:prstDash val="solid"/>
                  </a:ln>
                  <a:solidFill>
                    <a:srgbClr val="F6E4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405625" y="3564701"/>
              <a:ext cx="1175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mbria" pitchFamily="18" charset="0"/>
                </a:rPr>
                <a:t>Working Code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56" name="Flowchart: Extract 55"/>
            <p:cNvSpPr/>
            <p:nvPr/>
          </p:nvSpPr>
          <p:spPr>
            <a:xfrm>
              <a:off x="208066" y="3318413"/>
              <a:ext cx="356259" cy="285007"/>
            </a:xfrm>
            <a:prstGeom prst="flowChartExtract">
              <a:avLst/>
            </a:prstGeom>
            <a:solidFill>
              <a:srgbClr val="33CC33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76671" y="3639047"/>
              <a:ext cx="0" cy="7243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Extract 63"/>
            <p:cNvSpPr/>
            <p:nvPr/>
          </p:nvSpPr>
          <p:spPr>
            <a:xfrm>
              <a:off x="6780316" y="1403888"/>
              <a:ext cx="356259" cy="285007"/>
            </a:xfrm>
            <a:prstGeom prst="flowChartExtract">
              <a:avLst/>
            </a:prstGeom>
            <a:solidFill>
              <a:srgbClr val="33CC33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03963" y="1134020"/>
              <a:ext cx="16478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mbria" pitchFamily="18" charset="0"/>
                </a:rPr>
                <a:t>Micro Work Increments: </a:t>
              </a:r>
              <a:r>
                <a:rPr lang="en-US" sz="1000" b="0" dirty="0" smtClean="0">
                  <a:latin typeface="Cambria" pitchFamily="18" charset="0"/>
                </a:rPr>
                <a:t>Issues identified during recurring in-sprint scans captured as tasks to a story or added to Release Backlog.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7105650" y="1562720"/>
              <a:ext cx="44767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181100" y="3963020"/>
              <a:ext cx="209550" cy="4762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lowchart: Extract 75"/>
            <p:cNvSpPr/>
            <p:nvPr/>
          </p:nvSpPr>
          <p:spPr>
            <a:xfrm>
              <a:off x="2970316" y="3137438"/>
              <a:ext cx="356259" cy="285007"/>
            </a:xfrm>
            <a:prstGeom prst="flowChartExtract">
              <a:avLst/>
            </a:prstGeom>
            <a:solidFill>
              <a:srgbClr val="33CC33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20700" y="1982080"/>
              <a:ext cx="1238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ambria" pitchFamily="18" charset="0"/>
                </a:rPr>
                <a:t>Sprint/Increment </a:t>
              </a:r>
            </a:p>
            <a:p>
              <a:pPr algn="ctr"/>
              <a:r>
                <a:rPr lang="en-US" sz="1000" dirty="0" smtClean="0">
                  <a:latin typeface="Cambria" pitchFamily="18" charset="0"/>
                </a:rPr>
                <a:t>Work Cycle</a:t>
              </a:r>
              <a:endParaRPr lang="en-US" sz="1000" dirty="0">
                <a:latin typeface="Cambria" pitchFamily="18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3143250" y="2277095"/>
              <a:ext cx="1" cy="800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762375" y="2343770"/>
              <a:ext cx="352425" cy="6286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Extract 85"/>
            <p:cNvSpPr/>
            <p:nvPr/>
          </p:nvSpPr>
          <p:spPr>
            <a:xfrm>
              <a:off x="5703991" y="3318413"/>
              <a:ext cx="356259" cy="285007"/>
            </a:xfrm>
            <a:prstGeom prst="flowChartExtract">
              <a:avLst/>
            </a:prstGeom>
            <a:solidFill>
              <a:srgbClr val="33CC33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>
              <a:off x="5886450" y="3648695"/>
              <a:ext cx="1" cy="151447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Extract 91"/>
            <p:cNvSpPr/>
            <p:nvPr/>
          </p:nvSpPr>
          <p:spPr>
            <a:xfrm>
              <a:off x="6418366" y="3327938"/>
              <a:ext cx="356259" cy="285007"/>
            </a:xfrm>
            <a:prstGeom prst="flowChartExtract">
              <a:avLst/>
            </a:prstGeom>
            <a:solidFill>
              <a:srgbClr val="33CC33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6629400" y="3686795"/>
              <a:ext cx="200025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56943" y="1219623"/>
              <a:ext cx="3108638" cy="952721"/>
              <a:chOff x="1668188" y="1365927"/>
              <a:chExt cx="3108638" cy="952721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676065" y="1764650"/>
                <a:ext cx="31007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Cambria" pitchFamily="18" charset="0"/>
                  </a:rPr>
                  <a:t>Sprint Planning: </a:t>
                </a:r>
                <a:r>
                  <a:rPr lang="en-US" sz="1000" b="0" dirty="0" smtClean="0">
                    <a:latin typeface="Cambria" pitchFamily="18" charset="0"/>
                  </a:rPr>
                  <a:t>Final build scan identifies quality issues to be addressed as stories or tasks in the sprint\increment backlog.</a:t>
                </a:r>
                <a:endParaRPr lang="en-US" sz="1000" dirty="0">
                  <a:latin typeface="Cambria" pitchFamily="18" charset="0"/>
                </a:endParaRPr>
              </a:p>
            </p:txBody>
          </p:sp>
          <p:pic>
            <p:nvPicPr>
              <p:cNvPr id="71" name="Picture 16" descr="https://encrypted-tbn0.gstatic.com/images?q=tbn:ANd9GcRl6FVfcN8_cYKaynAcV_Od1_KpJplZKYMxKJ-aO9wgJaW2wsoNGfcqKg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06929" y="1368002"/>
                <a:ext cx="1164592" cy="279950"/>
              </a:xfrm>
              <a:prstGeom prst="rect">
                <a:avLst/>
              </a:prstGeom>
              <a:noFill/>
              <a:ln>
                <a:noFill/>
                <a:prstDash val="sysDot"/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8188" y="1365927"/>
                <a:ext cx="1225725" cy="282025"/>
              </a:xfrm>
              <a:prstGeom prst="rect">
                <a:avLst/>
              </a:prstGeom>
              <a:ln>
                <a:noFill/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</p:pic>
        </p:grpSp>
        <p:pic>
          <p:nvPicPr>
            <p:cNvPr id="73" name="Picture 16" descr="https://encrypted-tbn0.gstatic.com/images?q=tbn:ANd9GcRl6FVfcN8_cYKaynAcV_Od1_KpJplZKYMxKJ-aO9wgJaW2wsoNGfcqK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27201" y="2363082"/>
              <a:ext cx="1164592" cy="279950"/>
            </a:xfrm>
            <a:prstGeom prst="rect">
              <a:avLst/>
            </a:prstGeom>
            <a:noFill/>
            <a:ln>
              <a:noFill/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" name="Group 5"/>
            <p:cNvGrpSpPr/>
            <p:nvPr/>
          </p:nvGrpSpPr>
          <p:grpSpPr>
            <a:xfrm>
              <a:off x="102511" y="4525366"/>
              <a:ext cx="2630848" cy="1040659"/>
              <a:chOff x="105596" y="4756140"/>
              <a:chExt cx="2630848" cy="104065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05596" y="5088913"/>
                <a:ext cx="26308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Project Planning:</a:t>
                </a:r>
              </a:p>
              <a:p>
                <a:r>
                  <a:rPr lang="en-US" sz="1000" b="0" dirty="0" smtClean="0"/>
                  <a:t>Scan of production application (baseline) </a:t>
                </a:r>
              </a:p>
              <a:p>
                <a:r>
                  <a:rPr lang="en-US" sz="1000" b="0" dirty="0" smtClean="0"/>
                  <a:t>provides input into product backlog by</a:t>
                </a:r>
              </a:p>
              <a:p>
                <a:r>
                  <a:rPr lang="en-US" sz="1000" b="0" dirty="0" smtClean="0"/>
                  <a:t>Identifying existing structural quality issues.</a:t>
                </a:r>
                <a:endParaRPr lang="en-US" sz="1000" b="0" dirty="0"/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54" y="4756140"/>
                <a:ext cx="1225725" cy="282025"/>
              </a:xfrm>
              <a:prstGeom prst="rect">
                <a:avLst/>
              </a:prstGeom>
              <a:ln>
                <a:noFill/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4705349" y="5308723"/>
              <a:ext cx="2847976" cy="1044265"/>
              <a:chOff x="4716594" y="5394067"/>
              <a:chExt cx="2847976" cy="1044265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4716594" y="5730446"/>
                <a:ext cx="28479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Cambria" pitchFamily="18" charset="0"/>
                  </a:rPr>
                  <a:t>End of Sprint\Increment Build: </a:t>
                </a:r>
                <a:r>
                  <a:rPr lang="en-US" sz="1000" b="0" dirty="0" smtClean="0">
                    <a:latin typeface="Cambria" pitchFamily="18" charset="0"/>
                  </a:rPr>
                  <a:t>End of sprint\increment final build is scanned.  Issues identified captured as stories or tasks in the release backlog for a future sprint\increment.</a:t>
                </a:r>
                <a:endParaRPr lang="en-US" sz="1000" dirty="0">
                  <a:latin typeface="Cambria" pitchFamily="18" charset="0"/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2208" y="5394067"/>
                <a:ext cx="1225725" cy="282025"/>
              </a:xfrm>
              <a:prstGeom prst="rect">
                <a:avLst/>
              </a:prstGeom>
              <a:ln>
                <a:noFill/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671287" y="4297072"/>
              <a:ext cx="2400301" cy="1286814"/>
              <a:chOff x="6682532" y="4443376"/>
              <a:chExt cx="2400301" cy="128681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6682532" y="4868416"/>
                <a:ext cx="24003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Cambria" pitchFamily="18" charset="0"/>
                  </a:rPr>
                  <a:t>Sprint\Increment Retrospective: </a:t>
                </a:r>
                <a:r>
                  <a:rPr lang="en-US" sz="1000" b="0" dirty="0" smtClean="0">
                    <a:latin typeface="Cambria" pitchFamily="18" charset="0"/>
                  </a:rPr>
                  <a:t>End of sprint\increment final build scan provides insight into identifying repetitive programming issues for development process improvement.</a:t>
                </a:r>
                <a:endParaRPr lang="en-US" sz="1000" dirty="0">
                  <a:latin typeface="Cambria" pitchFamily="18" charset="0"/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442" y="4443376"/>
                <a:ext cx="1225725" cy="282025"/>
              </a:xfrm>
              <a:prstGeom prst="rect">
                <a:avLst/>
              </a:prstGeom>
              <a:ln>
                <a:noFill/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</p:pic>
        </p:grpSp>
        <p:pic>
          <p:nvPicPr>
            <p:cNvPr id="85" name="Picture 16" descr="https://encrypted-tbn0.gstatic.com/images?q=tbn:ANd9GcRl6FVfcN8_cYKaynAcV_Od1_KpJplZKYMxKJ-aO9wgJaW2wsoNGfcqK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78180" y="827342"/>
              <a:ext cx="1164592" cy="279950"/>
            </a:xfrm>
            <a:prstGeom prst="rect">
              <a:avLst/>
            </a:prstGeom>
            <a:noFill/>
            <a:ln>
              <a:noFill/>
              <a:prstDash val="sysDot"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7605" y="4245628"/>
              <a:ext cx="1092465" cy="336143"/>
            </a:xfrm>
            <a:prstGeom prst="rect">
              <a:avLst/>
            </a:prstGeom>
            <a:noFill/>
            <a:ln>
              <a:noFill/>
              <a:prstDash val="sysDot"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4975" y="815649"/>
              <a:ext cx="951650" cy="292815"/>
            </a:xfrm>
            <a:prstGeom prst="rect">
              <a:avLst/>
            </a:prstGeom>
            <a:noFill/>
            <a:ln>
              <a:noFill/>
              <a:prstDash val="sysDot"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306" y="1179523"/>
            <a:ext cx="1072408" cy="336143"/>
          </a:xfrm>
          <a:prstGeom prst="rect">
            <a:avLst/>
          </a:prstGeom>
          <a:noFill/>
          <a:ln>
            <a:noFill/>
            <a:prstDash val="sysDot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755076" y="104377"/>
            <a:ext cx="638892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/>
                <a:cs typeface="+mj-cs"/>
              </a:rPr>
              <a:t>CAST AIP &amp; SONAR 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  <a:cs typeface="+mj-cs"/>
              </a:rPr>
              <a:t>Use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/>
                <a:cs typeface="+mj-cs"/>
              </a:rPr>
              <a:t>Scenarios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53143"/>
            <a:ext cx="9144000" cy="5933474"/>
            <a:chOff x="0" y="653143"/>
            <a:chExt cx="9144000" cy="593347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793543"/>
              <a:ext cx="4937760" cy="379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0" y="653143"/>
              <a:ext cx="91440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</a:rPr>
                <a:t>Use Cases for Code Quality Assurance</a:t>
              </a:r>
            </a:p>
            <a:p>
              <a:endParaRPr lang="en-US" sz="1000" dirty="0" smtClean="0">
                <a:latin typeface="Calibri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000" dirty="0" smtClean="0">
                  <a:latin typeface="Calibri" pitchFamily="34" charset="0"/>
                </a:rPr>
                <a:t>CAST AIP with SONAR: </a:t>
              </a:r>
              <a:r>
                <a:rPr lang="en-US" sz="1000" b="0" dirty="0" smtClean="0">
                  <a:latin typeface="Calibri" pitchFamily="34" charset="0"/>
                </a:rPr>
                <a:t>project utilizes SONAR to find the easy to find defects at the component level and CAST AIP to find structural quality issues at the system level.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en-US" sz="1000" b="0" dirty="0" smtClean="0">
                  <a:latin typeface="Calibri" pitchFamily="34" charset="0"/>
                </a:rPr>
                <a:t> </a:t>
              </a:r>
              <a:r>
                <a:rPr lang="en-US" sz="1000" i="1" dirty="0" smtClean="0">
                  <a:latin typeface="Calibri" pitchFamily="34" charset="0"/>
                </a:rPr>
                <a:t>Agile w/</a:t>
              </a:r>
              <a:r>
                <a:rPr lang="en-US" sz="1000" i="1" dirty="0" err="1" smtClean="0">
                  <a:latin typeface="Calibri" pitchFamily="34" charset="0"/>
                </a:rPr>
                <a:t>wo</a:t>
              </a:r>
              <a:r>
                <a:rPr lang="en-US" sz="1000" i="1" dirty="0" smtClean="0">
                  <a:latin typeface="Calibri" pitchFamily="34" charset="0"/>
                </a:rPr>
                <a:t> CI environment</a:t>
              </a:r>
              <a:r>
                <a:rPr lang="en-US" sz="1000" b="0" dirty="0" smtClean="0">
                  <a:latin typeface="Calibri" pitchFamily="34" charset="0"/>
                </a:rPr>
                <a:t>: Utilize SONAR throughout the development lifecycle with CAST AIP scans performed once every sprint. Deep dives are performed with CAST AIP results on baseline, concrete builds.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en-US" sz="1000" b="0" dirty="0" smtClean="0">
                  <a:latin typeface="Calibri" pitchFamily="34" charset="0"/>
                </a:rPr>
                <a:t>    </a:t>
              </a:r>
              <a:r>
                <a:rPr lang="en-US" sz="1000" i="1" dirty="0" smtClean="0">
                  <a:latin typeface="Calibri" pitchFamily="34" charset="0"/>
                </a:rPr>
                <a:t>Waterfall\Modified Waterfall</a:t>
              </a:r>
              <a:r>
                <a:rPr lang="en-US" sz="1000" b="0" dirty="0" smtClean="0">
                  <a:latin typeface="Calibri" pitchFamily="34" charset="0"/>
                </a:rPr>
                <a:t>: Utilize SONAR throughout the development lifecycle with CAST AIP scans performed once every sprint. Deep dives are performed with CAST AIP results on baseline, concrete builds</a:t>
              </a:r>
            </a:p>
            <a:p>
              <a:pPr lvl="1"/>
              <a:endParaRPr lang="en-US" sz="1000" dirty="0" smtClean="0">
                <a:latin typeface="Calibri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000" dirty="0" smtClean="0">
                  <a:latin typeface="Calibri" pitchFamily="34" charset="0"/>
                </a:rPr>
                <a:t>CAST AIP: </a:t>
              </a:r>
              <a:r>
                <a:rPr lang="en-US" sz="1000" b="0" dirty="0" smtClean="0">
                  <a:latin typeface="Calibri" pitchFamily="34" charset="0"/>
                </a:rPr>
                <a:t>project utilizes the CAST AIP platform for left-shifting  Code Quality at both the component and structural level.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en-US" sz="1000" b="0" dirty="0" smtClean="0">
                  <a:latin typeface="Calibri" pitchFamily="34" charset="0"/>
                </a:rPr>
                <a:t>    </a:t>
              </a:r>
              <a:r>
                <a:rPr lang="en-US" sz="1000" i="1" dirty="0" smtClean="0">
                  <a:latin typeface="Calibri" pitchFamily="34" charset="0"/>
                </a:rPr>
                <a:t>Agile w/</a:t>
              </a:r>
              <a:r>
                <a:rPr lang="en-US" sz="1000" i="1" dirty="0" err="1" smtClean="0">
                  <a:latin typeface="Calibri" pitchFamily="34" charset="0"/>
                </a:rPr>
                <a:t>wo</a:t>
              </a:r>
              <a:r>
                <a:rPr lang="en-US" sz="1000" i="1" dirty="0" smtClean="0">
                  <a:latin typeface="Calibri" pitchFamily="34" charset="0"/>
                </a:rPr>
                <a:t> CI environment</a:t>
              </a:r>
              <a:r>
                <a:rPr lang="en-US" sz="1000" b="0" dirty="0" smtClean="0">
                  <a:latin typeface="Calibri" pitchFamily="34" charset="0"/>
                </a:rPr>
                <a:t>: run a scan once or twice a week and at the end of each sprint.  Note that scans run more than twice a week tends to flat line the trending resulting in minimization of delta-based analysis of quality trends.  Deep dives are performed on baseline, concrete builds.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en-US" sz="1000" b="0" dirty="0" smtClean="0">
                  <a:latin typeface="Calibri" pitchFamily="34" charset="0"/>
                </a:rPr>
                <a:t>    </a:t>
              </a:r>
              <a:r>
                <a:rPr lang="en-US" sz="1000" i="1" dirty="0" smtClean="0">
                  <a:latin typeface="Calibri" pitchFamily="34" charset="0"/>
                </a:rPr>
                <a:t>Waterfall\Modified Waterfall</a:t>
              </a:r>
              <a:r>
                <a:rPr lang="en-US" sz="1000" b="0" dirty="0" smtClean="0">
                  <a:latin typeface="Calibri" pitchFamily="34" charset="0"/>
                </a:rPr>
                <a:t>: run a scan at the end of each code drop with deep dives performed when drops are baselined.</a:t>
              </a:r>
            </a:p>
            <a:p>
              <a:pPr lvl="1"/>
              <a:endParaRPr lang="en-US" sz="1000" b="0" dirty="0" smtClean="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3000" y="3004456"/>
              <a:ext cx="419100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0" dirty="0" smtClean="0">
                  <a:latin typeface="Calibri" pitchFamily="34" charset="0"/>
                </a:rPr>
                <a:t>CAST AIP provides structural code analysis as a whole by building an architectural meta model as realized by the code.  Code is analyzed at the component, transactional, and system  level with results aggregated and organized by a risk framework.</a:t>
              </a:r>
            </a:p>
            <a:p>
              <a:endParaRPr lang="en-US" b="0" dirty="0" smtClean="0">
                <a:latin typeface="Calibri" pitchFamily="34" charset="0"/>
              </a:endParaRPr>
            </a:p>
            <a:p>
              <a:pPr>
                <a:buFont typeface="Wingdings" pitchFamily="2" charset="2"/>
                <a:buChar char="q"/>
              </a:pPr>
              <a:r>
                <a:rPr lang="en-US" b="0" dirty="0" smtClean="0">
                  <a:latin typeface="Calibri" pitchFamily="34" charset="0"/>
                </a:rPr>
                <a:t>   Application architectural focus with enterprise roll-up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b="0" dirty="0" smtClean="0">
                  <a:latin typeface="Calibri" pitchFamily="34" charset="0"/>
                </a:rPr>
                <a:t>   Focus on CQA for architecturally significant and system structural elements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b="0" dirty="0" smtClean="0">
                  <a:latin typeface="Calibri" pitchFamily="34" charset="0"/>
                </a:rPr>
                <a:t>   Risk based model for prioritization aligning with the RTF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b="0" dirty="0" smtClean="0">
                  <a:latin typeface="Calibri" pitchFamily="34" charset="0"/>
                </a:rPr>
                <a:t>   Provides summary to detailed trending analysis across application characteristics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b="0" dirty="0" smtClean="0">
                  <a:latin typeface="Calibri" pitchFamily="34" charset="0"/>
                </a:rPr>
                <a:t>   Issue: CAST AIP quality metrics become watered down with high frequency scans.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53000" y="4818016"/>
              <a:ext cx="41910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0" dirty="0" smtClean="0">
                  <a:latin typeface="Calibri" pitchFamily="34" charset="0"/>
                </a:rPr>
                <a:t>SONAR provides component level code analysis by analyzing individual components that requires aggregation by the user.</a:t>
              </a:r>
            </a:p>
            <a:p>
              <a:endParaRPr lang="en-US" b="0" dirty="0" smtClean="0">
                <a:latin typeface="Calibri" pitchFamily="34" charset="0"/>
              </a:endParaRPr>
            </a:p>
            <a:p>
              <a:pPr>
                <a:buFont typeface="Wingdings" pitchFamily="2" charset="2"/>
                <a:buChar char="q"/>
              </a:pPr>
              <a:r>
                <a:rPr lang="en-US" b="0" dirty="0" smtClean="0">
                  <a:latin typeface="Calibri" pitchFamily="34" charset="0"/>
                </a:rPr>
                <a:t>   Deep Application component focus allowing for depth of CQA analysis on components 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b="0" dirty="0" smtClean="0">
                  <a:latin typeface="Calibri" pitchFamily="34" charset="0"/>
                </a:rPr>
                <a:t>   Executed at the IDE level allowing projects to perform CQA as code is being constructed on the developer workstation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b="0" dirty="0" smtClean="0">
                  <a:latin typeface="Calibri" pitchFamily="34" charset="0"/>
                </a:rPr>
                <a:t>   Ideal for agile CICD practices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b="0" dirty="0" smtClean="0">
                  <a:latin typeface="Calibri" pitchFamily="34" charset="0"/>
                </a:rPr>
                <a:t>   Provides teams the capability to fine tune rules applied at the component level for application-specific  coding practices</a:t>
              </a:r>
              <a:endParaRPr lang="en-US" b="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14300" y="950976"/>
            <a:ext cx="7372350" cy="1519654"/>
            <a:chOff x="114300" y="1219200"/>
            <a:chExt cx="7372350" cy="1519654"/>
          </a:xfrm>
        </p:grpSpPr>
        <p:grpSp>
          <p:nvGrpSpPr>
            <p:cNvPr id="4" name="Group 43"/>
            <p:cNvGrpSpPr/>
            <p:nvPr/>
          </p:nvGrpSpPr>
          <p:grpSpPr>
            <a:xfrm>
              <a:off x="457200" y="1609725"/>
              <a:ext cx="7029450" cy="434519"/>
              <a:chOff x="628650" y="1314450"/>
              <a:chExt cx="7029450" cy="434519"/>
            </a:xfrm>
          </p:grpSpPr>
          <p:grpSp>
            <p:nvGrpSpPr>
              <p:cNvPr id="6" name="Group 18"/>
              <p:cNvGrpSpPr/>
              <p:nvPr/>
            </p:nvGrpSpPr>
            <p:grpSpPr>
              <a:xfrm>
                <a:off x="638175" y="1409700"/>
                <a:ext cx="2066925" cy="329744"/>
                <a:chOff x="638175" y="1409700"/>
                <a:chExt cx="2066925" cy="329744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638176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wk1</a:t>
                  </a:r>
                  <a:endParaRPr lang="en-US" sz="800" b="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666876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wk3</a:t>
                  </a:r>
                  <a:endParaRPr lang="en-US" sz="800" b="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181226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wk4</a:t>
                  </a:r>
                  <a:endParaRPr lang="en-US" sz="800" b="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62051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wk2</a:t>
                  </a:r>
                  <a:endParaRPr lang="en-US" sz="800" b="0" dirty="0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638175" y="1409700"/>
                  <a:ext cx="0" cy="2762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1162050" y="1543050"/>
                  <a:ext cx="0" cy="152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676400" y="1543050"/>
                  <a:ext cx="0" cy="152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2190750" y="1552575"/>
                  <a:ext cx="0" cy="152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2676525" y="1409700"/>
                  <a:ext cx="0" cy="2762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19"/>
              <p:cNvGrpSpPr/>
              <p:nvPr/>
            </p:nvGrpSpPr>
            <p:grpSpPr>
              <a:xfrm>
                <a:off x="2676526" y="1409700"/>
                <a:ext cx="2066924" cy="320219"/>
                <a:chOff x="638176" y="1419225"/>
                <a:chExt cx="2066924" cy="32021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1162050" y="1562100"/>
                  <a:ext cx="0" cy="152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1676400" y="1562100"/>
                  <a:ext cx="0" cy="152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2190750" y="1552575"/>
                  <a:ext cx="0" cy="152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2676525" y="1419225"/>
                  <a:ext cx="0" cy="2762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638176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wk1</a:t>
                  </a:r>
                  <a:endParaRPr lang="en-US" sz="800" b="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162051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wk2</a:t>
                  </a:r>
                  <a:endParaRPr lang="en-US" sz="800" b="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666876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wk3</a:t>
                  </a:r>
                  <a:endParaRPr lang="en-US" sz="800" b="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181226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wk4</a:t>
                  </a:r>
                  <a:endParaRPr lang="en-US" sz="800" b="0" dirty="0"/>
                </a:p>
              </p:txBody>
            </p:sp>
          </p:grpSp>
          <p:grpSp>
            <p:nvGrpSpPr>
              <p:cNvPr id="10" name="Group 29"/>
              <p:cNvGrpSpPr/>
              <p:nvPr/>
            </p:nvGrpSpPr>
            <p:grpSpPr>
              <a:xfrm>
                <a:off x="4724401" y="1419225"/>
                <a:ext cx="2066924" cy="320219"/>
                <a:chOff x="638176" y="1428750"/>
                <a:chExt cx="2066924" cy="32021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1162050" y="1562100"/>
                  <a:ext cx="0" cy="152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676400" y="1562100"/>
                  <a:ext cx="0" cy="152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190750" y="1552575"/>
                  <a:ext cx="0" cy="152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2676525" y="1428750"/>
                  <a:ext cx="0" cy="2762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638176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wk1</a:t>
                  </a:r>
                  <a:endParaRPr lang="en-US" sz="800" b="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62051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wk2</a:t>
                  </a:r>
                  <a:endParaRPr lang="en-US" sz="800" b="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666876" y="1524000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wk3</a:t>
                  </a:r>
                  <a:endParaRPr lang="en-US" sz="800" b="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181226" y="1533525"/>
                  <a:ext cx="5238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0" dirty="0" smtClean="0"/>
                    <a:t>wk4</a:t>
                  </a:r>
                  <a:endParaRPr lang="en-US" sz="800" b="0" dirty="0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6800851" y="1533525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etc.</a:t>
                </a:r>
                <a:endParaRPr lang="en-US" sz="800" b="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47750" y="1314450"/>
                <a:ext cx="12875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Sprint ix\Drop Cycle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086100" y="131445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Sprint ix+1\Drop Cycle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133975" y="1323975"/>
                <a:ext cx="14510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Sprint ix +2\Drop Cycle</a:t>
                </a:r>
                <a:endParaRPr lang="en-US" dirty="0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28650" y="1695450"/>
                <a:ext cx="7029450" cy="9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14300" y="1219200"/>
              <a:ext cx="3731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1.  Scenario: DevOps using Sonar and CAST AIP</a:t>
              </a:r>
              <a:endPara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3" name="Group 167"/>
            <p:cNvGrpSpPr/>
            <p:nvPr/>
          </p:nvGrpSpPr>
          <p:grpSpPr>
            <a:xfrm>
              <a:off x="495298" y="2038351"/>
              <a:ext cx="1952625" cy="434518"/>
              <a:chOff x="476248" y="1943101"/>
              <a:chExt cx="1952625" cy="434518"/>
            </a:xfrm>
          </p:grpSpPr>
          <p:sp>
            <p:nvSpPr>
              <p:cNvPr id="140" name="Right Brace 139"/>
              <p:cNvSpPr/>
              <p:nvPr/>
            </p:nvSpPr>
            <p:spPr>
              <a:xfrm rot="5400000">
                <a:off x="1319211" y="1100138"/>
                <a:ext cx="266699" cy="1952625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212393" y="2162175"/>
                <a:ext cx="4892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SONAR</a:t>
                </a:r>
              </a:p>
            </p:txBody>
          </p:sp>
        </p:grpSp>
        <p:grpSp>
          <p:nvGrpSpPr>
            <p:cNvPr id="47" name="Group 153"/>
            <p:cNvGrpSpPr/>
            <p:nvPr/>
          </p:nvGrpSpPr>
          <p:grpSpPr>
            <a:xfrm>
              <a:off x="2070904" y="2257425"/>
              <a:ext cx="886782" cy="481429"/>
              <a:chOff x="4290229" y="4991100"/>
              <a:chExt cx="886782" cy="481429"/>
            </a:xfrm>
          </p:grpSpPr>
          <p:sp>
            <p:nvSpPr>
              <p:cNvPr id="155" name="Flowchart: Decision 154"/>
              <p:cNvSpPr/>
              <p:nvPr/>
            </p:nvSpPr>
            <p:spPr>
              <a:xfrm>
                <a:off x="4648200" y="4991100"/>
                <a:ext cx="161925" cy="190500"/>
              </a:xfrm>
              <a:prstGeom prst="flowChartDecision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290229" y="5133975"/>
                <a:ext cx="8867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CAST AIP </a:t>
                </a:r>
              </a:p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Benchmark Scan</a:t>
                </a:r>
              </a:p>
            </p:txBody>
          </p:sp>
        </p:grpSp>
        <p:grpSp>
          <p:nvGrpSpPr>
            <p:cNvPr id="49" name="Group 156"/>
            <p:cNvGrpSpPr/>
            <p:nvPr/>
          </p:nvGrpSpPr>
          <p:grpSpPr>
            <a:xfrm>
              <a:off x="4109254" y="2257425"/>
              <a:ext cx="886782" cy="481429"/>
              <a:chOff x="4290229" y="4991100"/>
              <a:chExt cx="886782" cy="481429"/>
            </a:xfrm>
          </p:grpSpPr>
          <p:sp>
            <p:nvSpPr>
              <p:cNvPr id="158" name="Flowchart: Decision 157"/>
              <p:cNvSpPr/>
              <p:nvPr/>
            </p:nvSpPr>
            <p:spPr>
              <a:xfrm>
                <a:off x="4648200" y="4991100"/>
                <a:ext cx="161925" cy="190500"/>
              </a:xfrm>
              <a:prstGeom prst="flowChartDecision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290229" y="5133975"/>
                <a:ext cx="8867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CAST AIP </a:t>
                </a:r>
              </a:p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Benchmark Scan</a:t>
                </a:r>
              </a:p>
            </p:txBody>
          </p:sp>
        </p:grpSp>
        <p:grpSp>
          <p:nvGrpSpPr>
            <p:cNvPr id="50" name="Group 159"/>
            <p:cNvGrpSpPr/>
            <p:nvPr/>
          </p:nvGrpSpPr>
          <p:grpSpPr>
            <a:xfrm>
              <a:off x="6157129" y="2228850"/>
              <a:ext cx="886782" cy="481429"/>
              <a:chOff x="4290229" y="4991100"/>
              <a:chExt cx="886782" cy="481429"/>
            </a:xfrm>
          </p:grpSpPr>
          <p:sp>
            <p:nvSpPr>
              <p:cNvPr id="161" name="Flowchart: Decision 160"/>
              <p:cNvSpPr/>
              <p:nvPr/>
            </p:nvSpPr>
            <p:spPr>
              <a:xfrm>
                <a:off x="4648200" y="4991100"/>
                <a:ext cx="161925" cy="190500"/>
              </a:xfrm>
              <a:prstGeom prst="flowChartDecision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290229" y="5133975"/>
                <a:ext cx="8867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CAST AIP </a:t>
                </a:r>
              </a:p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Benchmark Scan</a:t>
                </a:r>
              </a:p>
            </p:txBody>
          </p:sp>
        </p:grpSp>
        <p:grpSp>
          <p:nvGrpSpPr>
            <p:cNvPr id="51" name="Group 168"/>
            <p:cNvGrpSpPr/>
            <p:nvPr/>
          </p:nvGrpSpPr>
          <p:grpSpPr>
            <a:xfrm>
              <a:off x="2533648" y="2038351"/>
              <a:ext cx="1952625" cy="434518"/>
              <a:chOff x="476248" y="1943101"/>
              <a:chExt cx="1952625" cy="434518"/>
            </a:xfrm>
          </p:grpSpPr>
          <p:sp>
            <p:nvSpPr>
              <p:cNvPr id="170" name="Right Brace 169"/>
              <p:cNvSpPr/>
              <p:nvPr/>
            </p:nvSpPr>
            <p:spPr>
              <a:xfrm rot="5400000">
                <a:off x="1319211" y="1100138"/>
                <a:ext cx="266699" cy="1952625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212394" y="2162175"/>
                <a:ext cx="4892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SONAR</a:t>
                </a:r>
              </a:p>
            </p:txBody>
          </p:sp>
        </p:grpSp>
        <p:grpSp>
          <p:nvGrpSpPr>
            <p:cNvPr id="52" name="Group 171"/>
            <p:cNvGrpSpPr/>
            <p:nvPr/>
          </p:nvGrpSpPr>
          <p:grpSpPr>
            <a:xfrm>
              <a:off x="4610098" y="2038351"/>
              <a:ext cx="1952625" cy="434518"/>
              <a:chOff x="476248" y="1943101"/>
              <a:chExt cx="1952625" cy="434518"/>
            </a:xfrm>
          </p:grpSpPr>
          <p:sp>
            <p:nvSpPr>
              <p:cNvPr id="173" name="Right Brace 172"/>
              <p:cNvSpPr/>
              <p:nvPr/>
            </p:nvSpPr>
            <p:spPr>
              <a:xfrm rot="5400000">
                <a:off x="1319211" y="1100138"/>
                <a:ext cx="266699" cy="1952625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212393" y="2162175"/>
                <a:ext cx="4892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SONAR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114300" y="2756154"/>
            <a:ext cx="7353300" cy="3567529"/>
            <a:chOff x="114300" y="2914650"/>
            <a:chExt cx="7353300" cy="3567529"/>
          </a:xfrm>
        </p:grpSpPr>
        <p:grpSp>
          <p:nvGrpSpPr>
            <p:cNvPr id="15" name="Group 18"/>
            <p:cNvGrpSpPr/>
            <p:nvPr/>
          </p:nvGrpSpPr>
          <p:grpSpPr>
            <a:xfrm>
              <a:off x="447675" y="3400425"/>
              <a:ext cx="2066925" cy="329744"/>
              <a:chOff x="638175" y="1409700"/>
              <a:chExt cx="2066925" cy="32974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63817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wk1</a:t>
                </a:r>
                <a:endParaRPr lang="en-US" sz="800" b="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6687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wk3</a:t>
                </a:r>
                <a:endParaRPr lang="en-US" sz="800" b="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8122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wk4</a:t>
                </a:r>
                <a:endParaRPr lang="en-US" sz="800" b="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62051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wk2</a:t>
                </a:r>
                <a:endParaRPr lang="en-US" sz="800" b="0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638175" y="1409700"/>
                <a:ext cx="0" cy="2762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1162050" y="1543050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1676400" y="1543050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2190750" y="1552575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676525" y="1409700"/>
                <a:ext cx="0" cy="2762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9"/>
            <p:cNvGrpSpPr/>
            <p:nvPr/>
          </p:nvGrpSpPr>
          <p:grpSpPr>
            <a:xfrm>
              <a:off x="2486026" y="3390900"/>
              <a:ext cx="2066924" cy="329744"/>
              <a:chOff x="638176" y="1409700"/>
              <a:chExt cx="2066924" cy="32974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flipV="1">
                <a:off x="1162050" y="1562100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676400" y="1562100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2190750" y="1552575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676525" y="1409700"/>
                <a:ext cx="0" cy="2762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63817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wk1</a:t>
                </a:r>
                <a:endParaRPr lang="en-US" sz="800" b="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62051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wk2</a:t>
                </a:r>
                <a:endParaRPr lang="en-US" sz="800" b="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66687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wk3</a:t>
                </a:r>
                <a:endParaRPr lang="en-US" sz="800" b="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18122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wk4</a:t>
                </a:r>
                <a:endParaRPr lang="en-US" sz="800" b="0" dirty="0"/>
              </a:p>
            </p:txBody>
          </p:sp>
        </p:grpSp>
        <p:grpSp>
          <p:nvGrpSpPr>
            <p:cNvPr id="20" name="Group 29"/>
            <p:cNvGrpSpPr/>
            <p:nvPr/>
          </p:nvGrpSpPr>
          <p:grpSpPr>
            <a:xfrm>
              <a:off x="4533901" y="3409950"/>
              <a:ext cx="2066924" cy="320219"/>
              <a:chOff x="638176" y="1428750"/>
              <a:chExt cx="2066924" cy="320219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V="1">
                <a:off x="1162050" y="1562100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1676400" y="1562100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2190750" y="1552575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2676525" y="1428750"/>
                <a:ext cx="0" cy="2762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817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wk1</a:t>
                </a:r>
                <a:endParaRPr lang="en-US" sz="800" b="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62051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wk2</a:t>
                </a:r>
                <a:endParaRPr lang="en-US" sz="800" b="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6687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wk3</a:t>
                </a:r>
                <a:endParaRPr lang="en-US" sz="800" b="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81226" y="1533525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wk4</a:t>
                </a:r>
                <a:endParaRPr lang="en-US" sz="800" b="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610351" y="3524250"/>
              <a:ext cx="5238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dirty="0" smtClean="0"/>
                <a:t>etc.</a:t>
              </a:r>
              <a:endParaRPr lang="en-US" sz="800" b="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7250" y="3305175"/>
              <a:ext cx="12875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Sprint ix\Drop Cycle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95600" y="3305175"/>
              <a:ext cx="1418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Sprint is+1\Drop Cycle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43475" y="3314700"/>
              <a:ext cx="1418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Sprint is+2\Drop Cycle</a:t>
              </a:r>
              <a:endParaRPr lang="en-US" dirty="0"/>
            </a:p>
          </p:txBody>
        </p:sp>
        <p:cxnSp>
          <p:nvCxnSpPr>
            <p:cNvPr id="60" name="Straight Arrow Connector 4"/>
            <p:cNvCxnSpPr/>
            <p:nvPr/>
          </p:nvCxnSpPr>
          <p:spPr>
            <a:xfrm>
              <a:off x="438150" y="3686175"/>
              <a:ext cx="70294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14300" y="2914650"/>
              <a:ext cx="3166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2.  Scenario: non-DevOps with CAST AIP</a:t>
              </a:r>
              <a:endPara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1" name="Group 18"/>
            <p:cNvGrpSpPr/>
            <p:nvPr/>
          </p:nvGrpSpPr>
          <p:grpSpPr>
            <a:xfrm>
              <a:off x="1666875" y="5019675"/>
              <a:ext cx="3714750" cy="329744"/>
              <a:chOff x="638175" y="1409700"/>
              <a:chExt cx="2066925" cy="329744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63817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wk1</a:t>
                </a:r>
                <a:endParaRPr lang="en-US" sz="800" b="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66687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wk3</a:t>
                </a:r>
                <a:endParaRPr lang="en-US" sz="800" b="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181226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wk4</a:t>
                </a:r>
                <a:endParaRPr lang="en-US" sz="800" b="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162051" y="1524000"/>
                <a:ext cx="523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/>
                  <a:t>wk2</a:t>
                </a:r>
                <a:endParaRPr lang="en-US" sz="800" b="0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 flipV="1">
                <a:off x="638175" y="1409700"/>
                <a:ext cx="0" cy="2762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1162050" y="1543050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1676400" y="1543050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2190750" y="1552575"/>
                <a:ext cx="0" cy="1524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2676525" y="1409700"/>
                <a:ext cx="0" cy="2762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647825" y="4924424"/>
              <a:ext cx="36766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Sprint x\Drop Cycle</a:t>
              </a:r>
              <a:endParaRPr lang="en-US" dirty="0"/>
            </a:p>
          </p:txBody>
        </p:sp>
        <p:cxnSp>
          <p:nvCxnSpPr>
            <p:cNvPr id="112" name="Straight Arrow Connector 4"/>
            <p:cNvCxnSpPr/>
            <p:nvPr/>
          </p:nvCxnSpPr>
          <p:spPr>
            <a:xfrm>
              <a:off x="1647825" y="5305425"/>
              <a:ext cx="42957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143"/>
            <p:cNvGrpSpPr/>
            <p:nvPr/>
          </p:nvGrpSpPr>
          <p:grpSpPr>
            <a:xfrm>
              <a:off x="4899831" y="6000750"/>
              <a:ext cx="886781" cy="481429"/>
              <a:chOff x="4290231" y="4991100"/>
              <a:chExt cx="886781" cy="481429"/>
            </a:xfrm>
          </p:grpSpPr>
          <p:sp>
            <p:nvSpPr>
              <p:cNvPr id="131" name="Flowchart: Decision 130"/>
              <p:cNvSpPr/>
              <p:nvPr/>
            </p:nvSpPr>
            <p:spPr>
              <a:xfrm>
                <a:off x="4648200" y="4991100"/>
                <a:ext cx="161925" cy="190500"/>
              </a:xfrm>
              <a:prstGeom prst="flowChartDecision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90231" y="5133975"/>
                <a:ext cx="886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CAST AIP </a:t>
                </a:r>
              </a:p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Benchmark Scan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2875" y="4962525"/>
              <a:ext cx="13525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Option using a more frequent scan for in-cycle CQA:</a:t>
              </a:r>
              <a:endParaRPr lang="en-US" sz="10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6" name="Right Brace 135"/>
            <p:cNvSpPr/>
            <p:nvPr/>
          </p:nvSpPr>
          <p:spPr>
            <a:xfrm rot="5400000">
              <a:off x="2033585" y="5033964"/>
              <a:ext cx="228603" cy="92392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Brace 136"/>
            <p:cNvSpPr/>
            <p:nvPr/>
          </p:nvSpPr>
          <p:spPr>
            <a:xfrm rot="5400000">
              <a:off x="2957510" y="5033964"/>
              <a:ext cx="228603" cy="92392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881435" y="5033964"/>
              <a:ext cx="228603" cy="92392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ight Brace 138"/>
            <p:cNvSpPr/>
            <p:nvPr/>
          </p:nvSpPr>
          <p:spPr>
            <a:xfrm rot="5400000">
              <a:off x="4776787" y="5072062"/>
              <a:ext cx="247650" cy="86677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95450" y="5581650"/>
              <a:ext cx="923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dirty="0" smtClean="0">
                  <a:latin typeface="Calibri" pitchFamily="34" charset="0"/>
                </a:rPr>
                <a:t>CAST AIP</a:t>
              </a:r>
            </a:p>
            <a:p>
              <a:pPr algn="ctr"/>
              <a:r>
                <a:rPr lang="en-US" sz="800" b="0" dirty="0" smtClean="0">
                  <a:latin typeface="Calibri" pitchFamily="34" charset="0"/>
                </a:rPr>
                <a:t>internal scan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19375" y="5591175"/>
              <a:ext cx="923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dirty="0" smtClean="0">
                  <a:latin typeface="Calibri" pitchFamily="34" charset="0"/>
                </a:rPr>
                <a:t>CAST AIP</a:t>
              </a:r>
            </a:p>
            <a:p>
              <a:pPr algn="ctr"/>
              <a:r>
                <a:rPr lang="en-US" sz="800" b="0" dirty="0" smtClean="0">
                  <a:latin typeface="Calibri" pitchFamily="34" charset="0"/>
                </a:rPr>
                <a:t>internal scan</a:t>
              </a:r>
            </a:p>
          </p:txBody>
        </p:sp>
        <p:grpSp>
          <p:nvGrpSpPr>
            <p:cNvPr id="44" name="Group 144"/>
            <p:cNvGrpSpPr/>
            <p:nvPr/>
          </p:nvGrpSpPr>
          <p:grpSpPr>
            <a:xfrm>
              <a:off x="2051854" y="3743325"/>
              <a:ext cx="886782" cy="481429"/>
              <a:chOff x="4290229" y="4991100"/>
              <a:chExt cx="886782" cy="481429"/>
            </a:xfrm>
          </p:grpSpPr>
          <p:sp>
            <p:nvSpPr>
              <p:cNvPr id="146" name="Flowchart: Decision 145"/>
              <p:cNvSpPr/>
              <p:nvPr/>
            </p:nvSpPr>
            <p:spPr>
              <a:xfrm>
                <a:off x="4648200" y="4991100"/>
                <a:ext cx="161925" cy="190500"/>
              </a:xfrm>
              <a:prstGeom prst="flowChartDecision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290229" y="5133975"/>
                <a:ext cx="8867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CAST AIP </a:t>
                </a:r>
              </a:p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Benchmark Scan</a:t>
                </a:r>
              </a:p>
            </p:txBody>
          </p:sp>
        </p:grpSp>
        <p:grpSp>
          <p:nvGrpSpPr>
            <p:cNvPr id="45" name="Group 147"/>
            <p:cNvGrpSpPr/>
            <p:nvPr/>
          </p:nvGrpSpPr>
          <p:grpSpPr>
            <a:xfrm>
              <a:off x="4090204" y="3743325"/>
              <a:ext cx="886782" cy="481429"/>
              <a:chOff x="4290229" y="4991100"/>
              <a:chExt cx="886782" cy="481429"/>
            </a:xfrm>
          </p:grpSpPr>
          <p:sp>
            <p:nvSpPr>
              <p:cNvPr id="149" name="Flowchart: Decision 148"/>
              <p:cNvSpPr/>
              <p:nvPr/>
            </p:nvSpPr>
            <p:spPr>
              <a:xfrm>
                <a:off x="4648200" y="4991100"/>
                <a:ext cx="161925" cy="190500"/>
              </a:xfrm>
              <a:prstGeom prst="flowChartDecision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290229" y="5133975"/>
                <a:ext cx="8867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CAST AIP </a:t>
                </a:r>
              </a:p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Benchmark Scan</a:t>
                </a:r>
              </a:p>
            </p:txBody>
          </p:sp>
        </p:grpSp>
        <p:grpSp>
          <p:nvGrpSpPr>
            <p:cNvPr id="46" name="Group 150"/>
            <p:cNvGrpSpPr/>
            <p:nvPr/>
          </p:nvGrpSpPr>
          <p:grpSpPr>
            <a:xfrm>
              <a:off x="6138079" y="3743325"/>
              <a:ext cx="886782" cy="481429"/>
              <a:chOff x="4290229" y="4991100"/>
              <a:chExt cx="886782" cy="481429"/>
            </a:xfrm>
          </p:grpSpPr>
          <p:sp>
            <p:nvSpPr>
              <p:cNvPr id="152" name="Flowchart: Decision 151"/>
              <p:cNvSpPr/>
              <p:nvPr/>
            </p:nvSpPr>
            <p:spPr>
              <a:xfrm>
                <a:off x="4648200" y="4991100"/>
                <a:ext cx="161925" cy="190500"/>
              </a:xfrm>
              <a:prstGeom prst="flowChartDecision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90229" y="5133975"/>
                <a:ext cx="8867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CAST AIP </a:t>
                </a:r>
              </a:p>
              <a:p>
                <a:pPr algn="ctr"/>
                <a:r>
                  <a:rPr lang="en-US" sz="800" dirty="0" smtClean="0">
                    <a:latin typeface="Calibri" pitchFamily="34" charset="0"/>
                  </a:rPr>
                  <a:t>Benchmark Scan</a:t>
                </a: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3543300" y="5591175"/>
              <a:ext cx="923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dirty="0" smtClean="0">
                  <a:latin typeface="Calibri" pitchFamily="34" charset="0"/>
                </a:rPr>
                <a:t>CAST AIP</a:t>
              </a:r>
            </a:p>
            <a:p>
              <a:pPr algn="ctr"/>
              <a:r>
                <a:rPr lang="en-US" sz="800" b="0" dirty="0" smtClean="0">
                  <a:latin typeface="Calibri" pitchFamily="34" charset="0"/>
                </a:rPr>
                <a:t>internal scan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419601" y="5591175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dirty="0" smtClean="0">
                  <a:latin typeface="Calibri" pitchFamily="34" charset="0"/>
                </a:rPr>
                <a:t>CAST AIP</a:t>
              </a:r>
            </a:p>
            <a:p>
              <a:pPr algn="ctr"/>
              <a:r>
                <a:rPr lang="en-US" sz="800" b="0" dirty="0" smtClean="0">
                  <a:latin typeface="Calibri" pitchFamily="34" charset="0"/>
                </a:rPr>
                <a:t>internal scan</a:t>
              </a: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5334000" y="5400675"/>
              <a:ext cx="0" cy="540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781550" y="4295775"/>
              <a:ext cx="504825" cy="66675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1704975" y="4257675"/>
              <a:ext cx="542925" cy="695325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6144581" y="4666822"/>
            <a:ext cx="283845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Terms</a:t>
            </a:r>
          </a:p>
          <a:p>
            <a:endParaRPr lang="en-US" dirty="0" smtClean="0"/>
          </a:p>
          <a:p>
            <a:r>
              <a:rPr lang="en-US" dirty="0" smtClean="0"/>
              <a:t>Benchmark scan:  </a:t>
            </a:r>
            <a:r>
              <a:rPr lang="en-US" b="0" dirty="0" smtClean="0"/>
              <a:t>CAST AIP Quality scan that is retained as a time-in-point quality benchmark for the application across concrete builds\certified builds\incremental builds for a given release.</a:t>
            </a:r>
          </a:p>
          <a:p>
            <a:endParaRPr lang="en-US" b="0" dirty="0" smtClean="0"/>
          </a:p>
          <a:p>
            <a:r>
              <a:rPr lang="en-US" dirty="0" smtClean="0"/>
              <a:t>Internal Scan: </a:t>
            </a:r>
            <a:r>
              <a:rPr lang="en-US" b="0" dirty="0" smtClean="0"/>
              <a:t>CAST AIP Quality scans that occur on a weekly or bi-weekly basis to provide a team a means to evaluate quality as a concrete build\certified build\incremental build is constructed within a sprint or drop cycle.  Internal scans are only retained one build behind (ix-1)</a:t>
            </a:r>
            <a:endParaRPr lang="en-US" dirty="0"/>
          </a:p>
        </p:txBody>
      </p:sp>
      <p:sp>
        <p:nvSpPr>
          <p:cNvPr id="129" name="Title 1"/>
          <p:cNvSpPr txBox="1">
            <a:spLocks/>
          </p:cNvSpPr>
          <p:nvPr/>
        </p:nvSpPr>
        <p:spPr bwMode="auto">
          <a:xfrm>
            <a:off x="2755076" y="104377"/>
            <a:ext cx="638892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/>
                <a:cs typeface="+mj-cs"/>
              </a:rPr>
              <a:t>Recommended Use Patterns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412875"/>
            <a:ext cx="7823200" cy="48768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200" dirty="0" smtClean="0"/>
              <a:t>Overview (15 min):</a:t>
            </a:r>
          </a:p>
          <a:p>
            <a:pPr marL="1136650" lvl="3" indent="-457200">
              <a:buFont typeface="Wingdings" panose="05000000000000000000" pitchFamily="2" charset="2"/>
              <a:buChar char="q"/>
            </a:pPr>
            <a:r>
              <a:rPr lang="en-US" sz="1800" dirty="0"/>
              <a:t>Quality in context of the DevOps Value Chain</a:t>
            </a:r>
          </a:p>
          <a:p>
            <a:pPr marL="1136650" lvl="3" indent="-457200">
              <a:buFont typeface="Wingdings" panose="05000000000000000000" pitchFamily="2" charset="2"/>
              <a:buChar char="q"/>
            </a:pPr>
            <a:r>
              <a:rPr lang="en-US" sz="1800" dirty="0" smtClean="0"/>
              <a:t>Why </a:t>
            </a:r>
            <a:r>
              <a:rPr lang="en-US" sz="1800" dirty="0"/>
              <a:t>Code Quality</a:t>
            </a:r>
          </a:p>
          <a:p>
            <a:pPr marL="1136650" lvl="3" indent="-457200">
              <a:buFont typeface="Wingdings" panose="05000000000000000000" pitchFamily="2" charset="2"/>
              <a:buChar char="q"/>
            </a:pPr>
            <a:r>
              <a:rPr lang="en-US" sz="1800" dirty="0" smtClean="0"/>
              <a:t>Layers </a:t>
            </a:r>
            <a:r>
              <a:rPr lang="en-US" sz="1800" dirty="0"/>
              <a:t>of Code Quality Assurance</a:t>
            </a:r>
          </a:p>
          <a:p>
            <a:pPr marL="1136650" lvl="3" indent="-457200">
              <a:buFont typeface="Wingdings" panose="05000000000000000000" pitchFamily="2" charset="2"/>
              <a:buChar char="q"/>
            </a:pPr>
            <a:r>
              <a:rPr lang="en-US" sz="1800" dirty="0" smtClean="0"/>
              <a:t>What is CAST AIP</a:t>
            </a:r>
          </a:p>
          <a:p>
            <a:pPr marL="509588" lvl="1" indent="-457200">
              <a:buFont typeface="+mj-lt"/>
              <a:buAutoNum type="arabicPeriod" startAt="2"/>
            </a:pPr>
            <a:r>
              <a:rPr lang="en-US" dirty="0" smtClean="0"/>
              <a:t>Demonstration of CAST AIP (20 min)</a:t>
            </a:r>
          </a:p>
          <a:p>
            <a:pPr marL="1136650" lvl="3" indent="-457200">
              <a:buFont typeface="Wingdings" pitchFamily="2" charset="2"/>
              <a:buChar char="q"/>
            </a:pPr>
            <a:r>
              <a:rPr lang="en-US" sz="1800" dirty="0" smtClean="0"/>
              <a:t>Engineering Dashboard</a:t>
            </a:r>
            <a:endParaRPr lang="en-US" sz="1800" dirty="0"/>
          </a:p>
          <a:p>
            <a:pPr marL="1136650" lvl="3" indent="-457200">
              <a:buFont typeface="Wingdings" pitchFamily="2" charset="2"/>
              <a:buChar char="q"/>
            </a:pPr>
            <a:r>
              <a:rPr lang="en-US" sz="1800" dirty="0" smtClean="0"/>
              <a:t>Application Analytics Dashboard</a:t>
            </a:r>
            <a:endParaRPr lang="en-US" dirty="0" smtClean="0"/>
          </a:p>
          <a:p>
            <a:pPr marL="509588" lvl="1" indent="-457200">
              <a:buFont typeface="+mj-lt"/>
              <a:buAutoNum type="arabicPeriod" startAt="2"/>
            </a:pPr>
            <a:r>
              <a:rPr lang="en-US" dirty="0" smtClean="0"/>
              <a:t>Stakeholder View Points (20 min) with open Q&amp;A</a:t>
            </a:r>
          </a:p>
          <a:p>
            <a:pPr marL="1136650" lvl="3" indent="-457200">
              <a:buFont typeface="Wingdings" pitchFamily="2" charset="2"/>
              <a:buChar char="q"/>
            </a:pPr>
            <a:r>
              <a:rPr lang="en-US" sz="1800" dirty="0"/>
              <a:t>Jackie Bach, Director</a:t>
            </a:r>
          </a:p>
          <a:p>
            <a:pPr marL="1136650" lvl="3" indent="-457200">
              <a:buFont typeface="Wingdings" pitchFamily="2" charset="2"/>
              <a:buChar char="q"/>
            </a:pPr>
            <a:r>
              <a:rPr lang="en-US" sz="1800" dirty="0"/>
              <a:t>Avinash Misra, </a:t>
            </a:r>
            <a:r>
              <a:rPr lang="en-US" sz="1800" dirty="0" smtClean="0"/>
              <a:t>Loan Accounting Platform</a:t>
            </a:r>
            <a:endParaRPr lang="en-US" sz="1800" dirty="0"/>
          </a:p>
          <a:p>
            <a:pPr marL="1136650" lvl="3" indent="-457200">
              <a:buFont typeface="Wingdings" pitchFamily="2" charset="2"/>
              <a:buChar char="q"/>
            </a:pPr>
            <a:r>
              <a:rPr lang="en-US" sz="1800" dirty="0"/>
              <a:t>Yehuda Shem-Tov, </a:t>
            </a:r>
            <a:r>
              <a:rPr lang="en-US" sz="1800" dirty="0" smtClean="0"/>
              <a:t>Credit </a:t>
            </a:r>
            <a:r>
              <a:rPr lang="en-US" sz="1800" dirty="0"/>
              <a:t>Technology</a:t>
            </a:r>
          </a:p>
          <a:p>
            <a:pPr marL="1136650" lvl="3" indent="-457200">
              <a:buFont typeface="Wingdings" pitchFamily="2" charset="2"/>
              <a:buChar char="q"/>
            </a:pPr>
            <a:r>
              <a:rPr lang="en-US" sz="1800" dirty="0"/>
              <a:t>Don </a:t>
            </a:r>
            <a:r>
              <a:rPr lang="en-US" sz="1800" dirty="0" err="1"/>
              <a:t>D’souza</a:t>
            </a:r>
            <a:r>
              <a:rPr lang="en-US" sz="1800" dirty="0"/>
              <a:t>, Manager </a:t>
            </a:r>
          </a:p>
        </p:txBody>
      </p:sp>
    </p:spTree>
    <p:extLst>
      <p:ext uri="{BB962C8B-B14F-4D97-AF65-F5344CB8AC3E}">
        <p14:creationId xmlns:p14="http://schemas.microsoft.com/office/powerpoint/2010/main" val="1958359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/>
          </p:cNvSpPr>
          <p:nvPr/>
        </p:nvSpPr>
        <p:spPr bwMode="auto">
          <a:xfrm>
            <a:off x="2755076" y="104377"/>
            <a:ext cx="638892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/>
                <a:cs typeface="+mj-cs"/>
              </a:rPr>
              <a:t>What is Quality in DevOps</a:t>
            </a:r>
            <a:r>
              <a:rPr lang="en-US" sz="2000" kern="0" dirty="0">
                <a:solidFill>
                  <a:schemeClr val="bg1"/>
                </a:solidFill>
                <a:latin typeface="+mj-lt"/>
                <a:cs typeface="+mj-cs"/>
              </a:rPr>
              <a:t>?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/>
              <a:cs typeface="+mj-cs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456078" y="925126"/>
            <a:ext cx="8105550" cy="3384557"/>
            <a:chOff x="303678" y="1255326"/>
            <a:chExt cx="8105550" cy="3384557"/>
          </a:xfrm>
        </p:grpSpPr>
        <p:sp>
          <p:nvSpPr>
            <p:cNvPr id="8" name="Rounded Rectangle 7"/>
            <p:cNvSpPr/>
            <p:nvPr/>
          </p:nvSpPr>
          <p:spPr>
            <a:xfrm>
              <a:off x="5793028" y="1719488"/>
              <a:ext cx="2590800" cy="29203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3678" y="1255326"/>
              <a:ext cx="4902796" cy="3384557"/>
              <a:chOff x="117934" y="3127719"/>
              <a:chExt cx="4902796" cy="338455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34" y="3312385"/>
                <a:ext cx="4902796" cy="3199891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206500" y="3127719"/>
                <a:ext cx="2428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DevOps Value Chain</a:t>
                </a:r>
                <a:endParaRPr lang="en-US" sz="18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06014" y="1799126"/>
              <a:ext cx="2403214" cy="2693172"/>
              <a:chOff x="5966086" y="976149"/>
              <a:chExt cx="2403214" cy="2693172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538" b="33506"/>
              <a:stretch/>
            </p:blipFill>
            <p:spPr>
              <a:xfrm>
                <a:off x="5966086" y="1283926"/>
                <a:ext cx="2287086" cy="2385395"/>
              </a:xfrm>
              <a:prstGeom prst="rect">
                <a:avLst/>
              </a:prstGeom>
            </p:spPr>
          </p:pic>
          <p:sp>
            <p:nvSpPr>
              <p:cNvPr id="222" name="TextBox 221"/>
              <p:cNvSpPr txBox="1"/>
              <p:nvPr/>
            </p:nvSpPr>
            <p:spPr>
              <a:xfrm>
                <a:off x="5966086" y="976149"/>
                <a:ext cx="24032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Application Quality</a:t>
                </a:r>
                <a:endParaRPr lang="en-US" sz="1400" dirty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2116569" y="2232715"/>
              <a:ext cx="3676459" cy="11504"/>
            </a:xfrm>
            <a:prstGeom prst="line">
              <a:avLst/>
            </a:prstGeom>
            <a:ln w="76200">
              <a:headEnd type="diamond" w="med" len="med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579444" y="4800439"/>
            <a:ext cx="2617048" cy="4514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444" y="4559711"/>
            <a:ext cx="60209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Dimensions of DevOps Quality:</a:t>
            </a: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 smtClean="0"/>
              <a:t>Structure/Architecture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smtClean="0"/>
              <a:t>Build/Integration (CI/CD)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smtClean="0"/>
              <a:t>Functionality/Non-Functionality (Traditional QA – Testing)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smtClean="0"/>
              <a:t>Component/Code (Practices and IDE Tools)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smtClean="0"/>
              <a:t>Tools/Libraries (ITAM)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smtClean="0"/>
              <a:t>Application Lifecycle (ALM)</a:t>
            </a:r>
            <a:endParaRPr lang="en-US" sz="1400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3113170" y="4798646"/>
            <a:ext cx="171938" cy="45329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61663" y="4895019"/>
            <a:ext cx="2488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Structural Quality via CAST AIP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9188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07819" y="3644706"/>
            <a:ext cx="8761520" cy="3027301"/>
            <a:chOff x="207819" y="3518976"/>
            <a:chExt cx="8761520" cy="3027301"/>
          </a:xfrm>
        </p:grpSpPr>
        <p:grpSp>
          <p:nvGrpSpPr>
            <p:cNvPr id="45" name="Group 44"/>
            <p:cNvGrpSpPr/>
            <p:nvPr/>
          </p:nvGrpSpPr>
          <p:grpSpPr>
            <a:xfrm>
              <a:off x="207819" y="3990102"/>
              <a:ext cx="8666018" cy="2556175"/>
              <a:chOff x="207819" y="3730327"/>
              <a:chExt cx="8666018" cy="255617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52046" y="3730327"/>
                <a:ext cx="8621791" cy="2290888"/>
                <a:chOff x="241588" y="4052454"/>
                <a:chExt cx="8414037" cy="229291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41588" y="4053157"/>
                  <a:ext cx="2875685" cy="2286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026349" y="4052454"/>
                  <a:ext cx="2880075" cy="22898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779941" y="4052464"/>
                  <a:ext cx="2875684" cy="2292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207819" y="6055874"/>
                <a:ext cx="5077554" cy="230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* Data based on CISQ (Consortium of IT Software Quality) study conducted for the DoD.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28709" y="3518976"/>
              <a:ext cx="8740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Industry Benchmark of Impact on Production</a:t>
              </a:r>
            </a:p>
            <a:p>
              <a:r>
                <a:rPr lang="en-US" sz="1000" b="0" dirty="0" smtClean="0"/>
                <a:t>SONAR addresses the component level; CAST addresses the 8% system/integration causing the highest ratio of production downtime</a:t>
              </a:r>
              <a:endParaRPr lang="en-US" sz="1000" b="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72288" y="923026"/>
            <a:ext cx="8607751" cy="2285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19883" y="2929307"/>
            <a:ext cx="2770798" cy="215444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pPr marL="228600" indent="-228600"/>
            <a:r>
              <a:rPr lang="en-US" sz="800" b="0" dirty="0" smtClean="0"/>
              <a:t>* Based on CISQ Structural Quality characteristics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43226" y="1433451"/>
            <a:ext cx="6295366" cy="2516691"/>
            <a:chOff x="237108" y="845031"/>
            <a:chExt cx="6295366" cy="2516691"/>
          </a:xfrm>
        </p:grpSpPr>
        <p:grpSp>
          <p:nvGrpSpPr>
            <p:cNvPr id="58" name="Group 57"/>
            <p:cNvGrpSpPr/>
            <p:nvPr/>
          </p:nvGrpSpPr>
          <p:grpSpPr>
            <a:xfrm>
              <a:off x="237108" y="845031"/>
              <a:ext cx="6295366" cy="2516691"/>
              <a:chOff x="4667001" y="4179790"/>
              <a:chExt cx="5921007" cy="2774777"/>
            </a:xfrm>
          </p:grpSpPr>
          <p:graphicFrame>
            <p:nvGraphicFramePr>
              <p:cNvPr id="61" name="Diagram 60"/>
              <p:cNvGraphicFramePr/>
              <p:nvPr/>
            </p:nvGraphicFramePr>
            <p:xfrm>
              <a:off x="4837224" y="4503957"/>
              <a:ext cx="5750784" cy="245061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sp>
            <p:nvSpPr>
              <p:cNvPr id="62" name="TextBox 61"/>
              <p:cNvSpPr txBox="1"/>
              <p:nvPr/>
            </p:nvSpPr>
            <p:spPr>
              <a:xfrm>
                <a:off x="4786584" y="5658009"/>
                <a:ext cx="1203407" cy="373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0" dirty="0" smtClean="0">
                    <a:solidFill>
                      <a:sysClr val="windowText" lastClr="000000"/>
                    </a:solidFill>
                  </a:rPr>
                  <a:t>“Defined Functional Behavior of the System”</a:t>
                </a:r>
                <a:endParaRPr lang="en-US" sz="800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667001" y="4179790"/>
                <a:ext cx="180749" cy="268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887322" y="2194294"/>
              <a:ext cx="1572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dirty="0" smtClean="0">
                  <a:solidFill>
                    <a:sysClr val="windowText" lastClr="000000"/>
                  </a:solidFill>
                </a:rPr>
                <a:t>“Visible Behavior of the System”</a:t>
              </a:r>
              <a:endParaRPr lang="en-US" sz="8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77132" y="2200775"/>
              <a:ext cx="1545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dirty="0" smtClean="0">
                  <a:solidFill>
                    <a:sysClr val="windowText" lastClr="000000"/>
                  </a:solidFill>
                </a:rPr>
                <a:t>“Quality of Architecture, design, and construction”</a:t>
              </a:r>
              <a:endParaRPr lang="en-US" sz="800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597849" y="1789197"/>
            <a:ext cx="2323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b="0" dirty="0" smtClean="0"/>
              <a:t>Accountability to Requirements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0" dirty="0" smtClean="0"/>
              <a:t>Absence of functional &amp; NFR defects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0" dirty="0" smtClean="0"/>
              <a:t>Low Maintainability Cost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0" dirty="0" smtClean="0"/>
              <a:t>High Reliability, Efficiency &amp; Performance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0" dirty="0" smtClean="0"/>
              <a:t>High Structurally Soundness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0" dirty="0" smtClean="0"/>
              <a:t>Stable, Secure, and Scalable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="0" dirty="0" smtClean="0"/>
              <a:t>Low Technical Debt</a:t>
            </a:r>
          </a:p>
          <a:p>
            <a:pPr marL="228600" indent="-228600">
              <a:buFont typeface="+mj-lt"/>
              <a:buAutoNum type="arabicPeriod"/>
            </a:pPr>
            <a:endParaRPr lang="en-US" sz="800" b="0" dirty="0"/>
          </a:p>
        </p:txBody>
      </p:sp>
      <p:sp>
        <p:nvSpPr>
          <p:cNvPr id="54" name="Right Brace 53"/>
          <p:cNvSpPr/>
          <p:nvPr/>
        </p:nvSpPr>
        <p:spPr>
          <a:xfrm rot="16200000">
            <a:off x="1564088" y="418553"/>
            <a:ext cx="257363" cy="2222895"/>
          </a:xfrm>
          <a:prstGeom prst="rightBrace">
            <a:avLst/>
          </a:prstGeom>
          <a:ln w="127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6054" y="1019277"/>
            <a:ext cx="231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/>
              <a:t>Visible Behavior of the System as measured against Specifications</a:t>
            </a:r>
            <a:endParaRPr lang="en-US" sz="1000" b="0" dirty="0"/>
          </a:p>
        </p:txBody>
      </p:sp>
      <p:sp>
        <p:nvSpPr>
          <p:cNvPr id="56" name="Right Brace 55"/>
          <p:cNvSpPr/>
          <p:nvPr/>
        </p:nvSpPr>
        <p:spPr>
          <a:xfrm rot="16200000">
            <a:off x="3692709" y="543014"/>
            <a:ext cx="257363" cy="1967046"/>
          </a:xfrm>
          <a:prstGeom prst="rightBrace">
            <a:avLst/>
          </a:prstGeom>
          <a:ln w="127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797809" y="1015814"/>
            <a:ext cx="205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/>
              <a:t>How well the application is design and implemented</a:t>
            </a:r>
            <a:endParaRPr lang="en-US" sz="1000" b="0" dirty="0"/>
          </a:p>
        </p:txBody>
      </p:sp>
      <p:sp>
        <p:nvSpPr>
          <p:cNvPr id="65" name="Title 1"/>
          <p:cNvSpPr txBox="1">
            <a:spLocks/>
          </p:cNvSpPr>
          <p:nvPr/>
        </p:nvSpPr>
        <p:spPr bwMode="auto">
          <a:xfrm>
            <a:off x="2755076" y="104377"/>
            <a:ext cx="638892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/>
                <a:cs typeface="+mj-cs"/>
              </a:rPr>
              <a:t>Why Structural Quality?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89" b="33506"/>
          <a:stretch/>
        </p:blipFill>
        <p:spPr>
          <a:xfrm>
            <a:off x="173690" y="3413650"/>
            <a:ext cx="3162300" cy="31471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3690" y="694577"/>
            <a:ext cx="3183220" cy="1896035"/>
            <a:chOff x="173690" y="694577"/>
            <a:chExt cx="3183220" cy="1896035"/>
          </a:xfrm>
        </p:grpSpPr>
        <p:sp>
          <p:nvSpPr>
            <p:cNvPr id="28" name="Rounded Rectangle 27"/>
            <p:cNvSpPr/>
            <p:nvPr/>
          </p:nvSpPr>
          <p:spPr>
            <a:xfrm>
              <a:off x="173690" y="761812"/>
              <a:ext cx="3162300" cy="1828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89" b="33506"/>
            <a:stretch/>
          </p:blipFill>
          <p:spPr>
            <a:xfrm>
              <a:off x="364190" y="1056017"/>
              <a:ext cx="635000" cy="69627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89" b="33506"/>
            <a:stretch/>
          </p:blipFill>
          <p:spPr>
            <a:xfrm>
              <a:off x="618190" y="1797617"/>
              <a:ext cx="635000" cy="6962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89" b="33506"/>
            <a:stretch/>
          </p:blipFill>
          <p:spPr>
            <a:xfrm>
              <a:off x="1151590" y="1037960"/>
              <a:ext cx="635000" cy="69627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89" b="33506"/>
            <a:stretch/>
          </p:blipFill>
          <p:spPr>
            <a:xfrm>
              <a:off x="2573990" y="1037960"/>
              <a:ext cx="635000" cy="69627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89" b="33506"/>
            <a:stretch/>
          </p:blipFill>
          <p:spPr>
            <a:xfrm>
              <a:off x="1862790" y="1056017"/>
              <a:ext cx="635000" cy="69627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89" b="33506"/>
            <a:stretch/>
          </p:blipFill>
          <p:spPr>
            <a:xfrm>
              <a:off x="2313640" y="1797182"/>
              <a:ext cx="635000" cy="69627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89" b="33506"/>
            <a:stretch/>
          </p:blipFill>
          <p:spPr>
            <a:xfrm>
              <a:off x="1481790" y="1797617"/>
              <a:ext cx="635000" cy="69627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73690" y="694577"/>
              <a:ext cx="3183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Enterprise Software Quality</a:t>
              </a:r>
              <a:endParaRPr lang="en-US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69390" y="1110141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CAST Highlight : Enterprise View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0" dirty="0" smtClean="0"/>
              <a:t>“mile-wide, inch deep”</a:t>
            </a:r>
            <a:endParaRPr lang="en-US" sz="1200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3869390" y="2007962"/>
            <a:ext cx="5433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CAST Application Intelligence Platform (AIP): Portfolio View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0" dirty="0" smtClean="0"/>
              <a:t>“deep analysis based on what is on the CAST AIP Platform”</a:t>
            </a:r>
            <a:endParaRPr lang="en-US" sz="1200" b="0" dirty="0"/>
          </a:p>
        </p:txBody>
      </p:sp>
      <p:sp>
        <p:nvSpPr>
          <p:cNvPr id="34" name="Right Brace 33"/>
          <p:cNvSpPr/>
          <p:nvPr/>
        </p:nvSpPr>
        <p:spPr>
          <a:xfrm>
            <a:off x="3339915" y="758372"/>
            <a:ext cx="435910" cy="1832052"/>
          </a:xfrm>
          <a:prstGeom prst="rightBrace">
            <a:avLst>
              <a:gd name="adj1" fmla="val 8333"/>
              <a:gd name="adj2" fmla="val 264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3655545" y="1797182"/>
            <a:ext cx="213845" cy="776656"/>
          </a:xfrm>
          <a:prstGeom prst="rightBrace">
            <a:avLst>
              <a:gd name="adj1" fmla="val 8333"/>
              <a:gd name="adj2" fmla="val 44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1690" y="3149907"/>
            <a:ext cx="208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Application Quality</a:t>
            </a:r>
            <a:endParaRPr lang="en-US" sz="1400" dirty="0"/>
          </a:p>
        </p:txBody>
      </p:sp>
      <p:sp>
        <p:nvSpPr>
          <p:cNvPr id="50" name="Down Arrow 49"/>
          <p:cNvSpPr/>
          <p:nvPr/>
        </p:nvSpPr>
        <p:spPr>
          <a:xfrm>
            <a:off x="1532590" y="2557274"/>
            <a:ext cx="393700" cy="5923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2755076" y="104377"/>
            <a:ext cx="638892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/>
                <a:cs typeface="+mj-cs"/>
              </a:rPr>
              <a:t>Why CAST AIP?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/>
              <a:cs typeface="+mj-cs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89836"/>
              </p:ext>
            </p:extLst>
          </p:nvPr>
        </p:nvGraphicFramePr>
        <p:xfrm>
          <a:off x="3335990" y="3471928"/>
          <a:ext cx="5675148" cy="278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219"/>
                <a:gridCol w="1051130"/>
                <a:gridCol w="3184799"/>
              </a:tblGrid>
              <a:tr h="3854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</a:t>
                      </a:r>
                      <a:r>
                        <a:rPr lang="en-US" sz="1200" baseline="0" dirty="0" smtClean="0"/>
                        <a:t> Ops Quality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 Layers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Activity (Tool)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54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Architecture &amp; Structure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CAST AIP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854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Integration &amp; Build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CICD (Jenkins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Sonarqube &amp;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CAST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 anchor="ctr"/>
                </a:tc>
              </a:tr>
              <a:tr h="3854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Security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Static Code Scans (Fortify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+ CAST AIP</a:t>
                      </a:r>
                      <a:r>
                        <a:rPr lang="en-US" sz="1200" baseline="0" dirty="0" smtClean="0"/>
                        <a:t>) &amp; CURL (CAST provides early detection)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3854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Component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Peer Review</a:t>
                      </a:r>
                      <a:r>
                        <a:rPr lang="en-US" sz="1200" baseline="0" dirty="0" smtClean="0"/>
                        <a:t> (Crucible) + Static Code Scans (</a:t>
                      </a:r>
                      <a:r>
                        <a:rPr lang="en-US" sz="1200" dirty="0" smtClean="0"/>
                        <a:t>Sonarqube </a:t>
                      </a:r>
                      <a:r>
                        <a:rPr lang="en-US" sz="1200" baseline="0" dirty="0" smtClean="0"/>
                        <a:t>&amp;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CAST AIP</a:t>
                      </a:r>
                      <a:r>
                        <a:rPr lang="en-US" sz="1200" baseline="0" dirty="0" smtClean="0"/>
                        <a:t>) + CLM for Third Party Component Scans</a:t>
                      </a:r>
                      <a:endParaRPr lang="en-US" sz="1200" dirty="0"/>
                    </a:p>
                  </a:txBody>
                  <a:tcPr anchor="ctr"/>
                </a:tc>
              </a:tr>
              <a:tr h="3854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Construction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Peer Review</a:t>
                      </a:r>
                      <a:r>
                        <a:rPr lang="en-US" sz="1200" baseline="0" dirty="0" smtClean="0"/>
                        <a:t> (Crucible) + </a:t>
                      </a:r>
                      <a:r>
                        <a:rPr lang="en-US" sz="1200" dirty="0" smtClean="0"/>
                        <a:t>Static</a:t>
                      </a:r>
                      <a:r>
                        <a:rPr lang="en-US" sz="1200" baseline="0" dirty="0" smtClean="0"/>
                        <a:t> Code Scans with IDE (</a:t>
                      </a:r>
                      <a:r>
                        <a:rPr lang="en-US" sz="1200" dirty="0" smtClean="0"/>
                        <a:t>Sonarqube,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CAST</a:t>
                      </a:r>
                      <a:r>
                        <a:rPr lang="en-US" sz="1200" baseline="0" dirty="0" smtClean="0"/>
                        <a:t>, PMD, CSA)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603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91" y="861072"/>
            <a:ext cx="8583168" cy="5219609"/>
          </a:xfrm>
        </p:spPr>
        <p:txBody>
          <a:bodyPr/>
          <a:lstStyle/>
          <a:p>
            <a:pPr marL="0" indent="0"/>
            <a:r>
              <a:rPr lang="en-US" dirty="0" smtClean="0">
                <a:latin typeface="Calibri" panose="020F0502020204030204" pitchFamily="34" charset="0"/>
              </a:rPr>
              <a:t>A platform tool for analyzing applications on code quality. </a:t>
            </a:r>
            <a:endParaRPr lang="en-US" strike="sngStrike" dirty="0" smtClean="0">
              <a:latin typeface="Calibri" panose="020F0502020204030204" pitchFamily="34" charset="0"/>
            </a:endParaRPr>
          </a:p>
          <a:p>
            <a:pPr marL="798513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</a:rPr>
              <a:t>Provides component, build, and system level quality analysis </a:t>
            </a:r>
          </a:p>
          <a:p>
            <a:pPr marL="798513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</a:rPr>
              <a:t>Focuses on the 8% of issues that cause 90% of the production outages</a:t>
            </a:r>
          </a:p>
          <a:p>
            <a:pPr marL="798513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</a:rPr>
              <a:t>Scans multiple technologies (Java, .NET, Oracle, Informatica, </a:t>
            </a:r>
            <a:r>
              <a:rPr lang="en-US" sz="1600" dirty="0" err="1" smtClean="0">
                <a:latin typeface="Calibri" panose="020F0502020204030204" pitchFamily="34" charset="0"/>
              </a:rPr>
              <a:t>etc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</a:p>
          <a:p>
            <a:pPr marL="798513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</a:rPr>
              <a:t>Categorizes and prioritizes quality findings based upon impacts and likelihood of occurrence </a:t>
            </a:r>
          </a:p>
          <a:p>
            <a:pPr marL="798513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</a:rPr>
              <a:t>Scans code for quality findings based upon structural components defined by created meta model; Does </a:t>
            </a:r>
            <a:r>
              <a:rPr lang="en-US" sz="1600" dirty="0">
                <a:latin typeface="Calibri" panose="020F0502020204030204" pitchFamily="34" charset="0"/>
              </a:rPr>
              <a:t>not plug into an IDE like </a:t>
            </a:r>
            <a:r>
              <a:rPr lang="en-US" sz="1600" dirty="0" err="1" smtClean="0">
                <a:latin typeface="Calibri" panose="020F0502020204030204" pitchFamily="34" charset="0"/>
              </a:rPr>
              <a:t>SonarQube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798513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</a:rPr>
              <a:t>When paired with other tools (PMD, SONAR, and Crucible) and performing regular scans (every sprint), we have seen high levels of quality improvements – 36% to 48%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lvl="1" indent="0">
              <a:spcBef>
                <a:spcPct val="45000"/>
              </a:spcBef>
              <a:buFont typeface="Wingdings 2" pitchFamily="18" charset="2"/>
              <a:buNone/>
            </a:pPr>
            <a:r>
              <a:rPr lang="en-US" sz="1800" b="1" dirty="0">
                <a:latin typeface="Calibri" panose="020F0502020204030204" pitchFamily="34" charset="0"/>
              </a:rPr>
              <a:t>Objective</a:t>
            </a:r>
            <a:r>
              <a:rPr lang="en-US" sz="1800" dirty="0">
                <a:latin typeface="Calibri" panose="020F0502020204030204" pitchFamily="34" charset="0"/>
              </a:rPr>
              <a:t>: Drive higher quality for faster time to </a:t>
            </a:r>
            <a:r>
              <a:rPr lang="en-US" sz="1800" dirty="0" smtClean="0">
                <a:latin typeface="Calibri" panose="020F0502020204030204" pitchFamily="34" charset="0"/>
              </a:rPr>
              <a:t>market and early system level </a:t>
            </a:r>
            <a:r>
              <a:rPr lang="en-US" sz="1800" dirty="0">
                <a:latin typeface="Calibri" panose="020F0502020204030204" pitchFamily="34" charset="0"/>
              </a:rPr>
              <a:t>defect detection </a:t>
            </a:r>
            <a:r>
              <a:rPr lang="en-US" sz="1800" dirty="0" smtClean="0">
                <a:latin typeface="Calibri" panose="020F0502020204030204" pitchFamily="34" charset="0"/>
              </a:rPr>
              <a:t>at the Architectural level.</a:t>
            </a:r>
          </a:p>
          <a:p>
            <a:pPr marL="798513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</a:rPr>
              <a:t>CAST claim: 10 – 50% reduction in source code defects</a:t>
            </a:r>
          </a:p>
          <a:p>
            <a:pPr marL="798513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</a:rPr>
              <a:t>FNMA: 10 – 48% with a median of 18% &amp; average of 24%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755076" y="104377"/>
            <a:ext cx="638892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/>
                <a:cs typeface="+mj-cs"/>
              </a:rPr>
              <a:t>What is CAST AIP?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06339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129" y="2383028"/>
            <a:ext cx="7772400" cy="618631"/>
          </a:xfrm>
        </p:spPr>
        <p:txBody>
          <a:bodyPr/>
          <a:lstStyle/>
          <a:p>
            <a:r>
              <a:rPr lang="en-US" sz="3600" dirty="0" smtClean="0"/>
              <a:t>Demo of CAST AIP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187129"/>
            <a:ext cx="7772400" cy="726503"/>
          </a:xfrm>
        </p:spPr>
        <p:txBody>
          <a:bodyPr/>
          <a:lstStyle/>
          <a:p>
            <a:pPr marL="395288" lvl="1" indent="-457200">
              <a:buFont typeface="+mj-lt"/>
              <a:buAutoNum type="arabicPeriod"/>
            </a:pPr>
            <a:r>
              <a:rPr lang="en-US" dirty="0" smtClean="0"/>
              <a:t>Engineering Dashboard</a:t>
            </a:r>
          </a:p>
          <a:p>
            <a:pPr marL="395288" lvl="1" indent="-457200">
              <a:buFont typeface="+mj-lt"/>
              <a:buAutoNum type="arabicPeriod"/>
            </a:pPr>
            <a:r>
              <a:rPr lang="en-US" dirty="0" smtClean="0"/>
              <a:t>Application Analytics Dashboard (AAD)</a:t>
            </a:r>
          </a:p>
          <a:p>
            <a:pPr marL="395288" lvl="1" indent="-457200">
              <a:buFont typeface="+mj-lt"/>
              <a:buAutoNum type="arabicPeriod"/>
            </a:pPr>
            <a:r>
              <a:rPr lang="en-US" dirty="0" smtClean="0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129" y="2383028"/>
            <a:ext cx="7772400" cy="618631"/>
          </a:xfrm>
        </p:spPr>
        <p:txBody>
          <a:bodyPr/>
          <a:lstStyle/>
          <a:p>
            <a:r>
              <a:rPr lang="en-US" sz="3600" dirty="0" smtClean="0"/>
              <a:t>Stakeholder Point of View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5288" lvl="1" indent="-457200">
              <a:buFont typeface="+mj-lt"/>
              <a:buAutoNum type="arabicPeriod"/>
            </a:pPr>
            <a:r>
              <a:rPr lang="en-US" dirty="0"/>
              <a:t>Jackie Bach, Director</a:t>
            </a:r>
          </a:p>
          <a:p>
            <a:pPr marL="395288" lvl="1" indent="-457200">
              <a:buFont typeface="+mj-lt"/>
              <a:buAutoNum type="arabicPeriod"/>
            </a:pPr>
            <a:r>
              <a:rPr lang="en-US" dirty="0"/>
              <a:t>Avinash Misra, Manager of LAP</a:t>
            </a:r>
          </a:p>
          <a:p>
            <a:pPr marL="395288" lvl="1" indent="-457200">
              <a:buFont typeface="+mj-lt"/>
              <a:buAutoNum type="arabicPeriod"/>
            </a:pPr>
            <a:r>
              <a:rPr lang="en-US" dirty="0"/>
              <a:t>Yehuda Shem-Tov, </a:t>
            </a:r>
            <a:r>
              <a:rPr lang="en-US" dirty="0" smtClean="0"/>
              <a:t>Manager</a:t>
            </a:r>
            <a:endParaRPr lang="en-US" dirty="0"/>
          </a:p>
          <a:p>
            <a:pPr marL="395288" lvl="1" indent="-457200">
              <a:buFont typeface="+mj-lt"/>
              <a:buAutoNum type="arabicPeriod"/>
            </a:pPr>
            <a:r>
              <a:rPr lang="en-US" dirty="0"/>
              <a:t>Don </a:t>
            </a:r>
            <a:r>
              <a:rPr lang="en-US" dirty="0" err="1"/>
              <a:t>D’souza</a:t>
            </a:r>
            <a:r>
              <a:rPr lang="en-US" dirty="0"/>
              <a:t>, Manager </a:t>
            </a:r>
          </a:p>
        </p:txBody>
      </p:sp>
    </p:spTree>
    <p:extLst>
      <p:ext uri="{BB962C8B-B14F-4D97-AF65-F5344CB8AC3E}">
        <p14:creationId xmlns:p14="http://schemas.microsoft.com/office/powerpoint/2010/main" val="152560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77108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034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ernal Corporate template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6846F91365747B24580A869121056" ma:contentTypeVersion="0" ma:contentTypeDescription="Create a new document." ma:contentTypeScope="" ma:versionID="07c71a26fc9bf2f222700cef59b877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B2E094-83A1-4DE2-A779-9688BADD93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2AD5B8-E91A-443A-B3ED-44A38A2972CE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A39DAC-E79B-4ED0-90DC-EC6B7D2AB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Internal Corporate template</Template>
  <TotalTime>37677</TotalTime>
  <Words>1577</Words>
  <Application>Microsoft Office PowerPoint</Application>
  <PresentationFormat>On-screen Show (4:3)</PresentationFormat>
  <Paragraphs>312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Cambria</vt:lpstr>
      <vt:lpstr>Wingdings</vt:lpstr>
      <vt:lpstr>Wingdings 2</vt:lpstr>
      <vt:lpstr>Internal Corporate template</vt:lpstr>
      <vt:lpstr>Custom Design</vt:lpstr>
      <vt:lpstr>18_Technology</vt:lpstr>
      <vt:lpstr>Development Services DevOps: Code Quality with CAST AIP</vt:lpstr>
      <vt:lpstr>Agenda</vt:lpstr>
      <vt:lpstr>PowerPoint Presentation</vt:lpstr>
      <vt:lpstr>PowerPoint Presentation</vt:lpstr>
      <vt:lpstr>PowerPoint Presentation</vt:lpstr>
      <vt:lpstr>PowerPoint Presentation</vt:lpstr>
      <vt:lpstr>Demo of CAST AIP</vt:lpstr>
      <vt:lpstr>Stakeholder Point of View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Company>Fannie Mae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Service - Weekly Status Review - 10182013</dc:title>
  <dc:creator>Mark Fisher</dc:creator>
  <cp:lastModifiedBy>Misra, Shweta</cp:lastModifiedBy>
  <cp:revision>2388</cp:revision>
  <cp:lastPrinted>2015-06-16T15:36:33Z</cp:lastPrinted>
  <dcterms:created xsi:type="dcterms:W3CDTF">2012-04-12T02:11:04Z</dcterms:created>
  <dcterms:modified xsi:type="dcterms:W3CDTF">2015-06-16T20:12:56Z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 of Document">
    <vt:lpwstr>PowerPoint</vt:lpwstr>
  </property>
  <property fmtid="{D5CDD505-2E9C-101B-9397-08002B2CF9AE}" pid="3" name="Group">
    <vt:lpwstr>Internal templates</vt:lpwstr>
  </property>
  <property fmtid="{D5CDD505-2E9C-101B-9397-08002B2CF9AE}" pid="4" name="ContentType">
    <vt:lpwstr>Document</vt:lpwstr>
  </property>
  <property fmtid="{D5CDD505-2E9C-101B-9397-08002B2CF9AE}" pid="5" name="ContentTypeId">
    <vt:lpwstr>0x0101004096846F91365747B24580A869121056</vt:lpwstr>
  </property>
  <property fmtid="{D5CDD505-2E9C-101B-9397-08002B2CF9AE}" pid="6" name="_NewReviewCycle">
    <vt:lpwstr/>
  </property>
  <property fmtid="{D5CDD505-2E9C-101B-9397-08002B2CF9AE}" pid="7" name="Description0">
    <vt:lpwstr>Calendar Service - Weekly Status Review - 10182013</vt:lpwstr>
  </property>
  <property fmtid="{D5CDD505-2E9C-101B-9397-08002B2CF9AE}" pid="8" name="UpdateDate">
    <vt:lpwstr>2013-08-30T16:50:00+00:00</vt:lpwstr>
  </property>
  <property fmtid="{D5CDD505-2E9C-101B-9397-08002B2CF9AE}" pid="9" name="OpenInNew">
    <vt:lpwstr>true</vt:lpwstr>
  </property>
</Properties>
</file>