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98" r:id="rId3"/>
    <p:sldId id="299" r:id="rId4"/>
    <p:sldId id="300" r:id="rId5"/>
    <p:sldId id="301" r:id="rId6"/>
    <p:sldId id="302" r:id="rId7"/>
    <p:sldId id="257" r:id="rId8"/>
    <p:sldId id="272" r:id="rId9"/>
    <p:sldId id="273" r:id="rId10"/>
    <p:sldId id="274" r:id="rId11"/>
    <p:sldId id="282" r:id="rId12"/>
    <p:sldId id="276" r:id="rId13"/>
    <p:sldId id="277" r:id="rId14"/>
    <p:sldId id="278" r:id="rId15"/>
    <p:sldId id="303" r:id="rId16"/>
    <p:sldId id="259" r:id="rId17"/>
    <p:sldId id="260" r:id="rId18"/>
    <p:sldId id="307" r:id="rId19"/>
    <p:sldId id="262" r:id="rId20"/>
    <p:sldId id="306" r:id="rId21"/>
    <p:sldId id="280" r:id="rId22"/>
    <p:sldId id="279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89B7-F247-4FF7-A75F-6D0CD5FF9ABB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B1C25-CF91-4974-996D-D830251A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System Integrator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 Integration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2C5C-50AE-4F73-93B0-1383ECF204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1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System Integrator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 Integration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2C5C-50AE-4F73-93B0-1383ECF204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System Integrator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 Integration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2C5C-50AE-4F73-93B0-1383ECF204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System Integrator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 Integration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2C5C-50AE-4F73-93B0-1383ECF204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System Integrator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 Integration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2C5C-50AE-4F73-93B0-1383ECF204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CAAD-D799-C94E-BB21-6D93490C6FF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EF80-1EF8-AC44-AE31-0B0CB3C4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9478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008000"/>
                </a:solidFill>
              </a:rPr>
              <a:t>Gherkin 101</a:t>
            </a:r>
            <a:endParaRPr lang="en-US" sz="8000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9957"/>
            <a:ext cx="6400800" cy="1752600"/>
          </a:xfrm>
        </p:spPr>
        <p:txBody>
          <a:bodyPr/>
          <a:lstStyle/>
          <a:p>
            <a:r>
              <a:rPr lang="en-US" dirty="0" smtClean="0"/>
              <a:t>How and Why we use Gherkin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8157" y="3666257"/>
            <a:ext cx="4282773" cy="29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97"/>
            <a:ext cx="8229600" cy="2447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scenario will determine a business situation (usually reflected in the title)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Features can have one or more scenarios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705" y="3839578"/>
            <a:ext cx="6715659" cy="2919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Feature: Initiate New Agreement</a:t>
            </a:r>
          </a:p>
          <a:p>
            <a:r>
              <a:rPr lang="en-US" dirty="0" smtClean="0"/>
              <a:t>As a Deal Manager, I want to be able to initiate a new agreement and track it throughout the life of the agreement</a:t>
            </a:r>
          </a:p>
          <a:p>
            <a:endParaRPr lang="en-US" dirty="0"/>
          </a:p>
          <a:p>
            <a:r>
              <a:rPr lang="en-US" b="1" dirty="0" smtClean="0"/>
              <a:t>Scenario:</a:t>
            </a:r>
            <a:r>
              <a:rPr lang="en-US" dirty="0" smtClean="0"/>
              <a:t> </a:t>
            </a:r>
            <a:r>
              <a:rPr lang="en-US" b="1" dirty="0" smtClean="0"/>
              <a:t>Deal Manager Successfully Creates Agreement</a:t>
            </a:r>
          </a:p>
          <a:p>
            <a:r>
              <a:rPr lang="en-US" dirty="0" smtClean="0"/>
              <a:t>Given I am able to log into the CE system</a:t>
            </a:r>
          </a:p>
          <a:p>
            <a:r>
              <a:rPr lang="en-US" dirty="0" smtClean="0"/>
              <a:t>And I have rights to enter an agreement</a:t>
            </a:r>
          </a:p>
          <a:p>
            <a:r>
              <a:rPr lang="en-US" dirty="0" smtClean="0"/>
              <a:t>And I have rights to save an agreement</a:t>
            </a:r>
          </a:p>
          <a:p>
            <a:r>
              <a:rPr lang="en-US" dirty="0" smtClean="0"/>
              <a:t>When I save the agreement</a:t>
            </a:r>
          </a:p>
          <a:p>
            <a:r>
              <a:rPr lang="en-US" dirty="0" smtClean="0"/>
              <a:t>Then I see the agreement in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vs.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286"/>
            <a:ext cx="8229600" cy="4136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Features (user stories) describe business functionality, and are written from the </a:t>
            </a:r>
            <a:r>
              <a:rPr lang="en-US" i="1" dirty="0" smtClean="0"/>
              <a:t>users’</a:t>
            </a:r>
            <a:r>
              <a:rPr lang="en-US" dirty="0" smtClean="0"/>
              <a:t> perspective.  They leave the system out of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scenario elaborates on a feature and is written using system specifications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419406"/>
            <a:ext cx="667379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Feature: Calculator</a:t>
            </a:r>
          </a:p>
          <a:p>
            <a:r>
              <a:rPr lang="en-US" dirty="0" smtClean="0"/>
              <a:t>As a BA, I want to be able to add two numbers together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5751"/>
            <a:ext cx="6673794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Scenario: Add two numbers</a:t>
            </a:r>
          </a:p>
          <a:p>
            <a:r>
              <a:rPr lang="en-US" dirty="0" smtClean="0"/>
              <a:t>Given that I have input 2+2</a:t>
            </a:r>
          </a:p>
          <a:p>
            <a:r>
              <a:rPr lang="en-US" dirty="0" smtClean="0"/>
              <a:t>When the calculator run</a:t>
            </a:r>
          </a:p>
          <a:p>
            <a:r>
              <a:rPr lang="en-US" dirty="0" smtClean="0"/>
              <a:t>Then the output is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97"/>
            <a:ext cx="8229600" cy="2447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“given” step puts the system in a known state before the user starts interacting with the system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 talking about user interactions in givens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705" y="4362435"/>
            <a:ext cx="671565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Authenticated a user</a:t>
            </a:r>
          </a:p>
          <a:p>
            <a:r>
              <a:rPr lang="en-US" dirty="0" smtClean="0"/>
              <a:t>Given that I am logged in as “Taylor”</a:t>
            </a:r>
          </a:p>
          <a:p>
            <a:endParaRPr lang="en-US" b="1" dirty="0"/>
          </a:p>
          <a:p>
            <a:r>
              <a:rPr lang="en-US" b="1" dirty="0" smtClean="0"/>
              <a:t>Example: Setup a database</a:t>
            </a:r>
          </a:p>
          <a:p>
            <a:r>
              <a:rPr lang="en-US" dirty="0" smtClean="0"/>
              <a:t>Given that the database is clean</a:t>
            </a:r>
          </a:p>
          <a:p>
            <a:endParaRPr lang="en-US" dirty="0"/>
          </a:p>
          <a:p>
            <a:r>
              <a:rPr lang="en-US" b="1" dirty="0" smtClean="0"/>
              <a:t>Example: Editing an agreement</a:t>
            </a:r>
          </a:p>
          <a:p>
            <a:r>
              <a:rPr lang="en-US" dirty="0" smtClean="0"/>
              <a:t>Given that Agreement 1234 exists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790"/>
            <a:ext cx="8229600" cy="1397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purpose of “when” steps is to describe the key action the user performs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705" y="3895406"/>
            <a:ext cx="6715659" cy="1754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Interact with a page</a:t>
            </a:r>
          </a:p>
          <a:p>
            <a:r>
              <a:rPr lang="en-US" dirty="0" smtClean="0"/>
              <a:t>When I am on “agreement screen”</a:t>
            </a:r>
          </a:p>
          <a:p>
            <a:r>
              <a:rPr lang="en-US" dirty="0" smtClean="0"/>
              <a:t>When I fill “username” with “Taylor”</a:t>
            </a:r>
          </a:p>
          <a:p>
            <a:r>
              <a:rPr lang="en-US" dirty="0" smtClean="0"/>
              <a:t>When I fill “password” with “123456”</a:t>
            </a:r>
          </a:p>
          <a:p>
            <a:r>
              <a:rPr lang="en-US" dirty="0" smtClean="0"/>
              <a:t>When I press “Login”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97"/>
            <a:ext cx="8229600" cy="2447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“then” statements observe outcomes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Observations should be related to the business value/benefits in your feature description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Observation would expect the output of the system, and not something burred deep inside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705" y="5626042"/>
            <a:ext cx="6715659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Logging in</a:t>
            </a:r>
          </a:p>
          <a:p>
            <a:r>
              <a:rPr lang="en-US" dirty="0" smtClean="0"/>
              <a:t>When I login as “Taylor”</a:t>
            </a:r>
          </a:p>
          <a:p>
            <a:r>
              <a:rPr lang="en-US" dirty="0" smtClean="0"/>
              <a:t>Then I see the agreements home page</a:t>
            </a:r>
          </a:p>
        </p:txBody>
      </p:sp>
    </p:spTree>
    <p:extLst>
      <p:ext uri="{BB962C8B-B14F-4D97-AF65-F5344CB8AC3E}">
        <p14:creationId xmlns:p14="http://schemas.microsoft.com/office/powerpoint/2010/main" val="25464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65"/>
            <a:ext cx="8229600" cy="1143000"/>
          </a:xfrm>
        </p:spPr>
        <p:txBody>
          <a:bodyPr/>
          <a:lstStyle/>
          <a:p>
            <a:r>
              <a:rPr lang="en-US" dirty="0" smtClean="0"/>
              <a:t>Breakout Session (30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572" y="274638"/>
            <a:ext cx="6841428" cy="1143000"/>
          </a:xfrm>
        </p:spPr>
        <p:txBody>
          <a:bodyPr/>
          <a:lstStyle/>
          <a:p>
            <a:r>
              <a:rPr lang="en-US" dirty="0" smtClean="0"/>
              <a:t>Gherkin Uses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51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Gherkin is written using </a:t>
            </a:r>
            <a:r>
              <a:rPr lang="en-US" i="1" dirty="0" smtClean="0"/>
              <a:t>examples</a:t>
            </a:r>
            <a:r>
              <a:rPr lang="en-US" dirty="0" smtClean="0"/>
              <a:t> that can be passed into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0530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 As a BA, I want to be able to enter in the basic minimal information so that I can track a credit risk sharing agreement in the CETS system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614799"/>
            <a:ext cx="8229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Scenario: Successfully save agreement</a:t>
            </a:r>
            <a:endParaRPr lang="en-US" b="1" dirty="0"/>
          </a:p>
          <a:p>
            <a:r>
              <a:rPr lang="en-US" dirty="0" smtClean="0"/>
              <a:t>Given the agreement name is “CAS Deal Q1 2015”</a:t>
            </a:r>
          </a:p>
          <a:p>
            <a:r>
              <a:rPr lang="en-US" dirty="0" smtClean="0"/>
              <a:t>And the description is null</a:t>
            </a:r>
          </a:p>
          <a:p>
            <a:r>
              <a:rPr lang="en-US" dirty="0" smtClean="0"/>
              <a:t>And the agreement name “CAS Deal Q1 2015” does not already exist in the system</a:t>
            </a:r>
          </a:p>
          <a:p>
            <a:r>
              <a:rPr lang="en-US" dirty="0" smtClean="0"/>
              <a:t>And the maximum agreement ID in the system is 214</a:t>
            </a:r>
          </a:p>
          <a:p>
            <a:r>
              <a:rPr lang="en-US" dirty="0" smtClean="0"/>
              <a:t>When I save the agreement</a:t>
            </a:r>
          </a:p>
          <a:p>
            <a:r>
              <a:rPr lang="en-US" dirty="0" smtClean="0"/>
              <a:t>Then the agreement is saved</a:t>
            </a:r>
          </a:p>
          <a:p>
            <a:r>
              <a:rPr lang="en-US" dirty="0" smtClean="0"/>
              <a:t>And the agreement name is “CAS Deal Q1 2015”</a:t>
            </a:r>
          </a:p>
          <a:p>
            <a:r>
              <a:rPr lang="en-US" dirty="0" smtClean="0"/>
              <a:t>And the description is null</a:t>
            </a:r>
          </a:p>
          <a:p>
            <a:r>
              <a:rPr lang="en-US" dirty="0" smtClean="0"/>
              <a:t>And the agreement ID is 215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4" y="122313"/>
            <a:ext cx="2246752" cy="13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075" y="294130"/>
            <a:ext cx="6129725" cy="1143000"/>
          </a:xfrm>
        </p:spPr>
        <p:txBody>
          <a:bodyPr/>
          <a:lstStyle/>
          <a:p>
            <a:r>
              <a:rPr lang="en-US" dirty="0" smtClean="0"/>
              <a:t>Built on Failing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acceptance criteria must reflect tests that will </a:t>
            </a:r>
            <a:r>
              <a:rPr lang="en-US" u="sng" dirty="0" smtClean="0"/>
              <a:t>fail</a:t>
            </a:r>
            <a:r>
              <a:rPr lang="en-US" dirty="0" smtClean="0"/>
              <a:t> until new code is written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user stories </a:t>
            </a:r>
            <a:r>
              <a:rPr lang="en-US" u="sng" dirty="0" smtClean="0"/>
              <a:t>cannot</a:t>
            </a:r>
            <a:r>
              <a:rPr lang="en-US" dirty="0" smtClean="0"/>
              <a:t> have the same acceptance criteria… or else the second represents </a:t>
            </a:r>
            <a:r>
              <a:rPr lang="en-US" u="sng" dirty="0" smtClean="0"/>
              <a:t>no new functionality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76" y="3062164"/>
            <a:ext cx="4305300" cy="18796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4" y="128376"/>
            <a:ext cx="2246752" cy="13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Definition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08" y="1582127"/>
            <a:ext cx="1163187" cy="6897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2072" y="4052969"/>
            <a:ext cx="686989" cy="686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9061" y="5210411"/>
            <a:ext cx="1183086" cy="709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2185" y="1582127"/>
            <a:ext cx="580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Undefined</a:t>
            </a:r>
            <a:r>
              <a:rPr lang="en-US" dirty="0" smtClean="0"/>
              <a:t> – Gherkin acceptance criteria with no corresponding step definition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2185" y="2557976"/>
            <a:ext cx="580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Pending</a:t>
            </a:r>
            <a:r>
              <a:rPr lang="en-US" dirty="0" smtClean="0"/>
              <a:t> – Gherkin acceptance criteria with corresponding step definition in a “pending” state (indicates it’s still being worked on)</a:t>
            </a:r>
            <a:endParaRPr lang="en-US" dirty="0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885" y="2669630"/>
            <a:ext cx="1163187" cy="6897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42185" y="3854829"/>
            <a:ext cx="580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Failed</a:t>
            </a:r>
            <a:r>
              <a:rPr lang="en-US" dirty="0" smtClean="0"/>
              <a:t> – Gherkin acceptance criteria with corresponding step definition, but no application logic to make the step pass (This is a good thing!  It’s how we drive our development)</a:t>
            </a:r>
            <a:endParaRPr lang="en-US" dirty="0"/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08" y="4050224"/>
            <a:ext cx="1163187" cy="6897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42185" y="5251069"/>
            <a:ext cx="580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Passed</a:t>
            </a:r>
            <a:r>
              <a:rPr lang="en-US" dirty="0" smtClean="0"/>
              <a:t> – Gherkin acceptance criteria with corresponding step definition, and application logic allowing step to pass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1849" y="5210411"/>
            <a:ext cx="686989" cy="686989"/>
          </a:xfrm>
          <a:prstGeom prst="rect">
            <a:avLst/>
          </a:prstGeom>
        </p:spPr>
      </p:pic>
      <p:pic>
        <p:nvPicPr>
          <p:cNvPr id="22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885" y="5207666"/>
            <a:ext cx="1163187" cy="6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075" y="294130"/>
            <a:ext cx="6129725" cy="1143000"/>
          </a:xfrm>
        </p:spPr>
        <p:txBody>
          <a:bodyPr/>
          <a:lstStyle/>
          <a:p>
            <a:r>
              <a:rPr lang="en-US" dirty="0" smtClean="0"/>
              <a:t>Based on App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“Given, When, Then” statements must be written based on </a:t>
            </a:r>
            <a:r>
              <a:rPr lang="en-US" i="1" dirty="0" smtClean="0"/>
              <a:t>application states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4" y="128376"/>
            <a:ext cx="2246752" cy="1332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90300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As a bank customer, I want to be able to withdraw funds from my checking account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614799"/>
            <a:ext cx="4999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Scenario: Successfully withdraw funds </a:t>
            </a:r>
            <a:r>
              <a:rPr lang="en-US" b="1" dirty="0" smtClean="0">
                <a:solidFill>
                  <a:srgbClr val="FF0000"/>
                </a:solidFill>
              </a:rPr>
              <a:t>(Not Ideal)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Given the customer wants to withdraw $20</a:t>
            </a:r>
          </a:p>
          <a:p>
            <a:r>
              <a:rPr lang="en-US" dirty="0" smtClean="0"/>
              <a:t>When the customer selects “withdraw”</a:t>
            </a:r>
          </a:p>
          <a:p>
            <a:r>
              <a:rPr lang="en-US" dirty="0" smtClean="0"/>
              <a:t>Then the ATM disburses $20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65176"/>
            <a:ext cx="66458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Scenario: Successfully withdraw funds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Given the customer has entered their Bank of America check card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And the customer has entered Pin 1234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And the customer enters a withdrawal amount of $20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When the customer selects “withdraw”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Then the customer receives $20 from the ATM machine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744693" y="4089330"/>
            <a:ext cx="1130353" cy="404746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5046" y="4168797"/>
            <a:ext cx="3157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can’t know when a customer </a:t>
            </a:r>
            <a:r>
              <a:rPr lang="en-US" i="1" dirty="0" smtClean="0"/>
              <a:t>wants</a:t>
            </a:r>
            <a:r>
              <a:rPr lang="en-US" dirty="0" smtClean="0"/>
              <a:t> to withdraw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67" y="11461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Three Amigos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199"/>
            <a:ext cx="8229600" cy="1085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Successful BDD requires collaboration between the “3 Amigos”:  Business, Development, 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0"/>
            <a:ext cx="2133600" cy="1363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777490"/>
            <a:ext cx="2503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Rhett Beattie </a:t>
            </a:r>
            <a:r>
              <a:rPr lang="en-US" dirty="0" smtClean="0"/>
              <a:t>(</a:t>
            </a:r>
            <a:r>
              <a:rPr lang="en-US" b="1" dirty="0" smtClean="0"/>
              <a:t>Business)</a:t>
            </a:r>
          </a:p>
          <a:p>
            <a:r>
              <a:rPr lang="en-US" dirty="0" smtClean="0"/>
              <a:t>Lead BA for the CE Target State project</a:t>
            </a:r>
          </a:p>
          <a:p>
            <a:endParaRPr lang="en-US" dirty="0"/>
          </a:p>
          <a:p>
            <a:r>
              <a:rPr lang="en-US" dirty="0"/>
              <a:t>Developed and lead trainings on Gherkin </a:t>
            </a:r>
            <a:r>
              <a:rPr lang="en-US" dirty="0" smtClean="0"/>
              <a:t>for </a:t>
            </a:r>
            <a:r>
              <a:rPr lang="en-US" dirty="0"/>
              <a:t>the CETS project team</a:t>
            </a:r>
          </a:p>
          <a:p>
            <a:endParaRPr lang="en-US" dirty="0"/>
          </a:p>
          <a:p>
            <a:r>
              <a:rPr lang="en-US" dirty="0" smtClean="0"/>
              <a:t>Reviews all acceptance criteria of advance scrum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4690" y="2777490"/>
            <a:ext cx="2646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 Taylor </a:t>
            </a:r>
            <a:r>
              <a:rPr lang="en-US" dirty="0" smtClean="0"/>
              <a:t>(</a:t>
            </a:r>
            <a:r>
              <a:rPr lang="en-US" b="1" dirty="0" smtClean="0"/>
              <a:t>Development)</a:t>
            </a:r>
            <a:endParaRPr lang="en-US" dirty="0" smtClean="0"/>
          </a:p>
          <a:p>
            <a:r>
              <a:rPr lang="en-US" dirty="0" smtClean="0"/>
              <a:t>Lead developer for the CE Target State project</a:t>
            </a:r>
          </a:p>
          <a:p>
            <a:endParaRPr lang="en-US" dirty="0"/>
          </a:p>
          <a:p>
            <a:r>
              <a:rPr lang="en-US" dirty="0" smtClean="0"/>
              <a:t>Developed and lead trainings on Gherkin for the CETS project team</a:t>
            </a:r>
          </a:p>
          <a:p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years experience working with Gherkin and </a:t>
            </a:r>
            <a:r>
              <a:rPr lang="en-US" dirty="0" smtClean="0"/>
              <a:t>Cucumber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4570" y="2755267"/>
            <a:ext cx="25031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Rahul Bandaru </a:t>
            </a:r>
            <a:r>
              <a:rPr lang="en-US" dirty="0" smtClean="0"/>
              <a:t>(</a:t>
            </a:r>
            <a:r>
              <a:rPr lang="en-US" b="1" dirty="0" smtClean="0"/>
              <a:t>Testing)</a:t>
            </a:r>
            <a:endParaRPr lang="en-US" dirty="0" smtClean="0"/>
          </a:p>
          <a:p>
            <a:r>
              <a:rPr lang="en-US" dirty="0" smtClean="0"/>
              <a:t>10 years experience in test automation</a:t>
            </a:r>
          </a:p>
          <a:p>
            <a:endParaRPr lang="en-US" dirty="0"/>
          </a:p>
          <a:p>
            <a:r>
              <a:rPr lang="en-US" dirty="0" smtClean="0"/>
              <a:t>Piloted and delivered BDD testing framework for LDNG</a:t>
            </a:r>
          </a:p>
          <a:p>
            <a:endParaRPr lang="en-US" dirty="0"/>
          </a:p>
          <a:p>
            <a:r>
              <a:rPr lang="en-US" dirty="0" smtClean="0"/>
              <a:t>Experience with Java based open source and commercially licensed 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Breakout Session - Amazon Example</a:t>
            </a:r>
            <a:br>
              <a:rPr lang="en-US" dirty="0" smtClean="0"/>
            </a:br>
            <a:r>
              <a:rPr lang="en-US" dirty="0" smtClean="0"/>
              <a:t> (90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04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97"/>
            <a:ext cx="8229600" cy="1830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background allows you to add some context to all scenarios in a single feature</a:t>
            </a:r>
          </a:p>
          <a:p>
            <a:pPr marL="0" indent="0">
              <a:buNone/>
            </a:pPr>
            <a:r>
              <a:rPr lang="en-US" dirty="0" smtClean="0"/>
              <a:t>The background is run before each scenario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83" y="3139807"/>
            <a:ext cx="4442887" cy="367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0906" y="3054657"/>
            <a:ext cx="4471435" cy="380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08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97"/>
            <a:ext cx="8229600" cy="2447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Tags are a great way to organize your features and scenarios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scenario or feature can have as many tags as you like, just separate them with spaces: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85384"/>
            <a:ext cx="2246752" cy="1332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525" y="5502591"/>
            <a:ext cx="671565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@login @authentication @authorization</a:t>
            </a:r>
          </a:p>
          <a:p>
            <a:r>
              <a:rPr lang="en-US" b="1" dirty="0" smtClean="0"/>
              <a:t>Feature: </a:t>
            </a:r>
            <a:r>
              <a:rPr lang="en-US" dirty="0" smtClean="0"/>
              <a:t>Login authentication and authorization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6525" y="2582690"/>
            <a:ext cx="6715659" cy="1754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@login</a:t>
            </a:r>
          </a:p>
          <a:p>
            <a:r>
              <a:rPr lang="en-US" b="1" dirty="0" smtClean="0"/>
              <a:t>Feature: </a:t>
            </a:r>
            <a:r>
              <a:rPr lang="en-US" dirty="0" smtClean="0"/>
              <a:t>Login authentication and authorization</a:t>
            </a:r>
          </a:p>
          <a:p>
            <a:endParaRPr lang="en-US" b="1" dirty="0"/>
          </a:p>
          <a:p>
            <a:r>
              <a:rPr lang="en-US" dirty="0" smtClean="0"/>
              <a:t>@important</a:t>
            </a:r>
          </a:p>
          <a:p>
            <a:r>
              <a:rPr lang="en-US" b="1" dirty="0" smtClean="0"/>
              <a:t>Scenario: </a:t>
            </a:r>
            <a:r>
              <a:rPr lang="en-US" dirty="0" smtClean="0"/>
              <a:t>Missing authorization</a:t>
            </a:r>
          </a:p>
          <a:p>
            <a:r>
              <a:rPr lang="en-US" b="1" dirty="0" smtClean="0"/>
              <a:t>Scenario: </a:t>
            </a:r>
            <a:r>
              <a:rPr lang="en-US" dirty="0" smtClean="0"/>
              <a:t>Authentication valid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926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43200" y="61220"/>
            <a:ext cx="6324600" cy="50167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Data Tables and Templates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AutoShape 2" descr="Image result for Rational DOORS icon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-31750" y="-136525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5825" y="1788289"/>
            <a:ext cx="73723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85384"/>
            <a:ext cx="2246752" cy="13322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16527" y="274638"/>
            <a:ext cx="68274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Tables and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43200" y="61220"/>
            <a:ext cx="6324600" cy="50167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Value</a:t>
            </a:r>
            <a:endParaRPr lang="en-US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AutoShape 2" descr="Image result for Rational DOORS icon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-31750" y="-136525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058" y="1134383"/>
            <a:ext cx="88392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770670" y="4709491"/>
            <a:ext cx="2188396" cy="20467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</a:rPr>
              <a:t>Reduced feedback loop </a:t>
            </a:r>
            <a:r>
              <a:rPr lang="en-US" sz="1600" b="1" i="1" dirty="0" smtClean="0">
                <a:latin typeface="Calibri" pitchFamily="34" charset="0"/>
              </a:rPr>
              <a:t>“Fail Fast”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</a:rPr>
              <a:t>More frequent releases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</a:rPr>
              <a:t>Quicker value to users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</a:rPr>
              <a:t>Higher Quality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115" y="2570200"/>
            <a:ext cx="73533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115" y="4368049"/>
            <a:ext cx="6505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13501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16527" y="274638"/>
            <a:ext cx="68274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6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43200" y="61220"/>
            <a:ext cx="6324600" cy="50167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Challenges &amp; Solutions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AutoShape 2" descr="Image result for Rational DOORS icon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-31750" y="-136525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33257" y="2503917"/>
            <a:ext cx="364089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</a:pPr>
            <a:r>
              <a:rPr lang="en-US" sz="2400" dirty="0" smtClean="0">
                <a:latin typeface="Calibri" pitchFamily="34" charset="0"/>
              </a:rPr>
              <a:t>Solutions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Not just testers, whole team is responsible for testing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Fully integrated collaborative team (BA, QA, DEV)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Define tests early – </a:t>
            </a:r>
            <a:r>
              <a:rPr lang="en-US" i="1" dirty="0" smtClean="0">
                <a:latin typeface="Calibri" pitchFamily="34" charset="0"/>
              </a:rPr>
              <a:t>“Shift Left”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Organize tests at the right level – </a:t>
            </a:r>
            <a:r>
              <a:rPr lang="en-US" i="1" dirty="0" smtClean="0">
                <a:latin typeface="Calibri" pitchFamily="34" charset="0"/>
              </a:rPr>
              <a:t>“Shift Down”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Use right automation and collaboration tools</a:t>
            </a:r>
          </a:p>
          <a:p>
            <a:pPr marL="342900" indent="-34290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7201" y="2549337"/>
            <a:ext cx="36099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07570" y="1619877"/>
            <a:ext cx="77615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25000"/>
            </a:pPr>
            <a:r>
              <a:rPr lang="en-US" sz="2400" b="1" dirty="0" smtClean="0">
                <a:latin typeface="Calibri" pitchFamily="34" charset="0"/>
              </a:rPr>
              <a:t>Lot to test in short amount of time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16527" y="274638"/>
            <a:ext cx="68274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Challenges &amp;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5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43200" y="61220"/>
            <a:ext cx="6324600" cy="50167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Shift Testing To Left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AutoShape 2" descr="Image result for Rational DOORS icon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-31750" y="-136525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9021" y="2056906"/>
            <a:ext cx="64674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16527" y="274638"/>
            <a:ext cx="68274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Shift Testing to the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6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43200" y="61220"/>
            <a:ext cx="6324600" cy="50167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Executable Spec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AutoShape 2" descr="Image result for Rational DOORS icon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-31750" y="-136525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05500" y="2197204"/>
            <a:ext cx="2497794" cy="355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6937" y="5960827"/>
            <a:ext cx="77615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30001" indent="-230001" algn="ctr" defTabSz="913526" eaLnBrk="0" hangingPunct="0">
              <a:spcBef>
                <a:spcPts val="612"/>
              </a:spcBef>
              <a:spcAft>
                <a:spcPts val="612"/>
              </a:spcAft>
              <a:buClr>
                <a:srgbClr val="1860AB"/>
              </a:buClr>
              <a:buSzPct val="100000"/>
            </a:pPr>
            <a:r>
              <a:rPr lang="en-US" sz="2400" b="1" dirty="0" smtClean="0">
                <a:latin typeface="Calibri" pitchFamily="34" charset="0"/>
                <a:cs typeface="Arial" pitchFamily="34" charset="0"/>
              </a:rPr>
              <a:t>Executable Tests in Business Language (Gherkin)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9328" y="1670029"/>
            <a:ext cx="4034058" cy="404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16527" y="274638"/>
            <a:ext cx="68274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Executable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5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Relationships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7424" y="1751056"/>
            <a:ext cx="2492356" cy="14778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0244" y="1582127"/>
            <a:ext cx="1646818" cy="1646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082" y="1559264"/>
            <a:ext cx="2782801" cy="1669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228945"/>
            <a:ext cx="228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Acceptance Criteria (Gherkin)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20734" y="3228945"/>
            <a:ext cx="228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Definitions/Glue (Ruby)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4089" y="3228945"/>
            <a:ext cx="228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Logic (Java)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494710"/>
            <a:ext cx="248258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Written using “Given, When, Then”</a:t>
            </a:r>
          </a:p>
          <a:p>
            <a:endParaRPr lang="en-US" dirty="0"/>
          </a:p>
          <a:p>
            <a:r>
              <a:rPr lang="en-US" dirty="0" smtClean="0"/>
              <a:t>English sentences and phrases easily understood by the business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5831" y="4518690"/>
            <a:ext cx="248258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Written using Ruby code</a:t>
            </a:r>
          </a:p>
          <a:p>
            <a:endParaRPr lang="en-US" dirty="0"/>
          </a:p>
          <a:p>
            <a:r>
              <a:rPr lang="en-US" dirty="0" smtClean="0"/>
              <a:t>Logic designed to pick up on key words “Given, When, Then” and execute appropriate part of the application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5303" y="4533554"/>
            <a:ext cx="248258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Written in Java (or any other application language)</a:t>
            </a:r>
          </a:p>
          <a:p>
            <a:endParaRPr lang="en-US" dirty="0"/>
          </a:p>
          <a:p>
            <a:r>
              <a:rPr lang="en-US" dirty="0" smtClean="0"/>
              <a:t>Working code that Gherkin and Ruby steps are designed to test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522622" y="3681040"/>
            <a:ext cx="1367622" cy="38847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5391271" y="3704678"/>
            <a:ext cx="1367622" cy="38847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Gherkin Language??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1"/>
            <a:ext cx="8229600" cy="2070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It is a business readable, domain specific language that lets you describe software’s behavior without detailing how that behavior is implemented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Gherkin serves two purposes: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Documentation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Automated Tests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527" y="274638"/>
            <a:ext cx="682747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286"/>
            <a:ext cx="8229600" cy="4136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feature is descriptive text of what is desired; what are you trying to accomplish?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feature is a user story, with associated scenarios (acceptance criteria).  </a:t>
            </a:r>
          </a:p>
          <a:p>
            <a:pPr marL="0" indent="0">
              <a:buNone/>
            </a:pPr>
            <a:r>
              <a:rPr lang="en-US" i="1" dirty="0" smtClean="0"/>
              <a:t>	That’s why acceptance criteria are grouped 	into “.feature files!”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15" y="122313"/>
            <a:ext cx="2246752" cy="1332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68745"/>
            <a:ext cx="6673794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Feature: Initiate New Agreement</a:t>
            </a:r>
          </a:p>
          <a:p>
            <a:r>
              <a:rPr lang="en-US" dirty="0" smtClean="0"/>
              <a:t>As a Deal Manager, I want to be able to initiate a new agreement and track it throughout the life of the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3B69D106-7F5B-4918-9A42-0B19A2F447FC}&quot;/&gt;&lt;isInvalidForFieldText val=&quot;0&quot;/&gt;&lt;Image&gt;&lt;filename val=&quot;C:\Users\q2upmm\AppData\Local\Temp\CP9364562343656Session\CPTrustFolder9364562343656\PPTImport9364571134093\data\asimages\{3B69D106-7F5B-4918-9A42-0B19A2F447FC}_4.png&quot;/&gt;&lt;left val=&quot;631&quot;/&gt;&lt;top val=&quot;-1&quot;/&gt;&lt;width val=&quot;336&quot;/&gt;&lt;height val=&quot;79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3B69D106-7F5B-4918-9A42-0B19A2F447FC}&quot;/&gt;&lt;isInvalidForFieldText val=&quot;0&quot;/&gt;&lt;Image&gt;&lt;filename val=&quot;C:\Users\q2upmm\AppData\Local\Temp\CP9364562343656Session\CPTrustFolder9364562343656\PPTImport9364571134093\data\asimages\{3B69D106-7F5B-4918-9A42-0B19A2F447FC}_4.png&quot;/&gt;&lt;left val=&quot;631&quot;/&gt;&lt;top val=&quot;-1&quot;/&gt;&lt;width val=&quot;336&quot;/&gt;&lt;height val=&quot;79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3B69D106-7F5B-4918-9A42-0B19A2F447FC}&quot;/&gt;&lt;isInvalidForFieldText val=&quot;0&quot;/&gt;&lt;Image&gt;&lt;filename val=&quot;C:\Users\q2upmm\AppData\Local\Temp\CP9364562343656Session\CPTrustFolder9364562343656\PPTImport9364571134093\data\asimages\{3B69D106-7F5B-4918-9A42-0B19A2F447FC}_4.png&quot;/&gt;&lt;left val=&quot;631&quot;/&gt;&lt;top val=&quot;-1&quot;/&gt;&lt;width val=&quot;336&quot;/&gt;&lt;height val=&quot;79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3B69D106-7F5B-4918-9A42-0B19A2F447FC}&quot;/&gt;&lt;isInvalidForFieldText val=&quot;0&quot;/&gt;&lt;Image&gt;&lt;filename val=&quot;C:\Users\q2upmm\AppData\Local\Temp\CP9364562343656Session\CPTrustFolder9364562343656\PPTImport9364571134093\data\asimages\{3B69D106-7F5B-4918-9A42-0B19A2F447FC}_4.png&quot;/&gt;&lt;left val=&quot;631&quot;/&gt;&lt;top val=&quot;-1&quot;/&gt;&lt;width val=&quot;336&quot;/&gt;&lt;height val=&quot;79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HTML_SHAPEINFO" val="&lt;ThreeDShapeInfo&gt;&lt;uuid val=&quot;{3B69D106-7F5B-4918-9A42-0B19A2F447FC}&quot;/&gt;&lt;isInvalidForFieldText val=&quot;0&quot;/&gt;&lt;Image&gt;&lt;filename val=&quot;C:\Users\q2upmm\AppData\Local\Temp\CP9364562343656Session\CPTrustFolder9364562343656\PPTImport9364571134093\data\asimages\{3B69D106-7F5B-4918-9A42-0B19A2F447FC}_4.png&quot;/&gt;&lt;left val=&quot;631&quot;/&gt;&lt;top val=&quot;-1&quot;/&gt;&lt;width val=&quot;336&quot;/&gt;&lt;height val=&quot;79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1251</Words>
  <Application>Microsoft Office PowerPoint</Application>
  <PresentationFormat>On-screen Show (4:3)</PresentationFormat>
  <Paragraphs>195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Gherkin 101</vt:lpstr>
      <vt:lpstr>The Three Amigos</vt:lpstr>
      <vt:lpstr>Value</vt:lpstr>
      <vt:lpstr>Challenges &amp; Solutions</vt:lpstr>
      <vt:lpstr>Shift Testing To Left</vt:lpstr>
      <vt:lpstr>Executable Spec</vt:lpstr>
      <vt:lpstr>BDD Relationships</vt:lpstr>
      <vt:lpstr>What is Gherkin Language??</vt:lpstr>
      <vt:lpstr>Features</vt:lpstr>
      <vt:lpstr>Scenarios</vt:lpstr>
      <vt:lpstr>Features vs. Scenarios</vt:lpstr>
      <vt:lpstr>Givens</vt:lpstr>
      <vt:lpstr>Whens</vt:lpstr>
      <vt:lpstr>Thens</vt:lpstr>
      <vt:lpstr>Breakout Session (30 Minutes)</vt:lpstr>
      <vt:lpstr>Gherkin Uses Examples</vt:lpstr>
      <vt:lpstr>Built on Failing Tests</vt:lpstr>
      <vt:lpstr>Step Definition States</vt:lpstr>
      <vt:lpstr>Based on App States</vt:lpstr>
      <vt:lpstr>Breakout Session - Amazon Example  (90 Minutes)</vt:lpstr>
      <vt:lpstr>Background</vt:lpstr>
      <vt:lpstr>Tags</vt:lpstr>
      <vt:lpstr>Data Tables and Templates</vt:lpstr>
    </vt:vector>
  </TitlesOfParts>
  <Company>Living Social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Rhett Beattie</dc:creator>
  <cp:lastModifiedBy>Taylor, Timothy</cp:lastModifiedBy>
  <cp:revision>66</cp:revision>
  <dcterms:created xsi:type="dcterms:W3CDTF">2015-03-03T01:59:30Z</dcterms:created>
  <dcterms:modified xsi:type="dcterms:W3CDTF">2015-05-22T13:08:39Z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4" name="_AdHocReviewCycleID">
    <vt:i4>-1260691840</vt:i4>
  </property>
  <property fmtid="{D5CDD505-2E9C-101B-9397-08002B2CF9AE}" pid="5" name="_EmailSubject">
    <vt:lpwstr>TDD/BDD Training Development - III (Review Day 1 Training Material)</vt:lpwstr>
  </property>
  <property fmtid="{D5CDD505-2E9C-101B-9397-08002B2CF9AE}" pid="6" name="_AuthorEmail">
    <vt:lpwstr>rhett_beattie@fanniemae.com</vt:lpwstr>
  </property>
  <property fmtid="{D5CDD505-2E9C-101B-9397-08002B2CF9AE}" pid="7" name="_AuthorEmailDisplayName">
    <vt:lpwstr>Beattie, Rhett</vt:lpwstr>
  </property>
</Properties>
</file>