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6" r:id="rId2"/>
    <p:sldId id="299" r:id="rId3"/>
    <p:sldId id="300" r:id="rId4"/>
    <p:sldId id="301" r:id="rId5"/>
    <p:sldId id="302" r:id="rId6"/>
    <p:sldId id="303" r:id="rId7"/>
    <p:sldId id="304" r:id="rId8"/>
    <p:sldId id="305" r:id="rId9"/>
    <p:sldId id="306" r:id="rId10"/>
    <p:sldId id="307" r:id="rId11"/>
    <p:sldId id="308" r:id="rId12"/>
    <p:sldId id="309" r:id="rId13"/>
    <p:sldId id="310"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311" r:id="rId34"/>
    <p:sldId id="312" r:id="rId35"/>
    <p:sldId id="313"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60" r:id="rId54"/>
    <p:sldId id="259" r:id="rId55"/>
    <p:sldId id="262" r:id="rId56"/>
    <p:sldId id="26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7676"/>
    <a:srgbClr val="F5B1CE"/>
    <a:srgbClr val="FCD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66263"/>
  </p:normalViewPr>
  <p:slideViewPr>
    <p:cSldViewPr snapToGrid="0" snapToObjects="1">
      <p:cViewPr varScale="1">
        <p:scale>
          <a:sx n="79" d="100"/>
          <a:sy n="79" d="100"/>
        </p:scale>
        <p:origin x="43" y="23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4B7A28-184A-4933-9F43-B307293A3F9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9FE43CE-5132-4A58-96F3-97E0966DFB18}">
      <dgm:prSet phldrT="[Text]" custT="1"/>
      <dgm:spPr/>
      <dgm:t>
        <a:bodyPr/>
        <a:lstStyle/>
        <a:p>
          <a:r>
            <a:rPr lang="en-US" sz="2400" dirty="0"/>
            <a:t>Step 1</a:t>
          </a:r>
        </a:p>
      </dgm:t>
    </dgm:pt>
    <dgm:pt modelId="{31DCFF66-C311-493B-9ED8-1AE4C30B6923}" type="parTrans" cxnId="{2057CCBD-696D-4E91-B062-833C3B2593F0}">
      <dgm:prSet/>
      <dgm:spPr/>
      <dgm:t>
        <a:bodyPr/>
        <a:lstStyle/>
        <a:p>
          <a:endParaRPr lang="en-US" sz="1200"/>
        </a:p>
      </dgm:t>
    </dgm:pt>
    <dgm:pt modelId="{4E79187B-19A7-4DC0-97BB-1F5E9C6FC4F1}" type="sibTrans" cxnId="{2057CCBD-696D-4E91-B062-833C3B2593F0}">
      <dgm:prSet/>
      <dgm:spPr/>
      <dgm:t>
        <a:bodyPr/>
        <a:lstStyle/>
        <a:p>
          <a:endParaRPr lang="en-US" sz="1200"/>
        </a:p>
      </dgm:t>
    </dgm:pt>
    <dgm:pt modelId="{9E985E8C-1794-4FE3-B88F-6F3B1CE09218}">
      <dgm:prSet phldrT="[Text]" custT="1"/>
      <dgm:spPr/>
      <dgm:t>
        <a:bodyPr/>
        <a:lstStyle/>
        <a:p>
          <a:r>
            <a:rPr lang="en-US" sz="2400" dirty="0"/>
            <a:t>Create our data sources</a:t>
          </a:r>
        </a:p>
      </dgm:t>
    </dgm:pt>
    <dgm:pt modelId="{5012B745-DE90-4EAF-BA17-EB21673ED9D7}" type="parTrans" cxnId="{DE1BA64B-2CD0-456B-88E9-A0F8335F269A}">
      <dgm:prSet/>
      <dgm:spPr/>
      <dgm:t>
        <a:bodyPr/>
        <a:lstStyle/>
        <a:p>
          <a:endParaRPr lang="en-US" sz="1200"/>
        </a:p>
      </dgm:t>
    </dgm:pt>
    <dgm:pt modelId="{5C44C423-5C69-44A8-B76A-1F27EA2FE7FF}" type="sibTrans" cxnId="{DE1BA64B-2CD0-456B-88E9-A0F8335F269A}">
      <dgm:prSet/>
      <dgm:spPr/>
      <dgm:t>
        <a:bodyPr/>
        <a:lstStyle/>
        <a:p>
          <a:endParaRPr lang="en-US" sz="1200"/>
        </a:p>
      </dgm:t>
    </dgm:pt>
    <dgm:pt modelId="{676FC447-9486-40F7-9ED8-0B177213A6C0}">
      <dgm:prSet phldrT="[Text]" custT="1"/>
      <dgm:spPr/>
      <dgm:t>
        <a:bodyPr/>
        <a:lstStyle/>
        <a:p>
          <a:r>
            <a:rPr lang="en-US" sz="2400" dirty="0"/>
            <a:t>Step 2</a:t>
          </a:r>
        </a:p>
      </dgm:t>
    </dgm:pt>
    <dgm:pt modelId="{A4F19DEB-9904-4252-B12E-C7F71CCE69EF}" type="parTrans" cxnId="{88B07F10-4FB0-48C8-BBB3-59F1EE15FE05}">
      <dgm:prSet/>
      <dgm:spPr/>
      <dgm:t>
        <a:bodyPr/>
        <a:lstStyle/>
        <a:p>
          <a:endParaRPr lang="en-US" sz="1200"/>
        </a:p>
      </dgm:t>
    </dgm:pt>
    <dgm:pt modelId="{7D92528A-9BF5-41CF-8C65-C6D3C76C6773}" type="sibTrans" cxnId="{88B07F10-4FB0-48C8-BBB3-59F1EE15FE05}">
      <dgm:prSet/>
      <dgm:spPr/>
      <dgm:t>
        <a:bodyPr/>
        <a:lstStyle/>
        <a:p>
          <a:endParaRPr lang="en-US" sz="1200"/>
        </a:p>
      </dgm:t>
    </dgm:pt>
    <dgm:pt modelId="{C5A35C28-11A2-45A8-B188-CA013A78367B}">
      <dgm:prSet phldrT="[Text]" custT="1"/>
      <dgm:spPr/>
      <dgm:t>
        <a:bodyPr/>
        <a:lstStyle/>
        <a:p>
          <a:r>
            <a:rPr lang="en-US" sz="2400" dirty="0"/>
            <a:t>Data Ingestion</a:t>
          </a:r>
        </a:p>
      </dgm:t>
    </dgm:pt>
    <dgm:pt modelId="{2D069D97-E6FD-427E-945B-F950C5C97FB3}" type="parTrans" cxnId="{42B7FCF5-3530-4F77-B0A2-AD37B367E811}">
      <dgm:prSet/>
      <dgm:spPr/>
      <dgm:t>
        <a:bodyPr/>
        <a:lstStyle/>
        <a:p>
          <a:endParaRPr lang="en-US" sz="1200"/>
        </a:p>
      </dgm:t>
    </dgm:pt>
    <dgm:pt modelId="{57B9FB23-A8D4-4742-8E00-5477667A9E70}" type="sibTrans" cxnId="{42B7FCF5-3530-4F77-B0A2-AD37B367E811}">
      <dgm:prSet/>
      <dgm:spPr/>
      <dgm:t>
        <a:bodyPr/>
        <a:lstStyle/>
        <a:p>
          <a:endParaRPr lang="en-US" sz="1200"/>
        </a:p>
      </dgm:t>
    </dgm:pt>
    <dgm:pt modelId="{F6FE2761-6E5F-4B39-B301-9A4711FC6550}">
      <dgm:prSet phldrT="[Text]" custT="1"/>
      <dgm:spPr/>
      <dgm:t>
        <a:bodyPr/>
        <a:lstStyle/>
        <a:p>
          <a:r>
            <a:rPr lang="en-US" sz="2400" dirty="0"/>
            <a:t>Step 3: </a:t>
          </a:r>
        </a:p>
      </dgm:t>
    </dgm:pt>
    <dgm:pt modelId="{878F9DF0-3C05-42ED-B299-34AA7AEB8B43}" type="parTrans" cxnId="{57357D8F-3248-4DE0-A856-866A356ABEAF}">
      <dgm:prSet/>
      <dgm:spPr/>
      <dgm:t>
        <a:bodyPr/>
        <a:lstStyle/>
        <a:p>
          <a:endParaRPr lang="en-US" sz="1200"/>
        </a:p>
      </dgm:t>
    </dgm:pt>
    <dgm:pt modelId="{81DFD232-895F-45D5-91F8-5749A2D0279C}" type="sibTrans" cxnId="{57357D8F-3248-4DE0-A856-866A356ABEAF}">
      <dgm:prSet/>
      <dgm:spPr/>
      <dgm:t>
        <a:bodyPr/>
        <a:lstStyle/>
        <a:p>
          <a:endParaRPr lang="en-US" sz="1200"/>
        </a:p>
      </dgm:t>
    </dgm:pt>
    <dgm:pt modelId="{9F70E45E-A174-49F2-8760-1EAC6E16446E}">
      <dgm:prSet phldrT="[Text]" custT="1"/>
      <dgm:spPr/>
      <dgm:t>
        <a:bodyPr/>
        <a:lstStyle/>
        <a:p>
          <a:r>
            <a:rPr lang="en-US" sz="2400" dirty="0"/>
            <a:t>Step 4</a:t>
          </a:r>
        </a:p>
      </dgm:t>
    </dgm:pt>
    <dgm:pt modelId="{E505E485-402B-4154-A1AC-3DA9714197BF}" type="parTrans" cxnId="{4CEA29E9-3444-4F14-8A6F-B8C7C28B0FE1}">
      <dgm:prSet/>
      <dgm:spPr/>
      <dgm:t>
        <a:bodyPr/>
        <a:lstStyle/>
        <a:p>
          <a:endParaRPr lang="en-US"/>
        </a:p>
      </dgm:t>
    </dgm:pt>
    <dgm:pt modelId="{2F88870C-40B4-4357-B80E-CB79D414A1B8}" type="sibTrans" cxnId="{4CEA29E9-3444-4F14-8A6F-B8C7C28B0FE1}">
      <dgm:prSet/>
      <dgm:spPr/>
      <dgm:t>
        <a:bodyPr/>
        <a:lstStyle/>
        <a:p>
          <a:endParaRPr lang="en-US"/>
        </a:p>
      </dgm:t>
    </dgm:pt>
    <dgm:pt modelId="{E89497C2-A4A6-489A-8005-6C1CBA4182DA}">
      <dgm:prSet phldrT="[Text]" custT="1"/>
      <dgm:spPr/>
      <dgm:t>
        <a:bodyPr/>
        <a:lstStyle/>
        <a:p>
          <a:r>
            <a:rPr lang="en-US" sz="2400" dirty="0"/>
            <a:t>Data processing to identify the extreme temperature areas</a:t>
          </a:r>
        </a:p>
      </dgm:t>
    </dgm:pt>
    <dgm:pt modelId="{A730522F-478B-4BAA-8DFA-6766CE7C2B21}" type="parTrans" cxnId="{E77C46A3-1AF4-4218-83CD-6A3264D2AFD0}">
      <dgm:prSet/>
      <dgm:spPr/>
      <dgm:t>
        <a:bodyPr/>
        <a:lstStyle/>
        <a:p>
          <a:endParaRPr lang="en-US"/>
        </a:p>
      </dgm:t>
    </dgm:pt>
    <dgm:pt modelId="{A021AC37-0A6A-43C9-823A-61CF0B626A07}" type="sibTrans" cxnId="{E77C46A3-1AF4-4218-83CD-6A3264D2AFD0}">
      <dgm:prSet/>
      <dgm:spPr/>
      <dgm:t>
        <a:bodyPr/>
        <a:lstStyle/>
        <a:p>
          <a:endParaRPr lang="en-US"/>
        </a:p>
      </dgm:t>
    </dgm:pt>
    <dgm:pt modelId="{7F9B5B8D-2AC2-4E44-B732-613B350897E9}">
      <dgm:prSet phldrT="[Text]" custT="1"/>
      <dgm:spPr/>
      <dgm:t>
        <a:bodyPr/>
        <a:lstStyle/>
        <a:p>
          <a:r>
            <a:rPr lang="en-US" sz="2400" dirty="0"/>
            <a:t>Take action</a:t>
          </a:r>
        </a:p>
      </dgm:t>
    </dgm:pt>
    <dgm:pt modelId="{090016FD-B097-41CB-A732-823AF0909714}" type="parTrans" cxnId="{D497868B-89AC-4247-833E-87FF7B1227F7}">
      <dgm:prSet/>
      <dgm:spPr/>
      <dgm:t>
        <a:bodyPr/>
        <a:lstStyle/>
        <a:p>
          <a:endParaRPr lang="en-US"/>
        </a:p>
      </dgm:t>
    </dgm:pt>
    <dgm:pt modelId="{141610F4-20E7-4496-8102-4AFD95F36905}" type="sibTrans" cxnId="{D497868B-89AC-4247-833E-87FF7B1227F7}">
      <dgm:prSet/>
      <dgm:spPr/>
      <dgm:t>
        <a:bodyPr/>
        <a:lstStyle/>
        <a:p>
          <a:endParaRPr lang="en-US"/>
        </a:p>
      </dgm:t>
    </dgm:pt>
    <dgm:pt modelId="{0F375C1A-6264-4F2E-8052-470D4ABA4BB3}" type="pres">
      <dgm:prSet presAssocID="{D84B7A28-184A-4933-9F43-B307293A3F98}" presName="linearFlow" presStyleCnt="0">
        <dgm:presLayoutVars>
          <dgm:dir/>
          <dgm:animLvl val="lvl"/>
          <dgm:resizeHandles val="exact"/>
        </dgm:presLayoutVars>
      </dgm:prSet>
      <dgm:spPr/>
    </dgm:pt>
    <dgm:pt modelId="{B85D0012-916B-40CC-88D4-B18CD4995233}" type="pres">
      <dgm:prSet presAssocID="{39FE43CE-5132-4A58-96F3-97E0966DFB18}" presName="composite" presStyleCnt="0"/>
      <dgm:spPr/>
    </dgm:pt>
    <dgm:pt modelId="{A0DE6D10-DC87-4205-8F2B-52D3639C4DBF}" type="pres">
      <dgm:prSet presAssocID="{39FE43CE-5132-4A58-96F3-97E0966DFB18}" presName="parentText" presStyleLbl="alignNode1" presStyleIdx="0" presStyleCnt="4">
        <dgm:presLayoutVars>
          <dgm:chMax val="1"/>
          <dgm:bulletEnabled val="1"/>
        </dgm:presLayoutVars>
      </dgm:prSet>
      <dgm:spPr/>
    </dgm:pt>
    <dgm:pt modelId="{3F94B2CB-0D72-41E2-BFCA-02D5F13910FA}" type="pres">
      <dgm:prSet presAssocID="{39FE43CE-5132-4A58-96F3-97E0966DFB18}" presName="descendantText" presStyleLbl="alignAcc1" presStyleIdx="0" presStyleCnt="4" custLinFactNeighborX="0">
        <dgm:presLayoutVars>
          <dgm:bulletEnabled val="1"/>
        </dgm:presLayoutVars>
      </dgm:prSet>
      <dgm:spPr/>
    </dgm:pt>
    <dgm:pt modelId="{37F68315-6631-4FEE-B3D8-92D2981AB09A}" type="pres">
      <dgm:prSet presAssocID="{4E79187B-19A7-4DC0-97BB-1F5E9C6FC4F1}" presName="sp" presStyleCnt="0"/>
      <dgm:spPr/>
    </dgm:pt>
    <dgm:pt modelId="{8DF64B06-BE7B-4D58-BF2F-AE68F81C9803}" type="pres">
      <dgm:prSet presAssocID="{676FC447-9486-40F7-9ED8-0B177213A6C0}" presName="composite" presStyleCnt="0"/>
      <dgm:spPr/>
    </dgm:pt>
    <dgm:pt modelId="{79378E72-18D3-4610-B533-19A330F4C5D9}" type="pres">
      <dgm:prSet presAssocID="{676FC447-9486-40F7-9ED8-0B177213A6C0}" presName="parentText" presStyleLbl="alignNode1" presStyleIdx="1" presStyleCnt="4">
        <dgm:presLayoutVars>
          <dgm:chMax val="1"/>
          <dgm:bulletEnabled val="1"/>
        </dgm:presLayoutVars>
      </dgm:prSet>
      <dgm:spPr/>
    </dgm:pt>
    <dgm:pt modelId="{5E31B8C3-D8AC-45D2-811C-A8DB1FD1FB5E}" type="pres">
      <dgm:prSet presAssocID="{676FC447-9486-40F7-9ED8-0B177213A6C0}" presName="descendantText" presStyleLbl="alignAcc1" presStyleIdx="1" presStyleCnt="4">
        <dgm:presLayoutVars>
          <dgm:bulletEnabled val="1"/>
        </dgm:presLayoutVars>
      </dgm:prSet>
      <dgm:spPr/>
    </dgm:pt>
    <dgm:pt modelId="{5A335878-8D69-410D-A7B4-A9E448EC8EE6}" type="pres">
      <dgm:prSet presAssocID="{7D92528A-9BF5-41CF-8C65-C6D3C76C6773}" presName="sp" presStyleCnt="0"/>
      <dgm:spPr/>
    </dgm:pt>
    <dgm:pt modelId="{3F384099-25A6-4A39-9BC8-9CB81C258491}" type="pres">
      <dgm:prSet presAssocID="{F6FE2761-6E5F-4B39-B301-9A4711FC6550}" presName="composite" presStyleCnt="0"/>
      <dgm:spPr/>
    </dgm:pt>
    <dgm:pt modelId="{97164A5D-5FBB-4704-BE8B-8DFC42DD87E8}" type="pres">
      <dgm:prSet presAssocID="{F6FE2761-6E5F-4B39-B301-9A4711FC6550}" presName="parentText" presStyleLbl="alignNode1" presStyleIdx="2" presStyleCnt="4">
        <dgm:presLayoutVars>
          <dgm:chMax val="1"/>
          <dgm:bulletEnabled val="1"/>
        </dgm:presLayoutVars>
      </dgm:prSet>
      <dgm:spPr/>
    </dgm:pt>
    <dgm:pt modelId="{23BEF07D-304A-4251-A73A-AD9FF137CF91}" type="pres">
      <dgm:prSet presAssocID="{F6FE2761-6E5F-4B39-B301-9A4711FC6550}" presName="descendantText" presStyleLbl="alignAcc1" presStyleIdx="2" presStyleCnt="4">
        <dgm:presLayoutVars>
          <dgm:bulletEnabled val="1"/>
        </dgm:presLayoutVars>
      </dgm:prSet>
      <dgm:spPr/>
    </dgm:pt>
    <dgm:pt modelId="{CBDC4666-19B7-49FE-83A9-1484F5D0D9B6}" type="pres">
      <dgm:prSet presAssocID="{81DFD232-895F-45D5-91F8-5749A2D0279C}" presName="sp" presStyleCnt="0"/>
      <dgm:spPr/>
    </dgm:pt>
    <dgm:pt modelId="{AB027EF9-511F-496D-8044-74366DA06B6B}" type="pres">
      <dgm:prSet presAssocID="{9F70E45E-A174-49F2-8760-1EAC6E16446E}" presName="composite" presStyleCnt="0"/>
      <dgm:spPr/>
    </dgm:pt>
    <dgm:pt modelId="{3FA79521-A038-4E64-9F6F-62C3433DE2E7}" type="pres">
      <dgm:prSet presAssocID="{9F70E45E-A174-49F2-8760-1EAC6E16446E}" presName="parentText" presStyleLbl="alignNode1" presStyleIdx="3" presStyleCnt="4">
        <dgm:presLayoutVars>
          <dgm:chMax val="1"/>
          <dgm:bulletEnabled val="1"/>
        </dgm:presLayoutVars>
      </dgm:prSet>
      <dgm:spPr/>
    </dgm:pt>
    <dgm:pt modelId="{7E695652-EE9F-46D0-8511-8E982A0181DB}" type="pres">
      <dgm:prSet presAssocID="{9F70E45E-A174-49F2-8760-1EAC6E16446E}" presName="descendantText" presStyleLbl="alignAcc1" presStyleIdx="3" presStyleCnt="4">
        <dgm:presLayoutVars>
          <dgm:bulletEnabled val="1"/>
        </dgm:presLayoutVars>
      </dgm:prSet>
      <dgm:spPr/>
    </dgm:pt>
  </dgm:ptLst>
  <dgm:cxnLst>
    <dgm:cxn modelId="{185E3008-96D1-44B7-B515-D7E142DAE3AB}" type="presOf" srcId="{39FE43CE-5132-4A58-96F3-97E0966DFB18}" destId="{A0DE6D10-DC87-4205-8F2B-52D3639C4DBF}" srcOrd="0" destOrd="0" presId="urn:microsoft.com/office/officeart/2005/8/layout/chevron2"/>
    <dgm:cxn modelId="{88B07F10-4FB0-48C8-BBB3-59F1EE15FE05}" srcId="{D84B7A28-184A-4933-9F43-B307293A3F98}" destId="{676FC447-9486-40F7-9ED8-0B177213A6C0}" srcOrd="1" destOrd="0" parTransId="{A4F19DEB-9904-4252-B12E-C7F71CCE69EF}" sibTransId="{7D92528A-9BF5-41CF-8C65-C6D3C76C6773}"/>
    <dgm:cxn modelId="{835EB024-D336-4357-954C-E7A3967FF770}" type="presOf" srcId="{9E985E8C-1794-4FE3-B88F-6F3B1CE09218}" destId="{3F94B2CB-0D72-41E2-BFCA-02D5F13910FA}" srcOrd="0" destOrd="0" presId="urn:microsoft.com/office/officeart/2005/8/layout/chevron2"/>
    <dgm:cxn modelId="{C2165530-54FC-4E92-9B90-04F24E2569FF}" type="presOf" srcId="{9F70E45E-A174-49F2-8760-1EAC6E16446E}" destId="{3FA79521-A038-4E64-9F6F-62C3433DE2E7}" srcOrd="0" destOrd="0" presId="urn:microsoft.com/office/officeart/2005/8/layout/chevron2"/>
    <dgm:cxn modelId="{2465133C-336D-41A2-9DE5-F4AF4242B8FC}" type="presOf" srcId="{D84B7A28-184A-4933-9F43-B307293A3F98}" destId="{0F375C1A-6264-4F2E-8052-470D4ABA4BB3}" srcOrd="0" destOrd="0" presId="urn:microsoft.com/office/officeart/2005/8/layout/chevron2"/>
    <dgm:cxn modelId="{DE1BA64B-2CD0-456B-88E9-A0F8335F269A}" srcId="{39FE43CE-5132-4A58-96F3-97E0966DFB18}" destId="{9E985E8C-1794-4FE3-B88F-6F3B1CE09218}" srcOrd="0" destOrd="0" parTransId="{5012B745-DE90-4EAF-BA17-EB21673ED9D7}" sibTransId="{5C44C423-5C69-44A8-B76A-1F27EA2FE7FF}"/>
    <dgm:cxn modelId="{18EBA57E-5870-4C15-9A83-884D9885A194}" type="presOf" srcId="{E89497C2-A4A6-489A-8005-6C1CBA4182DA}" destId="{23BEF07D-304A-4251-A73A-AD9FF137CF91}" srcOrd="0" destOrd="0" presId="urn:microsoft.com/office/officeart/2005/8/layout/chevron2"/>
    <dgm:cxn modelId="{D497868B-89AC-4247-833E-87FF7B1227F7}" srcId="{9F70E45E-A174-49F2-8760-1EAC6E16446E}" destId="{7F9B5B8D-2AC2-4E44-B732-613B350897E9}" srcOrd="0" destOrd="0" parTransId="{090016FD-B097-41CB-A732-823AF0909714}" sibTransId="{141610F4-20E7-4496-8102-4AFD95F36905}"/>
    <dgm:cxn modelId="{57357D8F-3248-4DE0-A856-866A356ABEAF}" srcId="{D84B7A28-184A-4933-9F43-B307293A3F98}" destId="{F6FE2761-6E5F-4B39-B301-9A4711FC6550}" srcOrd="2" destOrd="0" parTransId="{878F9DF0-3C05-42ED-B299-34AA7AEB8B43}" sibTransId="{81DFD232-895F-45D5-91F8-5749A2D0279C}"/>
    <dgm:cxn modelId="{659B14A0-7E6C-4988-8BA9-9B390CC851CF}" type="presOf" srcId="{C5A35C28-11A2-45A8-B188-CA013A78367B}" destId="{5E31B8C3-D8AC-45D2-811C-A8DB1FD1FB5E}" srcOrd="0" destOrd="0" presId="urn:microsoft.com/office/officeart/2005/8/layout/chevron2"/>
    <dgm:cxn modelId="{D4AB6AA0-D636-442D-8D97-95BAC457B5D0}" type="presOf" srcId="{F6FE2761-6E5F-4B39-B301-9A4711FC6550}" destId="{97164A5D-5FBB-4704-BE8B-8DFC42DD87E8}" srcOrd="0" destOrd="0" presId="urn:microsoft.com/office/officeart/2005/8/layout/chevron2"/>
    <dgm:cxn modelId="{E77C46A3-1AF4-4218-83CD-6A3264D2AFD0}" srcId="{F6FE2761-6E5F-4B39-B301-9A4711FC6550}" destId="{E89497C2-A4A6-489A-8005-6C1CBA4182DA}" srcOrd="0" destOrd="0" parTransId="{A730522F-478B-4BAA-8DFA-6766CE7C2B21}" sibTransId="{A021AC37-0A6A-43C9-823A-61CF0B626A07}"/>
    <dgm:cxn modelId="{2057CCBD-696D-4E91-B062-833C3B2593F0}" srcId="{D84B7A28-184A-4933-9F43-B307293A3F98}" destId="{39FE43CE-5132-4A58-96F3-97E0966DFB18}" srcOrd="0" destOrd="0" parTransId="{31DCFF66-C311-493B-9ED8-1AE4C30B6923}" sibTransId="{4E79187B-19A7-4DC0-97BB-1F5E9C6FC4F1}"/>
    <dgm:cxn modelId="{4CEA29E9-3444-4F14-8A6F-B8C7C28B0FE1}" srcId="{D84B7A28-184A-4933-9F43-B307293A3F98}" destId="{9F70E45E-A174-49F2-8760-1EAC6E16446E}" srcOrd="3" destOrd="0" parTransId="{E505E485-402B-4154-A1AC-3DA9714197BF}" sibTransId="{2F88870C-40B4-4357-B80E-CB79D414A1B8}"/>
    <dgm:cxn modelId="{96A63EE9-A70F-4FEF-87D9-72FAFB9EE1A0}" type="presOf" srcId="{7F9B5B8D-2AC2-4E44-B732-613B350897E9}" destId="{7E695652-EE9F-46D0-8511-8E982A0181DB}" srcOrd="0" destOrd="0" presId="urn:microsoft.com/office/officeart/2005/8/layout/chevron2"/>
    <dgm:cxn modelId="{42B7FCF5-3530-4F77-B0A2-AD37B367E811}" srcId="{676FC447-9486-40F7-9ED8-0B177213A6C0}" destId="{C5A35C28-11A2-45A8-B188-CA013A78367B}" srcOrd="0" destOrd="0" parTransId="{2D069D97-E6FD-427E-945B-F950C5C97FB3}" sibTransId="{57B9FB23-A8D4-4742-8E00-5477667A9E70}"/>
    <dgm:cxn modelId="{E4CCD0FF-4937-47D7-9F57-7508A3C146F4}" type="presOf" srcId="{676FC447-9486-40F7-9ED8-0B177213A6C0}" destId="{79378E72-18D3-4610-B533-19A330F4C5D9}" srcOrd="0" destOrd="0" presId="urn:microsoft.com/office/officeart/2005/8/layout/chevron2"/>
    <dgm:cxn modelId="{D95C22C5-3AD4-4784-9973-C35F21F1603C}" type="presParOf" srcId="{0F375C1A-6264-4F2E-8052-470D4ABA4BB3}" destId="{B85D0012-916B-40CC-88D4-B18CD4995233}" srcOrd="0" destOrd="0" presId="urn:microsoft.com/office/officeart/2005/8/layout/chevron2"/>
    <dgm:cxn modelId="{A80B9224-E47A-42F0-8950-3F3FA1E5C0DA}" type="presParOf" srcId="{B85D0012-916B-40CC-88D4-B18CD4995233}" destId="{A0DE6D10-DC87-4205-8F2B-52D3639C4DBF}" srcOrd="0" destOrd="0" presId="urn:microsoft.com/office/officeart/2005/8/layout/chevron2"/>
    <dgm:cxn modelId="{EE680BC9-CA08-44EC-927D-D256E192E9A1}" type="presParOf" srcId="{B85D0012-916B-40CC-88D4-B18CD4995233}" destId="{3F94B2CB-0D72-41E2-BFCA-02D5F13910FA}" srcOrd="1" destOrd="0" presId="urn:microsoft.com/office/officeart/2005/8/layout/chevron2"/>
    <dgm:cxn modelId="{D0152390-5B95-4469-94E2-6447F57D919D}" type="presParOf" srcId="{0F375C1A-6264-4F2E-8052-470D4ABA4BB3}" destId="{37F68315-6631-4FEE-B3D8-92D2981AB09A}" srcOrd="1" destOrd="0" presId="urn:microsoft.com/office/officeart/2005/8/layout/chevron2"/>
    <dgm:cxn modelId="{80906E57-2D02-411A-8B4C-B19B186531BF}" type="presParOf" srcId="{0F375C1A-6264-4F2E-8052-470D4ABA4BB3}" destId="{8DF64B06-BE7B-4D58-BF2F-AE68F81C9803}" srcOrd="2" destOrd="0" presId="urn:microsoft.com/office/officeart/2005/8/layout/chevron2"/>
    <dgm:cxn modelId="{ADB664D7-1F4B-4711-81EF-F7E288351F95}" type="presParOf" srcId="{8DF64B06-BE7B-4D58-BF2F-AE68F81C9803}" destId="{79378E72-18D3-4610-B533-19A330F4C5D9}" srcOrd="0" destOrd="0" presId="urn:microsoft.com/office/officeart/2005/8/layout/chevron2"/>
    <dgm:cxn modelId="{76D80F48-BB57-43BE-BD34-68150A4895FB}" type="presParOf" srcId="{8DF64B06-BE7B-4D58-BF2F-AE68F81C9803}" destId="{5E31B8C3-D8AC-45D2-811C-A8DB1FD1FB5E}" srcOrd="1" destOrd="0" presId="urn:microsoft.com/office/officeart/2005/8/layout/chevron2"/>
    <dgm:cxn modelId="{8320588A-69DD-44DD-9A9B-8978C4E927C1}" type="presParOf" srcId="{0F375C1A-6264-4F2E-8052-470D4ABA4BB3}" destId="{5A335878-8D69-410D-A7B4-A9E448EC8EE6}" srcOrd="3" destOrd="0" presId="urn:microsoft.com/office/officeart/2005/8/layout/chevron2"/>
    <dgm:cxn modelId="{0F384A07-1CE5-4531-8A03-1A84CFB2D9B0}" type="presParOf" srcId="{0F375C1A-6264-4F2E-8052-470D4ABA4BB3}" destId="{3F384099-25A6-4A39-9BC8-9CB81C258491}" srcOrd="4" destOrd="0" presId="urn:microsoft.com/office/officeart/2005/8/layout/chevron2"/>
    <dgm:cxn modelId="{96F8C8E1-3A45-43F4-A3B4-B8F919D9F10E}" type="presParOf" srcId="{3F384099-25A6-4A39-9BC8-9CB81C258491}" destId="{97164A5D-5FBB-4704-BE8B-8DFC42DD87E8}" srcOrd="0" destOrd="0" presId="urn:microsoft.com/office/officeart/2005/8/layout/chevron2"/>
    <dgm:cxn modelId="{D610705E-ADB7-4257-A271-A7CEB0107FD8}" type="presParOf" srcId="{3F384099-25A6-4A39-9BC8-9CB81C258491}" destId="{23BEF07D-304A-4251-A73A-AD9FF137CF91}" srcOrd="1" destOrd="0" presId="urn:microsoft.com/office/officeart/2005/8/layout/chevron2"/>
    <dgm:cxn modelId="{A033A206-8925-4B43-92FF-04EC6FD507BC}" type="presParOf" srcId="{0F375C1A-6264-4F2E-8052-470D4ABA4BB3}" destId="{CBDC4666-19B7-49FE-83A9-1484F5D0D9B6}" srcOrd="5" destOrd="0" presId="urn:microsoft.com/office/officeart/2005/8/layout/chevron2"/>
    <dgm:cxn modelId="{09520135-D073-4215-AA4F-0FDB209641C3}" type="presParOf" srcId="{0F375C1A-6264-4F2E-8052-470D4ABA4BB3}" destId="{AB027EF9-511F-496D-8044-74366DA06B6B}" srcOrd="6" destOrd="0" presId="urn:microsoft.com/office/officeart/2005/8/layout/chevron2"/>
    <dgm:cxn modelId="{FF59E7C8-F538-42DF-87FD-12691BCFF5F6}" type="presParOf" srcId="{AB027EF9-511F-496D-8044-74366DA06B6B}" destId="{3FA79521-A038-4E64-9F6F-62C3433DE2E7}" srcOrd="0" destOrd="0" presId="urn:microsoft.com/office/officeart/2005/8/layout/chevron2"/>
    <dgm:cxn modelId="{20552E5D-4C4D-4885-AD29-6A7C000D8E3D}" type="presParOf" srcId="{AB027EF9-511F-496D-8044-74366DA06B6B}" destId="{7E695652-EE9F-46D0-8511-8E982A0181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5ED143-F637-47A2-8596-3C60E85402BD}" type="doc">
      <dgm:prSet loTypeId="urn:microsoft.com/office/officeart/2005/8/layout/radial1" loCatId="relationship" qsTypeId="urn:microsoft.com/office/officeart/2005/8/quickstyle/3d4" qsCatId="3D" csTypeId="urn:microsoft.com/office/officeart/2005/8/colors/colorful2" csCatId="colorful" phldr="1"/>
      <dgm:spPr/>
      <dgm:t>
        <a:bodyPr/>
        <a:lstStyle/>
        <a:p>
          <a:endParaRPr lang="en-US"/>
        </a:p>
      </dgm:t>
    </dgm:pt>
    <dgm:pt modelId="{0B45DA86-66D7-4BB0-A476-A4B49A3F40B8}">
      <dgm:prSet phldrT="[Text]"/>
      <dgm:spPr/>
      <dgm:t>
        <a:bodyPr/>
        <a:lstStyle/>
        <a:p>
          <a:r>
            <a:rPr lang="en-US" dirty="0"/>
            <a:t>Data sources</a:t>
          </a:r>
        </a:p>
      </dgm:t>
    </dgm:pt>
    <dgm:pt modelId="{6C691462-6319-4ACE-87A5-C726D51DF7F5}" type="parTrans" cxnId="{758971FF-544D-486B-9717-08C4B880A2C0}">
      <dgm:prSet/>
      <dgm:spPr/>
      <dgm:t>
        <a:bodyPr/>
        <a:lstStyle/>
        <a:p>
          <a:endParaRPr lang="en-US"/>
        </a:p>
      </dgm:t>
    </dgm:pt>
    <dgm:pt modelId="{F8B6BA35-C285-4CA2-BEB0-F4ACA78B041F}" type="sibTrans" cxnId="{758971FF-544D-486B-9717-08C4B880A2C0}">
      <dgm:prSet/>
      <dgm:spPr/>
      <dgm:t>
        <a:bodyPr/>
        <a:lstStyle/>
        <a:p>
          <a:endParaRPr lang="en-US"/>
        </a:p>
      </dgm:t>
    </dgm:pt>
    <dgm:pt modelId="{8E49F799-2E2C-486B-ADE2-9A4F2A1B4844}">
      <dgm:prSet phldrT="[Text]"/>
      <dgm:spPr/>
      <dgm:t>
        <a:bodyPr/>
        <a:lstStyle/>
        <a:p>
          <a:r>
            <a:rPr lang="en-US" dirty="0"/>
            <a:t>Connectivity</a:t>
          </a:r>
        </a:p>
      </dgm:t>
    </dgm:pt>
    <dgm:pt modelId="{760AB7BA-5C8D-4C5C-83B3-7502890678AD}" type="parTrans" cxnId="{BD08B5DF-D628-43CD-924D-8AC704F6EE8D}">
      <dgm:prSet/>
      <dgm:spPr/>
      <dgm:t>
        <a:bodyPr/>
        <a:lstStyle/>
        <a:p>
          <a:endParaRPr lang="en-US"/>
        </a:p>
      </dgm:t>
    </dgm:pt>
    <dgm:pt modelId="{1F197102-66C2-4D4F-A6C6-AF02876D4D73}" type="sibTrans" cxnId="{BD08B5DF-D628-43CD-924D-8AC704F6EE8D}">
      <dgm:prSet/>
      <dgm:spPr/>
      <dgm:t>
        <a:bodyPr/>
        <a:lstStyle/>
        <a:p>
          <a:endParaRPr lang="en-US"/>
        </a:p>
      </dgm:t>
    </dgm:pt>
    <dgm:pt modelId="{03D49F67-5CB8-43D8-B4D6-D53BBDAA1995}">
      <dgm:prSet phldrT="[Text]"/>
      <dgm:spPr/>
      <dgm:t>
        <a:bodyPr/>
        <a:lstStyle/>
        <a:p>
          <a:r>
            <a:rPr lang="en-US" dirty="0"/>
            <a:t>Data format, structure</a:t>
          </a:r>
        </a:p>
      </dgm:t>
    </dgm:pt>
    <dgm:pt modelId="{180C6C6E-9810-4092-831C-5173F1A9A005}" type="parTrans" cxnId="{6EA9A811-885B-4828-A79B-C85594330A68}">
      <dgm:prSet/>
      <dgm:spPr/>
      <dgm:t>
        <a:bodyPr/>
        <a:lstStyle/>
        <a:p>
          <a:endParaRPr lang="en-US"/>
        </a:p>
      </dgm:t>
    </dgm:pt>
    <dgm:pt modelId="{FAAA0FBC-ABC7-452D-B661-AF7BA2817039}" type="sibTrans" cxnId="{6EA9A811-885B-4828-A79B-C85594330A68}">
      <dgm:prSet/>
      <dgm:spPr/>
      <dgm:t>
        <a:bodyPr/>
        <a:lstStyle/>
        <a:p>
          <a:endParaRPr lang="en-US"/>
        </a:p>
      </dgm:t>
    </dgm:pt>
    <dgm:pt modelId="{219D2E96-3292-499E-A02A-D8C8C916BB46}">
      <dgm:prSet phldrT="[Text]"/>
      <dgm:spPr/>
      <dgm:t>
        <a:bodyPr/>
        <a:lstStyle/>
        <a:p>
          <a:r>
            <a:rPr lang="en-US" dirty="0"/>
            <a:t>Security</a:t>
          </a:r>
        </a:p>
      </dgm:t>
    </dgm:pt>
    <dgm:pt modelId="{83E06CD5-E10A-4EF6-A38C-0F036EBF4EEA}" type="parTrans" cxnId="{27FD33E9-9993-4681-8E4A-64494FD3413B}">
      <dgm:prSet/>
      <dgm:spPr/>
      <dgm:t>
        <a:bodyPr/>
        <a:lstStyle/>
        <a:p>
          <a:endParaRPr lang="en-US"/>
        </a:p>
      </dgm:t>
    </dgm:pt>
    <dgm:pt modelId="{CEDCDDA2-DC4E-40F6-A0C6-10C46DAA7327}" type="sibTrans" cxnId="{27FD33E9-9993-4681-8E4A-64494FD3413B}">
      <dgm:prSet/>
      <dgm:spPr/>
      <dgm:t>
        <a:bodyPr/>
        <a:lstStyle/>
        <a:p>
          <a:endParaRPr lang="en-US"/>
        </a:p>
      </dgm:t>
    </dgm:pt>
    <dgm:pt modelId="{9795221F-12B7-401A-BD8A-1E897CB94540}">
      <dgm:prSet phldrT="[Text]"/>
      <dgm:spPr/>
      <dgm:t>
        <a:bodyPr/>
        <a:lstStyle/>
        <a:p>
          <a:endParaRPr lang="en-US" dirty="0"/>
        </a:p>
      </dgm:t>
    </dgm:pt>
    <dgm:pt modelId="{7C5D185A-A253-4BB4-9274-2A789C28B3AD}" type="parTrans" cxnId="{F815CACD-41BC-4F73-BD20-5F4B5D8FA8DF}">
      <dgm:prSet/>
      <dgm:spPr/>
      <dgm:t>
        <a:bodyPr/>
        <a:lstStyle/>
        <a:p>
          <a:endParaRPr lang="en-US"/>
        </a:p>
      </dgm:t>
    </dgm:pt>
    <dgm:pt modelId="{3B4CE97B-7DA0-4087-B4E3-1A5A2E7CB575}" type="sibTrans" cxnId="{F815CACD-41BC-4F73-BD20-5F4B5D8FA8DF}">
      <dgm:prSet/>
      <dgm:spPr/>
      <dgm:t>
        <a:bodyPr/>
        <a:lstStyle/>
        <a:p>
          <a:endParaRPr lang="en-US"/>
        </a:p>
      </dgm:t>
    </dgm:pt>
    <dgm:pt modelId="{038620BC-A7D0-422A-81D0-626A37801604}">
      <dgm:prSet phldrT="[Text]"/>
      <dgm:spPr/>
      <dgm:t>
        <a:bodyPr/>
        <a:lstStyle/>
        <a:p>
          <a:r>
            <a:rPr lang="en-US" dirty="0"/>
            <a:t>Data capture</a:t>
          </a:r>
        </a:p>
      </dgm:t>
    </dgm:pt>
    <dgm:pt modelId="{7309E2E2-3092-4B09-BF02-3AD6291AC223}" type="parTrans" cxnId="{8CC0FF59-620C-44D4-8881-448953D0051C}">
      <dgm:prSet/>
      <dgm:spPr/>
      <dgm:t>
        <a:bodyPr/>
        <a:lstStyle/>
        <a:p>
          <a:endParaRPr lang="en-US"/>
        </a:p>
      </dgm:t>
    </dgm:pt>
    <dgm:pt modelId="{4C7AEACE-4A74-44C2-B44C-F617105736E6}" type="sibTrans" cxnId="{8CC0FF59-620C-44D4-8881-448953D0051C}">
      <dgm:prSet/>
      <dgm:spPr/>
      <dgm:t>
        <a:bodyPr/>
        <a:lstStyle/>
        <a:p>
          <a:endParaRPr lang="en-US"/>
        </a:p>
      </dgm:t>
    </dgm:pt>
    <dgm:pt modelId="{D2C1ED10-F01D-4F49-BB15-577762846E83}" type="pres">
      <dgm:prSet presAssocID="{9B5ED143-F637-47A2-8596-3C60E85402BD}" presName="cycle" presStyleCnt="0">
        <dgm:presLayoutVars>
          <dgm:chMax val="1"/>
          <dgm:dir/>
          <dgm:animLvl val="ctr"/>
          <dgm:resizeHandles val="exact"/>
        </dgm:presLayoutVars>
      </dgm:prSet>
      <dgm:spPr/>
    </dgm:pt>
    <dgm:pt modelId="{D053380A-FF7A-4992-94D3-5E6D18496CBB}" type="pres">
      <dgm:prSet presAssocID="{0B45DA86-66D7-4BB0-A476-A4B49A3F40B8}" presName="centerShape" presStyleLbl="node0" presStyleIdx="0" presStyleCnt="1"/>
      <dgm:spPr/>
    </dgm:pt>
    <dgm:pt modelId="{800CA320-B00A-4E23-965B-0BCFB4F78E40}" type="pres">
      <dgm:prSet presAssocID="{7309E2E2-3092-4B09-BF02-3AD6291AC223}" presName="Name9" presStyleLbl="parChTrans1D2" presStyleIdx="0" presStyleCnt="4"/>
      <dgm:spPr/>
    </dgm:pt>
    <dgm:pt modelId="{61DCFD2D-ED96-4149-8BF7-509E428F33BC}" type="pres">
      <dgm:prSet presAssocID="{7309E2E2-3092-4B09-BF02-3AD6291AC223}" presName="connTx" presStyleLbl="parChTrans1D2" presStyleIdx="0" presStyleCnt="4"/>
      <dgm:spPr/>
    </dgm:pt>
    <dgm:pt modelId="{0C4F55AB-A179-4B42-8A65-79C3174B5D37}" type="pres">
      <dgm:prSet presAssocID="{038620BC-A7D0-422A-81D0-626A37801604}" presName="node" presStyleLbl="node1" presStyleIdx="0" presStyleCnt="4">
        <dgm:presLayoutVars>
          <dgm:bulletEnabled val="1"/>
        </dgm:presLayoutVars>
      </dgm:prSet>
      <dgm:spPr/>
    </dgm:pt>
    <dgm:pt modelId="{F9C600FD-2D97-41FD-8F97-1A841CBF03A5}" type="pres">
      <dgm:prSet presAssocID="{760AB7BA-5C8D-4C5C-83B3-7502890678AD}" presName="Name9" presStyleLbl="parChTrans1D2" presStyleIdx="1" presStyleCnt="4"/>
      <dgm:spPr/>
    </dgm:pt>
    <dgm:pt modelId="{240D6366-5E2C-4A97-BABB-6EB29F47FD6B}" type="pres">
      <dgm:prSet presAssocID="{760AB7BA-5C8D-4C5C-83B3-7502890678AD}" presName="connTx" presStyleLbl="parChTrans1D2" presStyleIdx="1" presStyleCnt="4"/>
      <dgm:spPr/>
    </dgm:pt>
    <dgm:pt modelId="{DC8FA101-DE89-4AEE-8D1B-21CD1F9B6D8A}" type="pres">
      <dgm:prSet presAssocID="{8E49F799-2E2C-486B-ADE2-9A4F2A1B4844}" presName="node" presStyleLbl="node1" presStyleIdx="1" presStyleCnt="4">
        <dgm:presLayoutVars>
          <dgm:bulletEnabled val="1"/>
        </dgm:presLayoutVars>
      </dgm:prSet>
      <dgm:spPr/>
    </dgm:pt>
    <dgm:pt modelId="{73D72853-A6AF-4E64-928C-676CCFF02837}" type="pres">
      <dgm:prSet presAssocID="{180C6C6E-9810-4092-831C-5173F1A9A005}" presName="Name9" presStyleLbl="parChTrans1D2" presStyleIdx="2" presStyleCnt="4"/>
      <dgm:spPr/>
    </dgm:pt>
    <dgm:pt modelId="{AC24D261-1ADD-4CF6-BFD0-89FF9D3433C0}" type="pres">
      <dgm:prSet presAssocID="{180C6C6E-9810-4092-831C-5173F1A9A005}" presName="connTx" presStyleLbl="parChTrans1D2" presStyleIdx="2" presStyleCnt="4"/>
      <dgm:spPr/>
    </dgm:pt>
    <dgm:pt modelId="{E339B4DB-EE79-4D1F-AD6B-262DAD50B7DB}" type="pres">
      <dgm:prSet presAssocID="{03D49F67-5CB8-43D8-B4D6-D53BBDAA1995}" presName="node" presStyleLbl="node1" presStyleIdx="2" presStyleCnt="4">
        <dgm:presLayoutVars>
          <dgm:bulletEnabled val="1"/>
        </dgm:presLayoutVars>
      </dgm:prSet>
      <dgm:spPr/>
    </dgm:pt>
    <dgm:pt modelId="{CCC8116E-CA73-4143-A2E7-1629E95CDA9F}" type="pres">
      <dgm:prSet presAssocID="{83E06CD5-E10A-4EF6-A38C-0F036EBF4EEA}" presName="Name9" presStyleLbl="parChTrans1D2" presStyleIdx="3" presStyleCnt="4"/>
      <dgm:spPr/>
    </dgm:pt>
    <dgm:pt modelId="{4D936EE0-F760-49F6-BA53-AD00EAF32016}" type="pres">
      <dgm:prSet presAssocID="{83E06CD5-E10A-4EF6-A38C-0F036EBF4EEA}" presName="connTx" presStyleLbl="parChTrans1D2" presStyleIdx="3" presStyleCnt="4"/>
      <dgm:spPr/>
    </dgm:pt>
    <dgm:pt modelId="{9ABCF52C-50AC-4C0C-8C54-0792C6161D60}" type="pres">
      <dgm:prSet presAssocID="{219D2E96-3292-499E-A02A-D8C8C916BB46}" presName="node" presStyleLbl="node1" presStyleIdx="3" presStyleCnt="4">
        <dgm:presLayoutVars>
          <dgm:bulletEnabled val="1"/>
        </dgm:presLayoutVars>
      </dgm:prSet>
      <dgm:spPr/>
    </dgm:pt>
  </dgm:ptLst>
  <dgm:cxnLst>
    <dgm:cxn modelId="{6EA9A811-885B-4828-A79B-C85594330A68}" srcId="{0B45DA86-66D7-4BB0-A476-A4B49A3F40B8}" destId="{03D49F67-5CB8-43D8-B4D6-D53BBDAA1995}" srcOrd="2" destOrd="0" parTransId="{180C6C6E-9810-4092-831C-5173F1A9A005}" sibTransId="{FAAA0FBC-ABC7-452D-B661-AF7BA2817039}"/>
    <dgm:cxn modelId="{65228013-76A3-45BE-B0C6-5D0F38DF8EC8}" type="presOf" srcId="{83E06CD5-E10A-4EF6-A38C-0F036EBF4EEA}" destId="{CCC8116E-CA73-4143-A2E7-1629E95CDA9F}" srcOrd="0" destOrd="0" presId="urn:microsoft.com/office/officeart/2005/8/layout/radial1"/>
    <dgm:cxn modelId="{2C7C711F-DFF4-4A9F-99FB-70E94B7E77D8}" type="presOf" srcId="{180C6C6E-9810-4092-831C-5173F1A9A005}" destId="{AC24D261-1ADD-4CF6-BFD0-89FF9D3433C0}" srcOrd="1" destOrd="0" presId="urn:microsoft.com/office/officeart/2005/8/layout/radial1"/>
    <dgm:cxn modelId="{44C8AE32-A7C4-422E-9971-A2B899DA4683}" type="presOf" srcId="{180C6C6E-9810-4092-831C-5173F1A9A005}" destId="{73D72853-A6AF-4E64-928C-676CCFF02837}" srcOrd="0" destOrd="0" presId="urn:microsoft.com/office/officeart/2005/8/layout/radial1"/>
    <dgm:cxn modelId="{92970E40-8977-4794-83FA-69E61DDC0169}" type="presOf" srcId="{03D49F67-5CB8-43D8-B4D6-D53BBDAA1995}" destId="{E339B4DB-EE79-4D1F-AD6B-262DAD50B7DB}" srcOrd="0" destOrd="0" presId="urn:microsoft.com/office/officeart/2005/8/layout/radial1"/>
    <dgm:cxn modelId="{BADEB25F-0CEF-477D-BCF4-437A20CA5DB1}" type="presOf" srcId="{9B5ED143-F637-47A2-8596-3C60E85402BD}" destId="{D2C1ED10-F01D-4F49-BB15-577762846E83}" srcOrd="0" destOrd="0" presId="urn:microsoft.com/office/officeart/2005/8/layout/radial1"/>
    <dgm:cxn modelId="{BF749776-8F7E-45DF-A36E-50E97E5EB801}" type="presOf" srcId="{760AB7BA-5C8D-4C5C-83B3-7502890678AD}" destId="{240D6366-5E2C-4A97-BABB-6EB29F47FD6B}" srcOrd="1" destOrd="0" presId="urn:microsoft.com/office/officeart/2005/8/layout/radial1"/>
    <dgm:cxn modelId="{8CC0FF59-620C-44D4-8881-448953D0051C}" srcId="{0B45DA86-66D7-4BB0-A476-A4B49A3F40B8}" destId="{038620BC-A7D0-422A-81D0-626A37801604}" srcOrd="0" destOrd="0" parTransId="{7309E2E2-3092-4B09-BF02-3AD6291AC223}" sibTransId="{4C7AEACE-4A74-44C2-B44C-F617105736E6}"/>
    <dgm:cxn modelId="{6CE2287B-13D1-4FE6-8958-A9DE78A18EEB}" type="presOf" srcId="{83E06CD5-E10A-4EF6-A38C-0F036EBF4EEA}" destId="{4D936EE0-F760-49F6-BA53-AD00EAF32016}" srcOrd="1" destOrd="0" presId="urn:microsoft.com/office/officeart/2005/8/layout/radial1"/>
    <dgm:cxn modelId="{CD76B59A-367D-40D0-BE14-6BFF0A752E8D}" type="presOf" srcId="{760AB7BA-5C8D-4C5C-83B3-7502890678AD}" destId="{F9C600FD-2D97-41FD-8F97-1A841CBF03A5}" srcOrd="0" destOrd="0" presId="urn:microsoft.com/office/officeart/2005/8/layout/radial1"/>
    <dgm:cxn modelId="{D0E89BA0-423D-465E-A862-5985AF3CBFDB}" type="presOf" srcId="{038620BC-A7D0-422A-81D0-626A37801604}" destId="{0C4F55AB-A179-4B42-8A65-79C3174B5D37}" srcOrd="0" destOrd="0" presId="urn:microsoft.com/office/officeart/2005/8/layout/radial1"/>
    <dgm:cxn modelId="{E78AD9B9-AA90-431B-9AA3-A3B93CFF63C5}" type="presOf" srcId="{8E49F799-2E2C-486B-ADE2-9A4F2A1B4844}" destId="{DC8FA101-DE89-4AEE-8D1B-21CD1F9B6D8A}" srcOrd="0" destOrd="0" presId="urn:microsoft.com/office/officeart/2005/8/layout/radial1"/>
    <dgm:cxn modelId="{F815CACD-41BC-4F73-BD20-5F4B5D8FA8DF}" srcId="{9B5ED143-F637-47A2-8596-3C60E85402BD}" destId="{9795221F-12B7-401A-BD8A-1E897CB94540}" srcOrd="1" destOrd="0" parTransId="{7C5D185A-A253-4BB4-9274-2A789C28B3AD}" sibTransId="{3B4CE97B-7DA0-4087-B4E3-1A5A2E7CB575}"/>
    <dgm:cxn modelId="{BD08B5DF-D628-43CD-924D-8AC704F6EE8D}" srcId="{0B45DA86-66D7-4BB0-A476-A4B49A3F40B8}" destId="{8E49F799-2E2C-486B-ADE2-9A4F2A1B4844}" srcOrd="1" destOrd="0" parTransId="{760AB7BA-5C8D-4C5C-83B3-7502890678AD}" sibTransId="{1F197102-66C2-4D4F-A6C6-AF02876D4D73}"/>
    <dgm:cxn modelId="{EA6520E3-20CC-4E1C-A685-04A59EB4E116}" type="presOf" srcId="{219D2E96-3292-499E-A02A-D8C8C916BB46}" destId="{9ABCF52C-50AC-4C0C-8C54-0792C6161D60}" srcOrd="0" destOrd="0" presId="urn:microsoft.com/office/officeart/2005/8/layout/radial1"/>
    <dgm:cxn modelId="{27FD33E9-9993-4681-8E4A-64494FD3413B}" srcId="{0B45DA86-66D7-4BB0-A476-A4B49A3F40B8}" destId="{219D2E96-3292-499E-A02A-D8C8C916BB46}" srcOrd="3" destOrd="0" parTransId="{83E06CD5-E10A-4EF6-A38C-0F036EBF4EEA}" sibTransId="{CEDCDDA2-DC4E-40F6-A0C6-10C46DAA7327}"/>
    <dgm:cxn modelId="{B0F6CEE9-195F-4187-BA68-A3BD7C8F8C01}" type="presOf" srcId="{0B45DA86-66D7-4BB0-A476-A4B49A3F40B8}" destId="{D053380A-FF7A-4992-94D3-5E6D18496CBB}" srcOrd="0" destOrd="0" presId="urn:microsoft.com/office/officeart/2005/8/layout/radial1"/>
    <dgm:cxn modelId="{29AF62FF-28AF-4138-8A07-161E0B5761E3}" type="presOf" srcId="{7309E2E2-3092-4B09-BF02-3AD6291AC223}" destId="{800CA320-B00A-4E23-965B-0BCFB4F78E40}" srcOrd="0" destOrd="0" presId="urn:microsoft.com/office/officeart/2005/8/layout/radial1"/>
    <dgm:cxn modelId="{758971FF-544D-486B-9717-08C4B880A2C0}" srcId="{9B5ED143-F637-47A2-8596-3C60E85402BD}" destId="{0B45DA86-66D7-4BB0-A476-A4B49A3F40B8}" srcOrd="0" destOrd="0" parTransId="{6C691462-6319-4ACE-87A5-C726D51DF7F5}" sibTransId="{F8B6BA35-C285-4CA2-BEB0-F4ACA78B041F}"/>
    <dgm:cxn modelId="{9BE678FF-EB18-473A-A540-95A4C3074EAA}" type="presOf" srcId="{7309E2E2-3092-4B09-BF02-3AD6291AC223}" destId="{61DCFD2D-ED96-4149-8BF7-509E428F33BC}" srcOrd="1" destOrd="0" presId="urn:microsoft.com/office/officeart/2005/8/layout/radial1"/>
    <dgm:cxn modelId="{9A935E71-AF15-469B-A611-98C23CB1A31E}" type="presParOf" srcId="{D2C1ED10-F01D-4F49-BB15-577762846E83}" destId="{D053380A-FF7A-4992-94D3-5E6D18496CBB}" srcOrd="0" destOrd="0" presId="urn:microsoft.com/office/officeart/2005/8/layout/radial1"/>
    <dgm:cxn modelId="{5015B904-FAD7-4DC6-95C6-1E69016227BB}" type="presParOf" srcId="{D2C1ED10-F01D-4F49-BB15-577762846E83}" destId="{800CA320-B00A-4E23-965B-0BCFB4F78E40}" srcOrd="1" destOrd="0" presId="urn:microsoft.com/office/officeart/2005/8/layout/radial1"/>
    <dgm:cxn modelId="{10A33D32-4C38-4C9A-B3B5-C266968760A0}" type="presParOf" srcId="{800CA320-B00A-4E23-965B-0BCFB4F78E40}" destId="{61DCFD2D-ED96-4149-8BF7-509E428F33BC}" srcOrd="0" destOrd="0" presId="urn:microsoft.com/office/officeart/2005/8/layout/radial1"/>
    <dgm:cxn modelId="{5BEAA76D-3E69-4D68-B8EB-5E806D7DE33C}" type="presParOf" srcId="{D2C1ED10-F01D-4F49-BB15-577762846E83}" destId="{0C4F55AB-A179-4B42-8A65-79C3174B5D37}" srcOrd="2" destOrd="0" presId="urn:microsoft.com/office/officeart/2005/8/layout/radial1"/>
    <dgm:cxn modelId="{F767F884-BF5C-4D3C-89A4-9F8881CA593E}" type="presParOf" srcId="{D2C1ED10-F01D-4F49-BB15-577762846E83}" destId="{F9C600FD-2D97-41FD-8F97-1A841CBF03A5}" srcOrd="3" destOrd="0" presId="urn:microsoft.com/office/officeart/2005/8/layout/radial1"/>
    <dgm:cxn modelId="{96543F5E-8CE2-4B7A-8D7B-43BB8373C1CB}" type="presParOf" srcId="{F9C600FD-2D97-41FD-8F97-1A841CBF03A5}" destId="{240D6366-5E2C-4A97-BABB-6EB29F47FD6B}" srcOrd="0" destOrd="0" presId="urn:microsoft.com/office/officeart/2005/8/layout/radial1"/>
    <dgm:cxn modelId="{BC0E2AB5-45DF-4936-863D-DAE8107CADDC}" type="presParOf" srcId="{D2C1ED10-F01D-4F49-BB15-577762846E83}" destId="{DC8FA101-DE89-4AEE-8D1B-21CD1F9B6D8A}" srcOrd="4" destOrd="0" presId="urn:microsoft.com/office/officeart/2005/8/layout/radial1"/>
    <dgm:cxn modelId="{B70FF508-5F30-47AD-8D16-CC1353D11AAF}" type="presParOf" srcId="{D2C1ED10-F01D-4F49-BB15-577762846E83}" destId="{73D72853-A6AF-4E64-928C-676CCFF02837}" srcOrd="5" destOrd="0" presId="urn:microsoft.com/office/officeart/2005/8/layout/radial1"/>
    <dgm:cxn modelId="{C1B31248-D0A7-4792-AFF3-1C7C1D3BECC4}" type="presParOf" srcId="{73D72853-A6AF-4E64-928C-676CCFF02837}" destId="{AC24D261-1ADD-4CF6-BFD0-89FF9D3433C0}" srcOrd="0" destOrd="0" presId="urn:microsoft.com/office/officeart/2005/8/layout/radial1"/>
    <dgm:cxn modelId="{E948F4AB-3296-4320-BADE-1C4AD6311BFB}" type="presParOf" srcId="{D2C1ED10-F01D-4F49-BB15-577762846E83}" destId="{E339B4DB-EE79-4D1F-AD6B-262DAD50B7DB}" srcOrd="6" destOrd="0" presId="urn:microsoft.com/office/officeart/2005/8/layout/radial1"/>
    <dgm:cxn modelId="{0BD92C93-8581-40D2-BB6D-724C690D408B}" type="presParOf" srcId="{D2C1ED10-F01D-4F49-BB15-577762846E83}" destId="{CCC8116E-CA73-4143-A2E7-1629E95CDA9F}" srcOrd="7" destOrd="0" presId="urn:microsoft.com/office/officeart/2005/8/layout/radial1"/>
    <dgm:cxn modelId="{E0EB5973-4728-4232-9EA1-44B87E313F1F}" type="presParOf" srcId="{CCC8116E-CA73-4143-A2E7-1629E95CDA9F}" destId="{4D936EE0-F760-49F6-BA53-AD00EAF32016}" srcOrd="0" destOrd="0" presId="urn:microsoft.com/office/officeart/2005/8/layout/radial1"/>
    <dgm:cxn modelId="{9BACA1AD-6E15-491F-B592-F6A08C7E4DE5}" type="presParOf" srcId="{D2C1ED10-F01D-4F49-BB15-577762846E83}" destId="{9ABCF52C-50AC-4C0C-8C54-0792C6161D60}"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CCF185-6FE2-4BF8-8B1C-3D0F855BCCAC}" type="doc">
      <dgm:prSet loTypeId="urn:microsoft.com/office/officeart/2011/layout/HexagonRadial" loCatId="cycle" qsTypeId="urn:microsoft.com/office/officeart/2005/8/quickstyle/simple1" qsCatId="simple" csTypeId="urn:microsoft.com/office/officeart/2005/8/colors/colorful1" csCatId="colorful" phldr="1"/>
      <dgm:spPr/>
      <dgm:t>
        <a:bodyPr/>
        <a:lstStyle/>
        <a:p>
          <a:endParaRPr lang="en-US"/>
        </a:p>
      </dgm:t>
    </dgm:pt>
    <dgm:pt modelId="{2AE281B4-1A11-4804-ADF5-09224217879B}">
      <dgm:prSet phldrT="[Text]"/>
      <dgm:spPr/>
      <dgm:t>
        <a:bodyPr/>
        <a:lstStyle/>
        <a:p>
          <a:r>
            <a:rPr lang="en-US" dirty="0"/>
            <a:t>Temperature data</a:t>
          </a:r>
        </a:p>
      </dgm:t>
    </dgm:pt>
    <dgm:pt modelId="{07FBC3B1-90BC-48CB-879B-85CFFECB18BE}" type="parTrans" cxnId="{382EE69C-7B00-48A6-8196-CAB91F6F12A2}">
      <dgm:prSet/>
      <dgm:spPr/>
      <dgm:t>
        <a:bodyPr/>
        <a:lstStyle/>
        <a:p>
          <a:endParaRPr lang="en-US"/>
        </a:p>
      </dgm:t>
    </dgm:pt>
    <dgm:pt modelId="{4280B918-C0E9-4379-9AB8-C0952AB6AB0A}" type="sibTrans" cxnId="{382EE69C-7B00-48A6-8196-CAB91F6F12A2}">
      <dgm:prSet/>
      <dgm:spPr/>
      <dgm:t>
        <a:bodyPr/>
        <a:lstStyle/>
        <a:p>
          <a:endParaRPr lang="en-US"/>
        </a:p>
      </dgm:t>
    </dgm:pt>
    <dgm:pt modelId="{0F1FBA84-8A22-49EF-AF46-DFD46CE4BBE4}">
      <dgm:prSet phldrT="[Text]"/>
      <dgm:spPr/>
      <dgm:t>
        <a:bodyPr/>
        <a:lstStyle/>
        <a:p>
          <a:r>
            <a:rPr lang="en-US" dirty="0"/>
            <a:t>by bays, floor, building &amp; campus</a:t>
          </a:r>
        </a:p>
      </dgm:t>
    </dgm:pt>
    <dgm:pt modelId="{0C8395E6-C5E0-4BC0-8A0D-D05FF86DAF8D}" type="parTrans" cxnId="{0F1A76E4-A583-46A6-B84D-BD11DD02C9CF}">
      <dgm:prSet/>
      <dgm:spPr/>
      <dgm:t>
        <a:bodyPr/>
        <a:lstStyle/>
        <a:p>
          <a:endParaRPr lang="en-US"/>
        </a:p>
      </dgm:t>
    </dgm:pt>
    <dgm:pt modelId="{C20952D7-7F9E-427A-88A0-E39877773C32}" type="sibTrans" cxnId="{0F1A76E4-A583-46A6-B84D-BD11DD02C9CF}">
      <dgm:prSet/>
      <dgm:spPr/>
      <dgm:t>
        <a:bodyPr/>
        <a:lstStyle/>
        <a:p>
          <a:endParaRPr lang="en-US"/>
        </a:p>
      </dgm:t>
    </dgm:pt>
    <dgm:pt modelId="{2FA04659-9795-4F22-A6A4-5376D3855F0C}">
      <dgm:prSet phldrT="[Text]"/>
      <dgm:spPr/>
      <dgm:t>
        <a:bodyPr/>
        <a:lstStyle/>
        <a:p>
          <a:r>
            <a:rPr lang="en-US" dirty="0"/>
            <a:t>captured every half hour</a:t>
          </a:r>
        </a:p>
      </dgm:t>
    </dgm:pt>
    <dgm:pt modelId="{005FC782-1343-42EC-BE57-BBA13722E8F8}" type="parTrans" cxnId="{B0C8759F-EF5D-474F-BEC0-E298E978D07E}">
      <dgm:prSet/>
      <dgm:spPr/>
      <dgm:t>
        <a:bodyPr/>
        <a:lstStyle/>
        <a:p>
          <a:endParaRPr lang="en-US"/>
        </a:p>
      </dgm:t>
    </dgm:pt>
    <dgm:pt modelId="{D70090C7-72FD-4766-B52E-53B604CB16CA}" type="sibTrans" cxnId="{B0C8759F-EF5D-474F-BEC0-E298E978D07E}">
      <dgm:prSet/>
      <dgm:spPr/>
      <dgm:t>
        <a:bodyPr/>
        <a:lstStyle/>
        <a:p>
          <a:endParaRPr lang="en-US"/>
        </a:p>
      </dgm:t>
    </dgm:pt>
    <dgm:pt modelId="{DAE1B9AE-76C9-47DC-A6B8-A3688D969290}">
      <dgm:prSet phldrT="[Text]"/>
      <dgm:spPr/>
      <dgm:t>
        <a:bodyPr/>
        <a:lstStyle/>
        <a:p>
          <a:r>
            <a:rPr lang="en-US" dirty="0"/>
            <a:t>manually triggered</a:t>
          </a:r>
        </a:p>
      </dgm:t>
    </dgm:pt>
    <dgm:pt modelId="{AF52786A-9979-4056-9517-76BA9EF7945D}" type="parTrans" cxnId="{F93608B9-BEFA-41C9-9DB5-97B89D7943EE}">
      <dgm:prSet/>
      <dgm:spPr/>
      <dgm:t>
        <a:bodyPr/>
        <a:lstStyle/>
        <a:p>
          <a:endParaRPr lang="en-US"/>
        </a:p>
      </dgm:t>
    </dgm:pt>
    <dgm:pt modelId="{D0DD882F-0270-433F-A1E6-E8FFD27BC746}" type="sibTrans" cxnId="{F93608B9-BEFA-41C9-9DB5-97B89D7943EE}">
      <dgm:prSet/>
      <dgm:spPr/>
      <dgm:t>
        <a:bodyPr/>
        <a:lstStyle/>
        <a:p>
          <a:endParaRPr lang="en-US"/>
        </a:p>
      </dgm:t>
    </dgm:pt>
    <dgm:pt modelId="{FFD36610-D608-435F-BBD8-9CD45D1714B6}">
      <dgm:prSet phldrT="[Text]"/>
      <dgm:spPr/>
      <dgm:t>
        <a:bodyPr/>
        <a:lstStyle/>
        <a:p>
          <a:r>
            <a:rPr lang="en-US" dirty="0"/>
            <a:t>external weather details</a:t>
          </a:r>
        </a:p>
      </dgm:t>
    </dgm:pt>
    <dgm:pt modelId="{16C69C29-4D33-465D-A82A-C3DDE997E56A}" type="parTrans" cxnId="{88E30E39-E388-4755-BE0E-F0DAA890D4DC}">
      <dgm:prSet/>
      <dgm:spPr/>
      <dgm:t>
        <a:bodyPr/>
        <a:lstStyle/>
        <a:p>
          <a:endParaRPr lang="en-US"/>
        </a:p>
      </dgm:t>
    </dgm:pt>
    <dgm:pt modelId="{63A48079-865F-4F6C-954E-E4CBE4314967}" type="sibTrans" cxnId="{88E30E39-E388-4755-BE0E-F0DAA890D4DC}">
      <dgm:prSet/>
      <dgm:spPr/>
      <dgm:t>
        <a:bodyPr/>
        <a:lstStyle/>
        <a:p>
          <a:endParaRPr lang="en-US"/>
        </a:p>
      </dgm:t>
    </dgm:pt>
    <dgm:pt modelId="{80D6D262-7FDF-4C41-9ADE-42F9A44FBD04}">
      <dgm:prSet phldrT="[Text]"/>
      <dgm:spPr/>
      <dgm:t>
        <a:bodyPr/>
        <a:lstStyle/>
        <a:p>
          <a:r>
            <a:rPr lang="en-US" dirty="0"/>
            <a:t>occupancy</a:t>
          </a:r>
        </a:p>
      </dgm:t>
    </dgm:pt>
    <dgm:pt modelId="{87AA815F-7F04-4882-9E2A-CA9BD749E67F}" type="parTrans" cxnId="{BD5B8DDA-14A1-4958-B2B0-4B3D7B672B2C}">
      <dgm:prSet/>
      <dgm:spPr/>
      <dgm:t>
        <a:bodyPr/>
        <a:lstStyle/>
        <a:p>
          <a:endParaRPr lang="en-US"/>
        </a:p>
      </dgm:t>
    </dgm:pt>
    <dgm:pt modelId="{679AC0BB-2933-47C3-8612-3133F04388F1}" type="sibTrans" cxnId="{BD5B8DDA-14A1-4958-B2B0-4B3D7B672B2C}">
      <dgm:prSet/>
      <dgm:spPr/>
      <dgm:t>
        <a:bodyPr/>
        <a:lstStyle/>
        <a:p>
          <a:endParaRPr lang="en-US"/>
        </a:p>
      </dgm:t>
    </dgm:pt>
    <dgm:pt modelId="{BDE30A65-C8FE-4A65-B0E7-DE895B030BEF}">
      <dgm:prSet phldrT="[Text]"/>
      <dgm:spPr/>
      <dgm:t>
        <a:bodyPr/>
        <a:lstStyle/>
        <a:p>
          <a:r>
            <a:rPr lang="en-US" dirty="0"/>
            <a:t>build a temperature prediction model</a:t>
          </a:r>
        </a:p>
      </dgm:t>
    </dgm:pt>
    <dgm:pt modelId="{012A02B9-F083-4EF2-9C44-D6764DC73443}" type="parTrans" cxnId="{D4D8A3EC-D478-4AE4-8976-A4B05172FE71}">
      <dgm:prSet/>
      <dgm:spPr/>
      <dgm:t>
        <a:bodyPr/>
        <a:lstStyle/>
        <a:p>
          <a:endParaRPr lang="en-US"/>
        </a:p>
      </dgm:t>
    </dgm:pt>
    <dgm:pt modelId="{0ABA9EF1-890E-4889-906C-A6A42C1D1145}" type="sibTrans" cxnId="{D4D8A3EC-D478-4AE4-8976-A4B05172FE71}">
      <dgm:prSet/>
      <dgm:spPr/>
      <dgm:t>
        <a:bodyPr/>
        <a:lstStyle/>
        <a:p>
          <a:endParaRPr lang="en-US"/>
        </a:p>
      </dgm:t>
    </dgm:pt>
    <dgm:pt modelId="{2354E128-A8D1-4CB7-B988-7098D5CA203D}" type="pres">
      <dgm:prSet presAssocID="{3ECCF185-6FE2-4BF8-8B1C-3D0F855BCCAC}" presName="Name0" presStyleCnt="0">
        <dgm:presLayoutVars>
          <dgm:chMax val="1"/>
          <dgm:chPref val="1"/>
          <dgm:dir/>
          <dgm:animOne val="branch"/>
          <dgm:animLvl val="lvl"/>
        </dgm:presLayoutVars>
      </dgm:prSet>
      <dgm:spPr/>
    </dgm:pt>
    <dgm:pt modelId="{0BE99191-B19C-4560-90EB-05D5564B15B0}" type="pres">
      <dgm:prSet presAssocID="{2AE281B4-1A11-4804-ADF5-09224217879B}" presName="Parent" presStyleLbl="node0" presStyleIdx="0" presStyleCnt="1">
        <dgm:presLayoutVars>
          <dgm:chMax val="6"/>
          <dgm:chPref val="6"/>
        </dgm:presLayoutVars>
      </dgm:prSet>
      <dgm:spPr/>
    </dgm:pt>
    <dgm:pt modelId="{0BEDB303-7D42-434E-BF69-4F36171D8661}" type="pres">
      <dgm:prSet presAssocID="{0F1FBA84-8A22-49EF-AF46-DFD46CE4BBE4}" presName="Accent1" presStyleCnt="0"/>
      <dgm:spPr/>
    </dgm:pt>
    <dgm:pt modelId="{3673E600-99CE-493E-999E-2D1D143CCF6E}" type="pres">
      <dgm:prSet presAssocID="{0F1FBA84-8A22-49EF-AF46-DFD46CE4BBE4}" presName="Accent" presStyleLbl="bgShp" presStyleIdx="0" presStyleCnt="6"/>
      <dgm:spPr/>
    </dgm:pt>
    <dgm:pt modelId="{DE3A549D-2E65-4D97-8E43-0BE75D12689E}" type="pres">
      <dgm:prSet presAssocID="{0F1FBA84-8A22-49EF-AF46-DFD46CE4BBE4}" presName="Child1" presStyleLbl="node1" presStyleIdx="0" presStyleCnt="6">
        <dgm:presLayoutVars>
          <dgm:chMax val="0"/>
          <dgm:chPref val="0"/>
          <dgm:bulletEnabled val="1"/>
        </dgm:presLayoutVars>
      </dgm:prSet>
      <dgm:spPr/>
    </dgm:pt>
    <dgm:pt modelId="{66AED0F6-D56E-4BEE-B477-44558FFC3FF7}" type="pres">
      <dgm:prSet presAssocID="{2FA04659-9795-4F22-A6A4-5376D3855F0C}" presName="Accent2" presStyleCnt="0"/>
      <dgm:spPr/>
    </dgm:pt>
    <dgm:pt modelId="{FA47D7A2-A00F-4D1C-BBFE-3CBCEA10E301}" type="pres">
      <dgm:prSet presAssocID="{2FA04659-9795-4F22-A6A4-5376D3855F0C}" presName="Accent" presStyleLbl="bgShp" presStyleIdx="1" presStyleCnt="6"/>
      <dgm:spPr/>
    </dgm:pt>
    <dgm:pt modelId="{0212EDD5-DEEA-40AF-9DA8-814806C2ADE8}" type="pres">
      <dgm:prSet presAssocID="{2FA04659-9795-4F22-A6A4-5376D3855F0C}" presName="Child2" presStyleLbl="node1" presStyleIdx="1" presStyleCnt="6">
        <dgm:presLayoutVars>
          <dgm:chMax val="0"/>
          <dgm:chPref val="0"/>
          <dgm:bulletEnabled val="1"/>
        </dgm:presLayoutVars>
      </dgm:prSet>
      <dgm:spPr/>
    </dgm:pt>
    <dgm:pt modelId="{F84DCAF8-16A3-4633-B5D6-32291F587BBC}" type="pres">
      <dgm:prSet presAssocID="{DAE1B9AE-76C9-47DC-A6B8-A3688D969290}" presName="Accent3" presStyleCnt="0"/>
      <dgm:spPr/>
    </dgm:pt>
    <dgm:pt modelId="{F899BA4F-681E-43BB-AF11-8B0FC36BE57D}" type="pres">
      <dgm:prSet presAssocID="{DAE1B9AE-76C9-47DC-A6B8-A3688D969290}" presName="Accent" presStyleLbl="bgShp" presStyleIdx="2" presStyleCnt="6"/>
      <dgm:spPr/>
    </dgm:pt>
    <dgm:pt modelId="{C5FAAE2B-DA53-4304-BEB6-B89E25DB6052}" type="pres">
      <dgm:prSet presAssocID="{DAE1B9AE-76C9-47DC-A6B8-A3688D969290}" presName="Child3" presStyleLbl="node1" presStyleIdx="2" presStyleCnt="6">
        <dgm:presLayoutVars>
          <dgm:chMax val="0"/>
          <dgm:chPref val="0"/>
          <dgm:bulletEnabled val="1"/>
        </dgm:presLayoutVars>
      </dgm:prSet>
      <dgm:spPr/>
    </dgm:pt>
    <dgm:pt modelId="{63C563EA-61F9-4DBB-9E9D-31424A977FD2}" type="pres">
      <dgm:prSet presAssocID="{FFD36610-D608-435F-BBD8-9CD45D1714B6}" presName="Accent4" presStyleCnt="0"/>
      <dgm:spPr/>
    </dgm:pt>
    <dgm:pt modelId="{308E7924-CEF9-4E97-BB27-5606DB1DD148}" type="pres">
      <dgm:prSet presAssocID="{FFD36610-D608-435F-BBD8-9CD45D1714B6}" presName="Accent" presStyleLbl="bgShp" presStyleIdx="3" presStyleCnt="6"/>
      <dgm:spPr/>
    </dgm:pt>
    <dgm:pt modelId="{02337815-BBB8-4576-A6D7-8DD7DBA71B36}" type="pres">
      <dgm:prSet presAssocID="{FFD36610-D608-435F-BBD8-9CD45D1714B6}" presName="Child4" presStyleLbl="node1" presStyleIdx="3" presStyleCnt="6">
        <dgm:presLayoutVars>
          <dgm:chMax val="0"/>
          <dgm:chPref val="0"/>
          <dgm:bulletEnabled val="1"/>
        </dgm:presLayoutVars>
      </dgm:prSet>
      <dgm:spPr/>
    </dgm:pt>
    <dgm:pt modelId="{36671C7B-BCDB-4564-862C-165E32293758}" type="pres">
      <dgm:prSet presAssocID="{80D6D262-7FDF-4C41-9ADE-42F9A44FBD04}" presName="Accent5" presStyleCnt="0"/>
      <dgm:spPr/>
    </dgm:pt>
    <dgm:pt modelId="{FEC68C6B-1C80-412D-8EF0-BFC744183B2C}" type="pres">
      <dgm:prSet presAssocID="{80D6D262-7FDF-4C41-9ADE-42F9A44FBD04}" presName="Accent" presStyleLbl="bgShp" presStyleIdx="4" presStyleCnt="6"/>
      <dgm:spPr/>
    </dgm:pt>
    <dgm:pt modelId="{6E7A3AC9-8826-40AD-9950-1F0C069D415D}" type="pres">
      <dgm:prSet presAssocID="{80D6D262-7FDF-4C41-9ADE-42F9A44FBD04}" presName="Child5" presStyleLbl="node1" presStyleIdx="4" presStyleCnt="6">
        <dgm:presLayoutVars>
          <dgm:chMax val="0"/>
          <dgm:chPref val="0"/>
          <dgm:bulletEnabled val="1"/>
        </dgm:presLayoutVars>
      </dgm:prSet>
      <dgm:spPr/>
    </dgm:pt>
    <dgm:pt modelId="{BBBE9FD4-A9B6-489D-8060-5E2930A3B160}" type="pres">
      <dgm:prSet presAssocID="{BDE30A65-C8FE-4A65-B0E7-DE895B030BEF}" presName="Accent6" presStyleCnt="0"/>
      <dgm:spPr/>
    </dgm:pt>
    <dgm:pt modelId="{68536A05-5E02-4004-9CBB-8A8871E44DDD}" type="pres">
      <dgm:prSet presAssocID="{BDE30A65-C8FE-4A65-B0E7-DE895B030BEF}" presName="Accent" presStyleLbl="bgShp" presStyleIdx="5" presStyleCnt="6"/>
      <dgm:spPr/>
    </dgm:pt>
    <dgm:pt modelId="{2409F669-C9C4-4DF3-9AFB-91C0BB2C0DD6}" type="pres">
      <dgm:prSet presAssocID="{BDE30A65-C8FE-4A65-B0E7-DE895B030BEF}" presName="Child6" presStyleLbl="node1" presStyleIdx="5" presStyleCnt="6">
        <dgm:presLayoutVars>
          <dgm:chMax val="0"/>
          <dgm:chPref val="0"/>
          <dgm:bulletEnabled val="1"/>
        </dgm:presLayoutVars>
      </dgm:prSet>
      <dgm:spPr/>
    </dgm:pt>
  </dgm:ptLst>
  <dgm:cxnLst>
    <dgm:cxn modelId="{247FE819-9F8F-4EDD-8493-CF8FA596CA1B}" type="presOf" srcId="{DAE1B9AE-76C9-47DC-A6B8-A3688D969290}" destId="{C5FAAE2B-DA53-4304-BEB6-B89E25DB6052}" srcOrd="0" destOrd="0" presId="urn:microsoft.com/office/officeart/2011/layout/HexagonRadial"/>
    <dgm:cxn modelId="{F1A8FC37-233D-4870-B727-A883764EE09F}" type="presOf" srcId="{BDE30A65-C8FE-4A65-B0E7-DE895B030BEF}" destId="{2409F669-C9C4-4DF3-9AFB-91C0BB2C0DD6}" srcOrd="0" destOrd="0" presId="urn:microsoft.com/office/officeart/2011/layout/HexagonRadial"/>
    <dgm:cxn modelId="{88E30E39-E388-4755-BE0E-F0DAA890D4DC}" srcId="{2AE281B4-1A11-4804-ADF5-09224217879B}" destId="{FFD36610-D608-435F-BBD8-9CD45D1714B6}" srcOrd="3" destOrd="0" parTransId="{16C69C29-4D33-465D-A82A-C3DDE997E56A}" sibTransId="{63A48079-865F-4F6C-954E-E4CBE4314967}"/>
    <dgm:cxn modelId="{251D8741-D530-455A-9DC9-7E73D3204077}" type="presOf" srcId="{0F1FBA84-8A22-49EF-AF46-DFD46CE4BBE4}" destId="{DE3A549D-2E65-4D97-8E43-0BE75D12689E}" srcOrd="0" destOrd="0" presId="urn:microsoft.com/office/officeart/2011/layout/HexagonRadial"/>
    <dgm:cxn modelId="{E5B96866-E3AA-4BB5-8196-F1E575779254}" type="presOf" srcId="{80D6D262-7FDF-4C41-9ADE-42F9A44FBD04}" destId="{6E7A3AC9-8826-40AD-9950-1F0C069D415D}" srcOrd="0" destOrd="0" presId="urn:microsoft.com/office/officeart/2011/layout/HexagonRadial"/>
    <dgm:cxn modelId="{CDD74972-ACAA-4954-80B6-A46E7D1E2181}" type="presOf" srcId="{2AE281B4-1A11-4804-ADF5-09224217879B}" destId="{0BE99191-B19C-4560-90EB-05D5564B15B0}" srcOrd="0" destOrd="0" presId="urn:microsoft.com/office/officeart/2011/layout/HexagonRadial"/>
    <dgm:cxn modelId="{BF634B7A-CBC3-4FAB-ABA1-40B8CBB0F3F0}" type="presOf" srcId="{2FA04659-9795-4F22-A6A4-5376D3855F0C}" destId="{0212EDD5-DEEA-40AF-9DA8-814806C2ADE8}" srcOrd="0" destOrd="0" presId="urn:microsoft.com/office/officeart/2011/layout/HexagonRadial"/>
    <dgm:cxn modelId="{382EE69C-7B00-48A6-8196-CAB91F6F12A2}" srcId="{3ECCF185-6FE2-4BF8-8B1C-3D0F855BCCAC}" destId="{2AE281B4-1A11-4804-ADF5-09224217879B}" srcOrd="0" destOrd="0" parTransId="{07FBC3B1-90BC-48CB-879B-85CFFECB18BE}" sibTransId="{4280B918-C0E9-4379-9AB8-C0952AB6AB0A}"/>
    <dgm:cxn modelId="{B0C8759F-EF5D-474F-BEC0-E298E978D07E}" srcId="{2AE281B4-1A11-4804-ADF5-09224217879B}" destId="{2FA04659-9795-4F22-A6A4-5376D3855F0C}" srcOrd="1" destOrd="0" parTransId="{005FC782-1343-42EC-BE57-BBA13722E8F8}" sibTransId="{D70090C7-72FD-4766-B52E-53B604CB16CA}"/>
    <dgm:cxn modelId="{F93608B9-BEFA-41C9-9DB5-97B89D7943EE}" srcId="{2AE281B4-1A11-4804-ADF5-09224217879B}" destId="{DAE1B9AE-76C9-47DC-A6B8-A3688D969290}" srcOrd="2" destOrd="0" parTransId="{AF52786A-9979-4056-9517-76BA9EF7945D}" sibTransId="{D0DD882F-0270-433F-A1E6-E8FFD27BC746}"/>
    <dgm:cxn modelId="{8C9CEFC7-6426-4746-92A5-1441F37384E9}" type="presOf" srcId="{FFD36610-D608-435F-BBD8-9CD45D1714B6}" destId="{02337815-BBB8-4576-A6D7-8DD7DBA71B36}" srcOrd="0" destOrd="0" presId="urn:microsoft.com/office/officeart/2011/layout/HexagonRadial"/>
    <dgm:cxn modelId="{BD5B8DDA-14A1-4958-B2B0-4B3D7B672B2C}" srcId="{2AE281B4-1A11-4804-ADF5-09224217879B}" destId="{80D6D262-7FDF-4C41-9ADE-42F9A44FBD04}" srcOrd="4" destOrd="0" parTransId="{87AA815F-7F04-4882-9E2A-CA9BD749E67F}" sibTransId="{679AC0BB-2933-47C3-8612-3133F04388F1}"/>
    <dgm:cxn modelId="{0F1A76E4-A583-46A6-B84D-BD11DD02C9CF}" srcId="{2AE281B4-1A11-4804-ADF5-09224217879B}" destId="{0F1FBA84-8A22-49EF-AF46-DFD46CE4BBE4}" srcOrd="0" destOrd="0" parTransId="{0C8395E6-C5E0-4BC0-8A0D-D05FF86DAF8D}" sibTransId="{C20952D7-7F9E-427A-88A0-E39877773C32}"/>
    <dgm:cxn modelId="{D4D8A3EC-D478-4AE4-8976-A4B05172FE71}" srcId="{2AE281B4-1A11-4804-ADF5-09224217879B}" destId="{BDE30A65-C8FE-4A65-B0E7-DE895B030BEF}" srcOrd="5" destOrd="0" parTransId="{012A02B9-F083-4EF2-9C44-D6764DC73443}" sibTransId="{0ABA9EF1-890E-4889-906C-A6A42C1D1145}"/>
    <dgm:cxn modelId="{5235C2F3-81E6-4E56-9CB0-E51E753C4D81}" type="presOf" srcId="{3ECCF185-6FE2-4BF8-8B1C-3D0F855BCCAC}" destId="{2354E128-A8D1-4CB7-B988-7098D5CA203D}" srcOrd="0" destOrd="0" presId="urn:microsoft.com/office/officeart/2011/layout/HexagonRadial"/>
    <dgm:cxn modelId="{A617F1F7-74E0-417E-8F4F-B11AA38241A7}" type="presParOf" srcId="{2354E128-A8D1-4CB7-B988-7098D5CA203D}" destId="{0BE99191-B19C-4560-90EB-05D5564B15B0}" srcOrd="0" destOrd="0" presId="urn:microsoft.com/office/officeart/2011/layout/HexagonRadial"/>
    <dgm:cxn modelId="{B6ED4887-33FF-441A-9728-2B8D9B2018DC}" type="presParOf" srcId="{2354E128-A8D1-4CB7-B988-7098D5CA203D}" destId="{0BEDB303-7D42-434E-BF69-4F36171D8661}" srcOrd="1" destOrd="0" presId="urn:microsoft.com/office/officeart/2011/layout/HexagonRadial"/>
    <dgm:cxn modelId="{8AF6896A-BA2B-4C62-9DDA-42563FAC6836}" type="presParOf" srcId="{0BEDB303-7D42-434E-BF69-4F36171D8661}" destId="{3673E600-99CE-493E-999E-2D1D143CCF6E}" srcOrd="0" destOrd="0" presId="urn:microsoft.com/office/officeart/2011/layout/HexagonRadial"/>
    <dgm:cxn modelId="{A986AAAB-4BB7-4058-BC7D-9915EEE03D48}" type="presParOf" srcId="{2354E128-A8D1-4CB7-B988-7098D5CA203D}" destId="{DE3A549D-2E65-4D97-8E43-0BE75D12689E}" srcOrd="2" destOrd="0" presId="urn:microsoft.com/office/officeart/2011/layout/HexagonRadial"/>
    <dgm:cxn modelId="{EEE8191E-7357-4E79-8F55-7F53CE9C2A37}" type="presParOf" srcId="{2354E128-A8D1-4CB7-B988-7098D5CA203D}" destId="{66AED0F6-D56E-4BEE-B477-44558FFC3FF7}" srcOrd="3" destOrd="0" presId="urn:microsoft.com/office/officeart/2011/layout/HexagonRadial"/>
    <dgm:cxn modelId="{922B277C-436B-448D-93B5-F4B67651E714}" type="presParOf" srcId="{66AED0F6-D56E-4BEE-B477-44558FFC3FF7}" destId="{FA47D7A2-A00F-4D1C-BBFE-3CBCEA10E301}" srcOrd="0" destOrd="0" presId="urn:microsoft.com/office/officeart/2011/layout/HexagonRadial"/>
    <dgm:cxn modelId="{7F149702-9433-4FB3-9051-8C15795C7318}" type="presParOf" srcId="{2354E128-A8D1-4CB7-B988-7098D5CA203D}" destId="{0212EDD5-DEEA-40AF-9DA8-814806C2ADE8}" srcOrd="4" destOrd="0" presId="urn:microsoft.com/office/officeart/2011/layout/HexagonRadial"/>
    <dgm:cxn modelId="{7667321C-9C92-4434-A47A-DBA54DA04721}" type="presParOf" srcId="{2354E128-A8D1-4CB7-B988-7098D5CA203D}" destId="{F84DCAF8-16A3-4633-B5D6-32291F587BBC}" srcOrd="5" destOrd="0" presId="urn:microsoft.com/office/officeart/2011/layout/HexagonRadial"/>
    <dgm:cxn modelId="{8D2DB148-F0F7-4E91-AC97-6824D9ABF8BE}" type="presParOf" srcId="{F84DCAF8-16A3-4633-B5D6-32291F587BBC}" destId="{F899BA4F-681E-43BB-AF11-8B0FC36BE57D}" srcOrd="0" destOrd="0" presId="urn:microsoft.com/office/officeart/2011/layout/HexagonRadial"/>
    <dgm:cxn modelId="{6ED0BF50-8F4E-4173-9BB2-045DEE139D59}" type="presParOf" srcId="{2354E128-A8D1-4CB7-B988-7098D5CA203D}" destId="{C5FAAE2B-DA53-4304-BEB6-B89E25DB6052}" srcOrd="6" destOrd="0" presId="urn:microsoft.com/office/officeart/2011/layout/HexagonRadial"/>
    <dgm:cxn modelId="{9FB4528C-0F92-4C64-8F2A-77B7F2555983}" type="presParOf" srcId="{2354E128-A8D1-4CB7-B988-7098D5CA203D}" destId="{63C563EA-61F9-4DBB-9E9D-31424A977FD2}" srcOrd="7" destOrd="0" presId="urn:microsoft.com/office/officeart/2011/layout/HexagonRadial"/>
    <dgm:cxn modelId="{E01E8D7B-A3CC-4702-AF06-149E0B8F6F7C}" type="presParOf" srcId="{63C563EA-61F9-4DBB-9E9D-31424A977FD2}" destId="{308E7924-CEF9-4E97-BB27-5606DB1DD148}" srcOrd="0" destOrd="0" presId="urn:microsoft.com/office/officeart/2011/layout/HexagonRadial"/>
    <dgm:cxn modelId="{0A4331A3-56A8-44F2-B5E8-C4C742D6EC9B}" type="presParOf" srcId="{2354E128-A8D1-4CB7-B988-7098D5CA203D}" destId="{02337815-BBB8-4576-A6D7-8DD7DBA71B36}" srcOrd="8" destOrd="0" presId="urn:microsoft.com/office/officeart/2011/layout/HexagonRadial"/>
    <dgm:cxn modelId="{E548FDDA-C31D-4236-9DC5-408F1A62171F}" type="presParOf" srcId="{2354E128-A8D1-4CB7-B988-7098D5CA203D}" destId="{36671C7B-BCDB-4564-862C-165E32293758}" srcOrd="9" destOrd="0" presId="urn:microsoft.com/office/officeart/2011/layout/HexagonRadial"/>
    <dgm:cxn modelId="{A4623FA6-B59B-468F-9B02-46E87993EC15}" type="presParOf" srcId="{36671C7B-BCDB-4564-862C-165E32293758}" destId="{FEC68C6B-1C80-412D-8EF0-BFC744183B2C}" srcOrd="0" destOrd="0" presId="urn:microsoft.com/office/officeart/2011/layout/HexagonRadial"/>
    <dgm:cxn modelId="{B5608C8A-5CD6-4390-A9F4-67A295021188}" type="presParOf" srcId="{2354E128-A8D1-4CB7-B988-7098D5CA203D}" destId="{6E7A3AC9-8826-40AD-9950-1F0C069D415D}" srcOrd="10" destOrd="0" presId="urn:microsoft.com/office/officeart/2011/layout/HexagonRadial"/>
    <dgm:cxn modelId="{3A33D531-23FE-483E-A2D9-4AC8698D4906}" type="presParOf" srcId="{2354E128-A8D1-4CB7-B988-7098D5CA203D}" destId="{BBBE9FD4-A9B6-489D-8060-5E2930A3B160}" srcOrd="11" destOrd="0" presId="urn:microsoft.com/office/officeart/2011/layout/HexagonRadial"/>
    <dgm:cxn modelId="{342FE041-2A68-4680-B64A-B67E94BC386C}" type="presParOf" srcId="{BBBE9FD4-A9B6-489D-8060-5E2930A3B160}" destId="{68536A05-5E02-4004-9CBB-8A8871E44DDD}" srcOrd="0" destOrd="0" presId="urn:microsoft.com/office/officeart/2011/layout/HexagonRadial"/>
    <dgm:cxn modelId="{ADAA01CF-7F05-459A-AEBB-5F75DE88BD60}" type="presParOf" srcId="{2354E128-A8D1-4CB7-B988-7098D5CA203D}" destId="{2409F669-C9C4-4DF3-9AFB-91C0BB2C0DD6}"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E6D10-DC87-4205-8F2B-52D3639C4DBF}">
      <dsp:nvSpPr>
        <dsp:cNvPr id="0" name=""/>
        <dsp:cNvSpPr/>
      </dsp:nvSpPr>
      <dsp:spPr>
        <a:xfrm rot="5400000">
          <a:off x="-219471" y="219479"/>
          <a:ext cx="1463145" cy="102420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Step 1</a:t>
          </a:r>
        </a:p>
      </dsp:txBody>
      <dsp:txXfrm rot="-5400000">
        <a:off x="2" y="512108"/>
        <a:ext cx="1024201" cy="438944"/>
      </dsp:txXfrm>
    </dsp:sp>
    <dsp:sp modelId="{3F94B2CB-0D72-41E2-BFCA-02D5F13910FA}">
      <dsp:nvSpPr>
        <dsp:cNvPr id="0" name=""/>
        <dsp:cNvSpPr/>
      </dsp:nvSpPr>
      <dsp:spPr>
        <a:xfrm rot="5400000">
          <a:off x="4100578" y="-3076368"/>
          <a:ext cx="951044" cy="710379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Create our data sources</a:t>
          </a:r>
        </a:p>
      </dsp:txBody>
      <dsp:txXfrm rot="-5400000">
        <a:off x="1024201" y="46435"/>
        <a:ext cx="7057372" cy="858192"/>
      </dsp:txXfrm>
    </dsp:sp>
    <dsp:sp modelId="{79378E72-18D3-4610-B533-19A330F4C5D9}">
      <dsp:nvSpPr>
        <dsp:cNvPr id="0" name=""/>
        <dsp:cNvSpPr/>
      </dsp:nvSpPr>
      <dsp:spPr>
        <a:xfrm rot="5400000">
          <a:off x="-219471" y="1537981"/>
          <a:ext cx="1463145" cy="102420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Step 2</a:t>
          </a:r>
        </a:p>
      </dsp:txBody>
      <dsp:txXfrm rot="-5400000">
        <a:off x="2" y="1830610"/>
        <a:ext cx="1024201" cy="438944"/>
      </dsp:txXfrm>
    </dsp:sp>
    <dsp:sp modelId="{5E31B8C3-D8AC-45D2-811C-A8DB1FD1FB5E}">
      <dsp:nvSpPr>
        <dsp:cNvPr id="0" name=""/>
        <dsp:cNvSpPr/>
      </dsp:nvSpPr>
      <dsp:spPr>
        <a:xfrm rot="5400000">
          <a:off x="4100578" y="-1757867"/>
          <a:ext cx="951044" cy="710379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Data Ingestion</a:t>
          </a:r>
        </a:p>
      </dsp:txBody>
      <dsp:txXfrm rot="-5400000">
        <a:off x="1024201" y="1364936"/>
        <a:ext cx="7057372" cy="858192"/>
      </dsp:txXfrm>
    </dsp:sp>
    <dsp:sp modelId="{97164A5D-5FBB-4704-BE8B-8DFC42DD87E8}">
      <dsp:nvSpPr>
        <dsp:cNvPr id="0" name=""/>
        <dsp:cNvSpPr/>
      </dsp:nvSpPr>
      <dsp:spPr>
        <a:xfrm rot="5400000">
          <a:off x="-219471" y="2856482"/>
          <a:ext cx="1463145" cy="102420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Step 3: </a:t>
          </a:r>
        </a:p>
      </dsp:txBody>
      <dsp:txXfrm rot="-5400000">
        <a:off x="2" y="3149111"/>
        <a:ext cx="1024201" cy="438944"/>
      </dsp:txXfrm>
    </dsp:sp>
    <dsp:sp modelId="{23BEF07D-304A-4251-A73A-AD9FF137CF91}">
      <dsp:nvSpPr>
        <dsp:cNvPr id="0" name=""/>
        <dsp:cNvSpPr/>
      </dsp:nvSpPr>
      <dsp:spPr>
        <a:xfrm rot="5400000">
          <a:off x="4100578" y="-439365"/>
          <a:ext cx="951044" cy="710379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Data processing to identify the extreme temperature areas</a:t>
          </a:r>
        </a:p>
      </dsp:txBody>
      <dsp:txXfrm rot="-5400000">
        <a:off x="1024201" y="2683438"/>
        <a:ext cx="7057372" cy="858192"/>
      </dsp:txXfrm>
    </dsp:sp>
    <dsp:sp modelId="{3FA79521-A038-4E64-9F6F-62C3433DE2E7}">
      <dsp:nvSpPr>
        <dsp:cNvPr id="0" name=""/>
        <dsp:cNvSpPr/>
      </dsp:nvSpPr>
      <dsp:spPr>
        <a:xfrm rot="5400000">
          <a:off x="-219471" y="4174984"/>
          <a:ext cx="1463145" cy="102420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Step 4</a:t>
          </a:r>
        </a:p>
      </dsp:txBody>
      <dsp:txXfrm rot="-5400000">
        <a:off x="2" y="4467613"/>
        <a:ext cx="1024201" cy="438944"/>
      </dsp:txXfrm>
    </dsp:sp>
    <dsp:sp modelId="{7E695652-EE9F-46D0-8511-8E982A0181DB}">
      <dsp:nvSpPr>
        <dsp:cNvPr id="0" name=""/>
        <dsp:cNvSpPr/>
      </dsp:nvSpPr>
      <dsp:spPr>
        <a:xfrm rot="5400000">
          <a:off x="4100578" y="879135"/>
          <a:ext cx="951044" cy="710379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Take action</a:t>
          </a:r>
        </a:p>
      </dsp:txBody>
      <dsp:txXfrm rot="-5400000">
        <a:off x="1024201" y="4001938"/>
        <a:ext cx="7057372" cy="858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3380A-FF7A-4992-94D3-5E6D18496CBB}">
      <dsp:nvSpPr>
        <dsp:cNvPr id="0" name=""/>
        <dsp:cNvSpPr/>
      </dsp:nvSpPr>
      <dsp:spPr>
        <a:xfrm>
          <a:off x="4308888" y="1944040"/>
          <a:ext cx="1476947" cy="1476947"/>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Data sources</a:t>
          </a:r>
        </a:p>
      </dsp:txBody>
      <dsp:txXfrm>
        <a:off x="4525182" y="2160334"/>
        <a:ext cx="1044359" cy="1044359"/>
      </dsp:txXfrm>
    </dsp:sp>
    <dsp:sp modelId="{800CA320-B00A-4E23-965B-0BCFB4F78E40}">
      <dsp:nvSpPr>
        <dsp:cNvPr id="0" name=""/>
        <dsp:cNvSpPr/>
      </dsp:nvSpPr>
      <dsp:spPr>
        <a:xfrm rot="16200000">
          <a:off x="4824142" y="1707652"/>
          <a:ext cx="446439" cy="26335"/>
        </a:xfrm>
        <a:custGeom>
          <a:avLst/>
          <a:gdLst/>
          <a:ahLst/>
          <a:cxnLst/>
          <a:rect l="0" t="0" r="0" b="0"/>
          <a:pathLst>
            <a:path>
              <a:moveTo>
                <a:pt x="0" y="13167"/>
              </a:moveTo>
              <a:lnTo>
                <a:pt x="446439" y="13167"/>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6201" y="1709659"/>
        <a:ext cx="22321" cy="22321"/>
      </dsp:txXfrm>
    </dsp:sp>
    <dsp:sp modelId="{0C4F55AB-A179-4B42-8A65-79C3174B5D37}">
      <dsp:nvSpPr>
        <dsp:cNvPr id="0" name=""/>
        <dsp:cNvSpPr/>
      </dsp:nvSpPr>
      <dsp:spPr>
        <a:xfrm>
          <a:off x="4308888" y="20652"/>
          <a:ext cx="1476947" cy="1476947"/>
        </a:xfrm>
        <a:prstGeom prst="ellipse">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Data capture</a:t>
          </a:r>
        </a:p>
      </dsp:txBody>
      <dsp:txXfrm>
        <a:off x="4525182" y="236946"/>
        <a:ext cx="1044359" cy="1044359"/>
      </dsp:txXfrm>
    </dsp:sp>
    <dsp:sp modelId="{F9C600FD-2D97-41FD-8F97-1A841CBF03A5}">
      <dsp:nvSpPr>
        <dsp:cNvPr id="0" name=""/>
        <dsp:cNvSpPr/>
      </dsp:nvSpPr>
      <dsp:spPr>
        <a:xfrm>
          <a:off x="5785835" y="2669346"/>
          <a:ext cx="446439" cy="26335"/>
        </a:xfrm>
        <a:custGeom>
          <a:avLst/>
          <a:gdLst/>
          <a:ahLst/>
          <a:cxnLst/>
          <a:rect l="0" t="0" r="0" b="0"/>
          <a:pathLst>
            <a:path>
              <a:moveTo>
                <a:pt x="0" y="13167"/>
              </a:moveTo>
              <a:lnTo>
                <a:pt x="446439" y="13167"/>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97894" y="2671353"/>
        <a:ext cx="22321" cy="22321"/>
      </dsp:txXfrm>
    </dsp:sp>
    <dsp:sp modelId="{DC8FA101-DE89-4AEE-8D1B-21CD1F9B6D8A}">
      <dsp:nvSpPr>
        <dsp:cNvPr id="0" name=""/>
        <dsp:cNvSpPr/>
      </dsp:nvSpPr>
      <dsp:spPr>
        <a:xfrm>
          <a:off x="6232275" y="1944040"/>
          <a:ext cx="1476947" cy="1476947"/>
        </a:xfrm>
        <a:prstGeom prst="ellipse">
          <a:avLst/>
        </a:prstGeom>
        <a:solidFill>
          <a:schemeClr val="accent2">
            <a:hueOff val="777225"/>
            <a:satOff val="48"/>
            <a:lumOff val="817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Connectivity</a:t>
          </a:r>
        </a:p>
      </dsp:txBody>
      <dsp:txXfrm>
        <a:off x="6448569" y="2160334"/>
        <a:ext cx="1044359" cy="1044359"/>
      </dsp:txXfrm>
    </dsp:sp>
    <dsp:sp modelId="{73D72853-A6AF-4E64-928C-676CCFF02837}">
      <dsp:nvSpPr>
        <dsp:cNvPr id="0" name=""/>
        <dsp:cNvSpPr/>
      </dsp:nvSpPr>
      <dsp:spPr>
        <a:xfrm rot="5400000">
          <a:off x="4824142" y="3631039"/>
          <a:ext cx="446439" cy="26335"/>
        </a:xfrm>
        <a:custGeom>
          <a:avLst/>
          <a:gdLst/>
          <a:ahLst/>
          <a:cxnLst/>
          <a:rect l="0" t="0" r="0" b="0"/>
          <a:pathLst>
            <a:path>
              <a:moveTo>
                <a:pt x="0" y="13167"/>
              </a:moveTo>
              <a:lnTo>
                <a:pt x="446439" y="13167"/>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6201" y="3633046"/>
        <a:ext cx="22321" cy="22321"/>
      </dsp:txXfrm>
    </dsp:sp>
    <dsp:sp modelId="{E339B4DB-EE79-4D1F-AD6B-262DAD50B7DB}">
      <dsp:nvSpPr>
        <dsp:cNvPr id="0" name=""/>
        <dsp:cNvSpPr/>
      </dsp:nvSpPr>
      <dsp:spPr>
        <a:xfrm>
          <a:off x="4308888" y="3867427"/>
          <a:ext cx="1476947" cy="1476947"/>
        </a:xfrm>
        <a:prstGeom prst="ellipse">
          <a:avLst/>
        </a:prstGeom>
        <a:solidFill>
          <a:schemeClr val="accent2">
            <a:hueOff val="1554451"/>
            <a:satOff val="96"/>
            <a:lumOff val="1634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Data format, structure</a:t>
          </a:r>
        </a:p>
      </dsp:txBody>
      <dsp:txXfrm>
        <a:off x="4525182" y="4083721"/>
        <a:ext cx="1044359" cy="1044359"/>
      </dsp:txXfrm>
    </dsp:sp>
    <dsp:sp modelId="{CCC8116E-CA73-4143-A2E7-1629E95CDA9F}">
      <dsp:nvSpPr>
        <dsp:cNvPr id="0" name=""/>
        <dsp:cNvSpPr/>
      </dsp:nvSpPr>
      <dsp:spPr>
        <a:xfrm rot="10800000">
          <a:off x="3862448" y="2669346"/>
          <a:ext cx="446439" cy="26335"/>
        </a:xfrm>
        <a:custGeom>
          <a:avLst/>
          <a:gdLst/>
          <a:ahLst/>
          <a:cxnLst/>
          <a:rect l="0" t="0" r="0" b="0"/>
          <a:pathLst>
            <a:path>
              <a:moveTo>
                <a:pt x="0" y="13167"/>
              </a:moveTo>
              <a:lnTo>
                <a:pt x="446439" y="13167"/>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074507" y="2671353"/>
        <a:ext cx="22321" cy="22321"/>
      </dsp:txXfrm>
    </dsp:sp>
    <dsp:sp modelId="{9ABCF52C-50AC-4C0C-8C54-0792C6161D60}">
      <dsp:nvSpPr>
        <dsp:cNvPr id="0" name=""/>
        <dsp:cNvSpPr/>
      </dsp:nvSpPr>
      <dsp:spPr>
        <a:xfrm>
          <a:off x="2385500" y="1944040"/>
          <a:ext cx="1476947" cy="1476947"/>
        </a:xfrm>
        <a:prstGeom prst="ellipse">
          <a:avLst/>
        </a:prstGeom>
        <a:solidFill>
          <a:schemeClr val="accent2">
            <a:hueOff val="2331676"/>
            <a:satOff val="144"/>
            <a:lumOff val="2451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Security</a:t>
          </a:r>
        </a:p>
      </dsp:txBody>
      <dsp:txXfrm>
        <a:off x="2601794" y="2160334"/>
        <a:ext cx="1044359" cy="10443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99191-B19C-4560-90EB-05D5564B15B0}">
      <dsp:nvSpPr>
        <dsp:cNvPr id="0" name=""/>
        <dsp:cNvSpPr/>
      </dsp:nvSpPr>
      <dsp:spPr>
        <a:xfrm>
          <a:off x="2952810" y="1748061"/>
          <a:ext cx="2221862" cy="192200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Temperature data</a:t>
          </a:r>
        </a:p>
      </dsp:txBody>
      <dsp:txXfrm>
        <a:off x="3321004" y="2066563"/>
        <a:ext cx="1485474" cy="1284996"/>
      </dsp:txXfrm>
    </dsp:sp>
    <dsp:sp modelId="{FA47D7A2-A00F-4D1C-BBFE-3CBCEA10E301}">
      <dsp:nvSpPr>
        <dsp:cNvPr id="0" name=""/>
        <dsp:cNvSpPr/>
      </dsp:nvSpPr>
      <dsp:spPr>
        <a:xfrm>
          <a:off x="4344123" y="828514"/>
          <a:ext cx="838302" cy="722308"/>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3A549D-2E65-4D97-8E43-0BE75D12689E}">
      <dsp:nvSpPr>
        <dsp:cNvPr id="0" name=""/>
        <dsp:cNvSpPr/>
      </dsp:nvSpPr>
      <dsp:spPr>
        <a:xfrm>
          <a:off x="3157476" y="0"/>
          <a:ext cx="1820800" cy="1575206"/>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by bays, floor, building &amp; campus</a:t>
          </a:r>
        </a:p>
      </dsp:txBody>
      <dsp:txXfrm>
        <a:off x="3459221" y="261045"/>
        <a:ext cx="1217310" cy="1053116"/>
      </dsp:txXfrm>
    </dsp:sp>
    <dsp:sp modelId="{F899BA4F-681E-43BB-AF11-8B0FC36BE57D}">
      <dsp:nvSpPr>
        <dsp:cNvPr id="0" name=""/>
        <dsp:cNvSpPr/>
      </dsp:nvSpPr>
      <dsp:spPr>
        <a:xfrm>
          <a:off x="5322486" y="2178845"/>
          <a:ext cx="838302" cy="722308"/>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12EDD5-DEEA-40AF-9DA8-814806C2ADE8}">
      <dsp:nvSpPr>
        <dsp:cNvPr id="0" name=""/>
        <dsp:cNvSpPr/>
      </dsp:nvSpPr>
      <dsp:spPr>
        <a:xfrm>
          <a:off x="4827361" y="968857"/>
          <a:ext cx="1820800" cy="1575206"/>
        </a:xfrm>
        <a:prstGeom prst="hexagon">
          <a:avLst>
            <a:gd name="adj" fmla="val 2857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captured every half hour</a:t>
          </a:r>
        </a:p>
      </dsp:txBody>
      <dsp:txXfrm>
        <a:off x="5129106" y="1229902"/>
        <a:ext cx="1217310" cy="1053116"/>
      </dsp:txXfrm>
    </dsp:sp>
    <dsp:sp modelId="{308E7924-CEF9-4E97-BB27-5606DB1DD148}">
      <dsp:nvSpPr>
        <dsp:cNvPr id="0" name=""/>
        <dsp:cNvSpPr/>
      </dsp:nvSpPr>
      <dsp:spPr>
        <a:xfrm>
          <a:off x="4642852" y="3703116"/>
          <a:ext cx="838302" cy="722308"/>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FAAE2B-DA53-4304-BEB6-B89E25DB6052}">
      <dsp:nvSpPr>
        <dsp:cNvPr id="0" name=""/>
        <dsp:cNvSpPr/>
      </dsp:nvSpPr>
      <dsp:spPr>
        <a:xfrm>
          <a:off x="4827361" y="2873518"/>
          <a:ext cx="1820800" cy="1575206"/>
        </a:xfrm>
        <a:prstGeom prst="hexagon">
          <a:avLst>
            <a:gd name="adj" fmla="val 2857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manually triggered</a:t>
          </a:r>
        </a:p>
      </dsp:txBody>
      <dsp:txXfrm>
        <a:off x="5129106" y="3134563"/>
        <a:ext cx="1217310" cy="1053116"/>
      </dsp:txXfrm>
    </dsp:sp>
    <dsp:sp modelId="{FEC68C6B-1C80-412D-8EF0-BFC744183B2C}">
      <dsp:nvSpPr>
        <dsp:cNvPr id="0" name=""/>
        <dsp:cNvSpPr/>
      </dsp:nvSpPr>
      <dsp:spPr>
        <a:xfrm>
          <a:off x="2956945" y="3861341"/>
          <a:ext cx="838302" cy="722308"/>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337815-BBB8-4576-A6D7-8DD7DBA71B36}">
      <dsp:nvSpPr>
        <dsp:cNvPr id="0" name=""/>
        <dsp:cNvSpPr/>
      </dsp:nvSpPr>
      <dsp:spPr>
        <a:xfrm>
          <a:off x="3157476" y="3843459"/>
          <a:ext cx="1820800" cy="1575206"/>
        </a:xfrm>
        <a:prstGeom prst="hexagon">
          <a:avLst>
            <a:gd name="adj" fmla="val 2857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external weather details</a:t>
          </a:r>
        </a:p>
      </dsp:txBody>
      <dsp:txXfrm>
        <a:off x="3459221" y="4104504"/>
        <a:ext cx="1217310" cy="1053116"/>
      </dsp:txXfrm>
    </dsp:sp>
    <dsp:sp modelId="{68536A05-5E02-4004-9CBB-8A8871E44DDD}">
      <dsp:nvSpPr>
        <dsp:cNvPr id="0" name=""/>
        <dsp:cNvSpPr/>
      </dsp:nvSpPr>
      <dsp:spPr>
        <a:xfrm>
          <a:off x="1962559" y="2511551"/>
          <a:ext cx="838302" cy="722308"/>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7A3AC9-8826-40AD-9950-1F0C069D415D}">
      <dsp:nvSpPr>
        <dsp:cNvPr id="0" name=""/>
        <dsp:cNvSpPr/>
      </dsp:nvSpPr>
      <dsp:spPr>
        <a:xfrm>
          <a:off x="1479838" y="2874602"/>
          <a:ext cx="1820800" cy="1575206"/>
        </a:xfrm>
        <a:prstGeom prst="hexagon">
          <a:avLst>
            <a:gd name="adj" fmla="val 2857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occupancy</a:t>
          </a:r>
        </a:p>
      </dsp:txBody>
      <dsp:txXfrm>
        <a:off x="1781583" y="3135647"/>
        <a:ext cx="1217310" cy="1053116"/>
      </dsp:txXfrm>
    </dsp:sp>
    <dsp:sp modelId="{2409F669-C9C4-4DF3-9AFB-91C0BB2C0DD6}">
      <dsp:nvSpPr>
        <dsp:cNvPr id="0" name=""/>
        <dsp:cNvSpPr/>
      </dsp:nvSpPr>
      <dsp:spPr>
        <a:xfrm>
          <a:off x="1479838" y="966690"/>
          <a:ext cx="1820800" cy="1575206"/>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build a temperature prediction model</a:t>
          </a:r>
        </a:p>
      </dsp:txBody>
      <dsp:txXfrm>
        <a:off x="1781583" y="1227735"/>
        <a:ext cx="1217310" cy="10531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F6A2E-436B-9E49-8F98-B0A0C095E2A5}" type="datetimeFigureOut">
              <a:rPr lang="en-US" smtClean="0"/>
              <a:t>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47360-A05E-7647-BF98-10F527ED39B1}" type="slidenum">
              <a:rPr lang="en-US" smtClean="0"/>
              <a:t>‹#›</a:t>
            </a:fld>
            <a:endParaRPr lang="en-US"/>
          </a:p>
        </p:txBody>
      </p:sp>
    </p:spTree>
    <p:extLst>
      <p:ext uri="{BB962C8B-B14F-4D97-AF65-F5344CB8AC3E}">
        <p14:creationId xmlns:p14="http://schemas.microsoft.com/office/powerpoint/2010/main" val="264185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get down to business… this is what is IoT …everything we know.. And we will spend next one hour picking one of every component discussing stuff. </a:t>
            </a:r>
          </a:p>
          <a:p>
            <a:endParaRPr lang="en-US" dirty="0"/>
          </a:p>
          <a:p>
            <a:r>
              <a:rPr lang="en-US" dirty="0"/>
              <a:t>Pause…</a:t>
            </a:r>
          </a:p>
          <a:p>
            <a:endParaRPr lang="en-US" dirty="0"/>
          </a:p>
          <a:p>
            <a:r>
              <a:rPr lang="en-US" dirty="0"/>
              <a:t>Add protocol details, </a:t>
            </a:r>
          </a:p>
          <a:p>
            <a:endParaRPr lang="en-US" dirty="0"/>
          </a:p>
          <a:p>
            <a:endParaRPr lang="en-US" dirty="0"/>
          </a:p>
          <a:p>
            <a:r>
              <a:rPr lang="en-US" dirty="0" err="1"/>
              <a:t>Naa</a:t>
            </a:r>
            <a:r>
              <a:rPr lang="en-US" dirty="0"/>
              <a:t>… I was just scaring you! Let’s start with this.. (change slide)</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55900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96875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depends on how far apart our buildings our, we could have a gateway for a group of buildings, or for all buildings or for each building. Assuming they are disparately located, in our scenario we will go with one gateway for each building.</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25631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1032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32095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Fill this</a:t>
            </a:r>
            <a:r>
              <a:rPr lang="en-US" baseline="0" dirty="0"/>
              <a:t> with a table that has the following calculations:</a:t>
            </a:r>
          </a:p>
          <a:p>
            <a:endParaRPr lang="en-US" baseline="0" dirty="0"/>
          </a:p>
          <a:p>
            <a:r>
              <a:rPr lang="en-US" baseline="0" dirty="0"/>
              <a:t>Columns: Scenario, Frequency, message </a:t>
            </a:r>
            <a:r>
              <a:rPr lang="en-US" baseline="0" dirty="0" err="1"/>
              <a:t>size,Throughput</a:t>
            </a:r>
            <a:r>
              <a:rPr lang="en-US" baseline="0" dirty="0"/>
              <a:t> bandwidth, No. of </a:t>
            </a:r>
            <a:r>
              <a:rPr lang="en-US" baseline="0" dirty="0" err="1"/>
              <a:t>Iot</a:t>
            </a:r>
            <a:r>
              <a:rPr lang="en-US" baseline="0" dirty="0"/>
              <a:t> Hub Units, </a:t>
            </a:r>
            <a:r>
              <a:rPr lang="en-US" b="1" baseline="0" dirty="0"/>
              <a:t>HDInsight Spark (by bandwidth), VM costs, </a:t>
            </a:r>
            <a:r>
              <a:rPr lang="en-US" baseline="0" dirty="0"/>
              <a:t>Costs, </a:t>
            </a:r>
          </a:p>
          <a:p>
            <a:endParaRPr lang="en-US" b="1" baseline="0" dirty="0"/>
          </a:p>
          <a:p>
            <a:r>
              <a:rPr lang="en-US" b="1" baseline="0" dirty="0"/>
              <a:t>Compare spark &amp; Web Services option</a:t>
            </a:r>
          </a:p>
          <a:p>
            <a:r>
              <a:rPr lang="en-US" baseline="0" dirty="0"/>
              <a:t>In rows: </a:t>
            </a:r>
          </a:p>
          <a:p>
            <a:r>
              <a:rPr lang="en-US" baseline="0" dirty="0"/>
              <a:t>Scenario: direct messages, every 5 mins</a:t>
            </a:r>
          </a:p>
          <a:p>
            <a:r>
              <a:rPr lang="en-US" baseline="0" dirty="0"/>
              <a:t>                direct messages, every 30 mins</a:t>
            </a:r>
          </a:p>
          <a:p>
            <a:r>
              <a:rPr lang="en-US" baseline="0" dirty="0"/>
              <a:t>                aggregate messages, every 5 mins</a:t>
            </a:r>
          </a:p>
          <a:p>
            <a:r>
              <a:rPr lang="en-US" baseline="0" dirty="0"/>
              <a:t>                aggregate messages, every 30 mins</a:t>
            </a:r>
          </a:p>
          <a:p>
            <a:r>
              <a:rPr lang="en-US" baseline="0" dirty="0"/>
              <a:t>                compressed &amp; aggregate messages, every 5 mins</a:t>
            </a:r>
          </a:p>
          <a:p>
            <a:r>
              <a:rPr lang="en-US" baseline="0" dirty="0"/>
              <a:t>                compressed &amp; aggregate messages, every 30 mins	</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783509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http://aka.ms/azureiotcost</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48591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918052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417039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replicated across all buildings.</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73163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42981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step back, and draw our mind blank. We have so many things buzzing around us, that we some times go crazy. Where do we start. The next 50 minutes lets work together to build a system &amp; and go through all aspects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539881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we need it. As</a:t>
            </a:r>
            <a:r>
              <a:rPr lang="en-US" baseline="0" dirty="0"/>
              <a:t> de-compression is not supported in IoT hub &amp; in ASA. </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899347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we need it. As</a:t>
            </a:r>
            <a:r>
              <a:rPr lang="en-US" baseline="0" dirty="0"/>
              <a:t> de-compression is not supported in IoT hub &amp; in ASA. </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633085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131496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 sensor simulators (functions) that call a building gateway (http functions).</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640894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defined our data sources and data ingestion strategy, now there is always a latency.  </a:t>
            </a:r>
          </a:p>
        </p:txBody>
      </p:sp>
      <p:sp>
        <p:nvSpPr>
          <p:cNvPr id="4" name="Slide Number Placeholder 3"/>
          <p:cNvSpPr>
            <a:spLocks noGrp="1"/>
          </p:cNvSpPr>
          <p:nvPr>
            <p:ph type="sldNum" sz="quarter" idx="10"/>
          </p:nvPr>
        </p:nvSpPr>
        <p:spPr/>
        <p:txBody>
          <a:bodyPr/>
          <a:lstStyle/>
          <a:p>
            <a:fld id="{03AD747C-C0AE-4D55-9386-88E3714F680C}" type="slidenum">
              <a:rPr lang="en-US" smtClean="0"/>
              <a:t>33</a:t>
            </a:fld>
            <a:endParaRPr lang="en-US"/>
          </a:p>
        </p:txBody>
      </p:sp>
    </p:spTree>
    <p:extLst>
      <p:ext uri="{BB962C8B-B14F-4D97-AF65-F5344CB8AC3E}">
        <p14:creationId xmlns:p14="http://schemas.microsoft.com/office/powerpoint/2010/main" val="3754651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want to take an action immediately? Say if the temperature shoots up above 40/50 we want to raise an immediate alert</a:t>
            </a:r>
          </a:p>
        </p:txBody>
      </p:sp>
      <p:sp>
        <p:nvSpPr>
          <p:cNvPr id="4" name="Slide Number Placeholder 3"/>
          <p:cNvSpPr>
            <a:spLocks noGrp="1"/>
          </p:cNvSpPr>
          <p:nvPr>
            <p:ph type="sldNum" sz="quarter" idx="10"/>
          </p:nvPr>
        </p:nvSpPr>
        <p:spPr/>
        <p:txBody>
          <a:bodyPr/>
          <a:lstStyle/>
          <a:p>
            <a:fld id="{03AD747C-C0AE-4D55-9386-88E3714F680C}" type="slidenum">
              <a:rPr lang="en-US" smtClean="0"/>
              <a:t>34</a:t>
            </a:fld>
            <a:endParaRPr lang="en-US"/>
          </a:p>
        </p:txBody>
      </p:sp>
    </p:spTree>
    <p:extLst>
      <p:ext uri="{BB962C8B-B14F-4D97-AF65-F5344CB8AC3E}">
        <p14:creationId xmlns:p14="http://schemas.microsoft.com/office/powerpoint/2010/main" val="3020430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the data coming into the IoT Hub, (it can retain data for 30 days) so we have time to think. </a:t>
            </a:r>
            <a:r>
              <a:rPr lang="en-US" dirty="0">
                <a:sym typeface="Wingdings" panose="05000000000000000000" pitchFamily="2" charset="2"/>
              </a:rPr>
              <a:t> …. :</a:t>
            </a:r>
          </a:p>
          <a:p>
            <a:endParaRPr lang="en-US" dirty="0">
              <a:sym typeface="Wingdings" panose="05000000000000000000" pitchFamily="2" charset="2"/>
            </a:endParaRPr>
          </a:p>
          <a:p>
            <a:r>
              <a:rPr lang="en-US" dirty="0">
                <a:sym typeface="Wingdings" panose="05000000000000000000" pitchFamily="2" charset="2"/>
              </a:rPr>
              <a:t>Maybe it will be useful to check if someone has manually corrected the temperature. (maybe we can go back &amp; modify it) --- check if you can modify the code on the fly to show how easy it should be.</a:t>
            </a:r>
          </a:p>
          <a:p>
            <a:endParaRPr lang="en-US" dirty="0">
              <a:sym typeface="Wingdings" panose="05000000000000000000" pitchFamily="2" charset="2"/>
            </a:endParaRP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40232284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hot and cold path.</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4161604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173579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73495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absolutely critical. There is no one solution fits all problems. Each business problem needs to be looked at with magnifying glass. You can of course pick and choose tailored components ..</a:t>
            </a:r>
          </a:p>
          <a:p>
            <a:endParaRPr lang="en-US" dirty="0"/>
          </a:p>
          <a:p>
            <a:r>
              <a:rPr lang="en-US" dirty="0"/>
              <a:t>You know I am very regular at going to office and working. I like people around me … so I got to work daily. Unfortunately, I also have this </a:t>
            </a:r>
            <a:r>
              <a:rPr lang="en-US" dirty="0" err="1"/>
              <a:t>collegue</a:t>
            </a:r>
            <a:r>
              <a:rPr lang="en-US" dirty="0"/>
              <a:t> who feels the same. He comes in .. Lean and tall guy… salt and pepper look dressed in his business suits with tie.</a:t>
            </a:r>
          </a:p>
          <a:p>
            <a:endParaRPr lang="en-US" dirty="0"/>
          </a:p>
          <a:p>
            <a:r>
              <a:rPr lang="en-US" dirty="0"/>
              <a:t>He sits…lifts up his telephone and shouts at the admin “</a:t>
            </a:r>
            <a:r>
              <a:rPr lang="en-US" dirty="0" err="1"/>
              <a:t>Kitna</a:t>
            </a:r>
            <a:r>
              <a:rPr lang="en-US" dirty="0"/>
              <a:t> garam </a:t>
            </a:r>
            <a:r>
              <a:rPr lang="en-US" dirty="0" err="1"/>
              <a:t>hai</a:t>
            </a:r>
            <a:r>
              <a:rPr lang="en-US" dirty="0"/>
              <a:t> </a:t>
            </a:r>
            <a:r>
              <a:rPr lang="en-US" dirty="0" err="1"/>
              <a:t>idhar</a:t>
            </a:r>
            <a:r>
              <a:rPr lang="en-US" dirty="0"/>
              <a:t>” </a:t>
            </a:r>
            <a:r>
              <a:rPr lang="en-US" dirty="0">
                <a:sym typeface="Wingdings" panose="05000000000000000000" pitchFamily="2" charset="2"/>
              </a:rPr>
              <a:t> which you all know means “How hot is it here, its crazy stifling .. Decrease the temperature right now”!</a:t>
            </a:r>
          </a:p>
          <a:p>
            <a:endParaRPr lang="en-US" dirty="0">
              <a:sym typeface="Wingdings" panose="05000000000000000000" pitchFamily="2" charset="2"/>
            </a:endParaRPr>
          </a:p>
          <a:p>
            <a:r>
              <a:rPr lang="en-US" dirty="0">
                <a:sym typeface="Wingdings" panose="05000000000000000000" pitchFamily="2" charset="2"/>
              </a:rPr>
              <a:t>Now, I am a very tropical person.. Serious but tropical!  So this is how I end up sitting….</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23057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178058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stream analytics queries , inputs and outputs.</a:t>
            </a:r>
          </a:p>
          <a:p>
            <a:r>
              <a:rPr lang="en-US" dirty="0"/>
              <a:t>Start the job.</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8067833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answer the following questions.</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4163973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Power BI Dashboard</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41566579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know I mentioned four steps, but since we have time</a:t>
            </a:r>
            <a:r>
              <a:rPr lang="en-US" baseline="0" dirty="0"/>
              <a:t> let’s make use of the sensor data that is being recorded.</a:t>
            </a:r>
          </a:p>
          <a:p>
            <a:endParaRPr lang="en-US" baseline="0"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475314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have information on temperature for every corner of the campus, whether it was manually triggered?</a:t>
            </a:r>
          </a:p>
          <a:p>
            <a:endParaRPr lang="en-US" baseline="0" dirty="0"/>
          </a:p>
          <a:p>
            <a:r>
              <a:rPr lang="en-US" baseline="0" dirty="0"/>
              <a:t>What if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Manually triggered?</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External weather details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Occupancy (based on HR attendance)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Build a Temperature prediction model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4027553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get down to business… this is what is IoT …everything we know.. And we will spend next one hour picking one of every component discussing stuff. </a:t>
            </a:r>
          </a:p>
          <a:p>
            <a:endParaRPr lang="en-US" dirty="0"/>
          </a:p>
          <a:p>
            <a:r>
              <a:rPr lang="en-US" dirty="0"/>
              <a:t>Pause…</a:t>
            </a:r>
          </a:p>
          <a:p>
            <a:endParaRPr lang="en-US" dirty="0"/>
          </a:p>
          <a:p>
            <a:r>
              <a:rPr lang="en-US" dirty="0"/>
              <a:t>Add protocol details, </a:t>
            </a:r>
          </a:p>
          <a:p>
            <a:endParaRPr lang="en-US" dirty="0"/>
          </a:p>
          <a:p>
            <a:endParaRPr lang="en-US" dirty="0"/>
          </a:p>
          <a:p>
            <a:r>
              <a:rPr lang="en-US" dirty="0" err="1"/>
              <a:t>Naa</a:t>
            </a:r>
            <a:r>
              <a:rPr lang="en-US" dirty="0"/>
              <a:t>… I was just scaring you! Let’s start with this.. (change slide)</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41805884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had built a prototype with help of some of my colleagues in office.</a:t>
            </a:r>
          </a:p>
          <a:p>
            <a:endParaRPr lang="en-US" baseline="0" dirty="0"/>
          </a:p>
          <a:p>
            <a:r>
              <a:rPr lang="en-US" baseline="0" dirty="0"/>
              <a:t>I couldn’t get it here, as I am on vacation in this beautiful place for next two weeks, either I could get this or my wardrobe, so the choice is obvious </a:t>
            </a:r>
            <a:r>
              <a:rPr lang="en-US" baseline="0" dirty="0">
                <a:sym typeface="Wingdings" panose="05000000000000000000" pitchFamily="2" charset="2"/>
              </a:rPr>
              <a:t> …. </a:t>
            </a:r>
          </a:p>
          <a:p>
            <a:endParaRPr lang="en-US" baseline="0" dirty="0">
              <a:sym typeface="Wingdings" panose="05000000000000000000" pitchFamily="2" charset="2"/>
            </a:endParaRPr>
          </a:p>
          <a:p>
            <a:r>
              <a:rPr lang="en-US" baseline="0" dirty="0">
                <a:sym typeface="Wingdings" panose="05000000000000000000" pitchFamily="2" charset="2"/>
              </a:rPr>
              <a:t>I have recorded a video of this… let’s see it in action</a:t>
            </a:r>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13297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 end up sitting every day! You can even see the spare </a:t>
            </a:r>
            <a:r>
              <a:rPr lang="en-US" dirty="0" err="1"/>
              <a:t>jackect</a:t>
            </a:r>
            <a:r>
              <a:rPr lang="en-US" dirty="0"/>
              <a:t> in the background in case I forgot my red one… I used the purple one!</a:t>
            </a:r>
          </a:p>
          <a:p>
            <a:endParaRPr lang="en-US" dirty="0"/>
          </a:p>
          <a:p>
            <a:r>
              <a:rPr lang="en-US" dirty="0"/>
              <a:t>But I don’t blame him. Turns out that… his bay somehow the draft of the Air conditioning is not that intense…</a:t>
            </a:r>
          </a:p>
          <a:p>
            <a:endParaRPr lang="en-US" dirty="0"/>
          </a:p>
          <a:p>
            <a:r>
              <a:rPr lang="en-US" dirty="0"/>
              <a:t>Now obviously.. We could switch places! But I don’t want to do that!! I have a nice window view! And he has no view!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59966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1104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https://www.edgefx.in/6-different-types-of-temperature-sensors-with-their-specifications/ </a:t>
            </a:r>
          </a:p>
          <a:p>
            <a:endParaRPr lang="en-US" dirty="0"/>
          </a:p>
          <a:p>
            <a:r>
              <a:rPr lang="en-US" dirty="0"/>
              <a:t>First list down all the aspects</a:t>
            </a:r>
          </a:p>
          <a:p>
            <a:r>
              <a:rPr lang="en-US" dirty="0"/>
              <a:t>Then, speak a little bit about each aspect bullet points. </a:t>
            </a:r>
          </a:p>
          <a:p>
            <a:endParaRPr lang="en-US" dirty="0"/>
          </a:p>
          <a:p>
            <a:r>
              <a:rPr lang="en-US" dirty="0"/>
              <a:t>Get some guidance on choosing the right hardware</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81998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http://www.yole.fr/iso_upload/Samples/Yole_IoT_June_2014_Sample.pdf</a:t>
            </a:r>
          </a:p>
          <a:p>
            <a:r>
              <a:rPr lang="en-US" dirty="0" err="1"/>
              <a:t>Thermisters</a:t>
            </a:r>
            <a:r>
              <a:rPr lang="en-US" dirty="0"/>
              <a:t>, IR sensors, semiconductors, Thermometers, Resistors … </a:t>
            </a:r>
          </a:p>
          <a:p>
            <a:endParaRPr lang="en-US" dirty="0"/>
          </a:p>
          <a:p>
            <a:r>
              <a:rPr lang="en-US" dirty="0"/>
              <a:t>https://www.sensirion.com/products/humidity-sensors/humidity-temperature-sensor-sht2x-digital-i2c-accurate/</a:t>
            </a:r>
          </a:p>
          <a:p>
            <a:endParaRPr lang="en-US" dirty="0"/>
          </a:p>
          <a:p>
            <a:r>
              <a:rPr lang="en-US" dirty="0"/>
              <a:t>We generally have a home automation systems: </a:t>
            </a:r>
            <a:r>
              <a:rPr lang="en-US" dirty="0" err="1"/>
              <a:t>Nextlabs</a:t>
            </a:r>
            <a:r>
              <a:rPr lang="en-US" dirty="0"/>
              <a:t>, Honeywell … </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69684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http://www.yole.fr/iso_upload/Samples/Yole_IoT_June_2014_Sample.pdf</a:t>
            </a:r>
          </a:p>
          <a:p>
            <a:r>
              <a:rPr lang="en-US" dirty="0" err="1"/>
              <a:t>Thermisters</a:t>
            </a:r>
            <a:r>
              <a:rPr lang="en-US" dirty="0"/>
              <a:t>, IR sensors, semiconductors, Thermometers, Resistors …  </a:t>
            </a:r>
          </a:p>
          <a:p>
            <a:endParaRPr lang="en-US" dirty="0"/>
          </a:p>
          <a:p>
            <a:r>
              <a:rPr lang="en-US" dirty="0"/>
              <a:t>Read and explain the appoints above.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https://www.sensirion.com/products/humidity-sensors/humidity-temperature-sensor-sht2x-digital-i2c-accurate/</a:t>
            </a:r>
          </a:p>
          <a:p>
            <a:endParaRPr lang="en-US" dirty="0"/>
          </a:p>
          <a:p>
            <a:endParaRPr lang="en-US" dirty="0"/>
          </a:p>
          <a:p>
            <a:r>
              <a:rPr lang="en-US" dirty="0"/>
              <a:t>We generally have a home automation systems: </a:t>
            </a:r>
            <a:r>
              <a:rPr lang="en-US" dirty="0" err="1"/>
              <a:t>Nextlabs</a:t>
            </a:r>
            <a:r>
              <a:rPr lang="en-US" dirty="0"/>
              <a:t>, Honeywell … </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2548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make some assumptions</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470824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607857"/>
            <a:ext cx="12192000" cy="3250143"/>
          </a:xfrm>
          <a:prstGeom prst="rect">
            <a:avLst/>
          </a:prstGeom>
        </p:spPr>
      </p:pic>
      <p:sp>
        <p:nvSpPr>
          <p:cNvPr id="2" name="Title 1"/>
          <p:cNvSpPr>
            <a:spLocks noGrp="1"/>
          </p:cNvSpPr>
          <p:nvPr>
            <p:ph type="ctrTitle" hasCustomPrompt="1"/>
          </p:nvPr>
        </p:nvSpPr>
        <p:spPr>
          <a:xfrm>
            <a:off x="0" y="1836433"/>
            <a:ext cx="12192000" cy="1609183"/>
          </a:xfrm>
          <a:prstGeom prst="rect">
            <a:avLst/>
          </a:prstGeom>
        </p:spPr>
        <p:txBody>
          <a:bodyPr anchor="b">
            <a:normAutofit/>
          </a:bodyPr>
          <a:lstStyle>
            <a:lvl1pPr algn="ctr">
              <a:defRPr sz="5400">
                <a:solidFill>
                  <a:schemeClr val="tx2"/>
                </a:solidFill>
              </a:defRPr>
            </a:lvl1pPr>
          </a:lstStyle>
          <a:p>
            <a:r>
              <a:rPr lang="en-US" dirty="0"/>
              <a:t>Presentation Title Here</a:t>
            </a:r>
          </a:p>
        </p:txBody>
      </p:sp>
      <p:sp>
        <p:nvSpPr>
          <p:cNvPr id="3" name="Subtitle 2"/>
          <p:cNvSpPr>
            <a:spLocks noGrp="1"/>
          </p:cNvSpPr>
          <p:nvPr>
            <p:ph type="subTitle" idx="1" hasCustomPrompt="1"/>
          </p:nvPr>
        </p:nvSpPr>
        <p:spPr>
          <a:xfrm>
            <a:off x="0" y="3537692"/>
            <a:ext cx="12185650" cy="584200"/>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36771" y="410858"/>
            <a:ext cx="2702582" cy="1425575"/>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55541" y="4653077"/>
            <a:ext cx="1080917" cy="595252"/>
          </a:xfrm>
          <a:prstGeom prst="rect">
            <a:avLst/>
          </a:prstGeom>
        </p:spPr>
      </p:pic>
      <p:sp>
        <p:nvSpPr>
          <p:cNvPr id="6" name="TextBox 5"/>
          <p:cNvSpPr txBox="1"/>
          <p:nvPr userDrawn="1"/>
        </p:nvSpPr>
        <p:spPr>
          <a:xfrm>
            <a:off x="10470776" y="6131859"/>
            <a:ext cx="2008094" cy="523220"/>
          </a:xfrm>
          <a:prstGeom prst="rect">
            <a:avLst/>
          </a:prstGeom>
          <a:noFill/>
        </p:spPr>
        <p:txBody>
          <a:bodyPr wrap="square" rtlCol="0">
            <a:spAutoFit/>
          </a:bodyPr>
          <a:lstStyle/>
          <a:p>
            <a:r>
              <a:rPr lang="en-US" sz="2800" b="1"/>
              <a:t>#GHCI17</a:t>
            </a:r>
          </a:p>
        </p:txBody>
      </p:sp>
      <p:pic>
        <p:nvPicPr>
          <p:cNvPr id="11" name="Picture 10" descr="social_twitter.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168031" y="6265131"/>
            <a:ext cx="256675" cy="256675"/>
          </a:xfrm>
          <a:prstGeom prst="rect">
            <a:avLst/>
          </a:prstGeom>
        </p:spPr>
      </p:pic>
    </p:spTree>
    <p:extLst>
      <p:ext uri="{BB962C8B-B14F-4D97-AF65-F5344CB8AC3E}">
        <p14:creationId xmlns:p14="http://schemas.microsoft.com/office/powerpoint/2010/main" val="1901729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508677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38342"/>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987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522420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4172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6548" cy="1158793"/>
          </a:xfrm>
          <a:noFill/>
        </p:spPr>
        <p:txBody>
          <a:bodyPr wrap="square" tIns="91440" bIns="91440" anchor="t" anchorCtr="0">
            <a:spAutoFit/>
          </a:bodyPr>
          <a:lstStyle>
            <a:lvl1pPr>
              <a:defRPr sz="7058" spc="-98"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067822" cy="724246"/>
          </a:xfrm>
          <a:noFill/>
        </p:spPr>
        <p:txBody>
          <a:bodyPr wrap="square" lIns="182880" tIns="146304" rIns="182880" bIns="146304">
            <a:spAutoFit/>
          </a:bodyPr>
          <a:lstStyle>
            <a:lvl1pPr marL="0" indent="0">
              <a:spcBef>
                <a:spcPts val="0"/>
              </a:spcBef>
              <a:buNone/>
              <a:defRPr sz="3137"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921998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1_Section Header">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1142986"/>
            <a:ext cx="10363200"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3084" y="2500308"/>
            <a:ext cx="103632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9179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Placeholder 11"/>
          <p:cNvSpPr>
            <a:spLocks noGrp="1"/>
          </p:cNvSpPr>
          <p:nvPr>
            <p:ph type="title"/>
          </p:nvPr>
        </p:nvSpPr>
        <p:spPr>
          <a:xfrm>
            <a:off x="318052" y="365125"/>
            <a:ext cx="11552582" cy="1325563"/>
          </a:xfrm>
          <a:prstGeom prst="rect">
            <a:avLst/>
          </a:prstGeom>
        </p:spPr>
        <p:txBody>
          <a:bodyPr vert="horz" lIns="91440" tIns="45720" rIns="91440" bIns="45720" rtlCol="0" anchor="b">
            <a:normAutofit/>
          </a:bodyPr>
          <a:lstStyle/>
          <a:p>
            <a:r>
              <a:rPr lang="en-US" dirty="0"/>
              <a:t>Click to edit Master title style</a:t>
            </a:r>
          </a:p>
        </p:txBody>
      </p:sp>
      <p:sp>
        <p:nvSpPr>
          <p:cNvPr id="7" name="Text Placeholder 6"/>
          <p:cNvSpPr>
            <a:spLocks noGrp="1"/>
          </p:cNvSpPr>
          <p:nvPr>
            <p:ph type="body" sz="quarter" idx="10"/>
          </p:nvPr>
        </p:nvSpPr>
        <p:spPr>
          <a:xfrm>
            <a:off x="317500" y="1812424"/>
            <a:ext cx="11553825" cy="4219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398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4357"/>
          <a:stretch/>
        </p:blipFill>
        <p:spPr>
          <a:xfrm>
            <a:off x="-6350" y="1183940"/>
            <a:ext cx="12192000" cy="4938563"/>
          </a:xfrm>
          <a:prstGeom prst="rect">
            <a:avLst/>
          </a:prstGeom>
        </p:spPr>
      </p:pic>
      <p:sp>
        <p:nvSpPr>
          <p:cNvPr id="4" name="Rectangle 3"/>
          <p:cNvSpPr/>
          <p:nvPr userDrawn="1"/>
        </p:nvSpPr>
        <p:spPr>
          <a:xfrm>
            <a:off x="-6350" y="0"/>
            <a:ext cx="4061516" cy="1183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12185650" cy="1808922"/>
          </a:xfrm>
          <a:prstGeom prst="rect">
            <a:avLst/>
          </a:prstGeom>
        </p:spPr>
        <p:txBody>
          <a:bodyPr anchor="b"/>
          <a:lstStyle>
            <a:lvl1pPr algn="ctr">
              <a:defRPr>
                <a:ln>
                  <a:noFill/>
                </a:ln>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94840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 y="654406"/>
            <a:ext cx="12166600" cy="61976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36771" y="490370"/>
            <a:ext cx="2702582" cy="1425575"/>
          </a:xfrm>
          <a:prstGeom prst="rect">
            <a:avLst/>
          </a:prstGeom>
        </p:spPr>
      </p:pic>
      <p:sp>
        <p:nvSpPr>
          <p:cNvPr id="3" name="Text Placeholder 2"/>
          <p:cNvSpPr>
            <a:spLocks noGrp="1"/>
          </p:cNvSpPr>
          <p:nvPr>
            <p:ph type="body" sz="quarter" idx="10" hasCustomPrompt="1"/>
          </p:nvPr>
        </p:nvSpPr>
        <p:spPr>
          <a:xfrm>
            <a:off x="2648743" y="2551468"/>
            <a:ext cx="6878637" cy="1201738"/>
          </a:xfrm>
        </p:spPr>
        <p:txBody>
          <a:bodyPr>
            <a:normAutofit/>
          </a:bodyPr>
          <a:lstStyle>
            <a:lvl1pPr algn="ctr">
              <a:defRPr sz="4400" b="0" baseline="0">
                <a:solidFill>
                  <a:schemeClr val="tx2"/>
                </a:solidFill>
                <a:latin typeface="+mj-lt"/>
                <a:ea typeface="Franklin Gothic Book" charset="0"/>
                <a:cs typeface="Franklin Gothic Book" charset="0"/>
              </a:defRPr>
            </a:lvl1pPr>
          </a:lstStyle>
          <a:p>
            <a:pPr lvl="0"/>
            <a:r>
              <a:rPr lang="en-US" dirty="0"/>
              <a:t>Text goes here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052" y="1825625"/>
            <a:ext cx="5701748" cy="4125996"/>
          </a:xfrm>
        </p:spPr>
        <p:txBody>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698434" cy="4125996"/>
          </a:xfrm>
        </p:spPr>
        <p:txBody>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1"/>
          <p:cNvSpPr>
            <a:spLocks noGrp="1"/>
          </p:cNvSpPr>
          <p:nvPr>
            <p:ph type="title"/>
          </p:nvPr>
        </p:nvSpPr>
        <p:spPr>
          <a:xfrm>
            <a:off x="318052" y="365125"/>
            <a:ext cx="11552582" cy="1325563"/>
          </a:xfrm>
          <a:prstGeom prst="rect">
            <a:avLst/>
          </a:prstGeom>
        </p:spPr>
        <p:txBody>
          <a:bodyPr vert="horz" lIns="91440" tIns="45720" rIns="91440" bIns="45720" rtlCol="0" anchor="b">
            <a:normAutofit/>
          </a:bodyPr>
          <a:lstStyle/>
          <a:p>
            <a:r>
              <a:rPr lang="en-US" dirty="0"/>
              <a:t>Click to edit Master title style</a:t>
            </a:r>
          </a:p>
        </p:txBody>
      </p:sp>
    </p:spTree>
    <p:extLst>
      <p:ext uri="{BB962C8B-B14F-4D97-AF65-F5344CB8AC3E}">
        <p14:creationId xmlns:p14="http://schemas.microsoft.com/office/powerpoint/2010/main" val="26759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7096" y="457200"/>
            <a:ext cx="4354930" cy="1600200"/>
          </a:xfrm>
          <a:prstGeom prst="rect">
            <a:avLst/>
          </a:prstGeo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457201"/>
            <a:ext cx="6655886" cy="5403850"/>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17096" y="2229852"/>
            <a:ext cx="4354930" cy="3639135"/>
          </a:xfrm>
        </p:spPr>
        <p:txBody>
          <a:bodyPr>
            <a:normAutofit/>
          </a:bodyPr>
          <a:lstStyle>
            <a:lvl1pPr marL="0" indent="0">
              <a:buNone/>
              <a:defRPr sz="2400" b="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9" name="Straight Connector 8"/>
          <p:cNvCxnSpPr/>
          <p:nvPr userDrawn="1"/>
        </p:nvCxnSpPr>
        <p:spPr>
          <a:xfrm>
            <a:off x="4989095" y="457200"/>
            <a:ext cx="0" cy="541178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62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7" y="457201"/>
            <a:ext cx="6607759"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Title 1"/>
          <p:cNvSpPr>
            <a:spLocks noGrp="1"/>
          </p:cNvSpPr>
          <p:nvPr>
            <p:ph type="title"/>
          </p:nvPr>
        </p:nvSpPr>
        <p:spPr>
          <a:xfrm>
            <a:off x="417096" y="457200"/>
            <a:ext cx="4354930" cy="1600200"/>
          </a:xfrm>
          <a:prstGeom prst="rect">
            <a:avLst/>
          </a:prstGeom>
        </p:spPr>
        <p:txBody>
          <a:bodyPr anchor="b"/>
          <a:lstStyle>
            <a:lvl1pPr>
              <a:defRPr sz="3200"/>
            </a:lvl1pPr>
          </a:lstStyle>
          <a:p>
            <a:r>
              <a:rPr lang="en-US" dirty="0"/>
              <a:t>Click to edit Master title style</a:t>
            </a:r>
          </a:p>
        </p:txBody>
      </p:sp>
      <p:sp>
        <p:nvSpPr>
          <p:cNvPr id="9" name="Text Placeholder 3"/>
          <p:cNvSpPr>
            <a:spLocks noGrp="1"/>
          </p:cNvSpPr>
          <p:nvPr>
            <p:ph type="body" sz="half" idx="2"/>
          </p:nvPr>
        </p:nvSpPr>
        <p:spPr>
          <a:xfrm>
            <a:off x="417096" y="2229852"/>
            <a:ext cx="4354930" cy="3639135"/>
          </a:xfrm>
        </p:spPr>
        <p:txBody>
          <a:bodyPr>
            <a:normAutofit/>
          </a:bodyPr>
          <a:lstStyle>
            <a:lvl1pPr marL="0" indent="0">
              <a:buNone/>
              <a:defRPr sz="2400" b="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05914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3"/>
          <p:cNvSpPr>
            <a:spLocks noGrp="1"/>
          </p:cNvSpPr>
          <p:nvPr>
            <p:ph type="pic" sz="quarter" idx="10"/>
          </p:nvPr>
        </p:nvSpPr>
        <p:spPr>
          <a:xfrm>
            <a:off x="317500" y="1899235"/>
            <a:ext cx="3532605" cy="2432050"/>
          </a:xfrm>
        </p:spPr>
        <p:txBody>
          <a:bodyPr/>
          <a:lstStyle/>
          <a:p>
            <a:endParaRPr lang="en-US"/>
          </a:p>
        </p:txBody>
      </p:sp>
      <p:sp>
        <p:nvSpPr>
          <p:cNvPr id="5" name="Picture Placeholder 3"/>
          <p:cNvSpPr>
            <a:spLocks noGrp="1"/>
          </p:cNvSpPr>
          <p:nvPr>
            <p:ph type="pic" sz="quarter" idx="11"/>
          </p:nvPr>
        </p:nvSpPr>
        <p:spPr>
          <a:xfrm>
            <a:off x="4327764" y="1899235"/>
            <a:ext cx="3532605" cy="2432050"/>
          </a:xfrm>
        </p:spPr>
        <p:txBody>
          <a:bodyPr/>
          <a:lstStyle/>
          <a:p>
            <a:endParaRPr lang="en-US"/>
          </a:p>
        </p:txBody>
      </p:sp>
      <p:sp>
        <p:nvSpPr>
          <p:cNvPr id="6" name="Picture Placeholder 3"/>
          <p:cNvSpPr>
            <a:spLocks noGrp="1"/>
          </p:cNvSpPr>
          <p:nvPr>
            <p:ph type="pic" sz="quarter" idx="12"/>
          </p:nvPr>
        </p:nvSpPr>
        <p:spPr>
          <a:xfrm>
            <a:off x="8338029" y="1899235"/>
            <a:ext cx="3532605" cy="2432050"/>
          </a:xfrm>
        </p:spPr>
        <p:txBody>
          <a:bodyPr/>
          <a:lstStyle/>
          <a:p>
            <a:endParaRPr lang="en-US"/>
          </a:p>
        </p:txBody>
      </p:sp>
      <p:sp>
        <p:nvSpPr>
          <p:cNvPr id="8" name="Text Placeholder 7"/>
          <p:cNvSpPr>
            <a:spLocks noGrp="1"/>
          </p:cNvSpPr>
          <p:nvPr>
            <p:ph type="body" sz="quarter" idx="13"/>
          </p:nvPr>
        </p:nvSpPr>
        <p:spPr>
          <a:xfrm>
            <a:off x="317500" y="4459288"/>
            <a:ext cx="3532188" cy="1395412"/>
          </a:xfrm>
        </p:spPr>
        <p:txBody>
          <a:bodyPr/>
          <a:lstStyle>
            <a:lvl1pPr>
              <a:defRPr sz="20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p:txBody>
      </p:sp>
      <p:sp>
        <p:nvSpPr>
          <p:cNvPr id="9" name="Text Placeholder 7"/>
          <p:cNvSpPr>
            <a:spLocks noGrp="1"/>
          </p:cNvSpPr>
          <p:nvPr>
            <p:ph type="body" sz="quarter" idx="14"/>
          </p:nvPr>
        </p:nvSpPr>
        <p:spPr>
          <a:xfrm>
            <a:off x="4328181" y="4459288"/>
            <a:ext cx="3532188" cy="1395412"/>
          </a:xfrm>
        </p:spPr>
        <p:txBody>
          <a:bodyPr/>
          <a:lstStyle>
            <a:lvl1pPr>
              <a:defRPr sz="20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p:txBody>
      </p:sp>
      <p:sp>
        <p:nvSpPr>
          <p:cNvPr id="10" name="Text Placeholder 7"/>
          <p:cNvSpPr>
            <a:spLocks noGrp="1"/>
          </p:cNvSpPr>
          <p:nvPr>
            <p:ph type="body" sz="quarter" idx="15"/>
          </p:nvPr>
        </p:nvSpPr>
        <p:spPr>
          <a:xfrm>
            <a:off x="8338029" y="4459288"/>
            <a:ext cx="3532188" cy="1395412"/>
          </a:xfrm>
        </p:spPr>
        <p:txBody>
          <a:bodyPr/>
          <a:lstStyle>
            <a:lvl1pPr>
              <a:defRPr sz="20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p:txBody>
      </p:sp>
      <p:cxnSp>
        <p:nvCxnSpPr>
          <p:cNvPr id="11" name="Straight Connector 10"/>
          <p:cNvCxnSpPr/>
          <p:nvPr userDrawn="1"/>
        </p:nvCxnSpPr>
        <p:spPr>
          <a:xfrm>
            <a:off x="4090737" y="1899235"/>
            <a:ext cx="0" cy="39697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8109284" y="1899235"/>
            <a:ext cx="0" cy="39697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34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21000"/>
            <a:ext cx="12185650" cy="39370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36771" y="490370"/>
            <a:ext cx="2702582" cy="1425575"/>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55541" y="4171077"/>
            <a:ext cx="1080917" cy="595252"/>
          </a:xfrm>
          <a:prstGeom prst="rect">
            <a:avLst/>
          </a:prstGeom>
        </p:spPr>
      </p:pic>
      <p:sp>
        <p:nvSpPr>
          <p:cNvPr id="7" name="TextBox 6"/>
          <p:cNvSpPr txBox="1"/>
          <p:nvPr userDrawn="1"/>
        </p:nvSpPr>
        <p:spPr>
          <a:xfrm>
            <a:off x="4149343" y="2129525"/>
            <a:ext cx="3893310" cy="1107996"/>
          </a:xfrm>
          <a:prstGeom prst="rect">
            <a:avLst/>
          </a:prstGeom>
          <a:noFill/>
        </p:spPr>
        <p:txBody>
          <a:bodyPr wrap="none" rtlCol="0">
            <a:spAutoFit/>
          </a:bodyPr>
          <a:lstStyle/>
          <a:p>
            <a:pPr algn="ctr"/>
            <a:r>
              <a:rPr lang="en-US" sz="6600" b="0" dirty="0">
                <a:solidFill>
                  <a:schemeClr val="tx2"/>
                </a:solidFill>
                <a:latin typeface="+mj-lt"/>
              </a:rPr>
              <a:t>Thank you</a:t>
            </a:r>
          </a:p>
        </p:txBody>
      </p:sp>
    </p:spTree>
    <p:extLst>
      <p:ext uri="{BB962C8B-B14F-4D97-AF65-F5344CB8AC3E}">
        <p14:creationId xmlns:p14="http://schemas.microsoft.com/office/powerpoint/2010/main" val="160233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318052" y="6341572"/>
            <a:ext cx="11552582" cy="400110"/>
          </a:xfrm>
          <a:prstGeom prst="rect">
            <a:avLst/>
          </a:prstGeom>
          <a:noFill/>
        </p:spPr>
        <p:txBody>
          <a:bodyPr wrap="square" rtlCol="0">
            <a:spAutoFit/>
          </a:bodyPr>
          <a:lstStyle/>
          <a:p>
            <a:pPr algn="ctr"/>
            <a:r>
              <a:rPr lang="en-US" sz="1000" dirty="0">
                <a:solidFill>
                  <a:srgbClr val="747676"/>
                </a:solidFill>
              </a:rPr>
              <a:t>PAGE </a:t>
            </a:r>
            <a:fld id="{4F726FA8-E8ED-5F40-AA1B-C538ACECDAFD}" type="slidenum">
              <a:rPr lang="en-US" sz="1000" smtClean="0">
                <a:solidFill>
                  <a:srgbClr val="747676"/>
                </a:solidFill>
              </a:rPr>
              <a:pPr algn="ctr"/>
              <a:t>‹#›</a:t>
            </a:fld>
            <a:r>
              <a:rPr lang="en-US" sz="1000" dirty="0">
                <a:solidFill>
                  <a:srgbClr val="747676"/>
                </a:solidFill>
              </a:rPr>
              <a:t>    |    </a:t>
            </a:r>
            <a:r>
              <a:rPr lang="en-US" sz="1000" b="1" dirty="0">
                <a:solidFill>
                  <a:schemeClr val="bg1">
                    <a:lumMod val="50000"/>
                  </a:schemeClr>
                </a:solidFill>
              </a:rPr>
              <a:t>GRACE</a:t>
            </a:r>
            <a:r>
              <a:rPr lang="en-US" sz="1000" b="1" baseline="0" dirty="0">
                <a:solidFill>
                  <a:schemeClr val="bg1">
                    <a:lumMod val="50000"/>
                  </a:schemeClr>
                </a:solidFill>
              </a:rPr>
              <a:t> HOPPER CELEBRATION INDIA 17   </a:t>
            </a:r>
          </a:p>
          <a:p>
            <a:pPr algn="ctr"/>
            <a:r>
              <a:rPr lang="en-US" sz="1000" dirty="0">
                <a:solidFill>
                  <a:schemeClr val="bg1">
                    <a:lumMod val="50000"/>
                  </a:schemeClr>
                </a:solidFill>
              </a:rPr>
              <a:t>Presented by</a:t>
            </a:r>
            <a:r>
              <a:rPr lang="en-US" sz="1000" baseline="0" dirty="0">
                <a:solidFill>
                  <a:schemeClr val="bg1">
                    <a:lumMod val="50000"/>
                  </a:schemeClr>
                </a:solidFill>
              </a:rPr>
              <a:t> </a:t>
            </a:r>
            <a:r>
              <a:rPr lang="en-US" sz="1000" dirty="0">
                <a:solidFill>
                  <a:schemeClr val="bg1">
                    <a:lumMod val="50000"/>
                  </a:schemeClr>
                </a:solidFill>
              </a:rPr>
              <a:t>AnitaB.org and Association for Computing Machinery India (ACM) India </a:t>
            </a:r>
          </a:p>
        </p:txBody>
      </p:sp>
      <p:sp>
        <p:nvSpPr>
          <p:cNvPr id="3" name="Text Placeholder 2"/>
          <p:cNvSpPr>
            <a:spLocks noGrp="1"/>
          </p:cNvSpPr>
          <p:nvPr>
            <p:ph type="body" idx="1"/>
          </p:nvPr>
        </p:nvSpPr>
        <p:spPr>
          <a:xfrm>
            <a:off x="318052" y="1828800"/>
            <a:ext cx="11552582" cy="43481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427236" y="6283325"/>
            <a:ext cx="1266825" cy="438150"/>
          </a:xfrm>
          <a:prstGeom prst="rect">
            <a:avLst/>
          </a:prstGeom>
        </p:spPr>
      </p:pic>
      <p:sp>
        <p:nvSpPr>
          <p:cNvPr id="10" name="TextBox 9"/>
          <p:cNvSpPr txBox="1"/>
          <p:nvPr userDrawn="1"/>
        </p:nvSpPr>
        <p:spPr>
          <a:xfrm>
            <a:off x="10866587" y="6298745"/>
            <a:ext cx="2008094" cy="400110"/>
          </a:xfrm>
          <a:prstGeom prst="rect">
            <a:avLst/>
          </a:prstGeom>
          <a:noFill/>
        </p:spPr>
        <p:txBody>
          <a:bodyPr wrap="square" rtlCol="0">
            <a:spAutoFit/>
          </a:bodyPr>
          <a:lstStyle/>
          <a:p>
            <a:r>
              <a:rPr lang="en-US" sz="2000" b="1" dirty="0"/>
              <a:t>#GHCI17</a:t>
            </a:r>
          </a:p>
        </p:txBody>
      </p:sp>
      <p:pic>
        <p:nvPicPr>
          <p:cNvPr id="11" name="Picture 10" descr="social_twitter.png"/>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591138" y="6377425"/>
            <a:ext cx="256675" cy="256675"/>
          </a:xfrm>
          <a:prstGeom prst="rect">
            <a:avLst/>
          </a:prstGeom>
        </p:spPr>
      </p:pic>
      <p:sp>
        <p:nvSpPr>
          <p:cNvPr id="2" name="Right Triangle 1"/>
          <p:cNvSpPr/>
          <p:nvPr userDrawn="1"/>
        </p:nvSpPr>
        <p:spPr>
          <a:xfrm rot="5400000">
            <a:off x="1463008" y="-1477563"/>
            <a:ext cx="932181" cy="388730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Placeholder 11"/>
          <p:cNvSpPr>
            <a:spLocks noGrp="1"/>
          </p:cNvSpPr>
          <p:nvPr>
            <p:ph type="title"/>
          </p:nvPr>
        </p:nvSpPr>
        <p:spPr>
          <a:xfrm>
            <a:off x="318052" y="365125"/>
            <a:ext cx="11552582" cy="1325563"/>
          </a:xfrm>
          <a:prstGeom prst="rect">
            <a:avLst/>
          </a:prstGeom>
        </p:spPr>
        <p:txBody>
          <a:bodyPr vert="horz" lIns="91440" tIns="45720" rIns="91440" bIns="45720" rtlCol="0" anchor="b">
            <a:normAutofit/>
          </a:bodyPr>
          <a:lstStyle/>
          <a:p>
            <a:r>
              <a:rPr lang="en-US" dirty="0"/>
              <a:t>Click to edit Master title style</a:t>
            </a:r>
          </a:p>
        </p:txBody>
      </p:sp>
    </p:spTree>
    <p:extLst>
      <p:ext uri="{BB962C8B-B14F-4D97-AF65-F5344CB8AC3E}">
        <p14:creationId xmlns:p14="http://schemas.microsoft.com/office/powerpoint/2010/main" val="1938559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52" r:id="rId5"/>
    <p:sldLayoutId id="2147483656" r:id="rId6"/>
    <p:sldLayoutId id="2147483657" r:id="rId7"/>
    <p:sldLayoutId id="2147483662" r:id="rId8"/>
    <p:sldLayoutId id="2147483661" r:id="rId9"/>
    <p:sldLayoutId id="2147483664" r:id="rId10"/>
    <p:sldLayoutId id="2147483665" r:id="rId11"/>
    <p:sldLayoutId id="2147483666" r:id="rId12"/>
    <p:sldLayoutId id="2147483667" r:id="rId13"/>
    <p:sldLayoutId id="2147483668" r:id="rId14"/>
    <p:sldLayoutId id="2147483669" r:id="rId15"/>
  </p:sldLayoutIdLst>
  <p:txStyles>
    <p:titleStyle>
      <a:lvl1pPr algn="ctr"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 typeface="Arial"/>
        <a:buNone/>
        <a:defRPr sz="3200" b="1" kern="1200" spc="0">
          <a:solidFill>
            <a:schemeClr val="accent2"/>
          </a:solidFill>
          <a:latin typeface="+mn-lt"/>
          <a:ea typeface="+mn-ea"/>
          <a:cs typeface="+mn-cs"/>
        </a:defRPr>
      </a:lvl1pPr>
      <a:lvl2pPr marL="347663" indent="-287338" algn="l" defTabSz="914400" rtl="0" eaLnBrk="1" latinLnBrk="0" hangingPunct="1">
        <a:lnSpc>
          <a:spcPct val="90000"/>
        </a:lnSpc>
        <a:spcBef>
          <a:spcPts val="500"/>
        </a:spcBef>
        <a:buFont typeface="Arial"/>
        <a:buChar char="•"/>
        <a:tabLst/>
        <a:defRPr sz="2800" kern="1200">
          <a:solidFill>
            <a:schemeClr val="tx1"/>
          </a:solidFill>
          <a:latin typeface="+mn-lt"/>
          <a:ea typeface="+mn-ea"/>
          <a:cs typeface="+mn-cs"/>
        </a:defRPr>
      </a:lvl2pPr>
      <a:lvl3pPr marL="757238" indent="-409575" algn="l" defTabSz="914400" rtl="0" eaLnBrk="1" latinLnBrk="0" hangingPunct="1">
        <a:lnSpc>
          <a:spcPct val="90000"/>
        </a:lnSpc>
        <a:spcBef>
          <a:spcPts val="500"/>
        </a:spcBef>
        <a:buFont typeface=".HelveticaNeueDeskInterface-Regular" charset="-120"/>
        <a:buChar char="—"/>
        <a:tabLst/>
        <a:defRPr sz="2400" kern="1200">
          <a:solidFill>
            <a:schemeClr val="tx1"/>
          </a:solidFill>
          <a:latin typeface="+mn-lt"/>
          <a:ea typeface="+mn-ea"/>
          <a:cs typeface="+mn-cs"/>
        </a:defRPr>
      </a:lvl3pPr>
      <a:lvl4pPr marL="1042987" indent="-285750" algn="l" defTabSz="914400" rtl="0" eaLnBrk="1" latinLnBrk="0" hangingPunct="1">
        <a:lnSpc>
          <a:spcPct val="90000"/>
        </a:lnSpc>
        <a:spcBef>
          <a:spcPts val="500"/>
        </a:spcBef>
        <a:buClr>
          <a:schemeClr val="bg1">
            <a:lumMod val="50000"/>
          </a:schemeClr>
        </a:buClr>
        <a:buFont typeface="Arial" charset="0"/>
        <a:buChar char="•"/>
        <a:tabLst/>
        <a:defRPr sz="2000" kern="1200">
          <a:solidFill>
            <a:schemeClr val="tx1"/>
          </a:solidFill>
          <a:latin typeface="+mn-lt"/>
          <a:ea typeface="+mn-ea"/>
          <a:cs typeface="+mn-cs"/>
        </a:defRPr>
      </a:lvl4pPr>
      <a:lvl5pPr marL="1044575" indent="0" algn="l" defTabSz="914400" rtl="0" eaLnBrk="1" latinLnBrk="0" hangingPunct="1">
        <a:lnSpc>
          <a:spcPct val="90000"/>
        </a:lnSpc>
        <a:spcBef>
          <a:spcPts val="500"/>
        </a:spcBef>
        <a:buClr>
          <a:schemeClr val="bg1">
            <a:lumMod val="50000"/>
          </a:schemeClr>
        </a:buClr>
        <a:buSzPct val="100000"/>
        <a:buFont typeface="Courier New" charset="0"/>
        <a:buNone/>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0.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hyperlink" Target="https://github.com/Microsoft/iot-samples/blob/develop/AzureFunctionDecompShred/nodejs/azure-decompress.j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hyperlink" Target="https://github.com/Microsoft/iot-samples/blob/develop/CollectionParsing/AzureFunctions/NodejsIotHubTrigger/index.j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dirty="0"/>
              <a:t>Building a millions of sensors driven IoT System</a:t>
            </a:r>
          </a:p>
        </p:txBody>
      </p:sp>
      <p:sp>
        <p:nvSpPr>
          <p:cNvPr id="5" name="Subtitle 4"/>
          <p:cNvSpPr>
            <a:spLocks noGrp="1"/>
          </p:cNvSpPr>
          <p:nvPr>
            <p:ph type="subTitle" idx="1"/>
          </p:nvPr>
        </p:nvSpPr>
        <p:spPr/>
        <p:txBody>
          <a:bodyPr/>
          <a:lstStyle/>
          <a:p>
            <a:r>
              <a:rPr lang="en-US" dirty="0"/>
              <a:t>Massive scale ingestion, edge &amp; near real-time processing</a:t>
            </a:r>
          </a:p>
        </p:txBody>
      </p:sp>
      <p:sp>
        <p:nvSpPr>
          <p:cNvPr id="6" name="Subtitle 4"/>
          <p:cNvSpPr txBox="1">
            <a:spLocks/>
          </p:cNvSpPr>
          <p:nvPr/>
        </p:nvSpPr>
        <p:spPr>
          <a:xfrm>
            <a:off x="0" y="4001380"/>
            <a:ext cx="12185650" cy="584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000" b="1" kern="1200" spc="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a:buNone/>
              <a:tabLst/>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HelveticaNeueDeskInterface-Regular" charset="-120"/>
              <a:buNone/>
              <a:tabLst/>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bg1">
                  <a:lumMod val="50000"/>
                </a:schemeClr>
              </a:buClr>
              <a:buFont typeface="Arial" charset="0"/>
              <a:buNone/>
              <a:tabLst/>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bg1">
                  <a:lumMod val="50000"/>
                </a:schemeClr>
              </a:buClr>
              <a:buSzPct val="100000"/>
              <a:buFont typeface="Courier New" charset="0"/>
              <a:buNone/>
              <a:tabLst/>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b="0" dirty="0">
                <a:solidFill>
                  <a:schemeClr val="tx1"/>
                </a:solidFill>
              </a:rPr>
              <a:t>Shweta Gupta  |   @</a:t>
            </a:r>
            <a:r>
              <a:rPr lang="en-US" b="0" dirty="0" err="1">
                <a:solidFill>
                  <a:schemeClr val="tx1"/>
                </a:solidFill>
              </a:rPr>
              <a:t>shwetastweets</a:t>
            </a:r>
            <a:endParaRPr lang="en-US" b="0" dirty="0">
              <a:solidFill>
                <a:schemeClr val="tx1"/>
              </a:solidFill>
            </a:endParaRPr>
          </a:p>
        </p:txBody>
      </p:sp>
    </p:spTree>
    <p:extLst>
      <p:ext uri="{BB962C8B-B14F-4D97-AF65-F5344CB8AC3E}">
        <p14:creationId xmlns:p14="http://schemas.microsoft.com/office/powerpoint/2010/main" val="382077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606352"/>
            <a:ext cx="11653523" cy="3379335"/>
          </a:xfrm>
        </p:spPr>
        <p:txBody>
          <a:bodyPr/>
          <a:lstStyle/>
          <a:p>
            <a:r>
              <a:rPr lang="en-US" dirty="0"/>
              <a:t>Choosing the right hardware</a:t>
            </a:r>
          </a:p>
          <a:p>
            <a:r>
              <a:rPr lang="en-US" dirty="0"/>
              <a:t>Placement of the devices</a:t>
            </a:r>
          </a:p>
          <a:p>
            <a:r>
              <a:rPr lang="en-US" dirty="0"/>
              <a:t>Power, voltage &amp; costs</a:t>
            </a:r>
          </a:p>
          <a:p>
            <a:r>
              <a:rPr lang="en-US" dirty="0"/>
              <a:t>Number of sensors</a:t>
            </a:r>
          </a:p>
          <a:p>
            <a:endParaRPr lang="en-US" dirty="0"/>
          </a:p>
        </p:txBody>
      </p:sp>
      <p:sp>
        <p:nvSpPr>
          <p:cNvPr id="4" name="Title 3"/>
          <p:cNvSpPr>
            <a:spLocks noGrp="1"/>
          </p:cNvSpPr>
          <p:nvPr>
            <p:ph type="title"/>
          </p:nvPr>
        </p:nvSpPr>
        <p:spPr>
          <a:xfrm>
            <a:off x="318052" y="-253437"/>
            <a:ext cx="11552582" cy="1325563"/>
          </a:xfrm>
        </p:spPr>
        <p:txBody>
          <a:bodyPr/>
          <a:lstStyle/>
          <a:p>
            <a:r>
              <a:rPr lang="en-US" dirty="0"/>
              <a:t>Data capture</a:t>
            </a:r>
          </a:p>
        </p:txBody>
      </p:sp>
    </p:spTree>
    <p:extLst>
      <p:ext uri="{BB962C8B-B14F-4D97-AF65-F5344CB8AC3E}">
        <p14:creationId xmlns:p14="http://schemas.microsoft.com/office/powerpoint/2010/main" val="380083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606352"/>
            <a:ext cx="11653523" cy="3379335"/>
          </a:xfrm>
        </p:spPr>
        <p:txBody>
          <a:bodyPr/>
          <a:lstStyle/>
          <a:p>
            <a:r>
              <a:rPr lang="en-US" dirty="0"/>
              <a:t>Choosing the right hardware</a:t>
            </a:r>
          </a:p>
          <a:p>
            <a:r>
              <a:rPr lang="en-US" dirty="0"/>
              <a:t>Placement of the devices</a:t>
            </a:r>
          </a:p>
          <a:p>
            <a:r>
              <a:rPr lang="en-US" dirty="0"/>
              <a:t>Power, voltage &amp; costs</a:t>
            </a:r>
          </a:p>
          <a:p>
            <a:r>
              <a:rPr lang="en-US" dirty="0"/>
              <a:t>Number of sensors</a:t>
            </a:r>
          </a:p>
          <a:p>
            <a:endParaRPr lang="en-US" dirty="0"/>
          </a:p>
        </p:txBody>
      </p:sp>
      <p:sp>
        <p:nvSpPr>
          <p:cNvPr id="4" name="Title 3"/>
          <p:cNvSpPr>
            <a:spLocks noGrp="1"/>
          </p:cNvSpPr>
          <p:nvPr>
            <p:ph type="title"/>
          </p:nvPr>
        </p:nvSpPr>
        <p:spPr>
          <a:xfrm>
            <a:off x="318052" y="-414801"/>
            <a:ext cx="11552582" cy="1325563"/>
          </a:xfrm>
        </p:spPr>
        <p:txBody>
          <a:bodyPr/>
          <a:lstStyle/>
          <a:p>
            <a:r>
              <a:rPr lang="en-US" dirty="0"/>
              <a:t>Data capture</a:t>
            </a:r>
          </a:p>
        </p:txBody>
      </p:sp>
      <p:sp>
        <p:nvSpPr>
          <p:cNvPr id="6" name="Oval 5"/>
          <p:cNvSpPr/>
          <p:nvPr/>
        </p:nvSpPr>
        <p:spPr bwMode="auto">
          <a:xfrm>
            <a:off x="25047" y="3005445"/>
            <a:ext cx="5435620" cy="1058887"/>
          </a:xfrm>
          <a:prstGeom prst="ellipse">
            <a:avLst/>
          </a:prstGeom>
          <a:noFill/>
          <a:ln w="38100">
            <a:solidFill>
              <a:schemeClr val="tx2">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449830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9195" y="5476182"/>
            <a:ext cx="10588871" cy="724143"/>
          </a:xfrm>
          <a:prstGeom prst="rect">
            <a:avLst/>
          </a:prstGeom>
          <a:noFill/>
        </p:spPr>
        <p:txBody>
          <a:bodyPr wrap="squar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Sum: 2 x 10 x 15 x 50 x 50 = </a:t>
            </a:r>
            <a:r>
              <a:rPr lang="en-US" sz="3137" dirty="0"/>
              <a:t>7500</a:t>
            </a:r>
          </a:p>
        </p:txBody>
      </p:sp>
      <p:sp>
        <p:nvSpPr>
          <p:cNvPr id="4" name="Text Placeholder 3"/>
          <p:cNvSpPr>
            <a:spLocks noGrp="1"/>
          </p:cNvSpPr>
          <p:nvPr>
            <p:ph type="body" sz="quarter" idx="10"/>
          </p:nvPr>
        </p:nvSpPr>
        <p:spPr>
          <a:xfrm>
            <a:off x="269239" y="2144232"/>
            <a:ext cx="11653523" cy="3379335"/>
          </a:xfrm>
        </p:spPr>
        <p:txBody>
          <a:bodyPr/>
          <a:lstStyle/>
          <a:p>
            <a:r>
              <a:rPr lang="en-US" dirty="0"/>
              <a:t>Average sensor range requires 1 in each bay area</a:t>
            </a:r>
          </a:p>
          <a:p>
            <a:r>
              <a:rPr lang="en-US" dirty="0"/>
              <a:t>Each floor has 10 such bays</a:t>
            </a:r>
          </a:p>
          <a:p>
            <a:r>
              <a:rPr lang="en-US" dirty="0"/>
              <a:t>Each building has 15 such floors</a:t>
            </a:r>
          </a:p>
          <a:p>
            <a:r>
              <a:rPr lang="en-US" dirty="0"/>
              <a:t>Each campus has 50 buildings</a:t>
            </a:r>
          </a:p>
          <a:p>
            <a:r>
              <a:rPr lang="en-US" dirty="0"/>
              <a:t>10 such campuses to manage</a:t>
            </a:r>
          </a:p>
        </p:txBody>
      </p:sp>
      <p:sp>
        <p:nvSpPr>
          <p:cNvPr id="2" name="Title 1"/>
          <p:cNvSpPr>
            <a:spLocks noGrp="1"/>
          </p:cNvSpPr>
          <p:nvPr>
            <p:ph type="title"/>
          </p:nvPr>
        </p:nvSpPr>
        <p:spPr>
          <a:xfrm>
            <a:off x="318052" y="-118967"/>
            <a:ext cx="11552582" cy="1325563"/>
          </a:xfrm>
        </p:spPr>
        <p:txBody>
          <a:bodyPr/>
          <a:lstStyle/>
          <a:p>
            <a:r>
              <a:rPr lang="en-US" b="1" dirty="0"/>
              <a:t>Our scenario</a:t>
            </a:r>
          </a:p>
        </p:txBody>
      </p:sp>
      <p:sp>
        <p:nvSpPr>
          <p:cNvPr id="3" name="TextBox 2"/>
          <p:cNvSpPr txBox="1"/>
          <p:nvPr/>
        </p:nvSpPr>
        <p:spPr>
          <a:xfrm>
            <a:off x="519195" y="5457963"/>
            <a:ext cx="10588871" cy="724143"/>
          </a:xfrm>
          <a:prstGeom prst="rect">
            <a:avLst/>
          </a:prstGeom>
          <a:noFill/>
        </p:spPr>
        <p:txBody>
          <a:bodyPr wrap="squar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Sum: 2 x 10 x 15 x 50 x 50 = </a:t>
            </a:r>
            <a:r>
              <a:rPr lang="en-US" sz="3137" dirty="0">
                <a:solidFill>
                  <a:schemeClr val="tx2"/>
                </a:solidFill>
              </a:rPr>
              <a:t>750,000 </a:t>
            </a:r>
          </a:p>
        </p:txBody>
      </p:sp>
    </p:spTree>
    <p:extLst>
      <p:ext uri="{BB962C8B-B14F-4D97-AF65-F5344CB8AC3E}">
        <p14:creationId xmlns:p14="http://schemas.microsoft.com/office/powerpoint/2010/main" val="179835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Connectivity</a:t>
            </a:r>
          </a:p>
        </p:txBody>
      </p:sp>
      <p:sp>
        <p:nvSpPr>
          <p:cNvPr id="2" name="Text Placeholder 1"/>
          <p:cNvSpPr>
            <a:spLocks noGrp="1"/>
          </p:cNvSpPr>
          <p:nvPr>
            <p:ph type="body" sz="quarter" idx="10"/>
          </p:nvPr>
        </p:nvSpPr>
        <p:spPr>
          <a:xfrm>
            <a:off x="317500" y="2121705"/>
            <a:ext cx="11553825" cy="4219575"/>
          </a:xfrm>
        </p:spPr>
        <p:txBody>
          <a:bodyPr/>
          <a:lstStyle/>
          <a:p>
            <a:r>
              <a:rPr lang="en-US" dirty="0"/>
              <a:t>Define the layout of devices</a:t>
            </a:r>
          </a:p>
          <a:p>
            <a:r>
              <a:rPr lang="en-US" dirty="0"/>
              <a:t>How will they send data? – </a:t>
            </a:r>
            <a:r>
              <a:rPr lang="en-US" dirty="0" err="1"/>
              <a:t>wifi</a:t>
            </a:r>
            <a:r>
              <a:rPr lang="en-US" dirty="0"/>
              <a:t>, Bluetooth, Ethernet</a:t>
            </a:r>
          </a:p>
          <a:p>
            <a:r>
              <a:rPr lang="en-US" dirty="0"/>
              <a:t>Where will the data be consolidated before sending it to the cloud</a:t>
            </a:r>
          </a:p>
          <a:p>
            <a:r>
              <a:rPr lang="en-US" dirty="0"/>
              <a:t>Will the sensors be directly connecting to the cloud?</a:t>
            </a:r>
          </a:p>
        </p:txBody>
      </p:sp>
    </p:spTree>
    <p:extLst>
      <p:ext uri="{BB962C8B-B14F-4D97-AF65-F5344CB8AC3E}">
        <p14:creationId xmlns:p14="http://schemas.microsoft.com/office/powerpoint/2010/main" val="354323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scenario</a:t>
            </a:r>
          </a:p>
        </p:txBody>
      </p:sp>
      <p:pic>
        <p:nvPicPr>
          <p:cNvPr id="4" name="Picture 3"/>
          <p:cNvPicPr>
            <a:picLocks noChangeAspect="1"/>
          </p:cNvPicPr>
          <p:nvPr/>
        </p:nvPicPr>
        <p:blipFill>
          <a:blip r:embed="rId2"/>
          <a:stretch>
            <a:fillRect/>
          </a:stretch>
        </p:blipFill>
        <p:spPr>
          <a:xfrm>
            <a:off x="5743038" y="2511298"/>
            <a:ext cx="5570434" cy="3176661"/>
          </a:xfrm>
          <a:prstGeom prst="rect">
            <a:avLst/>
          </a:prstGeom>
        </p:spPr>
      </p:pic>
      <p:pic>
        <p:nvPicPr>
          <p:cNvPr id="5" name="Picture 4"/>
          <p:cNvPicPr>
            <a:picLocks noChangeAspect="1"/>
          </p:cNvPicPr>
          <p:nvPr/>
        </p:nvPicPr>
        <p:blipFill>
          <a:blip r:embed="rId3"/>
          <a:stretch>
            <a:fillRect/>
          </a:stretch>
        </p:blipFill>
        <p:spPr>
          <a:xfrm>
            <a:off x="5743038" y="2511298"/>
            <a:ext cx="5570434" cy="3176661"/>
          </a:xfrm>
          <a:prstGeom prst="rect">
            <a:avLst/>
          </a:prstGeom>
        </p:spPr>
      </p:pic>
      <p:sp>
        <p:nvSpPr>
          <p:cNvPr id="8" name="Speech Bubble: Rectangle 7"/>
          <p:cNvSpPr/>
          <p:nvPr/>
        </p:nvSpPr>
        <p:spPr bwMode="auto">
          <a:xfrm>
            <a:off x="2354599" y="2087743"/>
            <a:ext cx="3176661" cy="917702"/>
          </a:xfrm>
          <a:prstGeom prst="wedgeRectCallout">
            <a:avLst>
              <a:gd name="adj1" fmla="val 122973"/>
              <a:gd name="adj2" fmla="val 101118"/>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Each floor has bays</a:t>
            </a:r>
          </a:p>
        </p:txBody>
      </p:sp>
    </p:spTree>
    <p:extLst>
      <p:ext uri="{BB962C8B-B14F-4D97-AF65-F5344CB8AC3E}">
        <p14:creationId xmlns:p14="http://schemas.microsoft.com/office/powerpoint/2010/main" val="31315753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scenario</a:t>
            </a:r>
          </a:p>
        </p:txBody>
      </p:sp>
      <p:pic>
        <p:nvPicPr>
          <p:cNvPr id="4" name="Picture 3"/>
          <p:cNvPicPr>
            <a:picLocks noChangeAspect="1"/>
          </p:cNvPicPr>
          <p:nvPr/>
        </p:nvPicPr>
        <p:blipFill>
          <a:blip r:embed="rId2"/>
          <a:stretch>
            <a:fillRect/>
          </a:stretch>
        </p:blipFill>
        <p:spPr>
          <a:xfrm>
            <a:off x="5743038" y="2511298"/>
            <a:ext cx="5570434" cy="3176661"/>
          </a:xfrm>
          <a:prstGeom prst="rect">
            <a:avLst/>
          </a:prstGeom>
        </p:spPr>
      </p:pic>
      <p:pic>
        <p:nvPicPr>
          <p:cNvPr id="5" name="Picture 4"/>
          <p:cNvPicPr>
            <a:picLocks noChangeAspect="1"/>
          </p:cNvPicPr>
          <p:nvPr/>
        </p:nvPicPr>
        <p:blipFill>
          <a:blip r:embed="rId3"/>
          <a:stretch>
            <a:fillRect/>
          </a:stretch>
        </p:blipFill>
        <p:spPr>
          <a:xfrm>
            <a:off x="5743038" y="2511298"/>
            <a:ext cx="5570434" cy="3176661"/>
          </a:xfrm>
          <a:prstGeom prst="rect">
            <a:avLst/>
          </a:prstGeom>
        </p:spPr>
      </p:pic>
      <p:pic>
        <p:nvPicPr>
          <p:cNvPr id="6" name="Picture 5"/>
          <p:cNvPicPr>
            <a:picLocks noChangeAspect="1"/>
          </p:cNvPicPr>
          <p:nvPr/>
        </p:nvPicPr>
        <p:blipFill>
          <a:blip r:embed="rId4"/>
          <a:stretch>
            <a:fillRect/>
          </a:stretch>
        </p:blipFill>
        <p:spPr>
          <a:xfrm>
            <a:off x="5822800" y="2440705"/>
            <a:ext cx="5490672" cy="3247254"/>
          </a:xfrm>
          <a:prstGeom prst="rect">
            <a:avLst/>
          </a:prstGeom>
        </p:spPr>
      </p:pic>
      <p:sp>
        <p:nvSpPr>
          <p:cNvPr id="7" name="Speech Bubble: Rectangle 6"/>
          <p:cNvSpPr/>
          <p:nvPr/>
        </p:nvSpPr>
        <p:spPr bwMode="auto">
          <a:xfrm>
            <a:off x="1295712" y="3640778"/>
            <a:ext cx="3176661" cy="917702"/>
          </a:xfrm>
          <a:prstGeom prst="wedgeRectCallout">
            <a:avLst>
              <a:gd name="adj1" fmla="val 105254"/>
              <a:gd name="adj2" fmla="val 82945"/>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One sensor per bay</a:t>
            </a:r>
          </a:p>
        </p:txBody>
      </p:sp>
    </p:spTree>
    <p:extLst>
      <p:ext uri="{BB962C8B-B14F-4D97-AF65-F5344CB8AC3E}">
        <p14:creationId xmlns:p14="http://schemas.microsoft.com/office/powerpoint/2010/main" val="35386453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scenario</a:t>
            </a:r>
          </a:p>
        </p:txBody>
      </p:sp>
      <p:pic>
        <p:nvPicPr>
          <p:cNvPr id="4" name="Picture 3"/>
          <p:cNvPicPr>
            <a:picLocks noChangeAspect="1"/>
          </p:cNvPicPr>
          <p:nvPr/>
        </p:nvPicPr>
        <p:blipFill>
          <a:blip r:embed="rId3"/>
          <a:stretch>
            <a:fillRect/>
          </a:stretch>
        </p:blipFill>
        <p:spPr>
          <a:xfrm>
            <a:off x="5743038" y="2511298"/>
            <a:ext cx="5570434" cy="3176661"/>
          </a:xfrm>
          <a:prstGeom prst="rect">
            <a:avLst/>
          </a:prstGeom>
        </p:spPr>
      </p:pic>
      <p:pic>
        <p:nvPicPr>
          <p:cNvPr id="5" name="Picture 4"/>
          <p:cNvPicPr>
            <a:picLocks noChangeAspect="1"/>
          </p:cNvPicPr>
          <p:nvPr/>
        </p:nvPicPr>
        <p:blipFill>
          <a:blip r:embed="rId4"/>
          <a:stretch>
            <a:fillRect/>
          </a:stretch>
        </p:blipFill>
        <p:spPr>
          <a:xfrm>
            <a:off x="5743038" y="2511298"/>
            <a:ext cx="5570434" cy="3176661"/>
          </a:xfrm>
          <a:prstGeom prst="rect">
            <a:avLst/>
          </a:prstGeom>
        </p:spPr>
      </p:pic>
      <p:pic>
        <p:nvPicPr>
          <p:cNvPr id="6" name="Picture 5"/>
          <p:cNvPicPr>
            <a:picLocks noChangeAspect="1"/>
          </p:cNvPicPr>
          <p:nvPr/>
        </p:nvPicPr>
        <p:blipFill>
          <a:blip r:embed="rId5"/>
          <a:stretch>
            <a:fillRect/>
          </a:stretch>
        </p:blipFill>
        <p:spPr>
          <a:xfrm>
            <a:off x="5822800" y="2440705"/>
            <a:ext cx="5490672" cy="3247254"/>
          </a:xfrm>
          <a:prstGeom prst="rect">
            <a:avLst/>
          </a:prstGeom>
        </p:spPr>
      </p:pic>
      <p:sp>
        <p:nvSpPr>
          <p:cNvPr id="7" name="Speech Bubble: Rectangle 6"/>
          <p:cNvSpPr/>
          <p:nvPr/>
        </p:nvSpPr>
        <p:spPr bwMode="auto">
          <a:xfrm>
            <a:off x="1295712" y="3640778"/>
            <a:ext cx="3176661" cy="917702"/>
          </a:xfrm>
          <a:prstGeom prst="wedgeRectCallout">
            <a:avLst>
              <a:gd name="adj1" fmla="val 131504"/>
              <a:gd name="adj2" fmla="val -196469"/>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One hub per floor that consolidates data for the floor</a:t>
            </a:r>
          </a:p>
        </p:txBody>
      </p:sp>
      <p:pic>
        <p:nvPicPr>
          <p:cNvPr id="8" name="Picture 7"/>
          <p:cNvPicPr>
            <a:picLocks noChangeAspect="1"/>
          </p:cNvPicPr>
          <p:nvPr/>
        </p:nvPicPr>
        <p:blipFill>
          <a:blip r:embed="rId6"/>
          <a:stretch>
            <a:fillRect/>
          </a:stretch>
        </p:blipFill>
        <p:spPr>
          <a:xfrm>
            <a:off x="6943110" y="2125535"/>
            <a:ext cx="1182526" cy="722991"/>
          </a:xfrm>
          <a:prstGeom prst="rect">
            <a:avLst/>
          </a:prstGeom>
        </p:spPr>
      </p:pic>
    </p:spTree>
    <p:extLst>
      <p:ext uri="{BB962C8B-B14F-4D97-AF65-F5344CB8AC3E}">
        <p14:creationId xmlns:p14="http://schemas.microsoft.com/office/powerpoint/2010/main" val="7247207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scenario</a:t>
            </a:r>
          </a:p>
        </p:txBody>
      </p:sp>
      <p:pic>
        <p:nvPicPr>
          <p:cNvPr id="3" name="Picture 2"/>
          <p:cNvPicPr>
            <a:picLocks noChangeAspect="1"/>
          </p:cNvPicPr>
          <p:nvPr/>
        </p:nvPicPr>
        <p:blipFill>
          <a:blip r:embed="rId3"/>
          <a:stretch>
            <a:fillRect/>
          </a:stretch>
        </p:blipFill>
        <p:spPr>
          <a:xfrm>
            <a:off x="7225480" y="1523003"/>
            <a:ext cx="3208023" cy="4799409"/>
          </a:xfrm>
          <a:prstGeom prst="rect">
            <a:avLst/>
          </a:prstGeom>
        </p:spPr>
      </p:pic>
      <p:sp>
        <p:nvSpPr>
          <p:cNvPr id="4" name="Speech Bubble: Rectangle 3"/>
          <p:cNvSpPr/>
          <p:nvPr/>
        </p:nvSpPr>
        <p:spPr bwMode="auto">
          <a:xfrm>
            <a:off x="2920500" y="3005004"/>
            <a:ext cx="3176661" cy="917702"/>
          </a:xfrm>
          <a:prstGeom prst="wedgeRectCallout">
            <a:avLst>
              <a:gd name="adj1" fmla="val 105910"/>
              <a:gd name="adj2" fmla="val -176024"/>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Gateway for each building</a:t>
            </a:r>
          </a:p>
        </p:txBody>
      </p:sp>
    </p:spTree>
    <p:extLst>
      <p:ext uri="{BB962C8B-B14F-4D97-AF65-F5344CB8AC3E}">
        <p14:creationId xmlns:p14="http://schemas.microsoft.com/office/powerpoint/2010/main" val="296284193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2051739"/>
          </a:xfrm>
        </p:spPr>
        <p:txBody>
          <a:bodyPr/>
          <a:lstStyle/>
          <a:p>
            <a:r>
              <a:rPr lang="en-US" dirty="0"/>
              <a:t>JSON/CSV/Text</a:t>
            </a:r>
          </a:p>
          <a:p>
            <a:r>
              <a:rPr lang="en-US" dirty="0"/>
              <a:t>Collection or single messages?</a:t>
            </a:r>
          </a:p>
          <a:p>
            <a:r>
              <a:rPr lang="en-US" dirty="0"/>
              <a:t>Compressed</a:t>
            </a:r>
          </a:p>
        </p:txBody>
      </p:sp>
      <p:sp>
        <p:nvSpPr>
          <p:cNvPr id="3" name="Title 2"/>
          <p:cNvSpPr>
            <a:spLocks noGrp="1"/>
          </p:cNvSpPr>
          <p:nvPr>
            <p:ph type="title"/>
          </p:nvPr>
        </p:nvSpPr>
        <p:spPr>
          <a:xfrm>
            <a:off x="318052" y="-414801"/>
            <a:ext cx="11552582" cy="1325563"/>
          </a:xfrm>
        </p:spPr>
        <p:txBody>
          <a:bodyPr/>
          <a:lstStyle/>
          <a:p>
            <a:r>
              <a:rPr lang="en-US" dirty="0"/>
              <a:t>Data structure</a:t>
            </a:r>
          </a:p>
        </p:txBody>
      </p:sp>
      <p:sp>
        <p:nvSpPr>
          <p:cNvPr id="4" name="Title 2"/>
          <p:cNvSpPr txBox="1">
            <a:spLocks/>
          </p:cNvSpPr>
          <p:nvPr/>
        </p:nvSpPr>
        <p:spPr>
          <a:xfrm>
            <a:off x="236825" y="3447165"/>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921" dirty="0"/>
              <a:t>Our scenario (JSON collection)</a:t>
            </a:r>
          </a:p>
        </p:txBody>
      </p:sp>
      <p:sp>
        <p:nvSpPr>
          <p:cNvPr id="5" name="Text Placeholder 1"/>
          <p:cNvSpPr txBox="1">
            <a:spLocks/>
          </p:cNvSpPr>
          <p:nvPr/>
        </p:nvSpPr>
        <p:spPr>
          <a:xfrm>
            <a:off x="442837" y="4342144"/>
            <a:ext cx="11653523" cy="1387941"/>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921" dirty="0"/>
          </a:p>
          <a:p>
            <a:pPr marL="0" indent="0">
              <a:buNone/>
            </a:pPr>
            <a:endParaRPr lang="en-US" sz="3921" dirty="0"/>
          </a:p>
        </p:txBody>
      </p:sp>
      <p:pic>
        <p:nvPicPr>
          <p:cNvPr id="7" name="Picture 6"/>
          <p:cNvPicPr>
            <a:picLocks noChangeAspect="1"/>
          </p:cNvPicPr>
          <p:nvPr/>
        </p:nvPicPr>
        <p:blipFill rotWithShape="1">
          <a:blip r:embed="rId3"/>
          <a:srcRect t="9849" r="16611" b="66605"/>
          <a:stretch/>
        </p:blipFill>
        <p:spPr>
          <a:xfrm>
            <a:off x="236826" y="4342145"/>
            <a:ext cx="10165316" cy="1614511"/>
          </a:xfrm>
          <a:prstGeom prst="rect">
            <a:avLst/>
          </a:prstGeom>
        </p:spPr>
      </p:pic>
    </p:spTree>
    <p:extLst>
      <p:ext uri="{BB962C8B-B14F-4D97-AF65-F5344CB8AC3E}">
        <p14:creationId xmlns:p14="http://schemas.microsoft.com/office/powerpoint/2010/main" val="16053698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619799"/>
            <a:ext cx="11756528" cy="2738378"/>
          </a:xfrm>
        </p:spPr>
        <p:txBody>
          <a:bodyPr/>
          <a:lstStyle/>
          <a:p>
            <a:r>
              <a:rPr lang="en-US" sz="4705" dirty="0"/>
              <a:t>Factors to consider</a:t>
            </a:r>
          </a:p>
          <a:p>
            <a:pPr marL="784338" lvl="1" indent="-448193">
              <a:buFont typeface="+mj-lt"/>
              <a:buAutoNum type="arabicPeriod"/>
            </a:pPr>
            <a:r>
              <a:rPr lang="en-US" sz="3137" dirty="0"/>
              <a:t>Criticality</a:t>
            </a:r>
          </a:p>
          <a:p>
            <a:pPr marL="784338" lvl="1" indent="-448193">
              <a:buFont typeface="+mj-lt"/>
              <a:buAutoNum type="arabicPeriod"/>
            </a:pPr>
            <a:r>
              <a:rPr lang="en-US" sz="3137" dirty="0"/>
              <a:t>Timeliness</a:t>
            </a:r>
          </a:p>
          <a:p>
            <a:pPr marL="784338" lvl="1" indent="-448193">
              <a:buFont typeface="+mj-lt"/>
              <a:buAutoNum type="arabicPeriod"/>
            </a:pPr>
            <a:r>
              <a:rPr lang="en-US" sz="3137" dirty="0"/>
              <a:t>Connectivity</a:t>
            </a:r>
          </a:p>
          <a:p>
            <a:pPr marL="784338" lvl="1" indent="-448193">
              <a:buFont typeface="+mj-lt"/>
              <a:buAutoNum type="arabicPeriod"/>
            </a:pPr>
            <a:r>
              <a:rPr lang="en-US" sz="3137" dirty="0"/>
              <a:t>Costs</a:t>
            </a:r>
          </a:p>
        </p:txBody>
      </p:sp>
      <p:sp>
        <p:nvSpPr>
          <p:cNvPr id="3" name="Title 2"/>
          <p:cNvSpPr>
            <a:spLocks noGrp="1"/>
          </p:cNvSpPr>
          <p:nvPr>
            <p:ph type="title"/>
          </p:nvPr>
        </p:nvSpPr>
        <p:spPr>
          <a:xfrm>
            <a:off x="318052" y="-186202"/>
            <a:ext cx="11552582" cy="1325563"/>
          </a:xfrm>
        </p:spPr>
        <p:txBody>
          <a:bodyPr/>
          <a:lstStyle/>
          <a:p>
            <a:r>
              <a:rPr lang="en-US" dirty="0"/>
              <a:t>Frequency</a:t>
            </a:r>
          </a:p>
        </p:txBody>
      </p:sp>
      <p:sp>
        <p:nvSpPr>
          <p:cNvPr id="5" name="TextBox 4"/>
          <p:cNvSpPr txBox="1"/>
          <p:nvPr/>
        </p:nvSpPr>
        <p:spPr>
          <a:xfrm>
            <a:off x="378009" y="4911442"/>
            <a:ext cx="7412211" cy="1158629"/>
          </a:xfrm>
          <a:prstGeom prst="rect">
            <a:avLst/>
          </a:prstGeom>
          <a:noFill/>
        </p:spPr>
        <p:txBody>
          <a:bodyPr wrap="square" lIns="179285" tIns="143428" rIns="179285" bIns="143428" rtlCol="0">
            <a:spAutoFit/>
          </a:bodyPr>
          <a:lstStyle/>
          <a:p>
            <a:pPr>
              <a:lnSpc>
                <a:spcPct val="90000"/>
              </a:lnSpc>
              <a:spcAft>
                <a:spcPts val="588"/>
              </a:spcAft>
            </a:pPr>
            <a:r>
              <a:rPr lang="en-US" sz="3137" i="1" dirty="0">
                <a:gradFill>
                  <a:gsLst>
                    <a:gs pos="2917">
                      <a:schemeClr val="tx1"/>
                    </a:gs>
                    <a:gs pos="30000">
                      <a:schemeClr val="tx1"/>
                    </a:gs>
                  </a:gsLst>
                  <a:lin ang="5400000" scaled="0"/>
                </a:gradFill>
              </a:rPr>
              <a:t>We will cover the costs in detail a little later down our journey…</a:t>
            </a:r>
          </a:p>
        </p:txBody>
      </p:sp>
    </p:spTree>
    <p:extLst>
      <p:ext uri="{BB962C8B-B14F-4D97-AF65-F5344CB8AC3E}">
        <p14:creationId xmlns:p14="http://schemas.microsoft.com/office/powerpoint/2010/main" val="14973361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60380" y="-100623"/>
            <a:ext cx="11100581" cy="7086688"/>
          </a:xfrm>
          <a:prstGeom prst="rect">
            <a:avLst/>
          </a:prstGeom>
        </p:spPr>
      </p:pic>
    </p:spTree>
    <p:extLst>
      <p:ext uri="{BB962C8B-B14F-4D97-AF65-F5344CB8AC3E}">
        <p14:creationId xmlns:p14="http://schemas.microsoft.com/office/powerpoint/2010/main" val="398538233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2238361"/>
            <a:ext cx="11653523" cy="635367"/>
          </a:xfrm>
        </p:spPr>
        <p:txBody>
          <a:bodyPr/>
          <a:lstStyle/>
          <a:p>
            <a:r>
              <a:rPr lang="en-US" dirty="0"/>
              <a:t>Let’s talk this along with Data Ingestion!</a:t>
            </a:r>
          </a:p>
        </p:txBody>
      </p:sp>
      <p:sp>
        <p:nvSpPr>
          <p:cNvPr id="3" name="Title 2"/>
          <p:cNvSpPr>
            <a:spLocks noGrp="1"/>
          </p:cNvSpPr>
          <p:nvPr>
            <p:ph type="title"/>
          </p:nvPr>
        </p:nvSpPr>
        <p:spPr/>
        <p:txBody>
          <a:bodyPr/>
          <a:lstStyle/>
          <a:p>
            <a:r>
              <a:rPr lang="en-US" dirty="0"/>
              <a:t>Security</a:t>
            </a:r>
          </a:p>
        </p:txBody>
      </p:sp>
    </p:spTree>
    <p:extLst>
      <p:ext uri="{BB962C8B-B14F-4D97-AF65-F5344CB8AC3E}">
        <p14:creationId xmlns:p14="http://schemas.microsoft.com/office/powerpoint/2010/main" val="77568954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ingestion</a:t>
            </a:r>
          </a:p>
        </p:txBody>
      </p:sp>
    </p:spTree>
    <p:extLst>
      <p:ext uri="{BB962C8B-B14F-4D97-AF65-F5344CB8AC3E}">
        <p14:creationId xmlns:p14="http://schemas.microsoft.com/office/powerpoint/2010/main" val="23015602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to consider</a:t>
            </a:r>
          </a:p>
        </p:txBody>
      </p:sp>
      <p:sp>
        <p:nvSpPr>
          <p:cNvPr id="3" name="Text Placeholder 2"/>
          <p:cNvSpPr>
            <a:spLocks noGrp="1"/>
          </p:cNvSpPr>
          <p:nvPr>
            <p:ph type="body" sz="quarter" idx="10"/>
          </p:nvPr>
        </p:nvSpPr>
        <p:spPr>
          <a:xfrm>
            <a:off x="269239" y="1189495"/>
            <a:ext cx="11653523" cy="4706930"/>
          </a:xfrm>
        </p:spPr>
        <p:txBody>
          <a:bodyPr/>
          <a:lstStyle/>
          <a:p>
            <a:pPr marL="560241" indent="-560241">
              <a:buFont typeface="Arial" panose="020B0604020202020204" pitchFamily="34" charset="0"/>
              <a:buChar char="•"/>
            </a:pPr>
            <a:r>
              <a:rPr lang="en-US" dirty="0"/>
              <a:t>Location</a:t>
            </a:r>
          </a:p>
          <a:p>
            <a:pPr marL="560241" indent="-560241">
              <a:buFont typeface="Arial" panose="020B0604020202020204" pitchFamily="34" charset="0"/>
              <a:buChar char="•"/>
            </a:pPr>
            <a:r>
              <a:rPr lang="en-US" dirty="0"/>
              <a:t>Throughput</a:t>
            </a:r>
          </a:p>
          <a:p>
            <a:pPr marL="560241" indent="-560241">
              <a:buFont typeface="Arial" panose="020B0604020202020204" pitchFamily="34" charset="0"/>
              <a:buChar char="•"/>
            </a:pPr>
            <a:r>
              <a:rPr lang="en-US" dirty="0"/>
              <a:t>Security</a:t>
            </a:r>
          </a:p>
          <a:p>
            <a:pPr marL="560241" indent="-560241">
              <a:buFont typeface="Arial" panose="020B0604020202020204" pitchFamily="34" charset="0"/>
              <a:buChar char="•"/>
            </a:pPr>
            <a:r>
              <a:rPr lang="en-US" dirty="0"/>
              <a:t>      Authentication &amp; Authorization</a:t>
            </a:r>
          </a:p>
          <a:p>
            <a:pPr marL="560241" indent="-560241">
              <a:buFont typeface="Arial" panose="020B0604020202020204" pitchFamily="34" charset="0"/>
              <a:buChar char="•"/>
            </a:pPr>
            <a:r>
              <a:rPr lang="en-US" dirty="0"/>
              <a:t>      Encryption</a:t>
            </a:r>
          </a:p>
          <a:p>
            <a:pPr marL="560241" indent="-560241">
              <a:buFont typeface="Arial" panose="020B0604020202020204" pitchFamily="34" charset="0"/>
              <a:buChar char="•"/>
            </a:pPr>
            <a:r>
              <a:rPr lang="en-US" dirty="0"/>
              <a:t>Compression</a:t>
            </a:r>
          </a:p>
          <a:p>
            <a:pPr marL="560241" indent="-560241">
              <a:buFont typeface="Arial" panose="020B0604020202020204" pitchFamily="34" charset="0"/>
              <a:buChar char="•"/>
            </a:pPr>
            <a:r>
              <a:rPr lang="en-US" dirty="0"/>
              <a:t>Collection parsing </a:t>
            </a:r>
          </a:p>
        </p:txBody>
      </p:sp>
    </p:spTree>
    <p:extLst>
      <p:ext uri="{BB962C8B-B14F-4D97-AF65-F5344CB8AC3E}">
        <p14:creationId xmlns:p14="http://schemas.microsoft.com/office/powerpoint/2010/main" val="36065828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52" y="-683741"/>
            <a:ext cx="11552582" cy="1325563"/>
          </a:xfrm>
        </p:spPr>
        <p:txBody>
          <a:bodyPr/>
          <a:lstStyle/>
          <a:p>
            <a:r>
              <a:rPr lang="en-US" dirty="0"/>
              <a:t>Our scenario</a:t>
            </a:r>
          </a:p>
        </p:txBody>
      </p:sp>
      <p:sp>
        <p:nvSpPr>
          <p:cNvPr id="3" name="Text Placeholder 2"/>
          <p:cNvSpPr>
            <a:spLocks noGrp="1"/>
          </p:cNvSpPr>
          <p:nvPr>
            <p:ph type="body" sz="quarter" idx="10"/>
          </p:nvPr>
        </p:nvSpPr>
        <p:spPr>
          <a:xfrm>
            <a:off x="269239" y="958263"/>
            <a:ext cx="11653523" cy="1387941"/>
          </a:xfrm>
        </p:spPr>
        <p:txBody>
          <a:bodyPr/>
          <a:lstStyle/>
          <a:p>
            <a:pPr marL="560241" indent="-560241">
              <a:buFont typeface="Arial" panose="020B0604020202020204" pitchFamily="34" charset="0"/>
              <a:buChar char="•"/>
            </a:pPr>
            <a:r>
              <a:rPr lang="en-US" dirty="0"/>
              <a:t>No. of sensors: 750,000</a:t>
            </a:r>
          </a:p>
          <a:p>
            <a:pPr marL="560241" indent="-560241">
              <a:buFont typeface="Arial" panose="020B0604020202020204" pitchFamily="34" charset="0"/>
              <a:buChar char="•"/>
            </a:pPr>
            <a:r>
              <a:rPr lang="en-US" dirty="0"/>
              <a:t>Throughput requirements:</a:t>
            </a:r>
          </a:p>
        </p:txBody>
      </p:sp>
      <p:graphicFrame>
        <p:nvGraphicFramePr>
          <p:cNvPr id="4" name="Table 3"/>
          <p:cNvGraphicFramePr>
            <a:graphicFrameLocks noGrp="1"/>
          </p:cNvGraphicFramePr>
          <p:nvPr>
            <p:extLst/>
          </p:nvPr>
        </p:nvGraphicFramePr>
        <p:xfrm>
          <a:off x="1295714" y="2346205"/>
          <a:ext cx="9600574" cy="4336441"/>
        </p:xfrm>
        <a:graphic>
          <a:graphicData uri="http://schemas.openxmlformats.org/drawingml/2006/table">
            <a:tbl>
              <a:tblPr firstRow="1" bandRow="1">
                <a:tableStyleId>{5940675A-B579-460E-94D1-54222C63F5DA}</a:tableStyleId>
              </a:tblPr>
              <a:tblGrid>
                <a:gridCol w="2559865">
                  <a:extLst>
                    <a:ext uri="{9D8B030D-6E8A-4147-A177-3AD203B41FA5}">
                      <a16:colId xmlns:a16="http://schemas.microsoft.com/office/drawing/2014/main" val="491831555"/>
                    </a:ext>
                  </a:extLst>
                </a:gridCol>
                <a:gridCol w="1592541">
                  <a:extLst>
                    <a:ext uri="{9D8B030D-6E8A-4147-A177-3AD203B41FA5}">
                      <a16:colId xmlns:a16="http://schemas.microsoft.com/office/drawing/2014/main" val="777145373"/>
                    </a:ext>
                  </a:extLst>
                </a:gridCol>
                <a:gridCol w="1927813">
                  <a:extLst>
                    <a:ext uri="{9D8B030D-6E8A-4147-A177-3AD203B41FA5}">
                      <a16:colId xmlns:a16="http://schemas.microsoft.com/office/drawing/2014/main" val="4037306616"/>
                    </a:ext>
                  </a:extLst>
                </a:gridCol>
                <a:gridCol w="1843996">
                  <a:extLst>
                    <a:ext uri="{9D8B030D-6E8A-4147-A177-3AD203B41FA5}">
                      <a16:colId xmlns:a16="http://schemas.microsoft.com/office/drawing/2014/main" val="1860139784"/>
                    </a:ext>
                  </a:extLst>
                </a:gridCol>
                <a:gridCol w="1676359">
                  <a:extLst>
                    <a:ext uri="{9D8B030D-6E8A-4147-A177-3AD203B41FA5}">
                      <a16:colId xmlns:a16="http://schemas.microsoft.com/office/drawing/2014/main" val="3609010289"/>
                    </a:ext>
                  </a:extLst>
                </a:gridCol>
              </a:tblGrid>
              <a:tr h="838713">
                <a:tc>
                  <a:txBody>
                    <a:bodyPr/>
                    <a:lstStyle/>
                    <a:p>
                      <a:r>
                        <a:rPr lang="en-US" sz="1600" b="1" dirty="0"/>
                        <a:t>Scenario</a:t>
                      </a:r>
                    </a:p>
                  </a:txBody>
                  <a:tcPr marL="89642" marR="89642" marT="44821" marB="44821"/>
                </a:tc>
                <a:tc>
                  <a:txBody>
                    <a:bodyPr/>
                    <a:lstStyle/>
                    <a:p>
                      <a:r>
                        <a:rPr lang="en-US" sz="1600" b="1" dirty="0"/>
                        <a:t>Frequency (in mins)</a:t>
                      </a:r>
                    </a:p>
                  </a:txBody>
                  <a:tcPr marL="89642" marR="89642" marT="44821" marB="44821"/>
                </a:tc>
                <a:tc>
                  <a:txBody>
                    <a:bodyPr/>
                    <a:lstStyle/>
                    <a:p>
                      <a:r>
                        <a:rPr lang="en-US" sz="1600" b="1" dirty="0"/>
                        <a:t>Message size  (in bytes)</a:t>
                      </a:r>
                    </a:p>
                  </a:txBody>
                  <a:tcPr marL="89642" marR="89642" marT="44821" marB="44821"/>
                </a:tc>
                <a:tc>
                  <a:txBody>
                    <a:bodyPr/>
                    <a:lstStyle/>
                    <a:p>
                      <a:r>
                        <a:rPr lang="en-US" sz="1600" b="1" dirty="0"/>
                        <a:t>Throughput (Mb/day)</a:t>
                      </a:r>
                    </a:p>
                  </a:txBody>
                  <a:tcPr marL="89642" marR="89642" marT="44821" marB="44821"/>
                </a:tc>
                <a:tc>
                  <a:txBody>
                    <a:bodyPr/>
                    <a:lstStyle/>
                    <a:p>
                      <a:pPr algn="ctr"/>
                      <a:r>
                        <a:rPr lang="en-US" sz="1600" b="1" dirty="0" err="1"/>
                        <a:t>Iot</a:t>
                      </a:r>
                      <a:r>
                        <a:rPr lang="en-US" sz="1600" b="1" dirty="0"/>
                        <a:t> </a:t>
                      </a:r>
                      <a:r>
                        <a:rPr lang="en-US" sz="1600" b="1" dirty="0" err="1"/>
                        <a:t>HubCost</a:t>
                      </a:r>
                      <a:r>
                        <a:rPr lang="en-US" sz="1600" b="1" baseline="0" dirty="0"/>
                        <a:t> per month (USD)</a:t>
                      </a:r>
                      <a:endParaRPr lang="en-US" sz="1600" b="1" dirty="0"/>
                    </a:p>
                  </a:txBody>
                  <a:tcPr marL="89642" marR="89642" marT="44821" marB="44821"/>
                </a:tc>
                <a:extLst>
                  <a:ext uri="{0D108BD9-81ED-4DB2-BD59-A6C34878D82A}">
                    <a16:rowId xmlns:a16="http://schemas.microsoft.com/office/drawing/2014/main" val="2290787784"/>
                  </a:ext>
                </a:extLst>
              </a:tr>
              <a:tr h="413762">
                <a:tc gridSpan="4">
                  <a:txBody>
                    <a:bodyPr/>
                    <a:lstStyle/>
                    <a:p>
                      <a:endParaRPr lang="en-US" sz="1600" dirty="0"/>
                    </a:p>
                  </a:txBody>
                  <a:tcPr marL="89642" marR="89642" marT="44821" marB="44821"/>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sz="1600" b="1" dirty="0"/>
                    </a:p>
                  </a:txBody>
                  <a:tcPr marL="89642" marR="89642" marT="44821" marB="44821"/>
                </a:tc>
                <a:extLst>
                  <a:ext uri="{0D108BD9-81ED-4DB2-BD59-A6C34878D82A}">
                    <a16:rowId xmlns:a16="http://schemas.microsoft.com/office/drawing/2014/main" val="2478455087"/>
                  </a:ext>
                </a:extLst>
              </a:tr>
              <a:tr h="413762">
                <a:tc>
                  <a:txBody>
                    <a:bodyPr/>
                    <a:lstStyle/>
                    <a:p>
                      <a:r>
                        <a:rPr lang="en-US" sz="1600" baseline="0" dirty="0"/>
                        <a:t>direct messages</a:t>
                      </a:r>
                      <a:endParaRPr lang="en-US" sz="1600" dirty="0"/>
                    </a:p>
                  </a:txBody>
                  <a:tcPr marL="89642" marR="89642" marT="44821" marB="44821"/>
                </a:tc>
                <a:tc>
                  <a:txBody>
                    <a:bodyPr/>
                    <a:lstStyle/>
                    <a:p>
                      <a:r>
                        <a:rPr lang="en-US" sz="1600" dirty="0"/>
                        <a:t>5</a:t>
                      </a:r>
                    </a:p>
                  </a:txBody>
                  <a:tcPr marL="89642" marR="89642" marT="44821" marB="44821"/>
                </a:tc>
                <a:tc>
                  <a:txBody>
                    <a:bodyPr/>
                    <a:lstStyle/>
                    <a:p>
                      <a:r>
                        <a:rPr lang="en-US" sz="1600" dirty="0"/>
                        <a:t>240</a:t>
                      </a:r>
                    </a:p>
                  </a:txBody>
                  <a:tcPr marL="89642" marR="89642" marT="44821" marB="44821"/>
                </a:tc>
                <a:tc>
                  <a:txBody>
                    <a:bodyPr/>
                    <a:lstStyle/>
                    <a:p>
                      <a:r>
                        <a:rPr lang="en-US" sz="1600" dirty="0">
                          <a:solidFill>
                            <a:srgbClr val="FF0000"/>
                          </a:solidFill>
                        </a:rPr>
                        <a:t>4943.85</a:t>
                      </a:r>
                    </a:p>
                  </a:txBody>
                  <a:tcPr marL="89642" marR="89642" marT="44821" marB="44821"/>
                </a:tc>
                <a:tc>
                  <a:txBody>
                    <a:bodyPr/>
                    <a:lstStyle/>
                    <a:p>
                      <a:r>
                        <a:rPr lang="en-US" sz="1600" dirty="0"/>
                        <a:t>2000</a:t>
                      </a:r>
                    </a:p>
                  </a:txBody>
                  <a:tcPr marL="89642" marR="89642" marT="44821" marB="44821"/>
                </a:tc>
                <a:extLst>
                  <a:ext uri="{0D108BD9-81ED-4DB2-BD59-A6C34878D82A}">
                    <a16:rowId xmlns:a16="http://schemas.microsoft.com/office/drawing/2014/main" val="2415378096"/>
                  </a:ext>
                </a:extLst>
              </a:tr>
              <a:tr h="413762">
                <a:tc>
                  <a:txBody>
                    <a:bodyPr/>
                    <a:lstStyle/>
                    <a:p>
                      <a:r>
                        <a:rPr lang="en-US" sz="1600" baseline="0" dirty="0"/>
                        <a:t>direct messages</a:t>
                      </a:r>
                      <a:endParaRPr lang="en-US" sz="1600" dirty="0"/>
                    </a:p>
                  </a:txBody>
                  <a:tcPr marL="89642" marR="89642" marT="44821" marB="44821"/>
                </a:tc>
                <a:tc>
                  <a:txBody>
                    <a:bodyPr/>
                    <a:lstStyle/>
                    <a:p>
                      <a:r>
                        <a:rPr lang="en-US" sz="1600" dirty="0"/>
                        <a:t>30</a:t>
                      </a:r>
                    </a:p>
                  </a:txBody>
                  <a:tcPr marL="89642" marR="89642" marT="44821" marB="44821"/>
                </a:tc>
                <a:tc>
                  <a:txBody>
                    <a:bodyPr/>
                    <a:lstStyle/>
                    <a:p>
                      <a:r>
                        <a:rPr lang="en-US" sz="1600" dirty="0"/>
                        <a:t>240</a:t>
                      </a:r>
                    </a:p>
                  </a:txBody>
                  <a:tcPr marL="89642" marR="89642" marT="44821" marB="44821"/>
                </a:tc>
                <a:tc>
                  <a:txBody>
                    <a:bodyPr/>
                    <a:lstStyle/>
                    <a:p>
                      <a:r>
                        <a:rPr lang="en-US" sz="1600" dirty="0"/>
                        <a:t>823.97</a:t>
                      </a:r>
                    </a:p>
                  </a:txBody>
                  <a:tcPr marL="89642" marR="89642" marT="44821" marB="44821"/>
                </a:tc>
                <a:tc>
                  <a:txBody>
                    <a:bodyPr/>
                    <a:lstStyle/>
                    <a:p>
                      <a:r>
                        <a:rPr lang="en-US" sz="1600" dirty="0"/>
                        <a:t>450</a:t>
                      </a:r>
                    </a:p>
                  </a:txBody>
                  <a:tcPr marL="89642" marR="89642" marT="44821" marB="44821"/>
                </a:tc>
                <a:extLst>
                  <a:ext uri="{0D108BD9-81ED-4DB2-BD59-A6C34878D82A}">
                    <a16:rowId xmlns:a16="http://schemas.microsoft.com/office/drawing/2014/main" val="1723821014"/>
                  </a:ext>
                </a:extLst>
              </a:tr>
              <a:tr h="413762">
                <a:tc>
                  <a:txBody>
                    <a:bodyPr/>
                    <a:lstStyle/>
                    <a:p>
                      <a:r>
                        <a:rPr lang="en-US" sz="1600" baseline="0" dirty="0"/>
                        <a:t>Aggregate messages</a:t>
                      </a:r>
                      <a:endParaRPr lang="en-US" sz="1600" dirty="0"/>
                    </a:p>
                  </a:txBody>
                  <a:tcPr marL="89642" marR="89642" marT="44821" marB="44821"/>
                </a:tc>
                <a:tc>
                  <a:txBody>
                    <a:bodyPr/>
                    <a:lstStyle/>
                    <a:p>
                      <a:r>
                        <a:rPr lang="en-US" sz="1600" dirty="0"/>
                        <a:t>5</a:t>
                      </a:r>
                    </a:p>
                  </a:txBody>
                  <a:tcPr marL="89642" marR="89642" marT="44821" marB="44821"/>
                </a:tc>
                <a:tc>
                  <a:txBody>
                    <a:bodyPr/>
                    <a:lstStyle/>
                    <a:p>
                      <a:r>
                        <a:rPr lang="en-US" sz="1600" dirty="0"/>
                        <a:t>34816</a:t>
                      </a:r>
                    </a:p>
                  </a:txBody>
                  <a:tcPr marL="89642" marR="89642" marT="44821" marB="44821"/>
                </a:tc>
                <a:tc>
                  <a:txBody>
                    <a:bodyPr/>
                    <a:lstStyle/>
                    <a:p>
                      <a:r>
                        <a:rPr lang="en-US" sz="1600" dirty="0"/>
                        <a:t>956.25</a:t>
                      </a:r>
                    </a:p>
                  </a:txBody>
                  <a:tcPr marL="89642" marR="89642" marT="44821" marB="44821"/>
                </a:tc>
                <a:tc>
                  <a:txBody>
                    <a:bodyPr/>
                    <a:lstStyle/>
                    <a:p>
                      <a:r>
                        <a:rPr lang="en-US" sz="1600" dirty="0"/>
                        <a:t>50</a:t>
                      </a:r>
                    </a:p>
                  </a:txBody>
                  <a:tcPr marL="89642" marR="89642" marT="44821" marB="44821"/>
                </a:tc>
                <a:extLst>
                  <a:ext uri="{0D108BD9-81ED-4DB2-BD59-A6C34878D82A}">
                    <a16:rowId xmlns:a16="http://schemas.microsoft.com/office/drawing/2014/main" val="769448067"/>
                  </a:ext>
                </a:extLst>
              </a:tr>
              <a:tr h="413762">
                <a:tc>
                  <a:txBody>
                    <a:bodyPr/>
                    <a:lstStyle/>
                    <a:p>
                      <a:r>
                        <a:rPr lang="en-US" sz="1600" baseline="0" dirty="0"/>
                        <a:t>aggregate messages</a:t>
                      </a:r>
                      <a:endParaRPr lang="en-US" sz="1600" dirty="0"/>
                    </a:p>
                  </a:txBody>
                  <a:tcPr marL="89642" marR="89642" marT="44821" marB="44821"/>
                </a:tc>
                <a:tc>
                  <a:txBody>
                    <a:bodyPr/>
                    <a:lstStyle/>
                    <a:p>
                      <a:r>
                        <a:rPr lang="en-US" sz="1600" dirty="0"/>
                        <a:t>30</a:t>
                      </a:r>
                    </a:p>
                  </a:txBody>
                  <a:tcPr marL="89642" marR="89642" marT="44821" marB="44821"/>
                </a:tc>
                <a:tc>
                  <a:txBody>
                    <a:bodyPr/>
                    <a:lstStyle/>
                    <a:p>
                      <a:r>
                        <a:rPr lang="en-US" sz="1600" dirty="0"/>
                        <a:t>34816</a:t>
                      </a:r>
                    </a:p>
                  </a:txBody>
                  <a:tcPr marL="89642" marR="89642" marT="44821" marB="44821"/>
                </a:tc>
                <a:tc>
                  <a:txBody>
                    <a:bodyPr/>
                    <a:lstStyle/>
                    <a:p>
                      <a:r>
                        <a:rPr lang="en-US" sz="1600" dirty="0"/>
                        <a:t>159.83</a:t>
                      </a:r>
                    </a:p>
                  </a:txBody>
                  <a:tcPr marL="89642" marR="89642" marT="44821" marB="44821"/>
                </a:tc>
                <a:tc>
                  <a:txBody>
                    <a:bodyPr/>
                    <a:lstStyle/>
                    <a:p>
                      <a:r>
                        <a:rPr lang="en-US" sz="1600" dirty="0"/>
                        <a:t>50</a:t>
                      </a:r>
                    </a:p>
                  </a:txBody>
                  <a:tcPr marL="89642" marR="89642" marT="44821" marB="44821"/>
                </a:tc>
                <a:extLst>
                  <a:ext uri="{0D108BD9-81ED-4DB2-BD59-A6C34878D82A}">
                    <a16:rowId xmlns:a16="http://schemas.microsoft.com/office/drawing/2014/main" val="3818789539"/>
                  </a:ext>
                </a:extLst>
              </a:tr>
              <a:tr h="590205">
                <a:tc>
                  <a:txBody>
                    <a:bodyPr/>
                    <a:lstStyle/>
                    <a:p>
                      <a:r>
                        <a:rPr lang="en-US" sz="1600" baseline="0" dirty="0"/>
                        <a:t> compressed &amp; aggregate messages</a:t>
                      </a:r>
                      <a:endParaRPr lang="en-US" sz="1600" dirty="0"/>
                    </a:p>
                  </a:txBody>
                  <a:tcPr marL="89642" marR="89642" marT="44821" marB="44821"/>
                </a:tc>
                <a:tc>
                  <a:txBody>
                    <a:bodyPr/>
                    <a:lstStyle/>
                    <a:p>
                      <a:r>
                        <a:rPr lang="en-US" sz="1600" dirty="0"/>
                        <a:t>5</a:t>
                      </a:r>
                    </a:p>
                  </a:txBody>
                  <a:tcPr marL="89642" marR="89642" marT="44821" marB="44821"/>
                </a:tc>
                <a:tc>
                  <a:txBody>
                    <a:bodyPr/>
                    <a:lstStyle/>
                    <a:p>
                      <a:r>
                        <a:rPr lang="en-US" sz="1600" dirty="0"/>
                        <a:t>5120</a:t>
                      </a:r>
                    </a:p>
                  </a:txBody>
                  <a:tcPr marL="89642" marR="89642" marT="44821" marB="44821"/>
                </a:tc>
                <a:tc>
                  <a:txBody>
                    <a:bodyPr/>
                    <a:lstStyle/>
                    <a:p>
                      <a:r>
                        <a:rPr lang="en-US" sz="1600" dirty="0"/>
                        <a:t>140.63</a:t>
                      </a:r>
                    </a:p>
                  </a:txBody>
                  <a:tcPr marL="89642" marR="89642" marT="44821" marB="44821"/>
                </a:tc>
                <a:tc>
                  <a:txBody>
                    <a:bodyPr/>
                    <a:lstStyle/>
                    <a:p>
                      <a:r>
                        <a:rPr lang="en-US" sz="1600" dirty="0"/>
                        <a:t>50</a:t>
                      </a:r>
                    </a:p>
                  </a:txBody>
                  <a:tcPr marL="89642" marR="89642" marT="44821" marB="44821"/>
                </a:tc>
                <a:extLst>
                  <a:ext uri="{0D108BD9-81ED-4DB2-BD59-A6C34878D82A}">
                    <a16:rowId xmlns:a16="http://schemas.microsoft.com/office/drawing/2014/main" val="140737067"/>
                  </a:ext>
                </a:extLst>
              </a:tr>
              <a:tr h="83871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aseline="0" dirty="0"/>
                        <a:t> compressed &amp; aggregate messages</a:t>
                      </a:r>
                      <a:endParaRPr lang="en-US" sz="1600" dirty="0"/>
                    </a:p>
                    <a:p>
                      <a:endParaRPr lang="en-US" sz="1600" dirty="0"/>
                    </a:p>
                  </a:txBody>
                  <a:tcPr marL="89642" marR="89642" marT="44821" marB="44821"/>
                </a:tc>
                <a:tc>
                  <a:txBody>
                    <a:bodyPr/>
                    <a:lstStyle/>
                    <a:p>
                      <a:r>
                        <a:rPr lang="en-US" sz="1600" dirty="0"/>
                        <a:t>30</a:t>
                      </a:r>
                    </a:p>
                  </a:txBody>
                  <a:tcPr marL="89642" marR="89642" marT="44821" marB="44821"/>
                </a:tc>
                <a:tc>
                  <a:txBody>
                    <a:bodyPr/>
                    <a:lstStyle/>
                    <a:p>
                      <a:r>
                        <a:rPr lang="en-US" sz="1600" dirty="0">
                          <a:solidFill>
                            <a:schemeClr val="tx1"/>
                          </a:solidFill>
                        </a:rPr>
                        <a:t>5120</a:t>
                      </a:r>
                    </a:p>
                  </a:txBody>
                  <a:tcPr marL="89642" marR="89642" marT="44821" marB="44821"/>
                </a:tc>
                <a:tc>
                  <a:txBody>
                    <a:bodyPr/>
                    <a:lstStyle/>
                    <a:p>
                      <a:r>
                        <a:rPr lang="en-US" sz="1600" dirty="0">
                          <a:solidFill>
                            <a:srgbClr val="107C10"/>
                          </a:solidFill>
                        </a:rPr>
                        <a:t>23.44</a:t>
                      </a:r>
                    </a:p>
                  </a:txBody>
                  <a:tcPr marL="89642" marR="89642" marT="44821" marB="44821"/>
                </a:tc>
                <a:tc>
                  <a:txBody>
                    <a:bodyPr/>
                    <a:lstStyle/>
                    <a:p>
                      <a:r>
                        <a:rPr lang="en-US" sz="1600" dirty="0"/>
                        <a:t>50</a:t>
                      </a:r>
                    </a:p>
                  </a:txBody>
                  <a:tcPr marL="89642" marR="89642" marT="44821" marB="44821"/>
                </a:tc>
                <a:extLst>
                  <a:ext uri="{0D108BD9-81ED-4DB2-BD59-A6C34878D82A}">
                    <a16:rowId xmlns:a16="http://schemas.microsoft.com/office/drawing/2014/main" val="3985472349"/>
                  </a:ext>
                </a:extLst>
              </a:tr>
            </a:tbl>
          </a:graphicData>
        </a:graphic>
      </p:graphicFrame>
      <p:sp>
        <p:nvSpPr>
          <p:cNvPr id="6" name="Oval 5"/>
          <p:cNvSpPr/>
          <p:nvPr/>
        </p:nvSpPr>
        <p:spPr bwMode="auto">
          <a:xfrm>
            <a:off x="1083934" y="5758551"/>
            <a:ext cx="10588871" cy="847110"/>
          </a:xfrm>
          <a:prstGeom prst="ellips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544293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52" y="109632"/>
            <a:ext cx="11552582" cy="1325563"/>
          </a:xfrm>
        </p:spPr>
        <p:txBody>
          <a:bodyPr/>
          <a:lstStyle/>
          <a:p>
            <a:r>
              <a:rPr lang="en-US" dirty="0"/>
              <a:t>Secured ingestion</a:t>
            </a:r>
          </a:p>
        </p:txBody>
      </p:sp>
      <p:sp>
        <p:nvSpPr>
          <p:cNvPr id="3" name="Text Placeholder 2"/>
          <p:cNvSpPr>
            <a:spLocks noGrp="1"/>
          </p:cNvSpPr>
          <p:nvPr>
            <p:ph type="body" sz="quarter" idx="10"/>
          </p:nvPr>
        </p:nvSpPr>
        <p:spPr>
          <a:xfrm>
            <a:off x="269239" y="2076997"/>
            <a:ext cx="11653523" cy="2051739"/>
          </a:xfrm>
        </p:spPr>
        <p:txBody>
          <a:bodyPr/>
          <a:lstStyle/>
          <a:p>
            <a:pPr marL="560241" indent="-560241">
              <a:buFont typeface="Arial" panose="020B0604020202020204" pitchFamily="34" charset="0"/>
              <a:buChar char="•"/>
            </a:pPr>
            <a:r>
              <a:rPr lang="en-US" dirty="0"/>
              <a:t>Device registry</a:t>
            </a:r>
          </a:p>
          <a:p>
            <a:pPr marL="560241" indent="-560241">
              <a:buFont typeface="Arial" panose="020B0604020202020204" pitchFamily="34" charset="0"/>
              <a:buChar char="•"/>
            </a:pPr>
            <a:r>
              <a:rPr lang="en-US" dirty="0"/>
              <a:t>Security token</a:t>
            </a:r>
          </a:p>
          <a:p>
            <a:pPr marL="560241" indent="-560241">
              <a:buFont typeface="Arial" panose="020B0604020202020204" pitchFamily="34" charset="0"/>
              <a:buChar char="•"/>
            </a:pPr>
            <a:r>
              <a:rPr lang="en-US" dirty="0"/>
              <a:t>Authentication</a:t>
            </a:r>
          </a:p>
        </p:txBody>
      </p:sp>
    </p:spTree>
    <p:extLst>
      <p:ext uri="{BB962C8B-B14F-4D97-AF65-F5344CB8AC3E}">
        <p14:creationId xmlns:p14="http://schemas.microsoft.com/office/powerpoint/2010/main" val="311387856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registration</a:t>
            </a:r>
          </a:p>
        </p:txBody>
      </p:sp>
      <p:pic>
        <p:nvPicPr>
          <p:cNvPr id="5" name="Picture 4"/>
          <p:cNvPicPr>
            <a:picLocks noChangeAspect="1"/>
          </p:cNvPicPr>
          <p:nvPr/>
        </p:nvPicPr>
        <p:blipFill>
          <a:blip r:embed="rId3"/>
          <a:stretch>
            <a:fillRect/>
          </a:stretch>
        </p:blipFill>
        <p:spPr>
          <a:xfrm>
            <a:off x="1931044" y="3640778"/>
            <a:ext cx="1819174" cy="1299641"/>
          </a:xfrm>
          <a:prstGeom prst="rect">
            <a:avLst/>
          </a:prstGeom>
        </p:spPr>
      </p:pic>
      <p:pic>
        <p:nvPicPr>
          <p:cNvPr id="6" name="Picture 5"/>
          <p:cNvPicPr>
            <a:picLocks noChangeAspect="1"/>
          </p:cNvPicPr>
          <p:nvPr/>
        </p:nvPicPr>
        <p:blipFill>
          <a:blip r:embed="rId4"/>
          <a:stretch>
            <a:fillRect/>
          </a:stretch>
        </p:blipFill>
        <p:spPr>
          <a:xfrm>
            <a:off x="7931404" y="3146630"/>
            <a:ext cx="1139054" cy="1688070"/>
          </a:xfrm>
          <a:prstGeom prst="rect">
            <a:avLst/>
          </a:prstGeom>
        </p:spPr>
      </p:pic>
      <p:sp>
        <p:nvSpPr>
          <p:cNvPr id="7" name="Arrow: Right 6"/>
          <p:cNvSpPr/>
          <p:nvPr/>
        </p:nvSpPr>
        <p:spPr bwMode="auto">
          <a:xfrm>
            <a:off x="3978226" y="3076038"/>
            <a:ext cx="3317846" cy="635332"/>
          </a:xfrm>
          <a:prstGeom prst="rightArrow">
            <a:avLst>
              <a:gd name="adj1" fmla="val 36130"/>
              <a:gd name="adj2" fmla="val 49230"/>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8" name="TextBox 7"/>
          <p:cNvSpPr txBox="1"/>
          <p:nvPr/>
        </p:nvSpPr>
        <p:spPr>
          <a:xfrm>
            <a:off x="3978226" y="2370114"/>
            <a:ext cx="3670809" cy="941386"/>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Register device with X.509 certificate</a:t>
            </a:r>
          </a:p>
        </p:txBody>
      </p:sp>
      <p:sp>
        <p:nvSpPr>
          <p:cNvPr id="9" name="Arrow: Right 8"/>
          <p:cNvSpPr/>
          <p:nvPr/>
        </p:nvSpPr>
        <p:spPr bwMode="auto">
          <a:xfrm rot="10800000">
            <a:off x="4127630" y="4205516"/>
            <a:ext cx="3317846" cy="635332"/>
          </a:xfrm>
          <a:prstGeom prst="rightArrow">
            <a:avLst>
              <a:gd name="adj1" fmla="val 36130"/>
              <a:gd name="adj2" fmla="val 49230"/>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10" name="TextBox 9"/>
          <p:cNvSpPr txBox="1"/>
          <p:nvPr/>
        </p:nvSpPr>
        <p:spPr>
          <a:xfrm>
            <a:off x="4613558" y="4727120"/>
            <a:ext cx="3670809" cy="1016818"/>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Return device </a:t>
            </a:r>
          </a:p>
          <a:p>
            <a:pPr>
              <a:lnSpc>
                <a:spcPct val="90000"/>
              </a:lnSpc>
              <a:spcAft>
                <a:spcPts val="588"/>
              </a:spcAft>
            </a:pPr>
            <a:r>
              <a:rPr lang="en-US" sz="2353" dirty="0">
                <a:gradFill>
                  <a:gsLst>
                    <a:gs pos="2917">
                      <a:schemeClr val="tx1"/>
                    </a:gs>
                    <a:gs pos="30000">
                      <a:schemeClr val="tx1"/>
                    </a:gs>
                  </a:gsLst>
                  <a:lin ang="5400000" scaled="0"/>
                </a:gradFill>
              </a:rPr>
              <a:t>key details</a:t>
            </a:r>
          </a:p>
        </p:txBody>
      </p:sp>
    </p:spTree>
    <p:extLst>
      <p:ext uri="{BB962C8B-B14F-4D97-AF65-F5344CB8AC3E}">
        <p14:creationId xmlns:p14="http://schemas.microsoft.com/office/powerpoint/2010/main" val="412938451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Secured ingestion</a:t>
            </a:r>
          </a:p>
        </p:txBody>
      </p:sp>
      <p:pic>
        <p:nvPicPr>
          <p:cNvPr id="5" name="Picture 4"/>
          <p:cNvPicPr>
            <a:picLocks noChangeAspect="1"/>
          </p:cNvPicPr>
          <p:nvPr/>
        </p:nvPicPr>
        <p:blipFill>
          <a:blip r:embed="rId3"/>
          <a:stretch>
            <a:fillRect/>
          </a:stretch>
        </p:blipFill>
        <p:spPr>
          <a:xfrm>
            <a:off x="1366305" y="675893"/>
            <a:ext cx="8824058" cy="6005272"/>
          </a:xfrm>
          <a:prstGeom prst="rect">
            <a:avLst/>
          </a:prstGeom>
        </p:spPr>
      </p:pic>
    </p:spTree>
    <p:extLst>
      <p:ext uri="{BB962C8B-B14F-4D97-AF65-F5344CB8AC3E}">
        <p14:creationId xmlns:p14="http://schemas.microsoft.com/office/powerpoint/2010/main" val="120748750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Secured ingestion</a:t>
            </a:r>
          </a:p>
        </p:txBody>
      </p:sp>
      <p:pic>
        <p:nvPicPr>
          <p:cNvPr id="5" name="Picture 4"/>
          <p:cNvPicPr>
            <a:picLocks noChangeAspect="1"/>
          </p:cNvPicPr>
          <p:nvPr/>
        </p:nvPicPr>
        <p:blipFill>
          <a:blip r:embed="rId3"/>
          <a:stretch>
            <a:fillRect/>
          </a:stretch>
        </p:blipFill>
        <p:spPr>
          <a:xfrm>
            <a:off x="1366305" y="675893"/>
            <a:ext cx="8824058" cy="6005272"/>
          </a:xfrm>
          <a:prstGeom prst="rect">
            <a:avLst/>
          </a:prstGeom>
        </p:spPr>
      </p:pic>
      <p:pic>
        <p:nvPicPr>
          <p:cNvPr id="6" name="Picture 5"/>
          <p:cNvPicPr>
            <a:picLocks noChangeAspect="1"/>
          </p:cNvPicPr>
          <p:nvPr/>
        </p:nvPicPr>
        <p:blipFill>
          <a:blip r:embed="rId4"/>
          <a:stretch>
            <a:fillRect/>
          </a:stretch>
        </p:blipFill>
        <p:spPr>
          <a:xfrm>
            <a:off x="2001636" y="2938966"/>
            <a:ext cx="2329552" cy="3742200"/>
          </a:xfrm>
          <a:prstGeom prst="rect">
            <a:avLst/>
          </a:prstGeom>
        </p:spPr>
      </p:pic>
    </p:spTree>
    <p:extLst>
      <p:ext uri="{BB962C8B-B14F-4D97-AF65-F5344CB8AC3E}">
        <p14:creationId xmlns:p14="http://schemas.microsoft.com/office/powerpoint/2010/main" val="42362457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SAS Token</a:t>
            </a:r>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rotWithShape="1">
          <a:blip r:embed="rId3"/>
          <a:srcRect l="31470" t="25705" r="25772" b="20145"/>
          <a:stretch/>
        </p:blipFill>
        <p:spPr>
          <a:xfrm>
            <a:off x="519194" y="1189494"/>
            <a:ext cx="6635693" cy="5602526"/>
          </a:xfrm>
          <a:prstGeom prst="rect">
            <a:avLst/>
          </a:prstGeom>
        </p:spPr>
      </p:pic>
      <p:sp>
        <p:nvSpPr>
          <p:cNvPr id="6" name="TextBox 5"/>
          <p:cNvSpPr txBox="1"/>
          <p:nvPr/>
        </p:nvSpPr>
        <p:spPr>
          <a:xfrm>
            <a:off x="7437257" y="5687960"/>
            <a:ext cx="4517918" cy="832764"/>
          </a:xfrm>
          <a:prstGeom prst="rect">
            <a:avLst/>
          </a:prstGeom>
          <a:noFill/>
        </p:spPr>
        <p:txBody>
          <a:bodyPr wrap="square" lIns="179285" tIns="143428" rIns="179285" bIns="143428" rtlCol="0">
            <a:spAutoFit/>
          </a:bodyPr>
          <a:lstStyle/>
          <a:p>
            <a:pPr>
              <a:lnSpc>
                <a:spcPct val="90000"/>
              </a:lnSpc>
              <a:spcAft>
                <a:spcPts val="588"/>
              </a:spcAft>
            </a:pPr>
            <a:r>
              <a:rPr lang="en-US" sz="1961" i="1" dirty="0">
                <a:gradFill>
                  <a:gsLst>
                    <a:gs pos="2917">
                      <a:schemeClr val="tx1"/>
                    </a:gs>
                    <a:gs pos="30000">
                      <a:schemeClr val="tx1"/>
                    </a:gs>
                  </a:gsLst>
                  <a:lin ang="5400000" scaled="0"/>
                </a:gradFill>
              </a:rPr>
              <a:t>Note: X.509 certificate does not include </a:t>
            </a:r>
            <a:r>
              <a:rPr lang="en-US" sz="1961" i="1" dirty="0" err="1">
                <a:gradFill>
                  <a:gsLst>
                    <a:gs pos="2917">
                      <a:schemeClr val="tx1"/>
                    </a:gs>
                    <a:gs pos="30000">
                      <a:schemeClr val="tx1"/>
                    </a:gs>
                  </a:gsLst>
                  <a:lin ang="5400000" scaled="0"/>
                </a:gradFill>
              </a:rPr>
              <a:t>skn</a:t>
            </a:r>
            <a:r>
              <a:rPr lang="en-US" sz="1961" i="1" dirty="0">
                <a:gradFill>
                  <a:gsLst>
                    <a:gs pos="2917">
                      <a:schemeClr val="tx1"/>
                    </a:gs>
                    <a:gs pos="30000">
                      <a:schemeClr val="tx1"/>
                    </a:gs>
                  </a:gsLst>
                  <a:lin ang="5400000" scaled="0"/>
                </a:gradFill>
              </a:rPr>
              <a:t> in the string</a:t>
            </a:r>
          </a:p>
        </p:txBody>
      </p:sp>
    </p:spTree>
    <p:extLst>
      <p:ext uri="{BB962C8B-B14F-4D97-AF65-F5344CB8AC3E}">
        <p14:creationId xmlns:p14="http://schemas.microsoft.com/office/powerpoint/2010/main" val="278901756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De-compression &amp; De-aggregation</a:t>
            </a:r>
          </a:p>
        </p:txBody>
      </p:sp>
      <p:pic>
        <p:nvPicPr>
          <p:cNvPr id="4" name="Picture 3"/>
          <p:cNvPicPr>
            <a:picLocks noChangeAspect="1"/>
          </p:cNvPicPr>
          <p:nvPr/>
        </p:nvPicPr>
        <p:blipFill>
          <a:blip r:embed="rId3"/>
          <a:stretch>
            <a:fillRect/>
          </a:stretch>
        </p:blipFill>
        <p:spPr>
          <a:xfrm>
            <a:off x="730973" y="1311226"/>
            <a:ext cx="4264336" cy="5297184"/>
          </a:xfrm>
          <a:prstGeom prst="rect">
            <a:avLst/>
          </a:prstGeom>
        </p:spPr>
      </p:pic>
      <p:sp>
        <p:nvSpPr>
          <p:cNvPr id="6" name="TextBox 5"/>
          <p:cNvSpPr txBox="1"/>
          <p:nvPr/>
        </p:nvSpPr>
        <p:spPr>
          <a:xfrm>
            <a:off x="5954815" y="1593596"/>
            <a:ext cx="3953179" cy="1267233"/>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Generic compression &amp; de-compression code which can be deployed (</a:t>
            </a:r>
            <a:r>
              <a:rPr lang="en-US" sz="2353" dirty="0" err="1">
                <a:gradFill>
                  <a:gsLst>
                    <a:gs pos="2917">
                      <a:schemeClr val="tx1"/>
                    </a:gs>
                    <a:gs pos="30000">
                      <a:schemeClr val="tx1"/>
                    </a:gs>
                  </a:gsLst>
                  <a:lin ang="5400000" scaled="0"/>
                </a:gradFill>
              </a:rPr>
              <a:t>github</a:t>
            </a:r>
            <a:r>
              <a:rPr lang="en-US" sz="2353" dirty="0">
                <a:gradFill>
                  <a:gsLst>
                    <a:gs pos="2917">
                      <a:schemeClr val="tx1"/>
                    </a:gs>
                    <a:gs pos="30000">
                      <a:schemeClr val="tx1"/>
                    </a:gs>
                  </a:gsLst>
                  <a:lin ang="5400000" scaled="0"/>
                </a:gradFill>
              </a:rPr>
              <a:t>)</a:t>
            </a:r>
          </a:p>
        </p:txBody>
      </p:sp>
      <p:sp>
        <p:nvSpPr>
          <p:cNvPr id="7" name="Rectangle 6"/>
          <p:cNvSpPr/>
          <p:nvPr/>
        </p:nvSpPr>
        <p:spPr>
          <a:xfrm>
            <a:off x="5954815" y="3604330"/>
            <a:ext cx="6094444" cy="905179"/>
          </a:xfrm>
          <a:prstGeom prst="rect">
            <a:avLst/>
          </a:prstGeom>
        </p:spPr>
        <p:txBody>
          <a:bodyPr>
            <a:spAutoFit/>
          </a:bodyPr>
          <a:lstStyle/>
          <a:p>
            <a:r>
              <a:rPr lang="en-US" sz="1765" dirty="0">
                <a:hlinkClick r:id="rId4"/>
              </a:rPr>
              <a:t>https://github.com/Microsoft/iot-samples/blob/develop/AzureFunctionDecompShred/nodejs/azure-decompress.js</a:t>
            </a:r>
            <a:r>
              <a:rPr lang="en-US" sz="1765" dirty="0"/>
              <a:t> </a:t>
            </a:r>
          </a:p>
        </p:txBody>
      </p:sp>
    </p:spTree>
    <p:extLst>
      <p:ext uri="{BB962C8B-B14F-4D97-AF65-F5344CB8AC3E}">
        <p14:creationId xmlns:p14="http://schemas.microsoft.com/office/powerpoint/2010/main" val="6024741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56420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De-compression &amp; De-aggregation</a:t>
            </a:r>
          </a:p>
        </p:txBody>
      </p:sp>
      <p:sp>
        <p:nvSpPr>
          <p:cNvPr id="6" name="TextBox 5"/>
          <p:cNvSpPr txBox="1"/>
          <p:nvPr/>
        </p:nvSpPr>
        <p:spPr>
          <a:xfrm>
            <a:off x="5954815" y="1593596"/>
            <a:ext cx="5012066" cy="1267251"/>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Generic de-aggregation code, based on configurable de-aggregation pattern</a:t>
            </a:r>
          </a:p>
        </p:txBody>
      </p:sp>
      <p:pic>
        <p:nvPicPr>
          <p:cNvPr id="3" name="Picture 2"/>
          <p:cNvPicPr>
            <a:picLocks noChangeAspect="1"/>
          </p:cNvPicPr>
          <p:nvPr/>
        </p:nvPicPr>
        <p:blipFill>
          <a:blip r:embed="rId3"/>
          <a:stretch>
            <a:fillRect/>
          </a:stretch>
        </p:blipFill>
        <p:spPr>
          <a:xfrm>
            <a:off x="269241" y="1523003"/>
            <a:ext cx="5555374" cy="4588511"/>
          </a:xfrm>
          <a:prstGeom prst="rect">
            <a:avLst/>
          </a:prstGeom>
        </p:spPr>
      </p:pic>
      <p:sp>
        <p:nvSpPr>
          <p:cNvPr id="5" name="Rectangle 4"/>
          <p:cNvSpPr/>
          <p:nvPr/>
        </p:nvSpPr>
        <p:spPr>
          <a:xfrm>
            <a:off x="6237185" y="3264949"/>
            <a:ext cx="5153251" cy="905179"/>
          </a:xfrm>
          <a:prstGeom prst="rect">
            <a:avLst/>
          </a:prstGeom>
        </p:spPr>
        <p:txBody>
          <a:bodyPr wrap="square">
            <a:spAutoFit/>
          </a:bodyPr>
          <a:lstStyle/>
          <a:p>
            <a:r>
              <a:rPr lang="en-US" sz="1765" dirty="0">
                <a:hlinkClick r:id="rId4"/>
              </a:rPr>
              <a:t>https://github.com/Microsoft/iot-samples/blob/develop/CollectionParsing/AzureFunctions/NodejsIotHubTrigger/index.js</a:t>
            </a:r>
            <a:r>
              <a:rPr lang="en-US" sz="1765" dirty="0"/>
              <a:t> </a:t>
            </a:r>
          </a:p>
        </p:txBody>
      </p:sp>
    </p:spTree>
    <p:extLst>
      <p:ext uri="{BB962C8B-B14F-4D97-AF65-F5344CB8AC3E}">
        <p14:creationId xmlns:p14="http://schemas.microsoft.com/office/powerpoint/2010/main" val="9510382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5897352" cy="899537"/>
          </a:xfrm>
        </p:spPr>
        <p:txBody>
          <a:bodyPr>
            <a:normAutofit fontScale="90000"/>
          </a:bodyPr>
          <a:lstStyle/>
          <a:p>
            <a:r>
              <a:rPr lang="en-US" dirty="0"/>
              <a:t>Data Ingestion – Our scenario</a:t>
            </a:r>
          </a:p>
        </p:txBody>
      </p:sp>
      <p:pic>
        <p:nvPicPr>
          <p:cNvPr id="3" name="Picture 2"/>
          <p:cNvPicPr>
            <a:picLocks noChangeAspect="1"/>
          </p:cNvPicPr>
          <p:nvPr/>
        </p:nvPicPr>
        <p:blipFill>
          <a:blip r:embed="rId3"/>
          <a:stretch>
            <a:fillRect/>
          </a:stretch>
        </p:blipFill>
        <p:spPr>
          <a:xfrm>
            <a:off x="5884223" y="-453586"/>
            <a:ext cx="5422073" cy="7137373"/>
          </a:xfrm>
          <a:prstGeom prst="rect">
            <a:avLst/>
          </a:prstGeom>
        </p:spPr>
      </p:pic>
      <p:sp>
        <p:nvSpPr>
          <p:cNvPr id="4" name="TextBox 3"/>
          <p:cNvSpPr txBox="1"/>
          <p:nvPr/>
        </p:nvSpPr>
        <p:spPr>
          <a:xfrm>
            <a:off x="448602" y="2158335"/>
            <a:ext cx="4588511" cy="3448732"/>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gradFill>
                  <a:gsLst>
                    <a:gs pos="2917">
                      <a:schemeClr val="tx1"/>
                    </a:gs>
                    <a:gs pos="30000">
                      <a:schemeClr val="tx1"/>
                    </a:gs>
                  </a:gsLst>
                  <a:lin ang="5400000" scaled="0"/>
                </a:gradFill>
              </a:rPr>
              <a:t>Building gateway consolidate &amp; compress data</a:t>
            </a:r>
          </a:p>
          <a:p>
            <a:pPr marL="336145" indent="-336145">
              <a:lnSpc>
                <a:spcPct val="90000"/>
              </a:lnSpc>
              <a:spcAft>
                <a:spcPts val="588"/>
              </a:spcAft>
              <a:buFont typeface="Arial" panose="020B0604020202020204" pitchFamily="34" charset="0"/>
              <a:buChar char="•"/>
            </a:pPr>
            <a:r>
              <a:rPr lang="en-US" sz="2353" dirty="0">
                <a:gradFill>
                  <a:gsLst>
                    <a:gs pos="2917">
                      <a:schemeClr val="tx1"/>
                    </a:gs>
                    <a:gs pos="30000">
                      <a:schemeClr val="tx1"/>
                    </a:gs>
                  </a:gsLst>
                  <a:lin ang="5400000" scaled="0"/>
                </a:gradFill>
              </a:rPr>
              <a:t>Gateway generate </a:t>
            </a:r>
            <a:r>
              <a:rPr lang="en-US" sz="2353" dirty="0" err="1">
                <a:gradFill>
                  <a:gsLst>
                    <a:gs pos="2917">
                      <a:schemeClr val="tx1"/>
                    </a:gs>
                    <a:gs pos="30000">
                      <a:schemeClr val="tx1"/>
                    </a:gs>
                  </a:gsLst>
                  <a:lin ang="5400000" scaled="0"/>
                </a:gradFill>
              </a:rPr>
              <a:t>SaS</a:t>
            </a:r>
            <a:r>
              <a:rPr lang="en-US" sz="2353" dirty="0">
                <a:gradFill>
                  <a:gsLst>
                    <a:gs pos="2917">
                      <a:schemeClr val="tx1"/>
                    </a:gs>
                    <a:gs pos="30000">
                      <a:schemeClr val="tx1"/>
                    </a:gs>
                  </a:gsLst>
                  <a:lin ang="5400000" scaled="0"/>
                </a:gradFill>
              </a:rPr>
              <a:t> token </a:t>
            </a:r>
          </a:p>
          <a:p>
            <a:pPr marL="336145" indent="-336145">
              <a:lnSpc>
                <a:spcPct val="90000"/>
              </a:lnSpc>
              <a:spcAft>
                <a:spcPts val="588"/>
              </a:spcAft>
              <a:buFont typeface="Arial" panose="020B0604020202020204" pitchFamily="34" charset="0"/>
              <a:buChar char="•"/>
            </a:pPr>
            <a:r>
              <a:rPr lang="en-US" sz="2353" dirty="0">
                <a:gradFill>
                  <a:gsLst>
                    <a:gs pos="2917">
                      <a:schemeClr val="tx1"/>
                    </a:gs>
                    <a:gs pos="30000">
                      <a:schemeClr val="tx1"/>
                    </a:gs>
                  </a:gsLst>
                  <a:lin ang="5400000" scaled="0"/>
                </a:gradFill>
              </a:rPr>
              <a:t>Data is sent over to Azure IoT Hub over </a:t>
            </a:r>
            <a:r>
              <a:rPr lang="en-US" sz="2353" dirty="0" err="1">
                <a:gradFill>
                  <a:gsLst>
                    <a:gs pos="2917">
                      <a:schemeClr val="tx1"/>
                    </a:gs>
                    <a:gs pos="30000">
                      <a:schemeClr val="tx1"/>
                    </a:gs>
                  </a:gsLst>
                  <a:lin ang="5400000" scaled="0"/>
                </a:gradFill>
              </a:rPr>
              <a:t>tls</a:t>
            </a:r>
            <a:r>
              <a:rPr lang="en-US" sz="2353" dirty="0">
                <a:gradFill>
                  <a:gsLst>
                    <a:gs pos="2917">
                      <a:schemeClr val="tx1"/>
                    </a:gs>
                    <a:gs pos="30000">
                      <a:schemeClr val="tx1"/>
                    </a:gs>
                  </a:gsLst>
                  <a:lin ang="5400000" scaled="0"/>
                </a:gradFill>
              </a:rPr>
              <a:t> using the </a:t>
            </a:r>
            <a:r>
              <a:rPr lang="en-US" sz="2353" dirty="0" err="1">
                <a:gradFill>
                  <a:gsLst>
                    <a:gs pos="2917">
                      <a:schemeClr val="tx1"/>
                    </a:gs>
                    <a:gs pos="30000">
                      <a:schemeClr val="tx1"/>
                    </a:gs>
                  </a:gsLst>
                  <a:lin ang="5400000" scaled="0"/>
                </a:gradFill>
              </a:rPr>
              <a:t>SaS</a:t>
            </a:r>
            <a:r>
              <a:rPr lang="en-US" sz="2353" dirty="0">
                <a:gradFill>
                  <a:gsLst>
                    <a:gs pos="2917">
                      <a:schemeClr val="tx1"/>
                    </a:gs>
                    <a:gs pos="30000">
                      <a:schemeClr val="tx1"/>
                    </a:gs>
                  </a:gsLst>
                  <a:lin ang="5400000" scaled="0"/>
                </a:gradFill>
              </a:rPr>
              <a:t> tokens</a:t>
            </a:r>
          </a:p>
          <a:p>
            <a:pPr marL="336145" indent="-336145">
              <a:lnSpc>
                <a:spcPct val="90000"/>
              </a:lnSpc>
              <a:spcAft>
                <a:spcPts val="588"/>
              </a:spcAft>
              <a:buFont typeface="Arial" panose="020B0604020202020204" pitchFamily="34" charset="0"/>
              <a:buChar char="•"/>
            </a:pPr>
            <a:r>
              <a:rPr lang="en-US" sz="2353" dirty="0">
                <a:gradFill>
                  <a:gsLst>
                    <a:gs pos="2917">
                      <a:schemeClr val="tx1"/>
                    </a:gs>
                    <a:gs pos="30000">
                      <a:schemeClr val="tx1"/>
                    </a:gs>
                  </a:gsLst>
                  <a:lin ang="5400000" scaled="0"/>
                </a:gradFill>
              </a:rPr>
              <a:t>IoT hub trigger function de-compresses &amp; de-aggregates the data</a:t>
            </a:r>
          </a:p>
        </p:txBody>
      </p:sp>
    </p:spTree>
    <p:extLst>
      <p:ext uri="{BB962C8B-B14F-4D97-AF65-F5344CB8AC3E}">
        <p14:creationId xmlns:p14="http://schemas.microsoft.com/office/powerpoint/2010/main" val="2849895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1186674"/>
            <a:ext cx="8066548" cy="2136222"/>
          </a:xfrm>
        </p:spPr>
        <p:txBody>
          <a:bodyPr/>
          <a:lstStyle/>
          <a:p>
            <a:r>
              <a:rPr lang="en-US" dirty="0"/>
              <a:t>Data sources &amp; Ingestion</a:t>
            </a:r>
          </a:p>
        </p:txBody>
      </p:sp>
      <p:sp>
        <p:nvSpPr>
          <p:cNvPr id="4" name="Text Placeholder 3"/>
          <p:cNvSpPr>
            <a:spLocks noGrp="1"/>
          </p:cNvSpPr>
          <p:nvPr>
            <p:ph type="body" sz="quarter" idx="12"/>
          </p:nvPr>
        </p:nvSpPr>
        <p:spPr/>
        <p:txBody>
          <a:bodyPr/>
          <a:lstStyle/>
          <a:p>
            <a:r>
              <a:rPr lang="en-US" dirty="0"/>
              <a:t>In action</a:t>
            </a:r>
          </a:p>
        </p:txBody>
      </p:sp>
    </p:spTree>
    <p:extLst>
      <p:ext uri="{BB962C8B-B14F-4D97-AF65-F5344CB8AC3E}">
        <p14:creationId xmlns:p14="http://schemas.microsoft.com/office/powerpoint/2010/main" val="592157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Real-time analytics</a:t>
            </a:r>
          </a:p>
        </p:txBody>
      </p:sp>
      <p:sp>
        <p:nvSpPr>
          <p:cNvPr id="2" name="Text Placeholder 1">
            <a:extLst>
              <a:ext uri="{FF2B5EF4-FFF2-40B4-BE49-F238E27FC236}">
                <a16:creationId xmlns:a16="http://schemas.microsoft.com/office/drawing/2014/main" id="{71FA4624-0911-41C5-8CC3-2B2CADAE7CDD}"/>
              </a:ext>
            </a:extLst>
          </p:cNvPr>
          <p:cNvSpPr>
            <a:spLocks noGrp="1"/>
          </p:cNvSpPr>
          <p:nvPr>
            <p:ph type="body" idx="1"/>
          </p:nvPr>
        </p:nvSpPr>
        <p:spPr/>
        <p:txBody>
          <a:bodyPr/>
          <a:lstStyle/>
          <a:p>
            <a:r>
              <a:rPr lang="en-US" dirty="0"/>
              <a:t>Processing at the Edge</a:t>
            </a:r>
          </a:p>
        </p:txBody>
      </p:sp>
    </p:spTree>
    <p:extLst>
      <p:ext uri="{BB962C8B-B14F-4D97-AF65-F5344CB8AC3E}">
        <p14:creationId xmlns:p14="http://schemas.microsoft.com/office/powerpoint/2010/main" val="2162213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F88A-7AAB-4E08-BBD9-F57935B25E99}"/>
              </a:ext>
            </a:extLst>
          </p:cNvPr>
          <p:cNvSpPr>
            <a:spLocks noGrp="1"/>
          </p:cNvSpPr>
          <p:nvPr>
            <p:ph type="title"/>
          </p:nvPr>
        </p:nvSpPr>
        <p:spPr>
          <a:xfrm>
            <a:off x="639418" y="418910"/>
            <a:ext cx="11552582" cy="1325563"/>
          </a:xfrm>
        </p:spPr>
        <p:txBody>
          <a:bodyPr/>
          <a:lstStyle/>
          <a:p>
            <a:r>
              <a:rPr lang="en-US" dirty="0"/>
              <a:t>Real-time Analytics</a:t>
            </a:r>
          </a:p>
        </p:txBody>
      </p:sp>
      <p:sp>
        <p:nvSpPr>
          <p:cNvPr id="3" name="Content Placeholder 2">
            <a:extLst>
              <a:ext uri="{FF2B5EF4-FFF2-40B4-BE49-F238E27FC236}">
                <a16:creationId xmlns:a16="http://schemas.microsoft.com/office/drawing/2014/main" id="{7A597B2A-C913-4554-B2EA-ADCDB37A2E3A}"/>
              </a:ext>
            </a:extLst>
          </p:cNvPr>
          <p:cNvSpPr>
            <a:spLocks noGrp="1"/>
          </p:cNvSpPr>
          <p:nvPr>
            <p:ph idx="1"/>
          </p:nvPr>
        </p:nvSpPr>
        <p:spPr>
          <a:xfrm>
            <a:off x="699244" y="2205314"/>
            <a:ext cx="0" cy="0"/>
          </a:xfrm>
        </p:spPr>
        <p:txBody>
          <a:bodyPr/>
          <a:lstStyle/>
          <a:p>
            <a:r>
              <a:rPr lang="en-US" dirty="0"/>
              <a:t>Immediate action/alerts</a:t>
            </a:r>
          </a:p>
          <a:p>
            <a:r>
              <a:rPr lang="en-US" dirty="0"/>
              <a:t>Aggregation (Averages, sum…)</a:t>
            </a:r>
          </a:p>
          <a:p>
            <a:r>
              <a:rPr lang="en-US" dirty="0"/>
              <a:t>Filters</a:t>
            </a:r>
          </a:p>
          <a:p>
            <a:r>
              <a:rPr lang="en-US" dirty="0"/>
              <a:t>Conversions</a:t>
            </a:r>
          </a:p>
          <a:p>
            <a:endParaRPr lang="en-US" dirty="0"/>
          </a:p>
        </p:txBody>
      </p:sp>
    </p:spTree>
    <p:extLst>
      <p:ext uri="{BB962C8B-B14F-4D97-AF65-F5344CB8AC3E}">
        <p14:creationId xmlns:p14="http://schemas.microsoft.com/office/powerpoint/2010/main" val="770680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ASA Edge high level diagram">
            <a:extLst>
              <a:ext uri="{FF2B5EF4-FFF2-40B4-BE49-F238E27FC236}">
                <a16:creationId xmlns:a16="http://schemas.microsoft.com/office/drawing/2014/main" id="{96245C4C-2596-4C3F-A343-F77E870FC5C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7017" y="867979"/>
            <a:ext cx="10897966" cy="5122043"/>
          </a:xfrm>
          <a:prstGeom prst="rect">
            <a:avLst/>
          </a:prstGeom>
        </p:spPr>
      </p:pic>
      <p:sp>
        <p:nvSpPr>
          <p:cNvPr id="8" name="Title 1">
            <a:extLst>
              <a:ext uri="{FF2B5EF4-FFF2-40B4-BE49-F238E27FC236}">
                <a16:creationId xmlns:a16="http://schemas.microsoft.com/office/drawing/2014/main" id="{FD92B127-E068-4960-BFF2-88193452E648}"/>
              </a:ext>
            </a:extLst>
          </p:cNvPr>
          <p:cNvSpPr>
            <a:spLocks noGrp="1"/>
          </p:cNvSpPr>
          <p:nvPr>
            <p:ph type="title"/>
          </p:nvPr>
        </p:nvSpPr>
        <p:spPr>
          <a:xfrm>
            <a:off x="191345" y="44624"/>
            <a:ext cx="11003771" cy="1143000"/>
          </a:xfrm>
        </p:spPr>
        <p:txBody>
          <a:bodyPr/>
          <a:lstStyle/>
          <a:p>
            <a:r>
              <a:rPr lang="en-US" dirty="0"/>
              <a:t>Sample Reference Architecture</a:t>
            </a:r>
          </a:p>
        </p:txBody>
      </p:sp>
    </p:spTree>
    <p:extLst>
      <p:ext uri="{BB962C8B-B14F-4D97-AF65-F5344CB8AC3E}">
        <p14:creationId xmlns:p14="http://schemas.microsoft.com/office/powerpoint/2010/main" val="3709600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 3: Data processing</a:t>
            </a:r>
          </a:p>
        </p:txBody>
      </p:sp>
    </p:spTree>
    <p:extLst>
      <p:ext uri="{BB962C8B-B14F-4D97-AF65-F5344CB8AC3E}">
        <p14:creationId xmlns:p14="http://schemas.microsoft.com/office/powerpoint/2010/main" val="273528690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52" y="-280331"/>
            <a:ext cx="11552582" cy="1325563"/>
          </a:xfrm>
        </p:spPr>
        <p:txBody>
          <a:bodyPr/>
          <a:lstStyle/>
          <a:p>
            <a:r>
              <a:rPr lang="en-US" dirty="0"/>
              <a:t>Decisions:</a:t>
            </a:r>
          </a:p>
        </p:txBody>
      </p:sp>
      <p:sp>
        <p:nvSpPr>
          <p:cNvPr id="3" name="Text Placeholder 2"/>
          <p:cNvSpPr>
            <a:spLocks noGrp="1"/>
          </p:cNvSpPr>
          <p:nvPr>
            <p:ph type="body" sz="quarter" idx="10"/>
          </p:nvPr>
        </p:nvSpPr>
        <p:spPr>
          <a:xfrm>
            <a:off x="269239" y="1189495"/>
            <a:ext cx="11653523" cy="7000050"/>
          </a:xfrm>
        </p:spPr>
        <p:txBody>
          <a:bodyPr/>
          <a:lstStyle/>
          <a:p>
            <a:pPr marL="560241" indent="-560241">
              <a:buFont typeface="Arial" panose="020B0604020202020204" pitchFamily="34" charset="0"/>
              <a:buChar char="•"/>
            </a:pPr>
            <a:r>
              <a:rPr lang="en-US" dirty="0"/>
              <a:t>We need to check if any of the sensors is sending data that is above the benchmark temperature</a:t>
            </a:r>
          </a:p>
          <a:p>
            <a:pPr marL="560241" indent="-560241">
              <a:buFont typeface="Arial" panose="020B0604020202020204" pitchFamily="34" charset="0"/>
              <a:buChar char="•"/>
            </a:pPr>
            <a:r>
              <a:rPr lang="en-US" dirty="0"/>
              <a:t>Or below the benchmark temperature</a:t>
            </a:r>
          </a:p>
          <a:p>
            <a:pPr marL="560241" indent="-560241">
              <a:buFont typeface="Arial" panose="020B0604020202020204" pitchFamily="34" charset="0"/>
              <a:buChar char="•"/>
            </a:pPr>
            <a:r>
              <a:rPr lang="en-US" dirty="0"/>
              <a:t>Probably store the recorded temperature… observe user patterns</a:t>
            </a:r>
          </a:p>
          <a:p>
            <a:pPr marL="560241" indent="-560241">
              <a:buFont typeface="Arial" panose="020B0604020202020204" pitchFamily="34" charset="0"/>
              <a:buChar char="•"/>
            </a:pPr>
            <a:r>
              <a:rPr lang="en-US" dirty="0"/>
              <a:t>Alert if a sensor is not functioning or not sending data</a:t>
            </a:r>
          </a:p>
          <a:p>
            <a:pPr marL="560241" indent="-560241">
              <a:buFont typeface="Arial" panose="020B0604020202020204" pitchFamily="34" charset="0"/>
              <a:buChar char="•"/>
            </a:pPr>
            <a:endParaRPr lang="en-US" dirty="0"/>
          </a:p>
          <a:p>
            <a:pPr marL="560241" indent="-560241">
              <a:buFont typeface="Arial" panose="020B0604020202020204" pitchFamily="34" charset="0"/>
              <a:buChar char="•"/>
            </a:pPr>
            <a:endParaRPr lang="en-US" dirty="0"/>
          </a:p>
          <a:p>
            <a:pPr marL="560241" indent="-560241">
              <a:buFont typeface="Arial" panose="020B0604020202020204" pitchFamily="34" charset="0"/>
              <a:buChar char="•"/>
            </a:pPr>
            <a:endParaRPr lang="en-US" dirty="0"/>
          </a:p>
          <a:p>
            <a:pPr marL="560241" indent="-560241">
              <a:buFont typeface="Arial" panose="020B0604020202020204" pitchFamily="34" charset="0"/>
              <a:buChar char="•"/>
            </a:pPr>
            <a:endParaRPr lang="en-US" dirty="0"/>
          </a:p>
        </p:txBody>
      </p:sp>
    </p:spTree>
    <p:extLst>
      <p:ext uri="{BB962C8B-B14F-4D97-AF65-F5344CB8AC3E}">
        <p14:creationId xmlns:p14="http://schemas.microsoft.com/office/powerpoint/2010/main" val="294795359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we have two paths:</a:t>
            </a:r>
          </a:p>
        </p:txBody>
      </p:sp>
      <p:sp>
        <p:nvSpPr>
          <p:cNvPr id="5" name="Rectangle 4"/>
          <p:cNvSpPr/>
          <p:nvPr/>
        </p:nvSpPr>
        <p:spPr bwMode="auto">
          <a:xfrm>
            <a:off x="1719267" y="3120935"/>
            <a:ext cx="2258959" cy="112948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Streaming data</a:t>
            </a:r>
          </a:p>
        </p:txBody>
      </p:sp>
      <p:grpSp>
        <p:nvGrpSpPr>
          <p:cNvPr id="23" name="Group 22"/>
          <p:cNvGrpSpPr/>
          <p:nvPr/>
        </p:nvGrpSpPr>
        <p:grpSpPr>
          <a:xfrm>
            <a:off x="2848746" y="1523003"/>
            <a:ext cx="8471097" cy="1597932"/>
            <a:chOff x="2905869" y="1553046"/>
            <a:chExt cx="8640960" cy="1629974"/>
          </a:xfrm>
        </p:grpSpPr>
        <p:grpSp>
          <p:nvGrpSpPr>
            <p:cNvPr id="18" name="Group 17"/>
            <p:cNvGrpSpPr/>
            <p:nvPr/>
          </p:nvGrpSpPr>
          <p:grpSpPr>
            <a:xfrm>
              <a:off x="2905869" y="1553046"/>
              <a:ext cx="5257768" cy="1629974"/>
              <a:chOff x="2905869" y="1553046"/>
              <a:chExt cx="5257768" cy="1629974"/>
            </a:xfrm>
          </p:grpSpPr>
          <p:sp>
            <p:nvSpPr>
              <p:cNvPr id="6" name="Rectangle 5"/>
              <p:cNvSpPr/>
              <p:nvPr/>
            </p:nvSpPr>
            <p:spPr bwMode="auto">
              <a:xfrm>
                <a:off x="5859381" y="1553046"/>
                <a:ext cx="2304256" cy="1152128"/>
              </a:xfrm>
              <a:prstGeom prst="rect">
                <a:avLst/>
              </a:prstGeom>
              <a:solidFill>
                <a:schemeClr val="accent6">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Near-real time </a:t>
                </a:r>
              </a:p>
              <a:p>
                <a:pPr algn="ctr" defTabSz="914102" fontAlgn="base">
                  <a:spcBef>
                    <a:spcPct val="0"/>
                  </a:spcBef>
                  <a:spcAft>
                    <a:spcPct val="0"/>
                  </a:spcAft>
                </a:pPr>
                <a:r>
                  <a:rPr lang="en-US" sz="1961" dirty="0">
                    <a:gradFill>
                      <a:gsLst>
                        <a:gs pos="5439">
                          <a:srgbClr val="F8F8F8"/>
                        </a:gs>
                        <a:gs pos="10000">
                          <a:srgbClr val="F8F8F8"/>
                        </a:gs>
                      </a:gsLst>
                      <a:lin ang="5400000" scaled="0"/>
                    </a:gradFill>
                  </a:rPr>
                  <a:t>processing</a:t>
                </a:r>
              </a:p>
            </p:txBody>
          </p:sp>
          <p:cxnSp>
            <p:nvCxnSpPr>
              <p:cNvPr id="11" name="Connector: Elbow 10"/>
              <p:cNvCxnSpPr>
                <a:cxnSpLocks/>
                <a:stCxn id="5" idx="0"/>
                <a:endCxn id="6" idx="1"/>
              </p:cNvCxnSpPr>
              <p:nvPr/>
            </p:nvCxnSpPr>
            <p:spPr>
              <a:xfrm rot="5400000" flipH="1" flipV="1">
                <a:off x="3855670" y="1179309"/>
                <a:ext cx="1053910" cy="2953512"/>
              </a:xfrm>
              <a:prstGeom prst="bentConnector2">
                <a:avLst/>
              </a:prstGeom>
              <a:ln w="76200">
                <a:solidFill>
                  <a:schemeClr val="accent6">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7877" y="1553046"/>
                <a:ext cx="1944216" cy="683264"/>
              </a:xfrm>
              <a:prstGeom prst="rect">
                <a:avLst/>
              </a:prstGeom>
              <a:noFill/>
            </p:spPr>
            <p:txBody>
              <a:bodyPr wrap="square" lIns="179285" tIns="143428" rIns="179285" bIns="143428" rtlCol="0">
                <a:spAutoFit/>
              </a:bodyPr>
              <a:lstStyle/>
              <a:p>
                <a:pPr>
                  <a:lnSpc>
                    <a:spcPct val="90000"/>
                  </a:lnSpc>
                  <a:spcAft>
                    <a:spcPts val="588"/>
                  </a:spcAft>
                </a:pPr>
                <a:r>
                  <a:rPr lang="en-US" sz="2745" b="1" dirty="0">
                    <a:gradFill>
                      <a:gsLst>
                        <a:gs pos="2917">
                          <a:schemeClr val="tx1"/>
                        </a:gs>
                        <a:gs pos="30000">
                          <a:schemeClr val="tx1"/>
                        </a:gs>
                      </a:gsLst>
                      <a:lin ang="5400000" scaled="0"/>
                    </a:gradFill>
                  </a:rPr>
                  <a:t>Hot path</a:t>
                </a:r>
              </a:p>
            </p:txBody>
          </p:sp>
        </p:grpSp>
        <p:sp>
          <p:nvSpPr>
            <p:cNvPr id="20" name="TextBox 19"/>
            <p:cNvSpPr txBox="1"/>
            <p:nvPr/>
          </p:nvSpPr>
          <p:spPr>
            <a:xfrm>
              <a:off x="8306469" y="1697062"/>
              <a:ext cx="3240360" cy="926407"/>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1961" dirty="0">
                  <a:gradFill>
                    <a:gsLst>
                      <a:gs pos="2917">
                        <a:schemeClr val="tx1"/>
                      </a:gs>
                      <a:gs pos="30000">
                        <a:schemeClr val="tx1"/>
                      </a:gs>
                    </a:gsLst>
                    <a:lin ang="5400000" scaled="0"/>
                  </a:gradFill>
                </a:rPr>
                <a:t>Benchmark alerts</a:t>
              </a:r>
            </a:p>
            <a:p>
              <a:pPr marL="336145" indent="-336145">
                <a:lnSpc>
                  <a:spcPct val="90000"/>
                </a:lnSpc>
                <a:spcAft>
                  <a:spcPts val="588"/>
                </a:spcAft>
                <a:buFont typeface="Arial" panose="020B0604020202020204" pitchFamily="34" charset="0"/>
                <a:buChar char="•"/>
              </a:pPr>
              <a:r>
                <a:rPr lang="en-US" sz="1961" dirty="0">
                  <a:gradFill>
                    <a:gsLst>
                      <a:gs pos="2917">
                        <a:schemeClr val="tx1"/>
                      </a:gs>
                      <a:gs pos="30000">
                        <a:schemeClr val="tx1"/>
                      </a:gs>
                    </a:gsLst>
                    <a:lin ang="5400000" scaled="0"/>
                  </a:gradFill>
                </a:rPr>
                <a:t>Inactive sensor alerts</a:t>
              </a:r>
            </a:p>
          </p:txBody>
        </p:sp>
      </p:grpSp>
      <p:grpSp>
        <p:nvGrpSpPr>
          <p:cNvPr id="22" name="Group 21"/>
          <p:cNvGrpSpPr/>
          <p:nvPr/>
        </p:nvGrpSpPr>
        <p:grpSpPr>
          <a:xfrm>
            <a:off x="2848746" y="4250415"/>
            <a:ext cx="8471097" cy="1861099"/>
            <a:chOff x="2905869" y="4335148"/>
            <a:chExt cx="8640960" cy="1898418"/>
          </a:xfrm>
        </p:grpSpPr>
        <p:grpSp>
          <p:nvGrpSpPr>
            <p:cNvPr id="19" name="Group 18"/>
            <p:cNvGrpSpPr/>
            <p:nvPr/>
          </p:nvGrpSpPr>
          <p:grpSpPr>
            <a:xfrm>
              <a:off x="2905869" y="4335148"/>
              <a:ext cx="5257768" cy="1898418"/>
              <a:chOff x="2905869" y="4335148"/>
              <a:chExt cx="5257768" cy="1898418"/>
            </a:xfrm>
          </p:grpSpPr>
          <p:sp>
            <p:nvSpPr>
              <p:cNvPr id="7" name="Rectangle 6"/>
              <p:cNvSpPr/>
              <p:nvPr/>
            </p:nvSpPr>
            <p:spPr bwMode="auto">
              <a:xfrm>
                <a:off x="5859381" y="5055228"/>
                <a:ext cx="2304256" cy="1152128"/>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Data storage</a:t>
                </a:r>
              </a:p>
            </p:txBody>
          </p:sp>
          <p:cxnSp>
            <p:nvCxnSpPr>
              <p:cNvPr id="14" name="Connector: Elbow 13"/>
              <p:cNvCxnSpPr>
                <a:stCxn id="5" idx="2"/>
                <a:endCxn id="7" idx="1"/>
              </p:cNvCxnSpPr>
              <p:nvPr/>
            </p:nvCxnSpPr>
            <p:spPr>
              <a:xfrm rot="16200000" flipH="1">
                <a:off x="3734553" y="3506464"/>
                <a:ext cx="1296144" cy="2953512"/>
              </a:xfrm>
              <a:prstGeom prst="bentConnector2">
                <a:avLst/>
              </a:prstGeom>
              <a:ln w="76200">
                <a:solidFill>
                  <a:schemeClr val="accent2">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049885" y="5550302"/>
                <a:ext cx="2232248" cy="683264"/>
              </a:xfrm>
              <a:prstGeom prst="rect">
                <a:avLst/>
              </a:prstGeom>
              <a:noFill/>
            </p:spPr>
            <p:txBody>
              <a:bodyPr wrap="square" lIns="179285" tIns="143428" rIns="179285" bIns="143428" rtlCol="0">
                <a:spAutoFit/>
              </a:bodyPr>
              <a:lstStyle/>
              <a:p>
                <a:pPr>
                  <a:lnSpc>
                    <a:spcPct val="90000"/>
                  </a:lnSpc>
                  <a:spcAft>
                    <a:spcPts val="588"/>
                  </a:spcAft>
                </a:pPr>
                <a:r>
                  <a:rPr lang="en-US" sz="2745" b="1" dirty="0">
                    <a:gradFill>
                      <a:gsLst>
                        <a:gs pos="2917">
                          <a:schemeClr val="tx1"/>
                        </a:gs>
                        <a:gs pos="30000">
                          <a:schemeClr val="tx1"/>
                        </a:gs>
                      </a:gsLst>
                      <a:lin ang="5400000" scaled="0"/>
                    </a:gradFill>
                  </a:rPr>
                  <a:t>Cold path</a:t>
                </a:r>
              </a:p>
            </p:txBody>
          </p:sp>
        </p:grpSp>
        <p:sp>
          <p:nvSpPr>
            <p:cNvPr id="21" name="TextBox 20"/>
            <p:cNvSpPr txBox="1"/>
            <p:nvPr/>
          </p:nvSpPr>
          <p:spPr>
            <a:xfrm>
              <a:off x="8306469" y="5373070"/>
              <a:ext cx="3240360" cy="572464"/>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1961" dirty="0">
                  <a:gradFill>
                    <a:gsLst>
                      <a:gs pos="2917">
                        <a:schemeClr val="tx1"/>
                      </a:gs>
                      <a:gs pos="30000">
                        <a:schemeClr val="tx1"/>
                      </a:gs>
                    </a:gsLst>
                    <a:lin ang="5400000" scaled="0"/>
                  </a:gradFill>
                </a:rPr>
                <a:t>Store for future use</a:t>
              </a:r>
            </a:p>
          </p:txBody>
        </p:sp>
      </p:grpSp>
    </p:spTree>
    <p:extLst>
      <p:ext uri="{BB962C8B-B14F-4D97-AF65-F5344CB8AC3E}">
        <p14:creationId xmlns:p14="http://schemas.microsoft.com/office/powerpoint/2010/main" val="59585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various options</a:t>
            </a:r>
          </a:p>
        </p:txBody>
      </p:sp>
      <p:graphicFrame>
        <p:nvGraphicFramePr>
          <p:cNvPr id="3" name="Table 2"/>
          <p:cNvGraphicFramePr>
            <a:graphicFrameLocks noGrp="1"/>
          </p:cNvGraphicFramePr>
          <p:nvPr>
            <p:extLst/>
          </p:nvPr>
        </p:nvGraphicFramePr>
        <p:xfrm>
          <a:off x="589788" y="1523003"/>
          <a:ext cx="10447686" cy="4066532"/>
        </p:xfrm>
        <a:graphic>
          <a:graphicData uri="http://schemas.openxmlformats.org/drawingml/2006/table">
            <a:tbl>
              <a:tblPr firstRow="1" bandRow="1">
                <a:tableStyleId>{5C22544A-7EE6-4342-B048-85BDC9FD1C3A}</a:tableStyleId>
              </a:tblPr>
              <a:tblGrid>
                <a:gridCol w="3482562">
                  <a:extLst>
                    <a:ext uri="{9D8B030D-6E8A-4147-A177-3AD203B41FA5}">
                      <a16:colId xmlns:a16="http://schemas.microsoft.com/office/drawing/2014/main" val="103637458"/>
                    </a:ext>
                  </a:extLst>
                </a:gridCol>
                <a:gridCol w="3482562">
                  <a:extLst>
                    <a:ext uri="{9D8B030D-6E8A-4147-A177-3AD203B41FA5}">
                      <a16:colId xmlns:a16="http://schemas.microsoft.com/office/drawing/2014/main" val="802242907"/>
                    </a:ext>
                  </a:extLst>
                </a:gridCol>
                <a:gridCol w="3482562">
                  <a:extLst>
                    <a:ext uri="{9D8B030D-6E8A-4147-A177-3AD203B41FA5}">
                      <a16:colId xmlns:a16="http://schemas.microsoft.com/office/drawing/2014/main" val="506667557"/>
                    </a:ext>
                  </a:extLst>
                </a:gridCol>
              </a:tblGrid>
              <a:tr h="482382">
                <a:tc>
                  <a:txBody>
                    <a:bodyPr/>
                    <a:lstStyle/>
                    <a:p>
                      <a:r>
                        <a:rPr lang="en-US" sz="1800" dirty="0"/>
                        <a:t>Option</a:t>
                      </a:r>
                    </a:p>
                  </a:txBody>
                  <a:tcPr marL="89642" marR="89642" marT="44821" marB="44821"/>
                </a:tc>
                <a:tc>
                  <a:txBody>
                    <a:bodyPr/>
                    <a:lstStyle/>
                    <a:p>
                      <a:r>
                        <a:rPr lang="en-US" sz="1800" dirty="0"/>
                        <a:t>Description</a:t>
                      </a:r>
                    </a:p>
                  </a:txBody>
                  <a:tcPr marL="89642" marR="89642" marT="44821" marB="44821"/>
                </a:tc>
                <a:tc>
                  <a:txBody>
                    <a:bodyPr/>
                    <a:lstStyle/>
                    <a:p>
                      <a:r>
                        <a:rPr lang="en-US" sz="1800" dirty="0"/>
                        <a:t>Best suited</a:t>
                      </a:r>
                    </a:p>
                  </a:txBody>
                  <a:tcPr marL="89642" marR="89642" marT="44821" marB="44821"/>
                </a:tc>
                <a:extLst>
                  <a:ext uri="{0D108BD9-81ED-4DB2-BD59-A6C34878D82A}">
                    <a16:rowId xmlns:a16="http://schemas.microsoft.com/office/drawing/2014/main" val="2070003418"/>
                  </a:ext>
                </a:extLst>
              </a:tr>
              <a:tr h="1165352">
                <a:tc>
                  <a:txBody>
                    <a:bodyPr/>
                    <a:lstStyle/>
                    <a:p>
                      <a:r>
                        <a:rPr lang="en-US" sz="1800" dirty="0"/>
                        <a:t>Spark/HDInsight</a:t>
                      </a:r>
                    </a:p>
                  </a:txBody>
                  <a:tcPr marL="89642" marR="89642" marT="44821" marB="44821"/>
                </a:tc>
                <a:tc>
                  <a:txBody>
                    <a:bodyPr/>
                    <a:lstStyle/>
                    <a:p>
                      <a:r>
                        <a:rPr lang="en-US" sz="1800" dirty="0"/>
                        <a:t>Spark running on custom Hadoop or HDInsight cluster</a:t>
                      </a:r>
                      <a:r>
                        <a:rPr lang="en-US" sz="1800" baseline="0" dirty="0"/>
                        <a:t>s that could process streaming data into both storages</a:t>
                      </a:r>
                      <a:endParaRPr lang="en-US" sz="1800" dirty="0"/>
                    </a:p>
                  </a:txBody>
                  <a:tcPr marL="89642" marR="89642" marT="44821" marB="44821"/>
                </a:tc>
                <a:tc>
                  <a:txBody>
                    <a:bodyPr/>
                    <a:lstStyle/>
                    <a:p>
                      <a:r>
                        <a:rPr lang="en-US" sz="1800" dirty="0"/>
                        <a:t>Complex</a:t>
                      </a:r>
                      <a:r>
                        <a:rPr lang="en-US" sz="1800" baseline="0" dirty="0"/>
                        <a:t> processing. For ex, running NLP algorithms on oncoming twitter feeds</a:t>
                      </a:r>
                      <a:endParaRPr lang="en-US" sz="1800" dirty="0"/>
                    </a:p>
                  </a:txBody>
                  <a:tcPr marL="89642" marR="89642" marT="44821" marB="44821"/>
                </a:tc>
                <a:extLst>
                  <a:ext uri="{0D108BD9-81ED-4DB2-BD59-A6C34878D82A}">
                    <a16:rowId xmlns:a16="http://schemas.microsoft.com/office/drawing/2014/main" val="628214892"/>
                  </a:ext>
                </a:extLst>
              </a:tr>
              <a:tr h="627497">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Application on Virtual machines</a:t>
                      </a:r>
                    </a:p>
                    <a:p>
                      <a:endParaRPr lang="en-US" sz="1800" dirty="0"/>
                    </a:p>
                  </a:txBody>
                  <a:tcPr marL="89642" marR="89642" marT="44821" marB="44821"/>
                </a:tc>
                <a:tc>
                  <a:txBody>
                    <a:bodyPr/>
                    <a:lstStyle/>
                    <a:p>
                      <a:r>
                        <a:rPr lang="en-US" sz="1800" dirty="0"/>
                        <a:t>Custom</a:t>
                      </a:r>
                      <a:r>
                        <a:rPr lang="en-US" sz="1800" baseline="0" dirty="0"/>
                        <a:t> applications deployed on Virtual machines</a:t>
                      </a:r>
                      <a:endParaRPr lang="en-US" sz="1800" dirty="0"/>
                    </a:p>
                  </a:txBody>
                  <a:tcPr marL="89642" marR="89642" marT="44821" marB="44821"/>
                </a:tc>
                <a:tc>
                  <a:txBody>
                    <a:bodyPr/>
                    <a:lstStyle/>
                    <a:p>
                      <a:r>
                        <a:rPr lang="en-US" sz="1800" dirty="0"/>
                        <a:t>Migration</a:t>
                      </a:r>
                      <a:r>
                        <a:rPr lang="en-US" sz="1800" baseline="0" dirty="0"/>
                        <a:t> of legacy applications</a:t>
                      </a:r>
                      <a:endParaRPr lang="en-US" sz="1800" dirty="0"/>
                    </a:p>
                  </a:txBody>
                  <a:tcPr marL="89642" marR="89642" marT="44821" marB="44821"/>
                </a:tc>
                <a:extLst>
                  <a:ext uri="{0D108BD9-81ED-4DB2-BD59-A6C34878D82A}">
                    <a16:rowId xmlns:a16="http://schemas.microsoft.com/office/drawing/2014/main" val="2368603819"/>
                  </a:ext>
                </a:extLst>
              </a:tr>
              <a:tr h="627497">
                <a:tc>
                  <a:txBody>
                    <a:bodyPr/>
                    <a:lstStyle/>
                    <a:p>
                      <a:r>
                        <a:rPr lang="en-US" sz="1800" dirty="0"/>
                        <a:t>App services</a:t>
                      </a:r>
                    </a:p>
                  </a:txBody>
                  <a:tcPr marL="89642" marR="89642" marT="44821" marB="44821"/>
                </a:tc>
                <a:tc>
                  <a:txBody>
                    <a:bodyPr/>
                    <a:lstStyle/>
                    <a:p>
                      <a:r>
                        <a:rPr lang="en-US" sz="1800" dirty="0"/>
                        <a:t>Custom code written, but</a:t>
                      </a:r>
                      <a:r>
                        <a:rPr lang="en-US" sz="1800" baseline="0" dirty="0"/>
                        <a:t> managed by Azure. </a:t>
                      </a:r>
                      <a:endParaRPr lang="en-US" sz="1800" dirty="0"/>
                    </a:p>
                  </a:txBody>
                  <a:tcPr marL="89642" marR="89642" marT="44821" marB="44821"/>
                </a:tc>
                <a:tc>
                  <a:txBody>
                    <a:bodyPr/>
                    <a:lstStyle/>
                    <a:p>
                      <a:r>
                        <a:rPr lang="en-US" sz="1800" dirty="0"/>
                        <a:t>Legacy</a:t>
                      </a:r>
                      <a:r>
                        <a:rPr lang="en-US" sz="1800" baseline="0" dirty="0"/>
                        <a:t> code that could be deployed on PaaS</a:t>
                      </a:r>
                      <a:endParaRPr lang="en-US" sz="1800" dirty="0"/>
                    </a:p>
                  </a:txBody>
                  <a:tcPr marL="89642" marR="89642" marT="44821" marB="44821"/>
                </a:tc>
                <a:extLst>
                  <a:ext uri="{0D108BD9-81ED-4DB2-BD59-A6C34878D82A}">
                    <a16:rowId xmlns:a16="http://schemas.microsoft.com/office/drawing/2014/main" val="1412351229"/>
                  </a:ext>
                </a:extLst>
              </a:tr>
              <a:tr h="482382">
                <a:tc>
                  <a:txBody>
                    <a:bodyPr/>
                    <a:lstStyle/>
                    <a:p>
                      <a:r>
                        <a:rPr lang="en-US" sz="1800" dirty="0"/>
                        <a:t>Functions </a:t>
                      </a:r>
                    </a:p>
                  </a:txBody>
                  <a:tcPr marL="89642" marR="89642" marT="44821" marB="44821"/>
                </a:tc>
                <a:tc>
                  <a:txBody>
                    <a:bodyPr/>
                    <a:lstStyle/>
                    <a:p>
                      <a:r>
                        <a:rPr lang="en-US" sz="1800" dirty="0"/>
                        <a:t>Server</a:t>
                      </a:r>
                      <a:r>
                        <a:rPr lang="en-US" sz="1800" baseline="0" dirty="0"/>
                        <a:t> less lightweight compute </a:t>
                      </a:r>
                      <a:endParaRPr lang="en-US" sz="1800" dirty="0"/>
                    </a:p>
                  </a:txBody>
                  <a:tcPr marL="89642" marR="89642" marT="44821" marB="44821"/>
                </a:tc>
                <a:tc>
                  <a:txBody>
                    <a:bodyPr/>
                    <a:lstStyle/>
                    <a:p>
                      <a:r>
                        <a:rPr lang="en-US" sz="1800" dirty="0"/>
                        <a:t>Trigger based</a:t>
                      </a:r>
                      <a:r>
                        <a:rPr lang="en-US" sz="1800" baseline="0" dirty="0"/>
                        <a:t> operations</a:t>
                      </a:r>
                      <a:endParaRPr lang="en-US" sz="1800" dirty="0"/>
                    </a:p>
                  </a:txBody>
                  <a:tcPr marL="89642" marR="89642" marT="44821" marB="44821"/>
                </a:tc>
                <a:extLst>
                  <a:ext uri="{0D108BD9-81ED-4DB2-BD59-A6C34878D82A}">
                    <a16:rowId xmlns:a16="http://schemas.microsoft.com/office/drawing/2014/main" val="1752035958"/>
                  </a:ext>
                </a:extLst>
              </a:tr>
              <a:tr h="627497">
                <a:tc>
                  <a:txBody>
                    <a:bodyPr/>
                    <a:lstStyle/>
                    <a:p>
                      <a:r>
                        <a:rPr lang="en-US" sz="1800" dirty="0"/>
                        <a:t>Stream Analytics</a:t>
                      </a:r>
                    </a:p>
                  </a:txBody>
                  <a:tcPr marL="89642" marR="89642" marT="44821" marB="44821"/>
                </a:tc>
                <a:tc>
                  <a:txBody>
                    <a:bodyPr/>
                    <a:lstStyle/>
                    <a:p>
                      <a:r>
                        <a:rPr lang="en-US" sz="1800" dirty="0"/>
                        <a:t>Queries</a:t>
                      </a:r>
                      <a:r>
                        <a:rPr lang="en-US" sz="1800" baseline="0" dirty="0"/>
                        <a:t> in T-SQL that process streaming data in time windows</a:t>
                      </a:r>
                      <a:endParaRPr lang="en-US" sz="1800" dirty="0"/>
                    </a:p>
                  </a:txBody>
                  <a:tcPr marL="89642" marR="89642" marT="44821" marB="44821"/>
                </a:tc>
                <a:tc>
                  <a:txBody>
                    <a:bodyPr/>
                    <a:lstStyle/>
                    <a:p>
                      <a:r>
                        <a:rPr lang="en-US" sz="1800" dirty="0"/>
                        <a:t>Conditional checking</a:t>
                      </a:r>
                      <a:r>
                        <a:rPr lang="en-US" sz="1800" baseline="0" dirty="0"/>
                        <a:t> / processing in windows</a:t>
                      </a:r>
                      <a:endParaRPr lang="en-US" sz="1800" dirty="0"/>
                    </a:p>
                  </a:txBody>
                  <a:tcPr marL="89642" marR="89642" marT="44821" marB="44821"/>
                </a:tc>
                <a:extLst>
                  <a:ext uri="{0D108BD9-81ED-4DB2-BD59-A6C34878D82A}">
                    <a16:rowId xmlns:a16="http://schemas.microsoft.com/office/drawing/2014/main" val="4197620779"/>
                  </a:ext>
                </a:extLst>
              </a:tr>
            </a:tbl>
          </a:graphicData>
        </a:graphic>
      </p:graphicFrame>
    </p:spTree>
    <p:extLst>
      <p:ext uri="{BB962C8B-B14F-4D97-AF65-F5344CB8AC3E}">
        <p14:creationId xmlns:p14="http://schemas.microsoft.com/office/powerpoint/2010/main" val="42028184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Identifying a scenario</a:t>
            </a:r>
          </a:p>
        </p:txBody>
      </p:sp>
    </p:spTree>
    <p:extLst>
      <p:ext uri="{BB962C8B-B14F-4D97-AF65-F5344CB8AC3E}">
        <p14:creationId xmlns:p14="http://schemas.microsoft.com/office/powerpoint/2010/main" val="359864838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scenario:</a:t>
            </a:r>
          </a:p>
        </p:txBody>
      </p:sp>
      <p:pic>
        <p:nvPicPr>
          <p:cNvPr id="5" name="Picture 4"/>
          <p:cNvPicPr>
            <a:picLocks noChangeAspect="1"/>
          </p:cNvPicPr>
          <p:nvPr/>
        </p:nvPicPr>
        <p:blipFill>
          <a:blip r:embed="rId3"/>
          <a:stretch>
            <a:fillRect/>
          </a:stretch>
        </p:blipFill>
        <p:spPr>
          <a:xfrm>
            <a:off x="1507490" y="1276378"/>
            <a:ext cx="3970902" cy="5258691"/>
          </a:xfrm>
          <a:prstGeom prst="rect">
            <a:avLst/>
          </a:prstGeom>
        </p:spPr>
      </p:pic>
    </p:spTree>
    <p:extLst>
      <p:ext uri="{BB962C8B-B14F-4D97-AF65-F5344CB8AC3E}">
        <p14:creationId xmlns:p14="http://schemas.microsoft.com/office/powerpoint/2010/main" val="241062860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scenario:</a:t>
            </a:r>
          </a:p>
        </p:txBody>
      </p:sp>
      <p:pic>
        <p:nvPicPr>
          <p:cNvPr id="3" name="Picture 2"/>
          <p:cNvPicPr>
            <a:picLocks noChangeAspect="1"/>
          </p:cNvPicPr>
          <p:nvPr/>
        </p:nvPicPr>
        <p:blipFill>
          <a:blip r:embed="rId3"/>
          <a:stretch>
            <a:fillRect/>
          </a:stretch>
        </p:blipFill>
        <p:spPr>
          <a:xfrm>
            <a:off x="1507489" y="1276378"/>
            <a:ext cx="6539915" cy="5258691"/>
          </a:xfrm>
          <a:prstGeom prst="rect">
            <a:avLst/>
          </a:prstGeom>
        </p:spPr>
      </p:pic>
      <p:grpSp>
        <p:nvGrpSpPr>
          <p:cNvPr id="9" name="Group 8"/>
          <p:cNvGrpSpPr/>
          <p:nvPr/>
        </p:nvGrpSpPr>
        <p:grpSpPr>
          <a:xfrm>
            <a:off x="5178298" y="2724840"/>
            <a:ext cx="3106069" cy="2751342"/>
            <a:chOff x="5282133" y="2778982"/>
            <a:chExt cx="3168352" cy="2806512"/>
          </a:xfrm>
        </p:grpSpPr>
        <p:grpSp>
          <p:nvGrpSpPr>
            <p:cNvPr id="6" name="Group 5"/>
            <p:cNvGrpSpPr/>
            <p:nvPr/>
          </p:nvGrpSpPr>
          <p:grpSpPr>
            <a:xfrm>
              <a:off x="5282133" y="3137222"/>
              <a:ext cx="2376264" cy="2448272"/>
              <a:chOff x="5282133" y="3137222"/>
              <a:chExt cx="2376264" cy="2448272"/>
            </a:xfrm>
          </p:grpSpPr>
          <p:sp>
            <p:nvSpPr>
              <p:cNvPr id="4" name="Oval 3"/>
              <p:cNvSpPr/>
              <p:nvPr/>
            </p:nvSpPr>
            <p:spPr bwMode="auto">
              <a:xfrm>
                <a:off x="5282133" y="3137222"/>
                <a:ext cx="2376264" cy="936104"/>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5" name="Oval 4"/>
              <p:cNvSpPr/>
              <p:nvPr/>
            </p:nvSpPr>
            <p:spPr bwMode="auto">
              <a:xfrm>
                <a:off x="5282133" y="4649390"/>
                <a:ext cx="2376264" cy="936104"/>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grpSp>
        <p:sp>
          <p:nvSpPr>
            <p:cNvPr id="8" name="TextBox 7"/>
            <p:cNvSpPr txBox="1"/>
            <p:nvPr/>
          </p:nvSpPr>
          <p:spPr>
            <a:xfrm>
              <a:off x="6650285" y="2778982"/>
              <a:ext cx="1800200" cy="572464"/>
            </a:xfrm>
            <a:prstGeom prst="rect">
              <a:avLst/>
            </a:prstGeom>
            <a:noFill/>
          </p:spPr>
          <p:txBody>
            <a:bodyPr wrap="square" lIns="179285" tIns="143428" rIns="179285" bIns="143428" rtlCol="0">
              <a:spAutoFit/>
            </a:bodyPr>
            <a:lstStyle/>
            <a:p>
              <a:pPr>
                <a:lnSpc>
                  <a:spcPct val="90000"/>
                </a:lnSpc>
                <a:spcAft>
                  <a:spcPts val="588"/>
                </a:spcAft>
              </a:pPr>
              <a:r>
                <a:rPr lang="en-US" sz="1961" dirty="0">
                  <a:solidFill>
                    <a:schemeClr val="tx2">
                      <a:lumMod val="75000"/>
                    </a:schemeClr>
                  </a:solidFill>
                </a:rPr>
                <a:t>Hot path</a:t>
              </a:r>
            </a:p>
          </p:txBody>
        </p:sp>
      </p:grpSp>
      <p:grpSp>
        <p:nvGrpSpPr>
          <p:cNvPr id="11" name="Group 10"/>
          <p:cNvGrpSpPr/>
          <p:nvPr/>
        </p:nvGrpSpPr>
        <p:grpSpPr>
          <a:xfrm>
            <a:off x="5107706" y="3429000"/>
            <a:ext cx="3176661" cy="1270665"/>
            <a:chOff x="5210125" y="3497262"/>
            <a:chExt cx="3240360" cy="1296144"/>
          </a:xfrm>
        </p:grpSpPr>
        <p:sp>
          <p:nvSpPr>
            <p:cNvPr id="7" name="Oval 6"/>
            <p:cNvSpPr/>
            <p:nvPr/>
          </p:nvSpPr>
          <p:spPr bwMode="auto">
            <a:xfrm>
              <a:off x="5210125" y="3857302"/>
              <a:ext cx="2520280" cy="936104"/>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10" name="TextBox 9"/>
            <p:cNvSpPr txBox="1"/>
            <p:nvPr/>
          </p:nvSpPr>
          <p:spPr>
            <a:xfrm>
              <a:off x="6650285" y="3497262"/>
              <a:ext cx="1800200" cy="572464"/>
            </a:xfrm>
            <a:prstGeom prst="rect">
              <a:avLst/>
            </a:prstGeom>
            <a:noFill/>
          </p:spPr>
          <p:txBody>
            <a:bodyPr wrap="square" lIns="179285" tIns="143428" rIns="179285" bIns="143428" rtlCol="0">
              <a:spAutoFit/>
            </a:bodyPr>
            <a:lstStyle/>
            <a:p>
              <a:pPr>
                <a:lnSpc>
                  <a:spcPct val="90000"/>
                </a:lnSpc>
                <a:spcAft>
                  <a:spcPts val="588"/>
                </a:spcAft>
              </a:pPr>
              <a:r>
                <a:rPr lang="en-US" sz="1961" dirty="0">
                  <a:solidFill>
                    <a:schemeClr val="accent2">
                      <a:lumMod val="75000"/>
                    </a:schemeClr>
                  </a:solidFill>
                </a:rPr>
                <a:t>Hot path</a:t>
              </a:r>
            </a:p>
          </p:txBody>
        </p:sp>
      </p:grpSp>
    </p:spTree>
    <p:extLst>
      <p:ext uri="{BB962C8B-B14F-4D97-AF65-F5344CB8AC3E}">
        <p14:creationId xmlns:p14="http://schemas.microsoft.com/office/powerpoint/2010/main" val="13740947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1186674"/>
            <a:ext cx="8066548" cy="1158629"/>
          </a:xfrm>
        </p:spPr>
        <p:txBody>
          <a:bodyPr/>
          <a:lstStyle/>
          <a:p>
            <a:r>
              <a:rPr lang="en-US" dirty="0"/>
              <a:t>Data processing</a:t>
            </a:r>
          </a:p>
        </p:txBody>
      </p:sp>
      <p:sp>
        <p:nvSpPr>
          <p:cNvPr id="4" name="Text Placeholder 3"/>
          <p:cNvSpPr>
            <a:spLocks noGrp="1"/>
          </p:cNvSpPr>
          <p:nvPr>
            <p:ph type="body" sz="quarter" idx="12"/>
          </p:nvPr>
        </p:nvSpPr>
        <p:spPr/>
        <p:txBody>
          <a:bodyPr/>
          <a:lstStyle/>
          <a:p>
            <a:r>
              <a:rPr lang="en-US" dirty="0"/>
              <a:t>In action</a:t>
            </a:r>
          </a:p>
        </p:txBody>
      </p:sp>
    </p:spTree>
    <p:extLst>
      <p:ext uri="{BB962C8B-B14F-4D97-AF65-F5344CB8AC3E}">
        <p14:creationId xmlns:p14="http://schemas.microsoft.com/office/powerpoint/2010/main" val="2080229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Take Action</a:t>
            </a:r>
          </a:p>
        </p:txBody>
      </p:sp>
    </p:spTree>
    <p:extLst>
      <p:ext uri="{BB962C8B-B14F-4D97-AF65-F5344CB8AC3E}">
        <p14:creationId xmlns:p14="http://schemas.microsoft.com/office/powerpoint/2010/main" val="151323062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action</a:t>
            </a:r>
          </a:p>
        </p:txBody>
      </p:sp>
      <p:sp>
        <p:nvSpPr>
          <p:cNvPr id="3" name="Text Placeholder 2"/>
          <p:cNvSpPr>
            <a:spLocks noGrp="1"/>
          </p:cNvSpPr>
          <p:nvPr>
            <p:ph type="body" sz="quarter" idx="10"/>
          </p:nvPr>
        </p:nvSpPr>
        <p:spPr>
          <a:xfrm>
            <a:off x="269239" y="1189495"/>
            <a:ext cx="11653523" cy="4344860"/>
          </a:xfrm>
        </p:spPr>
        <p:txBody>
          <a:bodyPr/>
          <a:lstStyle/>
          <a:p>
            <a:pPr marL="560241" indent="-560241">
              <a:buFont typeface="Arial" panose="020B0604020202020204" pitchFamily="34" charset="0"/>
              <a:buChar char="•"/>
            </a:pPr>
            <a:r>
              <a:rPr lang="en-US" dirty="0"/>
              <a:t>What do we want to do if we a bay sensor records too hot or cold?</a:t>
            </a:r>
          </a:p>
          <a:p>
            <a:pPr marL="560241" indent="-560241">
              <a:buFont typeface="Arial" panose="020B0604020202020204" pitchFamily="34" charset="0"/>
              <a:buChar char="•"/>
            </a:pPr>
            <a:r>
              <a:rPr lang="en-US" dirty="0"/>
              <a:t>What do we want to do if a sensor is not sending data</a:t>
            </a:r>
          </a:p>
          <a:p>
            <a:pPr marL="560241" indent="-560241">
              <a:buFont typeface="Arial" panose="020B0604020202020204" pitchFamily="34" charset="0"/>
              <a:buChar char="•"/>
            </a:pPr>
            <a:r>
              <a:rPr lang="en-US" dirty="0"/>
              <a:t>What do we want to do with the sensor temperature that is being recorded</a:t>
            </a:r>
          </a:p>
          <a:p>
            <a:endParaRPr lang="en-US" dirty="0"/>
          </a:p>
        </p:txBody>
      </p:sp>
    </p:spTree>
    <p:extLst>
      <p:ext uri="{BB962C8B-B14F-4D97-AF65-F5344CB8AC3E}">
        <p14:creationId xmlns:p14="http://schemas.microsoft.com/office/powerpoint/2010/main" val="11912332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Action</a:t>
            </a:r>
          </a:p>
        </p:txBody>
      </p:sp>
      <p:sp>
        <p:nvSpPr>
          <p:cNvPr id="3" name="Text Placeholder 2"/>
          <p:cNvSpPr>
            <a:spLocks noGrp="1"/>
          </p:cNvSpPr>
          <p:nvPr>
            <p:ph type="body" sz="quarter" idx="10"/>
          </p:nvPr>
        </p:nvSpPr>
        <p:spPr>
          <a:xfrm>
            <a:off x="269239" y="1189495"/>
            <a:ext cx="11653523" cy="724143"/>
          </a:xfrm>
        </p:spPr>
        <p:txBody>
          <a:bodyPr/>
          <a:lstStyle/>
          <a:p>
            <a:r>
              <a:rPr lang="en-US" dirty="0"/>
              <a:t>What if a bay’s sensor records too hot or too cold?</a:t>
            </a:r>
          </a:p>
        </p:txBody>
      </p:sp>
      <p:sp>
        <p:nvSpPr>
          <p:cNvPr id="4" name="Rectangle 3"/>
          <p:cNvSpPr/>
          <p:nvPr/>
        </p:nvSpPr>
        <p:spPr bwMode="auto">
          <a:xfrm>
            <a:off x="1861849" y="3358407"/>
            <a:ext cx="1694219" cy="847110"/>
          </a:xfrm>
          <a:prstGeom prst="rect">
            <a:avLst/>
          </a:prstGeom>
          <a:solidFill>
            <a:schemeClr val="accent4">
              <a:lumMod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Alert triggered</a:t>
            </a:r>
          </a:p>
        </p:txBody>
      </p:sp>
      <p:sp>
        <p:nvSpPr>
          <p:cNvPr id="5" name="Rectangle 4"/>
          <p:cNvSpPr/>
          <p:nvPr/>
        </p:nvSpPr>
        <p:spPr bwMode="auto">
          <a:xfrm>
            <a:off x="4754743" y="2228928"/>
            <a:ext cx="2329552" cy="847110"/>
          </a:xfrm>
          <a:prstGeom prst="rect">
            <a:avLst/>
          </a:prstGeom>
          <a:solidFill>
            <a:schemeClr val="accent6">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Update live dashboard</a:t>
            </a:r>
          </a:p>
        </p:txBody>
      </p:sp>
      <p:sp>
        <p:nvSpPr>
          <p:cNvPr id="6" name="Rectangle 5"/>
          <p:cNvSpPr/>
          <p:nvPr/>
        </p:nvSpPr>
        <p:spPr bwMode="auto">
          <a:xfrm>
            <a:off x="4754743" y="4911442"/>
            <a:ext cx="2329552" cy="84711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Send instructions to move the air draft</a:t>
            </a:r>
          </a:p>
        </p:txBody>
      </p:sp>
      <p:sp>
        <p:nvSpPr>
          <p:cNvPr id="7" name="Arrow: Right 6"/>
          <p:cNvSpPr/>
          <p:nvPr/>
        </p:nvSpPr>
        <p:spPr bwMode="auto">
          <a:xfrm rot="20152729">
            <a:off x="3826958" y="3170034"/>
            <a:ext cx="866271" cy="635332"/>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9" name="Arrow: Right 8"/>
          <p:cNvSpPr/>
          <p:nvPr/>
        </p:nvSpPr>
        <p:spPr bwMode="auto">
          <a:xfrm rot="2577983">
            <a:off x="3737608" y="4066111"/>
            <a:ext cx="866271" cy="635332"/>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19349414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action</a:t>
            </a:r>
          </a:p>
        </p:txBody>
      </p:sp>
      <p:pic>
        <p:nvPicPr>
          <p:cNvPr id="3" name="Picture 2"/>
          <p:cNvPicPr>
            <a:picLocks noChangeAspect="1"/>
          </p:cNvPicPr>
          <p:nvPr/>
        </p:nvPicPr>
        <p:blipFill>
          <a:blip r:embed="rId2"/>
          <a:stretch>
            <a:fillRect/>
          </a:stretch>
        </p:blipFill>
        <p:spPr>
          <a:xfrm>
            <a:off x="2321295" y="899863"/>
            <a:ext cx="8292624" cy="5776391"/>
          </a:xfrm>
          <a:prstGeom prst="rect">
            <a:avLst/>
          </a:prstGeom>
        </p:spPr>
      </p:pic>
    </p:spTree>
    <p:extLst>
      <p:ext uri="{BB962C8B-B14F-4D97-AF65-F5344CB8AC3E}">
        <p14:creationId xmlns:p14="http://schemas.microsoft.com/office/powerpoint/2010/main" val="39964326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1186674"/>
            <a:ext cx="8066548" cy="1158629"/>
          </a:xfrm>
        </p:spPr>
        <p:txBody>
          <a:bodyPr/>
          <a:lstStyle/>
          <a:p>
            <a:r>
              <a:rPr lang="en-US" dirty="0"/>
              <a:t>Data action</a:t>
            </a:r>
          </a:p>
        </p:txBody>
      </p:sp>
      <p:sp>
        <p:nvSpPr>
          <p:cNvPr id="4" name="Text Placeholder 3"/>
          <p:cNvSpPr>
            <a:spLocks noGrp="1"/>
          </p:cNvSpPr>
          <p:nvPr>
            <p:ph type="body" sz="quarter" idx="12"/>
          </p:nvPr>
        </p:nvSpPr>
        <p:spPr/>
        <p:txBody>
          <a:bodyPr/>
          <a:lstStyle/>
          <a:p>
            <a:r>
              <a:rPr lang="en-US" dirty="0"/>
              <a:t>In action</a:t>
            </a:r>
          </a:p>
        </p:txBody>
      </p:sp>
    </p:spTree>
    <p:extLst>
      <p:ext uri="{BB962C8B-B14F-4D97-AF65-F5344CB8AC3E}">
        <p14:creationId xmlns:p14="http://schemas.microsoft.com/office/powerpoint/2010/main" val="6264121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Predict?</a:t>
            </a:r>
          </a:p>
        </p:txBody>
      </p:sp>
    </p:spTree>
    <p:extLst>
      <p:ext uri="{BB962C8B-B14F-4D97-AF65-F5344CB8AC3E}">
        <p14:creationId xmlns:p14="http://schemas.microsoft.com/office/powerpoint/2010/main" val="409709722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Going beyond reactive analytics</a:t>
            </a:r>
          </a:p>
        </p:txBody>
      </p:sp>
      <p:graphicFrame>
        <p:nvGraphicFramePr>
          <p:cNvPr id="6" name="Diagram 5"/>
          <p:cNvGraphicFramePr/>
          <p:nvPr>
            <p:extLst/>
          </p:nvPr>
        </p:nvGraphicFramePr>
        <p:xfrm>
          <a:off x="2213414" y="1240634"/>
          <a:ext cx="8128000" cy="5418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55419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0BE99191-B19C-4560-90EB-05D5564B15B0}"/>
                                            </p:graphicEl>
                                          </p:spTgt>
                                        </p:tgtEl>
                                        <p:attrNameLst>
                                          <p:attrName>style.visibility</p:attrName>
                                        </p:attrNameLst>
                                      </p:cBhvr>
                                      <p:to>
                                        <p:strVal val="visible"/>
                                      </p:to>
                                    </p:set>
                                    <p:animEffect transition="in" filter="fade">
                                      <p:cBhvr>
                                        <p:cTn id="7" dur="500"/>
                                        <p:tgtEl>
                                          <p:spTgt spid="6">
                                            <p:graphicEl>
                                              <a:dgm id="{0BE99191-B19C-4560-90EB-05D5564B15B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3673E600-99CE-493E-999E-2D1D143CCF6E}"/>
                                            </p:graphicEl>
                                          </p:spTgt>
                                        </p:tgtEl>
                                        <p:attrNameLst>
                                          <p:attrName>style.visibility</p:attrName>
                                        </p:attrNameLst>
                                      </p:cBhvr>
                                      <p:to>
                                        <p:strVal val="visible"/>
                                      </p:to>
                                    </p:set>
                                    <p:animEffect transition="in" filter="fade">
                                      <p:cBhvr>
                                        <p:cTn id="12" dur="500"/>
                                        <p:tgtEl>
                                          <p:spTgt spid="6">
                                            <p:graphicEl>
                                              <a:dgm id="{3673E600-99CE-493E-999E-2D1D143CCF6E}"/>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DE3A549D-2E65-4D97-8E43-0BE75D12689E}"/>
                                            </p:graphicEl>
                                          </p:spTgt>
                                        </p:tgtEl>
                                        <p:attrNameLst>
                                          <p:attrName>style.visibility</p:attrName>
                                        </p:attrNameLst>
                                      </p:cBhvr>
                                      <p:to>
                                        <p:strVal val="visible"/>
                                      </p:to>
                                    </p:set>
                                    <p:animEffect transition="in" filter="fade">
                                      <p:cBhvr>
                                        <p:cTn id="15" dur="500"/>
                                        <p:tgtEl>
                                          <p:spTgt spid="6">
                                            <p:graphicEl>
                                              <a:dgm id="{DE3A549D-2E65-4D97-8E43-0BE75D12689E}"/>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FA47D7A2-A00F-4D1C-BBFE-3CBCEA10E301}"/>
                                            </p:graphicEl>
                                          </p:spTgt>
                                        </p:tgtEl>
                                        <p:attrNameLst>
                                          <p:attrName>style.visibility</p:attrName>
                                        </p:attrNameLst>
                                      </p:cBhvr>
                                      <p:to>
                                        <p:strVal val="visible"/>
                                      </p:to>
                                    </p:set>
                                    <p:animEffect transition="in" filter="fade">
                                      <p:cBhvr>
                                        <p:cTn id="20" dur="500"/>
                                        <p:tgtEl>
                                          <p:spTgt spid="6">
                                            <p:graphicEl>
                                              <a:dgm id="{FA47D7A2-A00F-4D1C-BBFE-3CBCEA10E301}"/>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0212EDD5-DEEA-40AF-9DA8-814806C2ADE8}"/>
                                            </p:graphicEl>
                                          </p:spTgt>
                                        </p:tgtEl>
                                        <p:attrNameLst>
                                          <p:attrName>style.visibility</p:attrName>
                                        </p:attrNameLst>
                                      </p:cBhvr>
                                      <p:to>
                                        <p:strVal val="visible"/>
                                      </p:to>
                                    </p:set>
                                    <p:animEffect transition="in" filter="fade">
                                      <p:cBhvr>
                                        <p:cTn id="23" dur="500"/>
                                        <p:tgtEl>
                                          <p:spTgt spid="6">
                                            <p:graphicEl>
                                              <a:dgm id="{0212EDD5-DEEA-40AF-9DA8-814806C2ADE8}"/>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F899BA4F-681E-43BB-AF11-8B0FC36BE57D}"/>
                                            </p:graphicEl>
                                          </p:spTgt>
                                        </p:tgtEl>
                                        <p:attrNameLst>
                                          <p:attrName>style.visibility</p:attrName>
                                        </p:attrNameLst>
                                      </p:cBhvr>
                                      <p:to>
                                        <p:strVal val="visible"/>
                                      </p:to>
                                    </p:set>
                                    <p:animEffect transition="in" filter="fade">
                                      <p:cBhvr>
                                        <p:cTn id="28" dur="500"/>
                                        <p:tgtEl>
                                          <p:spTgt spid="6">
                                            <p:graphicEl>
                                              <a:dgm id="{F899BA4F-681E-43BB-AF11-8B0FC36BE57D}"/>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C5FAAE2B-DA53-4304-BEB6-B89E25DB6052}"/>
                                            </p:graphicEl>
                                          </p:spTgt>
                                        </p:tgtEl>
                                        <p:attrNameLst>
                                          <p:attrName>style.visibility</p:attrName>
                                        </p:attrNameLst>
                                      </p:cBhvr>
                                      <p:to>
                                        <p:strVal val="visible"/>
                                      </p:to>
                                    </p:set>
                                    <p:animEffect transition="in" filter="fade">
                                      <p:cBhvr>
                                        <p:cTn id="31" dur="500"/>
                                        <p:tgtEl>
                                          <p:spTgt spid="6">
                                            <p:graphicEl>
                                              <a:dgm id="{C5FAAE2B-DA53-4304-BEB6-B89E25DB6052}"/>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graphicEl>
                                              <a:dgm id="{308E7924-CEF9-4E97-BB27-5606DB1DD148}"/>
                                            </p:graphicEl>
                                          </p:spTgt>
                                        </p:tgtEl>
                                        <p:attrNameLst>
                                          <p:attrName>style.visibility</p:attrName>
                                        </p:attrNameLst>
                                      </p:cBhvr>
                                      <p:to>
                                        <p:strVal val="visible"/>
                                      </p:to>
                                    </p:set>
                                    <p:animEffect transition="in" filter="fade">
                                      <p:cBhvr>
                                        <p:cTn id="36" dur="500"/>
                                        <p:tgtEl>
                                          <p:spTgt spid="6">
                                            <p:graphicEl>
                                              <a:dgm id="{308E7924-CEF9-4E97-BB27-5606DB1DD148}"/>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graphicEl>
                                              <a:dgm id="{02337815-BBB8-4576-A6D7-8DD7DBA71B36}"/>
                                            </p:graphicEl>
                                          </p:spTgt>
                                        </p:tgtEl>
                                        <p:attrNameLst>
                                          <p:attrName>style.visibility</p:attrName>
                                        </p:attrNameLst>
                                      </p:cBhvr>
                                      <p:to>
                                        <p:strVal val="visible"/>
                                      </p:to>
                                    </p:set>
                                    <p:animEffect transition="in" filter="fade">
                                      <p:cBhvr>
                                        <p:cTn id="39" dur="500"/>
                                        <p:tgtEl>
                                          <p:spTgt spid="6">
                                            <p:graphicEl>
                                              <a:dgm id="{02337815-BBB8-4576-A6D7-8DD7DBA71B36}"/>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graphicEl>
                                              <a:dgm id="{FEC68C6B-1C80-412D-8EF0-BFC744183B2C}"/>
                                            </p:graphicEl>
                                          </p:spTgt>
                                        </p:tgtEl>
                                        <p:attrNameLst>
                                          <p:attrName>style.visibility</p:attrName>
                                        </p:attrNameLst>
                                      </p:cBhvr>
                                      <p:to>
                                        <p:strVal val="visible"/>
                                      </p:to>
                                    </p:set>
                                    <p:animEffect transition="in" filter="fade">
                                      <p:cBhvr>
                                        <p:cTn id="44" dur="500"/>
                                        <p:tgtEl>
                                          <p:spTgt spid="6">
                                            <p:graphicEl>
                                              <a:dgm id="{FEC68C6B-1C80-412D-8EF0-BFC744183B2C}"/>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graphicEl>
                                              <a:dgm id="{6E7A3AC9-8826-40AD-9950-1F0C069D415D}"/>
                                            </p:graphicEl>
                                          </p:spTgt>
                                        </p:tgtEl>
                                        <p:attrNameLst>
                                          <p:attrName>style.visibility</p:attrName>
                                        </p:attrNameLst>
                                      </p:cBhvr>
                                      <p:to>
                                        <p:strVal val="visible"/>
                                      </p:to>
                                    </p:set>
                                    <p:animEffect transition="in" filter="fade">
                                      <p:cBhvr>
                                        <p:cTn id="47" dur="500"/>
                                        <p:tgtEl>
                                          <p:spTgt spid="6">
                                            <p:graphicEl>
                                              <a:dgm id="{6E7A3AC9-8826-40AD-9950-1F0C069D415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graphicEl>
                                              <a:dgm id="{68536A05-5E02-4004-9CBB-8A8871E44DDD}"/>
                                            </p:graphicEl>
                                          </p:spTgt>
                                        </p:tgtEl>
                                        <p:attrNameLst>
                                          <p:attrName>style.visibility</p:attrName>
                                        </p:attrNameLst>
                                      </p:cBhvr>
                                      <p:to>
                                        <p:strVal val="visible"/>
                                      </p:to>
                                    </p:set>
                                    <p:animEffect transition="in" filter="fade">
                                      <p:cBhvr>
                                        <p:cTn id="52" dur="500"/>
                                        <p:tgtEl>
                                          <p:spTgt spid="6">
                                            <p:graphicEl>
                                              <a:dgm id="{68536A05-5E02-4004-9CBB-8A8871E44DDD}"/>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graphicEl>
                                              <a:dgm id="{2409F669-C9C4-4DF3-9AFB-91C0BB2C0DD6}"/>
                                            </p:graphicEl>
                                          </p:spTgt>
                                        </p:tgtEl>
                                        <p:attrNameLst>
                                          <p:attrName>style.visibility</p:attrName>
                                        </p:attrNameLst>
                                      </p:cBhvr>
                                      <p:to>
                                        <p:strVal val="visible"/>
                                      </p:to>
                                    </p:set>
                                    <p:animEffect transition="in" filter="fade">
                                      <p:cBhvr>
                                        <p:cTn id="55" dur="500"/>
                                        <p:tgtEl>
                                          <p:spTgt spid="6">
                                            <p:graphicEl>
                                              <a:dgm id="{2409F669-C9C4-4DF3-9AFB-91C0BB2C0DD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3277" y="631304"/>
            <a:ext cx="3085777" cy="5461552"/>
          </a:xfrm>
          <a:prstGeom prst="rect">
            <a:avLst/>
          </a:prstGeom>
        </p:spPr>
      </p:pic>
    </p:spTree>
    <p:extLst>
      <p:ext uri="{BB962C8B-B14F-4D97-AF65-F5344CB8AC3E}">
        <p14:creationId xmlns:p14="http://schemas.microsoft.com/office/powerpoint/2010/main" val="57060182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beyond reactive analytics</a:t>
            </a:r>
          </a:p>
        </p:txBody>
      </p:sp>
      <p:sp>
        <p:nvSpPr>
          <p:cNvPr id="3" name="Rectangle 2"/>
          <p:cNvSpPr/>
          <p:nvPr/>
        </p:nvSpPr>
        <p:spPr bwMode="auto">
          <a:xfrm>
            <a:off x="4754743" y="3358407"/>
            <a:ext cx="2258959" cy="84711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Temperature prediction model</a:t>
            </a:r>
          </a:p>
        </p:txBody>
      </p:sp>
      <p:grpSp>
        <p:nvGrpSpPr>
          <p:cNvPr id="13" name="Group 12"/>
          <p:cNvGrpSpPr/>
          <p:nvPr/>
        </p:nvGrpSpPr>
        <p:grpSpPr>
          <a:xfrm>
            <a:off x="942749" y="1805373"/>
            <a:ext cx="3247254" cy="1270665"/>
            <a:chOff x="961653" y="1841078"/>
            <a:chExt cx="3312368" cy="1296144"/>
          </a:xfrm>
        </p:grpSpPr>
        <p:sp>
          <p:nvSpPr>
            <p:cNvPr id="5" name="Rectangle 4"/>
            <p:cNvSpPr/>
            <p:nvPr/>
          </p:nvSpPr>
          <p:spPr bwMode="auto">
            <a:xfrm>
              <a:off x="961653" y="1841078"/>
              <a:ext cx="2016224" cy="864096"/>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Weather forecasts</a:t>
              </a:r>
            </a:p>
          </p:txBody>
        </p:sp>
        <p:sp>
          <p:nvSpPr>
            <p:cNvPr id="9" name="Right Arrow 8"/>
            <p:cNvSpPr/>
            <p:nvPr/>
          </p:nvSpPr>
          <p:spPr bwMode="auto">
            <a:xfrm rot="1948978">
              <a:off x="3409925" y="2417142"/>
              <a:ext cx="864096" cy="720080"/>
            </a:xfrm>
            <a:prstGeom prs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grpSp>
      <p:grpSp>
        <p:nvGrpSpPr>
          <p:cNvPr id="14" name="Group 13"/>
          <p:cNvGrpSpPr/>
          <p:nvPr/>
        </p:nvGrpSpPr>
        <p:grpSpPr>
          <a:xfrm>
            <a:off x="942750" y="3358407"/>
            <a:ext cx="3176661" cy="847110"/>
            <a:chOff x="961653" y="3425254"/>
            <a:chExt cx="3240360" cy="864096"/>
          </a:xfrm>
        </p:grpSpPr>
        <p:sp>
          <p:nvSpPr>
            <p:cNvPr id="6" name="Rectangle 5"/>
            <p:cNvSpPr/>
            <p:nvPr/>
          </p:nvSpPr>
          <p:spPr bwMode="auto">
            <a:xfrm>
              <a:off x="961653" y="3425254"/>
              <a:ext cx="2016224" cy="864096"/>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Outlook </a:t>
              </a:r>
            </a:p>
            <a:p>
              <a:pPr algn="ctr" defTabSz="914102" fontAlgn="base">
                <a:spcBef>
                  <a:spcPct val="0"/>
                </a:spcBef>
                <a:spcAft>
                  <a:spcPct val="0"/>
                </a:spcAft>
              </a:pPr>
              <a:r>
                <a:rPr lang="en-US" sz="1961" dirty="0">
                  <a:gradFill>
                    <a:gsLst>
                      <a:gs pos="5439">
                        <a:srgbClr val="F8F8F8"/>
                      </a:gs>
                      <a:gs pos="10000">
                        <a:srgbClr val="F8F8F8"/>
                      </a:gs>
                    </a:gsLst>
                    <a:lin ang="5400000" scaled="0"/>
                  </a:gradFill>
                </a:rPr>
                <a:t>calendar</a:t>
              </a:r>
            </a:p>
          </p:txBody>
        </p:sp>
        <p:sp>
          <p:nvSpPr>
            <p:cNvPr id="10" name="Right Arrow 9"/>
            <p:cNvSpPr/>
            <p:nvPr/>
          </p:nvSpPr>
          <p:spPr bwMode="auto">
            <a:xfrm>
              <a:off x="3337917" y="3425254"/>
              <a:ext cx="864096" cy="720080"/>
            </a:xfrm>
            <a:prstGeom prst="right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grpSp>
      <p:grpSp>
        <p:nvGrpSpPr>
          <p:cNvPr id="15" name="Group 14"/>
          <p:cNvGrpSpPr/>
          <p:nvPr/>
        </p:nvGrpSpPr>
        <p:grpSpPr>
          <a:xfrm>
            <a:off x="942750" y="4458598"/>
            <a:ext cx="3228601" cy="1441138"/>
            <a:chOff x="961653" y="4547506"/>
            <a:chExt cx="3293341" cy="1470036"/>
          </a:xfrm>
        </p:grpSpPr>
        <p:sp>
          <p:nvSpPr>
            <p:cNvPr id="7" name="Rectangle 6"/>
            <p:cNvSpPr/>
            <p:nvPr/>
          </p:nvSpPr>
          <p:spPr bwMode="auto">
            <a:xfrm>
              <a:off x="961653" y="5153446"/>
              <a:ext cx="2016224" cy="864096"/>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Attendance</a:t>
              </a:r>
            </a:p>
            <a:p>
              <a:pPr algn="ctr" defTabSz="914102" fontAlgn="base">
                <a:spcBef>
                  <a:spcPct val="0"/>
                </a:spcBef>
                <a:spcAft>
                  <a:spcPct val="0"/>
                </a:spcAft>
              </a:pPr>
              <a:r>
                <a:rPr lang="en-US" sz="1961" dirty="0">
                  <a:gradFill>
                    <a:gsLst>
                      <a:gs pos="5439">
                        <a:srgbClr val="F8F8F8"/>
                      </a:gs>
                      <a:gs pos="10000">
                        <a:srgbClr val="F8F8F8"/>
                      </a:gs>
                    </a:gsLst>
                    <a:lin ang="5400000" scaled="0"/>
                  </a:gradFill>
                </a:rPr>
                <a:t> (card swipe details)</a:t>
              </a:r>
            </a:p>
          </p:txBody>
        </p:sp>
        <p:sp>
          <p:nvSpPr>
            <p:cNvPr id="11" name="Right Arrow 10"/>
            <p:cNvSpPr/>
            <p:nvPr/>
          </p:nvSpPr>
          <p:spPr bwMode="auto">
            <a:xfrm rot="19686839">
              <a:off x="3390898" y="4547506"/>
              <a:ext cx="864096" cy="720080"/>
            </a:xfrm>
            <a:prstGeom prst="rightArrow">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grpSp>
      <p:grpSp>
        <p:nvGrpSpPr>
          <p:cNvPr id="16" name="Group 15"/>
          <p:cNvGrpSpPr/>
          <p:nvPr/>
        </p:nvGrpSpPr>
        <p:grpSpPr>
          <a:xfrm>
            <a:off x="7437257" y="3358407"/>
            <a:ext cx="3388439" cy="847110"/>
            <a:chOff x="7586389" y="3425254"/>
            <a:chExt cx="3456384" cy="864096"/>
          </a:xfrm>
        </p:grpSpPr>
        <p:sp>
          <p:nvSpPr>
            <p:cNvPr id="8" name="Rectangle 7"/>
            <p:cNvSpPr/>
            <p:nvPr/>
          </p:nvSpPr>
          <p:spPr bwMode="auto">
            <a:xfrm>
              <a:off x="8738517" y="3425254"/>
              <a:ext cx="2304256" cy="864096"/>
            </a:xfrm>
            <a:prstGeom prst="rect">
              <a:avLst/>
            </a:prstGeom>
            <a:solidFill>
              <a:schemeClr val="accent6">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Set the </a:t>
              </a:r>
            </a:p>
            <a:p>
              <a:pPr algn="ctr" defTabSz="914102" fontAlgn="base">
                <a:spcBef>
                  <a:spcPct val="0"/>
                </a:spcBef>
                <a:spcAft>
                  <a:spcPct val="0"/>
                </a:spcAft>
              </a:pPr>
              <a:r>
                <a:rPr lang="en-US" sz="1961" dirty="0">
                  <a:gradFill>
                    <a:gsLst>
                      <a:gs pos="5439">
                        <a:srgbClr val="F8F8F8"/>
                      </a:gs>
                      <a:gs pos="10000">
                        <a:srgbClr val="F8F8F8"/>
                      </a:gs>
                    </a:gsLst>
                    <a:lin ang="5400000" scaled="0"/>
                  </a:gradFill>
                </a:rPr>
                <a:t>temperature</a:t>
              </a:r>
            </a:p>
          </p:txBody>
        </p:sp>
        <p:sp>
          <p:nvSpPr>
            <p:cNvPr id="12" name="Right Arrow 11"/>
            <p:cNvSpPr/>
            <p:nvPr/>
          </p:nvSpPr>
          <p:spPr bwMode="auto">
            <a:xfrm>
              <a:off x="7586389" y="3497262"/>
              <a:ext cx="864096" cy="720080"/>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grpSp>
    </p:spTree>
    <p:extLst>
      <p:ext uri="{BB962C8B-B14F-4D97-AF65-F5344CB8AC3E}">
        <p14:creationId xmlns:p14="http://schemas.microsoft.com/office/powerpoint/2010/main" val="1817186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60380" y="-100623"/>
            <a:ext cx="11100581" cy="7086688"/>
          </a:xfrm>
          <a:prstGeom prst="rect">
            <a:avLst/>
          </a:prstGeom>
          <a:noFill/>
          <a:ln w="28575">
            <a:solidFill>
              <a:schemeClr val="accent1"/>
            </a:solidFill>
            <a:headEnd type="none" w="med" len="med"/>
            <a:tailEnd type="none" w="med" len="med"/>
          </a:ln>
        </p:spPr>
      </p:pic>
      <p:sp>
        <p:nvSpPr>
          <p:cNvPr id="2" name="Oval 1"/>
          <p:cNvSpPr/>
          <p:nvPr/>
        </p:nvSpPr>
        <p:spPr bwMode="auto">
          <a:xfrm>
            <a:off x="9625624" y="605301"/>
            <a:ext cx="1905997" cy="1764812"/>
          </a:xfrm>
          <a:prstGeom prst="ellipse">
            <a:avLst/>
          </a:prstGeom>
          <a:noFill/>
          <a:ln w="28575">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4" name="Oval 3"/>
          <p:cNvSpPr/>
          <p:nvPr/>
        </p:nvSpPr>
        <p:spPr bwMode="auto">
          <a:xfrm>
            <a:off x="4613558" y="111154"/>
            <a:ext cx="5082658" cy="1905997"/>
          </a:xfrm>
          <a:prstGeom prst="ellipse">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5" name="Oval 4"/>
          <p:cNvSpPr/>
          <p:nvPr/>
        </p:nvSpPr>
        <p:spPr bwMode="auto">
          <a:xfrm>
            <a:off x="3837041" y="5193812"/>
            <a:ext cx="5082658" cy="1905997"/>
          </a:xfrm>
          <a:prstGeom prst="ellipse">
            <a:avLst/>
          </a:prstGeom>
          <a:noFill/>
          <a:ln w="28575">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873268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Prototype in action</a:t>
            </a:r>
          </a:p>
        </p:txBody>
      </p:sp>
    </p:spTree>
    <p:extLst>
      <p:ext uri="{BB962C8B-B14F-4D97-AF65-F5344CB8AC3E}">
        <p14:creationId xmlns:p14="http://schemas.microsoft.com/office/powerpoint/2010/main" val="167189102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Text Placeholder 3"/>
          <p:cNvSpPr>
            <a:spLocks noGrp="1"/>
          </p:cNvSpPr>
          <p:nvPr>
            <p:ph type="body" sz="quarter" idx="10"/>
          </p:nvPr>
        </p:nvSpPr>
        <p:spPr/>
        <p:txBody>
          <a:bodyPr/>
          <a:lstStyle/>
          <a:p>
            <a:r>
              <a:rPr lang="en-US" dirty="0"/>
              <a:t>Subhead</a:t>
            </a:r>
          </a:p>
          <a:p>
            <a:pPr lvl="1"/>
            <a:r>
              <a:rPr lang="en-US" dirty="0"/>
              <a:t>Bullet 1</a:t>
            </a:r>
          </a:p>
          <a:p>
            <a:pPr lvl="2"/>
            <a:r>
              <a:rPr lang="en-US" dirty="0"/>
              <a:t>Sub-Bullet 2</a:t>
            </a:r>
          </a:p>
        </p:txBody>
      </p:sp>
    </p:spTree>
    <p:extLst>
      <p:ext uri="{BB962C8B-B14F-4D97-AF65-F5344CB8AC3E}">
        <p14:creationId xmlns:p14="http://schemas.microsoft.com/office/powerpoint/2010/main" val="10214865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Divider Title Goes Here</a:t>
            </a:r>
          </a:p>
        </p:txBody>
      </p:sp>
    </p:spTree>
    <p:extLst>
      <p:ext uri="{BB962C8B-B14F-4D97-AF65-F5344CB8AC3E}">
        <p14:creationId xmlns:p14="http://schemas.microsoft.com/office/powerpoint/2010/main" val="437826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Sample Divider 2</a:t>
            </a:r>
          </a:p>
        </p:txBody>
      </p:sp>
    </p:spTree>
    <p:extLst>
      <p:ext uri="{BB962C8B-B14F-4D97-AF65-F5344CB8AC3E}">
        <p14:creationId xmlns:p14="http://schemas.microsoft.com/office/powerpoint/2010/main" val="8724674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3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43882" y="1664188"/>
            <a:ext cx="11653523" cy="1931048"/>
          </a:xfrm>
        </p:spPr>
        <p:txBody>
          <a:bodyPr/>
          <a:lstStyle/>
          <a:p>
            <a:r>
              <a:rPr lang="en-US" dirty="0"/>
              <a:t>Change the draft of the air automatically based on the temperature in cabins/squared areas.</a:t>
            </a:r>
          </a:p>
          <a:p>
            <a:endParaRPr lang="en-US" dirty="0"/>
          </a:p>
        </p:txBody>
      </p:sp>
      <p:sp>
        <p:nvSpPr>
          <p:cNvPr id="6" name="Title 5"/>
          <p:cNvSpPr>
            <a:spLocks noGrp="1"/>
          </p:cNvSpPr>
          <p:nvPr>
            <p:ph type="title"/>
          </p:nvPr>
        </p:nvSpPr>
        <p:spPr/>
        <p:txBody>
          <a:bodyPr/>
          <a:lstStyle/>
          <a:p>
            <a:r>
              <a:rPr lang="en-US" dirty="0"/>
              <a:t>So our scenario…</a:t>
            </a:r>
          </a:p>
        </p:txBody>
      </p:sp>
    </p:spTree>
    <p:extLst>
      <p:ext uri="{BB962C8B-B14F-4D97-AF65-F5344CB8AC3E}">
        <p14:creationId xmlns:p14="http://schemas.microsoft.com/office/powerpoint/2010/main" val="1225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6232" y="488"/>
            <a:ext cx="11655840" cy="899537"/>
          </a:xfrm>
        </p:spPr>
        <p:txBody>
          <a:bodyPr/>
          <a:lstStyle/>
          <a:p>
            <a:r>
              <a:rPr lang="en-US" dirty="0"/>
              <a:t>Let’s define our next steps </a:t>
            </a:r>
          </a:p>
        </p:txBody>
      </p:sp>
      <p:graphicFrame>
        <p:nvGraphicFramePr>
          <p:cNvPr id="4" name="Diagram 3"/>
          <p:cNvGraphicFramePr/>
          <p:nvPr>
            <p:extLst/>
          </p:nvPr>
        </p:nvGraphicFramePr>
        <p:xfrm>
          <a:off x="2032001" y="1185624"/>
          <a:ext cx="8128000" cy="5418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114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 1: Data sources</a:t>
            </a:r>
          </a:p>
        </p:txBody>
      </p:sp>
    </p:spTree>
    <p:extLst>
      <p:ext uri="{BB962C8B-B14F-4D97-AF65-F5344CB8AC3E}">
        <p14:creationId xmlns:p14="http://schemas.microsoft.com/office/powerpoint/2010/main" val="11850707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8052" y="-495483"/>
            <a:ext cx="11552582" cy="1325563"/>
          </a:xfrm>
        </p:spPr>
        <p:txBody>
          <a:bodyPr/>
          <a:lstStyle/>
          <a:p>
            <a:r>
              <a:rPr lang="en-US" dirty="0"/>
              <a:t>Aspects of data sources</a:t>
            </a:r>
          </a:p>
        </p:txBody>
      </p:sp>
      <p:graphicFrame>
        <p:nvGraphicFramePr>
          <p:cNvPr id="6" name="Diagram 5"/>
          <p:cNvGraphicFramePr/>
          <p:nvPr>
            <p:extLst/>
          </p:nvPr>
        </p:nvGraphicFramePr>
        <p:xfrm>
          <a:off x="801564" y="1240633"/>
          <a:ext cx="10094724" cy="5365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6519555" y="1028856"/>
            <a:ext cx="4164956" cy="1813375"/>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Choosing the right hardware</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Placement</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Number of sensors</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Costs</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Power &amp; voltage requirements</a:t>
            </a:r>
          </a:p>
        </p:txBody>
      </p:sp>
      <p:sp>
        <p:nvSpPr>
          <p:cNvPr id="5" name="TextBox 4"/>
          <p:cNvSpPr txBox="1"/>
          <p:nvPr/>
        </p:nvSpPr>
        <p:spPr>
          <a:xfrm>
            <a:off x="8354959" y="3287815"/>
            <a:ext cx="4164956" cy="1173716"/>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How will the sensors send data?</a:t>
            </a:r>
          </a:p>
          <a:p>
            <a:pPr lvl="1">
              <a:lnSpc>
                <a:spcPct val="90000"/>
              </a:lnSpc>
              <a:spcAft>
                <a:spcPts val="588"/>
              </a:spcAft>
            </a:pPr>
            <a:r>
              <a:rPr lang="en-US" sz="1765" dirty="0" err="1">
                <a:gradFill>
                  <a:gsLst>
                    <a:gs pos="2917">
                      <a:schemeClr val="tx1"/>
                    </a:gs>
                    <a:gs pos="30000">
                      <a:schemeClr val="tx1"/>
                    </a:gs>
                  </a:gsLst>
                  <a:lin ang="5400000" scaled="0"/>
                </a:gradFill>
              </a:rPr>
              <a:t>Wifi</a:t>
            </a:r>
            <a:r>
              <a:rPr lang="en-US" sz="1765" dirty="0">
                <a:gradFill>
                  <a:gsLst>
                    <a:gs pos="2917">
                      <a:schemeClr val="tx1"/>
                    </a:gs>
                    <a:gs pos="30000">
                      <a:schemeClr val="tx1"/>
                    </a:gs>
                  </a:gsLst>
                  <a:lin ang="5400000" scaled="0"/>
                </a:gradFill>
              </a:rPr>
              <a:t>, Bluetooth, </a:t>
            </a:r>
            <a:r>
              <a:rPr lang="en-US" sz="1765" dirty="0" err="1">
                <a:gradFill>
                  <a:gsLst>
                    <a:gs pos="2917">
                      <a:schemeClr val="tx1"/>
                    </a:gs>
                    <a:gs pos="30000">
                      <a:schemeClr val="tx1"/>
                    </a:gs>
                  </a:gsLst>
                  <a:lin ang="5400000" scaled="0"/>
                </a:gradFill>
              </a:rPr>
              <a:t>ethernet</a:t>
            </a:r>
            <a:endParaRPr lang="en-US" sz="1765" dirty="0">
              <a:gradFill>
                <a:gsLst>
                  <a:gs pos="2917">
                    <a:schemeClr val="tx1"/>
                  </a:gs>
                  <a:gs pos="30000">
                    <a:schemeClr val="tx1"/>
                  </a:gs>
                </a:gsLst>
                <a:lin ang="5400000" scaled="0"/>
              </a:gradFill>
            </a:endParaRP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Field gateway?</a:t>
            </a:r>
          </a:p>
        </p:txBody>
      </p:sp>
      <p:sp>
        <p:nvSpPr>
          <p:cNvPr id="7" name="TextBox 6"/>
          <p:cNvSpPr txBox="1"/>
          <p:nvPr/>
        </p:nvSpPr>
        <p:spPr>
          <a:xfrm>
            <a:off x="3131116" y="5123220"/>
            <a:ext cx="4164956" cy="1493545"/>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JSON/csv/text </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Aggregation</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Frequency</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Compression</a:t>
            </a:r>
          </a:p>
        </p:txBody>
      </p:sp>
      <p:sp>
        <p:nvSpPr>
          <p:cNvPr id="8" name="TextBox 7"/>
          <p:cNvSpPr txBox="1"/>
          <p:nvPr/>
        </p:nvSpPr>
        <p:spPr>
          <a:xfrm>
            <a:off x="1083934" y="2723075"/>
            <a:ext cx="4164956" cy="1493545"/>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Device identification</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Authentication</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Authorization </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Control</a:t>
            </a:r>
          </a:p>
        </p:txBody>
      </p:sp>
    </p:spTree>
    <p:extLst>
      <p:ext uri="{BB962C8B-B14F-4D97-AF65-F5344CB8AC3E}">
        <p14:creationId xmlns:p14="http://schemas.microsoft.com/office/powerpoint/2010/main" val="412174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053380A-FF7A-4992-94D3-5E6D18496CBB}"/>
                                            </p:graphicEl>
                                          </p:spTgt>
                                        </p:tgtEl>
                                        <p:attrNameLst>
                                          <p:attrName>style.visibility</p:attrName>
                                        </p:attrNameLst>
                                      </p:cBhvr>
                                      <p:to>
                                        <p:strVal val="visible"/>
                                      </p:to>
                                    </p:set>
                                    <p:animEffect transition="in" filter="fade">
                                      <p:cBhvr>
                                        <p:cTn id="7" dur="500"/>
                                        <p:tgtEl>
                                          <p:spTgt spid="6">
                                            <p:graphicEl>
                                              <a:dgm id="{D053380A-FF7A-4992-94D3-5E6D18496CB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800CA320-B00A-4E23-965B-0BCFB4F78E40}"/>
                                            </p:graphicEl>
                                          </p:spTgt>
                                        </p:tgtEl>
                                        <p:attrNameLst>
                                          <p:attrName>style.visibility</p:attrName>
                                        </p:attrNameLst>
                                      </p:cBhvr>
                                      <p:to>
                                        <p:strVal val="visible"/>
                                      </p:to>
                                    </p:set>
                                    <p:animEffect transition="in" filter="fade">
                                      <p:cBhvr>
                                        <p:cTn id="12" dur="500"/>
                                        <p:tgtEl>
                                          <p:spTgt spid="6">
                                            <p:graphicEl>
                                              <a:dgm id="{800CA320-B00A-4E23-965B-0BCFB4F78E40}"/>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0C4F55AB-A179-4B42-8A65-79C3174B5D37}"/>
                                            </p:graphicEl>
                                          </p:spTgt>
                                        </p:tgtEl>
                                        <p:attrNameLst>
                                          <p:attrName>style.visibility</p:attrName>
                                        </p:attrNameLst>
                                      </p:cBhvr>
                                      <p:to>
                                        <p:strVal val="visible"/>
                                      </p:to>
                                    </p:set>
                                    <p:animEffect transition="in" filter="fade">
                                      <p:cBhvr>
                                        <p:cTn id="15" dur="500"/>
                                        <p:tgtEl>
                                          <p:spTgt spid="6">
                                            <p:graphicEl>
                                              <a:dgm id="{0C4F55AB-A179-4B42-8A65-79C3174B5D37}"/>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F9C600FD-2D97-41FD-8F97-1A841CBF03A5}"/>
                                            </p:graphicEl>
                                          </p:spTgt>
                                        </p:tgtEl>
                                        <p:attrNameLst>
                                          <p:attrName>style.visibility</p:attrName>
                                        </p:attrNameLst>
                                      </p:cBhvr>
                                      <p:to>
                                        <p:strVal val="visible"/>
                                      </p:to>
                                    </p:set>
                                    <p:animEffect transition="in" filter="fade">
                                      <p:cBhvr>
                                        <p:cTn id="20" dur="500"/>
                                        <p:tgtEl>
                                          <p:spTgt spid="6">
                                            <p:graphicEl>
                                              <a:dgm id="{F9C600FD-2D97-41FD-8F97-1A841CBF03A5}"/>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DC8FA101-DE89-4AEE-8D1B-21CD1F9B6D8A}"/>
                                            </p:graphicEl>
                                          </p:spTgt>
                                        </p:tgtEl>
                                        <p:attrNameLst>
                                          <p:attrName>style.visibility</p:attrName>
                                        </p:attrNameLst>
                                      </p:cBhvr>
                                      <p:to>
                                        <p:strVal val="visible"/>
                                      </p:to>
                                    </p:set>
                                    <p:animEffect transition="in" filter="fade">
                                      <p:cBhvr>
                                        <p:cTn id="23" dur="500"/>
                                        <p:tgtEl>
                                          <p:spTgt spid="6">
                                            <p:graphicEl>
                                              <a:dgm id="{DC8FA101-DE89-4AEE-8D1B-21CD1F9B6D8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73D72853-A6AF-4E64-928C-676CCFF02837}"/>
                                            </p:graphicEl>
                                          </p:spTgt>
                                        </p:tgtEl>
                                        <p:attrNameLst>
                                          <p:attrName>style.visibility</p:attrName>
                                        </p:attrNameLst>
                                      </p:cBhvr>
                                      <p:to>
                                        <p:strVal val="visible"/>
                                      </p:to>
                                    </p:set>
                                    <p:animEffect transition="in" filter="fade">
                                      <p:cBhvr>
                                        <p:cTn id="28" dur="500"/>
                                        <p:tgtEl>
                                          <p:spTgt spid="6">
                                            <p:graphicEl>
                                              <a:dgm id="{73D72853-A6AF-4E64-928C-676CCFF02837}"/>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E339B4DB-EE79-4D1F-AD6B-262DAD50B7DB}"/>
                                            </p:graphicEl>
                                          </p:spTgt>
                                        </p:tgtEl>
                                        <p:attrNameLst>
                                          <p:attrName>style.visibility</p:attrName>
                                        </p:attrNameLst>
                                      </p:cBhvr>
                                      <p:to>
                                        <p:strVal val="visible"/>
                                      </p:to>
                                    </p:set>
                                    <p:animEffect transition="in" filter="fade">
                                      <p:cBhvr>
                                        <p:cTn id="31" dur="500"/>
                                        <p:tgtEl>
                                          <p:spTgt spid="6">
                                            <p:graphicEl>
                                              <a:dgm id="{E339B4DB-EE79-4D1F-AD6B-262DAD50B7DB}"/>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graphicEl>
                                              <a:dgm id="{CCC8116E-CA73-4143-A2E7-1629E95CDA9F}"/>
                                            </p:graphicEl>
                                          </p:spTgt>
                                        </p:tgtEl>
                                        <p:attrNameLst>
                                          <p:attrName>style.visibility</p:attrName>
                                        </p:attrNameLst>
                                      </p:cBhvr>
                                      <p:to>
                                        <p:strVal val="visible"/>
                                      </p:to>
                                    </p:set>
                                    <p:animEffect transition="in" filter="fade">
                                      <p:cBhvr>
                                        <p:cTn id="36" dur="500"/>
                                        <p:tgtEl>
                                          <p:spTgt spid="6">
                                            <p:graphicEl>
                                              <a:dgm id="{CCC8116E-CA73-4143-A2E7-1629E95CDA9F}"/>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graphicEl>
                                              <a:dgm id="{9ABCF52C-50AC-4C0C-8C54-0792C6161D60}"/>
                                            </p:graphicEl>
                                          </p:spTgt>
                                        </p:tgtEl>
                                        <p:attrNameLst>
                                          <p:attrName>style.visibility</p:attrName>
                                        </p:attrNameLst>
                                      </p:cBhvr>
                                      <p:to>
                                        <p:strVal val="visible"/>
                                      </p:to>
                                    </p:set>
                                    <p:animEffect transition="in" filter="fade">
                                      <p:cBhvr>
                                        <p:cTn id="39" dur="500"/>
                                        <p:tgtEl>
                                          <p:spTgt spid="6">
                                            <p:graphicEl>
                                              <a:dgm id="{9ABCF52C-50AC-4C0C-8C54-0792C6161D60}"/>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P spid="2" grpId="0"/>
      <p:bldP spid="5" grpId="0"/>
      <p:bldP spid="7" grpId="0"/>
      <p:bldP spid="8" grpId="0"/>
    </p:bldLst>
  </p:timing>
</p:sld>
</file>

<file path=ppt/theme/theme1.xml><?xml version="1.0" encoding="utf-8"?>
<a:theme xmlns:a="http://schemas.openxmlformats.org/drawingml/2006/main" name="AnitaBorg">
  <a:themeElements>
    <a:clrScheme name="AnitaBorg Brilliant">
      <a:dk1>
        <a:srgbClr val="0C141A"/>
      </a:dk1>
      <a:lt1>
        <a:sysClr val="window" lastClr="FFFFFF"/>
      </a:lt1>
      <a:dk2>
        <a:srgbClr val="0E4A76"/>
      </a:dk2>
      <a:lt2>
        <a:srgbClr val="C8E5D1"/>
      </a:lt2>
      <a:accent1>
        <a:srgbClr val="46ABE5"/>
      </a:accent1>
      <a:accent2>
        <a:srgbClr val="870E5D"/>
      </a:accent2>
      <a:accent3>
        <a:srgbClr val="E9292A"/>
      </a:accent3>
      <a:accent4>
        <a:srgbClr val="76797B"/>
      </a:accent4>
      <a:accent5>
        <a:srgbClr val="B4D327"/>
      </a:accent5>
      <a:accent6>
        <a:srgbClr val="F48522"/>
      </a:accent6>
      <a:hlink>
        <a:srgbClr val="48B69A"/>
      </a:hlink>
      <a:folHlink>
        <a:srgbClr val="76797B"/>
      </a:folHlink>
    </a:clrScheme>
    <a:fontScheme name="AnitaBorg">
      <a:majorFont>
        <a:latin typeface="Franklin Gothic Medium"/>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3196</Words>
  <Application>Microsoft Office PowerPoint</Application>
  <PresentationFormat>Widescreen</PresentationFormat>
  <Paragraphs>486</Paragraphs>
  <Slides>56</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.HelveticaNeueDeskInterface-Regular</vt:lpstr>
      <vt:lpstr>Arial</vt:lpstr>
      <vt:lpstr>Calibri</vt:lpstr>
      <vt:lpstr>Corbel</vt:lpstr>
      <vt:lpstr>Courier New</vt:lpstr>
      <vt:lpstr>Franklin Gothic Book</vt:lpstr>
      <vt:lpstr>Franklin Gothic Medium</vt:lpstr>
      <vt:lpstr>Segoe UI</vt:lpstr>
      <vt:lpstr>Wingdings</vt:lpstr>
      <vt:lpstr>AnitaBorg</vt:lpstr>
      <vt:lpstr>Building a millions of sensors driven IoT System</vt:lpstr>
      <vt:lpstr>PowerPoint Presentation</vt:lpstr>
      <vt:lpstr>PowerPoint Presentation</vt:lpstr>
      <vt:lpstr>Identifying a scenario</vt:lpstr>
      <vt:lpstr>PowerPoint Presentation</vt:lpstr>
      <vt:lpstr>So our scenario…</vt:lpstr>
      <vt:lpstr>Let’s define our next steps </vt:lpstr>
      <vt:lpstr>Step 1: Data sources</vt:lpstr>
      <vt:lpstr>Aspects of data sources</vt:lpstr>
      <vt:lpstr>Data capture</vt:lpstr>
      <vt:lpstr>Data capture</vt:lpstr>
      <vt:lpstr>Our scenario</vt:lpstr>
      <vt:lpstr>Connectivity</vt:lpstr>
      <vt:lpstr>Our scenario</vt:lpstr>
      <vt:lpstr>Our scenario</vt:lpstr>
      <vt:lpstr>Our scenario</vt:lpstr>
      <vt:lpstr>Our scenario</vt:lpstr>
      <vt:lpstr>Data structure</vt:lpstr>
      <vt:lpstr>Frequency</vt:lpstr>
      <vt:lpstr>Security</vt:lpstr>
      <vt:lpstr>Data ingestion</vt:lpstr>
      <vt:lpstr>Factors to consider</vt:lpstr>
      <vt:lpstr>Our scenario</vt:lpstr>
      <vt:lpstr>Secured ingestion</vt:lpstr>
      <vt:lpstr>Device registration</vt:lpstr>
      <vt:lpstr>Secured ingestion</vt:lpstr>
      <vt:lpstr>Secured ingestion</vt:lpstr>
      <vt:lpstr>Generating SAS Token</vt:lpstr>
      <vt:lpstr>De-compression &amp; De-aggregation</vt:lpstr>
      <vt:lpstr>De-compression &amp; De-aggregation</vt:lpstr>
      <vt:lpstr>Data Ingestion – Our scenario</vt:lpstr>
      <vt:lpstr>Data sources &amp; Ingestion</vt:lpstr>
      <vt:lpstr>Real-time analytics</vt:lpstr>
      <vt:lpstr>Real-time Analytics</vt:lpstr>
      <vt:lpstr>Sample Reference Architecture</vt:lpstr>
      <vt:lpstr>Step 3: Data processing</vt:lpstr>
      <vt:lpstr>Decisions:</vt:lpstr>
      <vt:lpstr>So we have two paths:</vt:lpstr>
      <vt:lpstr>Comparing various options</vt:lpstr>
      <vt:lpstr>Our scenario:</vt:lpstr>
      <vt:lpstr>Our scenario:</vt:lpstr>
      <vt:lpstr>Data processing</vt:lpstr>
      <vt:lpstr>Step 4: Take Action</vt:lpstr>
      <vt:lpstr>Take action</vt:lpstr>
      <vt:lpstr>Take Action</vt:lpstr>
      <vt:lpstr>Take action</vt:lpstr>
      <vt:lpstr>Data action</vt:lpstr>
      <vt:lpstr>Step 5: Predict?</vt:lpstr>
      <vt:lpstr>Going beyond reactive analytics</vt:lpstr>
      <vt:lpstr>Going beyond reactive analytics</vt:lpstr>
      <vt:lpstr>PowerPoint Presentation</vt:lpstr>
      <vt:lpstr>Step 5: Prototype in action</vt:lpstr>
      <vt:lpstr>Title</vt:lpstr>
      <vt:lpstr>Divider Title Goes Here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Lindsay Nofelt</dc:creator>
  <cp:lastModifiedBy>Shweta Gupta</cp:lastModifiedBy>
  <cp:revision>45</cp:revision>
  <dcterms:created xsi:type="dcterms:W3CDTF">2017-06-13T16:31:35Z</dcterms:created>
  <dcterms:modified xsi:type="dcterms:W3CDTF">2017-11-01T12:21:22Z</dcterms:modified>
</cp:coreProperties>
</file>