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2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69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1913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1913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6968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6968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69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69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1913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1913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69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ts val="62"/>
              </a:lnSpc>
            </a:pPr>
            <a:r>
              <a:rPr lang="en-US" sz="4000" b="1">
                <a:solidFill>
                  <a:srgbClr val="111111"/>
                </a:solidFill>
                <a:latin typeface="Segoe UI"/>
                <a:ea typeface="Segoe UI"/>
              </a:rPr>
              <a:t>Naive</a:t>
            </a:r>
            <a:r>
              <a:rPr lang="en-US" sz="4000">
                <a:solidFill>
                  <a:srgbClr val="111111"/>
                </a:solidFill>
                <a:latin typeface="Segoe UI"/>
                <a:ea typeface="Segoe UI"/>
              </a:rPr>
              <a:t> </a:t>
            </a:r>
            <a:r>
              <a:rPr lang="en-US" sz="4000" b="1">
                <a:solidFill>
                  <a:srgbClr val="111111"/>
                </a:solidFill>
                <a:latin typeface="Segoe UI"/>
                <a:ea typeface="Segoe UI"/>
              </a:rPr>
              <a:t>Bayes</a:t>
            </a:r>
            <a:r>
              <a:rPr lang="en-US" sz="4000">
                <a:solidFill>
                  <a:srgbClr val="111111"/>
                </a:solidFill>
                <a:latin typeface="Segoe UI"/>
                <a:ea typeface="Segoe UI"/>
              </a:rPr>
              <a:t> </a:t>
            </a:r>
            <a:r>
              <a:rPr lang="en-US" sz="4000" b="1">
                <a:solidFill>
                  <a:srgbClr val="111111"/>
                </a:solidFill>
                <a:latin typeface="Segoe UI"/>
                <a:ea typeface="Segoe UI"/>
              </a:rPr>
              <a:t>classifier</a:t>
            </a:r>
            <a:r>
              <a:rPr lang="en-US" sz="4000">
                <a:solidFill>
                  <a:srgbClr val="111111"/>
                </a:solidFill>
                <a:latin typeface="Segoe UI"/>
                <a:ea typeface="Segoe UI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CustomShape 2"/>
          <p:cNvSpPr/>
          <p:nvPr/>
        </p:nvSpPr>
        <p:spPr>
          <a:xfrm>
            <a:off x="457200" y="457200"/>
            <a:ext cx="9052560" cy="5760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P(female) = 0.5</a:t>
            </a:r>
            <a:endParaRPr dirty="0"/>
          </a:p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p(height | female) = 2.2346e-1</a:t>
            </a:r>
            <a:endParaRPr dirty="0"/>
          </a:p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p(weight | female) = 1.6789e-2</a:t>
            </a:r>
            <a:endParaRPr dirty="0"/>
          </a:p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p(foot size | female) = 2.8669e-1</a:t>
            </a:r>
            <a:endParaRPr dirty="0"/>
          </a:p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posterior Probability (female) = their product =</a:t>
            </a:r>
            <a:endParaRPr dirty="0"/>
          </a:p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 5.3778e-04</a:t>
            </a:r>
            <a:endParaRPr dirty="0"/>
          </a:p>
          <a:p>
            <a:endParaRPr dirty="0"/>
          </a:p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Since posterior numerator is greater in the </a:t>
            </a:r>
            <a:endParaRPr dirty="0"/>
          </a:p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female case, </a:t>
            </a:r>
            <a:endParaRPr dirty="0"/>
          </a:p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we predict the sample is female.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CustomShape 2"/>
          <p:cNvSpPr/>
          <p:nvPr/>
        </p:nvSpPr>
        <p:spPr>
          <a:xfrm>
            <a:off x="548640" y="1463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r>
              <a:rPr lang="en-US" sz="2600" dirty="0">
                <a:solidFill>
                  <a:srgbClr val="111111"/>
                </a:solidFill>
                <a:latin typeface="Segoe UI"/>
                <a:ea typeface="Segoe UI"/>
              </a:rPr>
              <a:t>This is a simple probabilistic </a:t>
            </a:r>
            <a:r>
              <a:rPr lang="en-US" sz="2600" b="1" dirty="0">
                <a:solidFill>
                  <a:srgbClr val="111111"/>
                </a:solidFill>
                <a:latin typeface="Segoe UI"/>
                <a:ea typeface="Segoe UI"/>
              </a:rPr>
              <a:t>classifier</a:t>
            </a:r>
            <a:endParaRPr lang="en-US" sz="2600" dirty="0">
              <a:solidFill>
                <a:srgbClr val="111111"/>
              </a:solidFill>
              <a:latin typeface="Segoe UI"/>
              <a:ea typeface="Segoe UI"/>
            </a:endParaRPr>
          </a:p>
          <a:p>
            <a:r>
              <a:rPr lang="en-US" sz="2600" dirty="0">
                <a:solidFill>
                  <a:srgbClr val="111111"/>
                </a:solidFill>
                <a:latin typeface="Segoe UI"/>
                <a:ea typeface="Segoe UI"/>
              </a:rPr>
              <a:t>based on the </a:t>
            </a:r>
            <a:r>
              <a:rPr lang="en-US" sz="2600" b="1" dirty="0">
                <a:solidFill>
                  <a:srgbClr val="111111"/>
                </a:solidFill>
                <a:latin typeface="Segoe UI"/>
                <a:ea typeface="Segoe UI"/>
              </a:rPr>
              <a:t>Bayes</a:t>
            </a:r>
            <a:r>
              <a:rPr lang="en-US" sz="2600" dirty="0">
                <a:solidFill>
                  <a:srgbClr val="111111"/>
                </a:solidFill>
                <a:latin typeface="Segoe UI"/>
                <a:ea typeface="Segoe UI"/>
              </a:rPr>
              <a:t> theorem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2834640"/>
            <a:ext cx="8229240" cy="11883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3"/>
          <a:stretch>
            <a:fillRect/>
          </a:stretch>
        </p:blipFill>
        <p:spPr>
          <a:xfrm>
            <a:off x="2332080" y="4572360"/>
            <a:ext cx="5622840" cy="109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CustomShape 2"/>
          <p:cNvSpPr/>
          <p:nvPr/>
        </p:nvSpPr>
        <p:spPr>
          <a:xfrm>
            <a:off x="776160" y="1563120"/>
            <a:ext cx="9007920" cy="4654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r>
              <a:rPr lang="en-US" sz="2000" dirty="0">
                <a:solidFill>
                  <a:srgbClr val="111111"/>
                </a:solidFill>
                <a:latin typeface="Segoe UI"/>
                <a:ea typeface="Segoe UI"/>
              </a:rPr>
              <a:t>The </a:t>
            </a:r>
            <a:r>
              <a:rPr lang="en-US" sz="2000" b="1" dirty="0">
                <a:solidFill>
                  <a:srgbClr val="111111"/>
                </a:solidFill>
                <a:latin typeface="Segoe UI"/>
                <a:ea typeface="Segoe UI"/>
              </a:rPr>
              <a:t>Bayes</a:t>
            </a:r>
            <a:r>
              <a:rPr lang="en-US" sz="2000" dirty="0">
                <a:solidFill>
                  <a:srgbClr val="111111"/>
                </a:solidFill>
                <a:latin typeface="Segoe UI"/>
                <a:ea typeface="Segoe UI"/>
              </a:rPr>
              <a:t>ian </a:t>
            </a:r>
            <a:r>
              <a:rPr lang="en-US" sz="2000" b="1" dirty="0">
                <a:solidFill>
                  <a:srgbClr val="111111"/>
                </a:solidFill>
                <a:latin typeface="Segoe UI"/>
                <a:ea typeface="Segoe UI"/>
              </a:rPr>
              <a:t>Classifier</a:t>
            </a:r>
            <a:r>
              <a:rPr lang="en-US" sz="2000" dirty="0">
                <a:solidFill>
                  <a:srgbClr val="111111"/>
                </a:solidFill>
                <a:latin typeface="Segoe UI"/>
                <a:ea typeface="Segoe UI"/>
              </a:rPr>
              <a:t> is capable of calculating the most probable </a:t>
            </a:r>
          </a:p>
          <a:p>
            <a:r>
              <a:rPr lang="en-US" sz="2000" dirty="0">
                <a:solidFill>
                  <a:srgbClr val="111111"/>
                </a:solidFill>
                <a:latin typeface="Segoe UI"/>
                <a:ea typeface="Segoe UI"/>
              </a:rPr>
              <a:t>output depending on the input.</a:t>
            </a:r>
          </a:p>
          <a:p>
            <a:endParaRPr lang="en-US" sz="2000" dirty="0">
              <a:solidFill>
                <a:srgbClr val="111111"/>
              </a:solidFill>
              <a:latin typeface="Segoe UI"/>
              <a:ea typeface="Segoe UI"/>
            </a:endParaRPr>
          </a:p>
          <a:p>
            <a:r>
              <a:rPr lang="en-US" sz="2000" dirty="0">
                <a:solidFill>
                  <a:srgbClr val="111111"/>
                </a:solidFill>
                <a:latin typeface="Segoe UI"/>
                <a:ea typeface="Segoe UI"/>
              </a:rPr>
              <a:t>Problem: classify whether a given person is a male or a female based on </a:t>
            </a:r>
          </a:p>
          <a:p>
            <a:r>
              <a:rPr lang="en-US" sz="2000" dirty="0">
                <a:solidFill>
                  <a:srgbClr val="111111"/>
                </a:solidFill>
                <a:latin typeface="Segoe UI"/>
                <a:ea typeface="Segoe UI"/>
              </a:rPr>
              <a:t>the measured features. </a:t>
            </a:r>
            <a:endParaRPr lang="en-GB" sz="2000" dirty="0"/>
          </a:p>
          <a:p>
            <a:endParaRPr sz="2000" dirty="0"/>
          </a:p>
          <a:p>
            <a:r>
              <a:rPr lang="en-US" sz="2000" dirty="0">
                <a:solidFill>
                  <a:srgbClr val="111111"/>
                </a:solidFill>
                <a:latin typeface="Segoe UI"/>
                <a:ea typeface="Segoe UI"/>
              </a:rPr>
              <a:t>The features include height, weight, and foot size.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CustomShape 2"/>
          <p:cNvSpPr/>
          <p:nvPr/>
        </p:nvSpPr>
        <p:spPr>
          <a:xfrm>
            <a:off x="504000" y="1661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ts val="62"/>
              </a:lnSpc>
            </a:pPr>
            <a:r>
              <a:rPr lang="en-US" sz="2800">
                <a:solidFill>
                  <a:srgbClr val="111111"/>
                </a:solidFill>
                <a:latin typeface="Segoe UI"/>
                <a:ea typeface="Segoe UI"/>
              </a:rPr>
              <a:t>Example training set</a:t>
            </a:r>
            <a:endParaRPr/>
          </a:p>
        </p:txBody>
      </p:sp>
      <p:graphicFrame>
        <p:nvGraphicFramePr>
          <p:cNvPr id="82" name="Table 3"/>
          <p:cNvGraphicFramePr/>
          <p:nvPr>
            <p:extLst>
              <p:ext uri="{D42A27DB-BD31-4B8C-83A1-F6EECF244321}">
                <p14:modId xmlns:p14="http://schemas.microsoft.com/office/powerpoint/2010/main" val="543275636"/>
              </p:ext>
            </p:extLst>
          </p:nvPr>
        </p:nvGraphicFramePr>
        <p:xfrm>
          <a:off x="504000" y="1871530"/>
          <a:ext cx="9096120" cy="4067434"/>
        </p:xfrm>
        <a:graphic>
          <a:graphicData uri="http://schemas.openxmlformats.org/drawingml/2006/table">
            <a:tbl>
              <a:tblPr/>
              <a:tblGrid>
                <a:gridCol w="2257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4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height (feet)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Weight (</a:t>
                      </a:r>
                      <a:r>
                        <a:rPr lang="en-US" sz="1600" b="1" dirty="0" err="1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lbs</a:t>
                      </a:r>
                      <a:r>
                        <a:rPr lang="en-US" sz="1600" b="1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foot size (inches)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sex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6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180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12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male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5.92 (5'11")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190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11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male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5.58 (5'7")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170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12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male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5.92 (5'11")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165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10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male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5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100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6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female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5.5 (5'6")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150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8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female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5.42 (5'5")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130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7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female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8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5.75 (5'9")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150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9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female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Mean &amp; Variance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640080" y="1371600"/>
            <a:ext cx="9371160" cy="53949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b="1">
                <a:solidFill>
                  <a:srgbClr val="800000"/>
                </a:solidFill>
                <a:latin typeface="Arial"/>
              </a:rPr>
              <a:t>The mean (</a:t>
            </a:r>
            <a:r>
              <a:rPr lang="en-US" b="1">
                <a:solidFill>
                  <a:srgbClr val="800000"/>
                </a:solidFill>
                <a:latin typeface="Arial"/>
                <a:ea typeface="Arial"/>
              </a:rPr>
              <a:t>µ) is the average of the numbers</a:t>
            </a:r>
            <a:r>
              <a:rPr lang="en-US">
                <a:solidFill>
                  <a:srgbClr val="800000"/>
                </a:solidFill>
                <a:latin typeface="Arial"/>
                <a:ea typeface="Arial"/>
              </a:rPr>
              <a:t>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800000"/>
                </a:solidFill>
                <a:latin typeface="Arial"/>
                <a:ea typeface="Arial"/>
              </a:rPr>
              <a:t>Variance -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800000"/>
                </a:solidFill>
                <a:latin typeface="Arial"/>
                <a:ea typeface="Arial"/>
              </a:rPr>
              <a:t>The average of the squared differences from the Mean.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800000"/>
                </a:solidFill>
                <a:latin typeface="Arial"/>
                <a:ea typeface="Arial"/>
              </a:rPr>
              <a:t>To calculate the variance-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800000"/>
                </a:solidFill>
                <a:latin typeface="Arial"/>
                <a:ea typeface="Arial"/>
              </a:rPr>
              <a:t>Work out the Mean (the simple average of the numbers)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800000"/>
                </a:solidFill>
                <a:latin typeface="Arial"/>
                <a:ea typeface="Arial"/>
              </a:rPr>
              <a:t>For each number: subtract the Mean and square the result (the squared difference).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800000"/>
                </a:solidFill>
                <a:latin typeface="Arial"/>
                <a:ea typeface="Arial"/>
              </a:rPr>
              <a:t>Take average of those squared differences.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solidFill>
                  <a:srgbClr val="800000"/>
                </a:solidFill>
                <a:latin typeface="Arial"/>
                <a:ea typeface="Arial"/>
              </a:rPr>
              <a:t>Variance σ2 = { (mean – data value_1)2 +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solidFill>
                  <a:srgbClr val="800000"/>
                </a:solidFill>
                <a:latin typeface="Arial"/>
                <a:ea typeface="Arial"/>
              </a:rPr>
              <a:t>(mean – data value_2)2 + ..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solidFill>
                  <a:srgbClr val="800000"/>
                </a:solidFill>
                <a:latin typeface="Arial"/>
                <a:ea typeface="Arial"/>
              </a:rPr>
              <a:t>(mean – data value_n)2 } / 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CustomShape 2"/>
          <p:cNvSpPr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The </a:t>
            </a:r>
            <a:r>
              <a:rPr lang="en-US" sz="2800" b="1" dirty="0">
                <a:solidFill>
                  <a:srgbClr val="111111"/>
                </a:solidFill>
                <a:latin typeface="Segoe UI"/>
                <a:ea typeface="Segoe UI"/>
              </a:rPr>
              <a:t>classifier</a:t>
            </a:r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 created from the training  set using </a:t>
            </a:r>
          </a:p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a Gaussian distribution / Normal distribution of data,</a:t>
            </a:r>
            <a:endParaRPr dirty="0"/>
          </a:p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assumption would be:</a:t>
            </a:r>
            <a:endParaRPr dirty="0"/>
          </a:p>
        </p:txBody>
      </p:sp>
      <p:graphicFrame>
        <p:nvGraphicFramePr>
          <p:cNvPr id="87" name="Table 3"/>
          <p:cNvGraphicFramePr/>
          <p:nvPr>
            <p:extLst>
              <p:ext uri="{D42A27DB-BD31-4B8C-83A1-F6EECF244321}">
                <p14:modId xmlns:p14="http://schemas.microsoft.com/office/powerpoint/2010/main" val="2200547977"/>
              </p:ext>
            </p:extLst>
          </p:nvPr>
        </p:nvGraphicFramePr>
        <p:xfrm>
          <a:off x="504000" y="3332860"/>
          <a:ext cx="9389520" cy="3005634"/>
        </p:xfrm>
        <a:graphic>
          <a:graphicData uri="http://schemas.openxmlformats.org/drawingml/2006/table">
            <a:tbl>
              <a:tblPr/>
              <a:tblGrid>
                <a:gridCol w="85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5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596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sex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mean (</a:t>
                      </a:r>
                      <a:r>
                        <a:rPr lang="en-US" sz="2200" b="1" dirty="0" err="1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ht</a:t>
                      </a:r>
                      <a:r>
                        <a:rPr lang="en-US" sz="2200" b="1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variance (</a:t>
                      </a:r>
                      <a:r>
                        <a:rPr lang="en-US" sz="2200" b="1" dirty="0" err="1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ht</a:t>
                      </a:r>
                      <a:r>
                        <a:rPr lang="en-US" sz="2200" b="1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mean (wt)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variance (wt)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mean (foot size)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variance (foot size)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1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5.855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3.5033e-02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176.25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1.2292e+02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11.25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9.1667e-01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1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5.4175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9.7225e-02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132.5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5.5833e+02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7.5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1.6667e+00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2"/>
          <p:cNvSpPr/>
          <p:nvPr/>
        </p:nvSpPr>
        <p:spPr>
          <a:xfrm>
            <a:off x="504000" y="1769040"/>
            <a:ext cx="8869680" cy="973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ts val="62"/>
              </a:lnSpc>
            </a:pPr>
            <a:r>
              <a:rPr lang="en-US" sz="2800">
                <a:solidFill>
                  <a:srgbClr val="111111"/>
                </a:solidFill>
                <a:latin typeface="Segoe UI"/>
                <a:ea typeface="Segoe UI"/>
              </a:rPr>
              <a:t>sample to be classified as a male or female.</a:t>
            </a:r>
            <a:endParaRPr/>
          </a:p>
        </p:txBody>
      </p:sp>
      <p:graphicFrame>
        <p:nvGraphicFramePr>
          <p:cNvPr id="90" name="Table 3"/>
          <p:cNvGraphicFramePr/>
          <p:nvPr>
            <p:extLst>
              <p:ext uri="{D42A27DB-BD31-4B8C-83A1-F6EECF244321}">
                <p14:modId xmlns:p14="http://schemas.microsoft.com/office/powerpoint/2010/main" val="2508595088"/>
              </p:ext>
            </p:extLst>
          </p:nvPr>
        </p:nvGraphicFramePr>
        <p:xfrm>
          <a:off x="1097280" y="3417120"/>
          <a:ext cx="8083440" cy="1366200"/>
        </p:xfrm>
        <a:graphic>
          <a:graphicData uri="http://schemas.openxmlformats.org/drawingml/2006/table">
            <a:tbl>
              <a:tblPr/>
              <a:tblGrid>
                <a:gridCol w="14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9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sex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height (feet)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weight (lbs)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foot size (inches)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??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130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rgbClr val="111111"/>
                          </a:solidFill>
                          <a:latin typeface="Segoe UI"/>
                          <a:ea typeface="Segoe UI"/>
                        </a:rPr>
                        <a:t>8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2"/>
          <p:cNvSpPr/>
          <p:nvPr/>
        </p:nvSpPr>
        <p:spPr>
          <a:xfrm>
            <a:off x="365760" y="365759"/>
            <a:ext cx="4240423" cy="689259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We wish to determine </a:t>
            </a:r>
          </a:p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which posterior is greater,</a:t>
            </a:r>
            <a:endParaRPr dirty="0"/>
          </a:p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male or female. </a:t>
            </a:r>
            <a:endParaRPr dirty="0"/>
          </a:p>
          <a:p>
            <a:endParaRPr lang="en-US" sz="2800" dirty="0">
              <a:solidFill>
                <a:srgbClr val="111111"/>
              </a:solidFill>
              <a:latin typeface="Segoe UI"/>
              <a:ea typeface="Segoe UI"/>
            </a:endParaRPr>
          </a:p>
          <a:p>
            <a:endParaRPr lang="en-US" sz="2800" dirty="0">
              <a:solidFill>
                <a:srgbClr val="111111"/>
              </a:solidFill>
              <a:latin typeface="Segoe UI"/>
              <a:ea typeface="Segoe UI"/>
            </a:endParaRPr>
          </a:p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For the classification as </a:t>
            </a:r>
          </a:p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male, the posterior is -</a:t>
            </a:r>
            <a:endParaRPr dirty="0"/>
          </a:p>
          <a:p>
            <a:endParaRPr lang="en-US" sz="2800" dirty="0">
              <a:solidFill>
                <a:srgbClr val="111111"/>
              </a:solidFill>
              <a:latin typeface="Segoe UI"/>
              <a:ea typeface="Segoe UI"/>
            </a:endParaRPr>
          </a:p>
          <a:p>
            <a:endParaRPr lang="en-US" sz="2800" dirty="0">
              <a:solidFill>
                <a:srgbClr val="111111"/>
              </a:solidFill>
              <a:latin typeface="Segoe UI"/>
              <a:ea typeface="Segoe UI"/>
            </a:endParaRPr>
          </a:p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For the classification as </a:t>
            </a:r>
          </a:p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female, the posterior is -</a:t>
            </a:r>
            <a:endParaRPr dirty="0"/>
          </a:p>
          <a:p>
            <a:endParaRPr lang="en-US" sz="2800" dirty="0">
              <a:solidFill>
                <a:srgbClr val="111111"/>
              </a:solidFill>
              <a:latin typeface="Segoe UI"/>
              <a:ea typeface="Segoe UI"/>
            </a:endParaRPr>
          </a:p>
          <a:p>
            <a:endParaRPr lang="en-US" sz="2800" dirty="0">
              <a:solidFill>
                <a:srgbClr val="111111"/>
              </a:solidFill>
              <a:latin typeface="Segoe UI"/>
              <a:ea typeface="Segoe UI"/>
            </a:endParaRPr>
          </a:p>
          <a:p>
            <a:endParaRPr lang="en-US" sz="2800" dirty="0">
              <a:solidFill>
                <a:srgbClr val="111111"/>
              </a:solidFill>
              <a:latin typeface="Segoe UI"/>
              <a:ea typeface="Segoe UI"/>
            </a:endParaRPr>
          </a:p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The evidence may be ignored since it is a positive</a:t>
            </a:r>
            <a:endParaRPr dirty="0"/>
          </a:p>
          <a:p>
            <a:r>
              <a:rPr lang="en-US" sz="2800" dirty="0">
                <a:solidFill>
                  <a:srgbClr val="111111"/>
                </a:solidFill>
                <a:latin typeface="Segoe UI"/>
                <a:ea typeface="Segoe UI"/>
              </a:rPr>
              <a:t> constant.</a:t>
            </a:r>
            <a:endParaRPr dirty="0"/>
          </a:p>
        </p:txBody>
      </p:sp>
      <p:pic>
        <p:nvPicPr>
          <p:cNvPr id="93" name="Picture 92"/>
          <p:cNvPicPr/>
          <p:nvPr/>
        </p:nvPicPr>
        <p:blipFill>
          <a:blip r:embed="rId2"/>
          <a:stretch>
            <a:fillRect/>
          </a:stretch>
        </p:blipFill>
        <p:spPr>
          <a:xfrm>
            <a:off x="4144709" y="2356369"/>
            <a:ext cx="5640225" cy="894925"/>
          </a:xfrm>
          <a:prstGeom prst="rect">
            <a:avLst/>
          </a:prstGeom>
          <a:ln>
            <a:noFill/>
          </a:ln>
        </p:spPr>
      </p:pic>
      <p:pic>
        <p:nvPicPr>
          <p:cNvPr id="94" name="Picture 93"/>
          <p:cNvPicPr/>
          <p:nvPr/>
        </p:nvPicPr>
        <p:blipFill>
          <a:blip r:embed="rId3"/>
          <a:stretch>
            <a:fillRect/>
          </a:stretch>
        </p:blipFill>
        <p:spPr>
          <a:xfrm>
            <a:off x="4270619" y="4241097"/>
            <a:ext cx="5640225" cy="89492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CustomShape 2"/>
          <p:cNvSpPr/>
          <p:nvPr/>
        </p:nvSpPr>
        <p:spPr>
          <a:xfrm>
            <a:off x="1188720" y="548640"/>
            <a:ext cx="8184960" cy="48463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r>
              <a:rPr lang="en-US" sz="3200" dirty="0">
                <a:solidFill>
                  <a:srgbClr val="111111"/>
                </a:solidFill>
                <a:latin typeface="Segoe UI"/>
                <a:ea typeface="Segoe UI"/>
              </a:rPr>
              <a:t>determine the sex of the sample -</a:t>
            </a:r>
            <a:endParaRPr dirty="0"/>
          </a:p>
          <a:p>
            <a:r>
              <a:rPr lang="en-US" sz="3200" dirty="0">
                <a:solidFill>
                  <a:srgbClr val="111111"/>
                </a:solidFill>
                <a:latin typeface="Segoe UI"/>
                <a:ea typeface="Segoe UI"/>
              </a:rPr>
              <a:t>P(male) = 0.5</a:t>
            </a:r>
            <a:endParaRPr dirty="0"/>
          </a:p>
          <a:p>
            <a:endParaRPr dirty="0"/>
          </a:p>
          <a:p>
            <a:endParaRPr dirty="0"/>
          </a:p>
          <a:p>
            <a:r>
              <a:rPr lang="en-US" sz="3200" dirty="0">
                <a:solidFill>
                  <a:srgbClr val="111111"/>
                </a:solidFill>
                <a:latin typeface="Segoe UI"/>
                <a:ea typeface="Segoe UI"/>
              </a:rPr>
              <a:t>p(weight | male) = 5.9881e-06</a:t>
            </a:r>
            <a:endParaRPr dirty="0"/>
          </a:p>
          <a:p>
            <a:r>
              <a:rPr lang="en-US" sz="3200" dirty="0">
                <a:solidFill>
                  <a:srgbClr val="111111"/>
                </a:solidFill>
                <a:latin typeface="Segoe UI"/>
                <a:ea typeface="Segoe UI"/>
              </a:rPr>
              <a:t>p(foot size | male) = 1.3112e-3</a:t>
            </a:r>
            <a:endParaRPr dirty="0"/>
          </a:p>
          <a:p>
            <a:r>
              <a:rPr lang="en-US" sz="3200" dirty="0">
                <a:solidFill>
                  <a:srgbClr val="111111"/>
                </a:solidFill>
                <a:latin typeface="Segoe UI"/>
                <a:ea typeface="Segoe UI"/>
              </a:rPr>
              <a:t>posterior Probability (male) = their product = </a:t>
            </a:r>
            <a:endParaRPr dirty="0"/>
          </a:p>
          <a:p>
            <a:r>
              <a:rPr lang="en-US" sz="3200" dirty="0">
                <a:solidFill>
                  <a:srgbClr val="111111"/>
                </a:solidFill>
                <a:latin typeface="Segoe UI"/>
                <a:ea typeface="Segoe UI"/>
              </a:rPr>
              <a:t>6.1984e-09</a:t>
            </a:r>
            <a:endParaRPr dirty="0"/>
          </a:p>
          <a:p>
            <a:endParaRPr dirty="0"/>
          </a:p>
        </p:txBody>
      </p:sp>
      <p:pic>
        <p:nvPicPr>
          <p:cNvPr id="97" name="Picture 96"/>
          <p:cNvPicPr/>
          <p:nvPr/>
        </p:nvPicPr>
        <p:blipFill>
          <a:blip r:embed="rId2"/>
          <a:stretch>
            <a:fillRect/>
          </a:stretch>
        </p:blipFill>
        <p:spPr>
          <a:xfrm>
            <a:off x="1463040" y="4681440"/>
            <a:ext cx="8251920" cy="126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467</Words>
  <Application>Microsoft Office PowerPoint</Application>
  <PresentationFormat>Custom</PresentationFormat>
  <Paragraphs>127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Segoe UI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Mustare, Shweta</cp:lastModifiedBy>
  <cp:revision>3</cp:revision>
  <dcterms:modified xsi:type="dcterms:W3CDTF">2021-07-19T23:09:54Z</dcterms:modified>
</cp:coreProperties>
</file>