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64" r:id="rId9"/>
    <p:sldId id="268" r:id="rId10"/>
    <p:sldId id="266" r:id="rId11"/>
    <p:sldId id="263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4985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4985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4985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3155" y="1242440"/>
            <a:ext cx="5456555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4985E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1692" y="2454084"/>
            <a:ext cx="4870450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9584" y="115823"/>
            <a:ext cx="1936975" cy="5166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91458" y="914222"/>
            <a:ext cx="19369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3155" y="1242440"/>
            <a:ext cx="61940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Signed Binary Multiplier</a:t>
            </a:r>
            <a:endParaRPr spc="-5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7371" y="3790950"/>
            <a:ext cx="358140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SAROJA V SIDDAMAL</a:t>
            </a:r>
          </a:p>
          <a:p>
            <a:pPr algn="ctr">
              <a:lnSpc>
                <a:spcPct val="100000"/>
              </a:lnSpc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spc="-5" dirty="0">
                <a:solidFill>
                  <a:srgbClr val="4453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Electronics and Communication Engineering</a:t>
            </a:r>
          </a:p>
          <a:p>
            <a:pPr algn="ctr">
              <a:lnSpc>
                <a:spcPct val="100000"/>
              </a:lnSpc>
            </a:pPr>
            <a:r>
              <a:rPr sz="1100" dirty="0">
                <a:solidFill>
                  <a:srgbClr val="4453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</a:t>
            </a:r>
            <a:r>
              <a:rPr sz="1100" spc="-5" dirty="0">
                <a:solidFill>
                  <a:srgbClr val="4453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Technological</a:t>
            </a:r>
            <a:r>
              <a:rPr sz="1100" spc="-30" dirty="0">
                <a:solidFill>
                  <a:srgbClr val="4453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4453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University,</a:t>
            </a:r>
            <a:r>
              <a:rPr sz="1100" spc="-25" dirty="0">
                <a:solidFill>
                  <a:srgbClr val="4453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5" dirty="0">
                <a:solidFill>
                  <a:srgbClr val="4453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Hubballi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D53C6-9C58-1B2F-6684-A2A1F4B0AC72}"/>
              </a:ext>
            </a:extLst>
          </p:cNvPr>
          <p:cNvSpPr txBox="1"/>
          <p:nvPr/>
        </p:nvSpPr>
        <p:spPr>
          <a:xfrm>
            <a:off x="3135141" y="2571750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Shweta R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Mutalikdesai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USN   : 01FE21MVE008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062E-B366-A82B-2744-FBB22A14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61950"/>
            <a:ext cx="5456555" cy="430887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</a:p>
        </p:txBody>
      </p:sp>
      <p:pic>
        <p:nvPicPr>
          <p:cNvPr id="60" name="object 4">
            <a:extLst>
              <a:ext uri="{FF2B5EF4-FFF2-40B4-BE49-F238E27FC236}">
                <a16:creationId xmlns:a16="http://schemas.microsoft.com/office/drawing/2014/main" id="{A1E3183C-6753-7EDF-FBE7-5929720BA7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70319"/>
            <a:ext cx="1392906" cy="37468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A7F2D85-CE60-3090-6F5A-B91139AA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63706"/>
            <a:ext cx="6858000" cy="45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4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0" y="1809750"/>
            <a:ext cx="24765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4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70319"/>
            <a:ext cx="1392906" cy="3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1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2945"/>
            <a:ext cx="1447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895350"/>
            <a:ext cx="5527142" cy="193322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675"/>
              </a:spcBef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665" indent="-355600">
              <a:lnSpc>
                <a:spcPct val="100000"/>
              </a:lnSpc>
              <a:spcBef>
                <a:spcPts val="580"/>
              </a:spcBef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367665" indent="-355600">
              <a:lnSpc>
                <a:spcPct val="100000"/>
              </a:lnSpc>
              <a:spcBef>
                <a:spcPts val="580"/>
              </a:spcBef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67665" indent="-355600">
              <a:spcBef>
                <a:spcPts val="580"/>
              </a:spcBef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marL="367665" indent="-355600">
              <a:lnSpc>
                <a:spcPct val="100000"/>
              </a:lnSpc>
              <a:spcBef>
                <a:spcPts val="580"/>
              </a:spcBef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70319"/>
            <a:ext cx="1392906" cy="3746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24258"/>
            <a:ext cx="30384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751" y="1152487"/>
            <a:ext cx="7673340" cy="234294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SzPct val="142857"/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lang="en-US" sz="1600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A binary multiplier is a combinational logic circuit used in digital systems to perform the multiplication of two binary numbers.</a:t>
            </a:r>
          </a:p>
          <a:p>
            <a:pPr marL="367665" indent="-355600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SzPct val="142857"/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lang="en-US" sz="1600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Compared with addition and subtraction, multiplication is a complex process</a:t>
            </a:r>
          </a:p>
          <a:p>
            <a:pPr marL="367665" indent="-355600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SzPct val="142857"/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lang="en-US" sz="1600" b="0" i="0" dirty="0">
                <a:solidFill>
                  <a:srgbClr val="34444C"/>
                </a:solidFill>
                <a:effectLst/>
                <a:latin typeface="Open Sans" panose="020B0606030504020204" pitchFamily="34" charset="0"/>
              </a:rPr>
              <a:t>In multiplication process, the number which is to be multiplied by the other number is called as multiplicand and the number multiplied is called as multiplier.</a:t>
            </a:r>
          </a:p>
          <a:p>
            <a:pPr marL="367665" indent="-355600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SzPct val="142857"/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lang="en-US" sz="1600" spc="-40" dirty="0">
                <a:solidFill>
                  <a:srgbClr val="34444C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Signed binary multiplier used for both positive and negative binary numbers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70319"/>
            <a:ext cx="1392906" cy="374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50" y="257663"/>
            <a:ext cx="29622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70319"/>
            <a:ext cx="1392906" cy="374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32F4A-7EED-EDED-C3A9-C8C1A6305A82}"/>
              </a:ext>
            </a:extLst>
          </p:cNvPr>
          <p:cNvSpPr txBox="1"/>
          <p:nvPr/>
        </p:nvSpPr>
        <p:spPr>
          <a:xfrm>
            <a:off x="923950" y="1047750"/>
            <a:ext cx="822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Speed Calculators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signal 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AE6C-6249-ECF0-AAA7-B4F66934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22" y="314489"/>
            <a:ext cx="5456555" cy="461665"/>
          </a:xfrm>
        </p:spPr>
        <p:txBody>
          <a:bodyPr/>
          <a:lstStyle/>
          <a:p>
            <a:r>
              <a:rPr lang="en-US" sz="30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dirty="0"/>
              <a:t> </a:t>
            </a:r>
            <a:r>
              <a:rPr lang="en-US" sz="30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9412D-080E-C0B2-D957-1CF8354FEAD7}"/>
              </a:ext>
            </a:extLst>
          </p:cNvPr>
          <p:cNvSpPr/>
          <p:nvPr/>
        </p:nvSpPr>
        <p:spPr>
          <a:xfrm>
            <a:off x="3581400" y="1623302"/>
            <a:ext cx="93150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CD7F5-BB01-09EC-F313-BE13480E1CAE}"/>
              </a:ext>
            </a:extLst>
          </p:cNvPr>
          <p:cNvSpPr txBox="1"/>
          <p:nvPr/>
        </p:nvSpPr>
        <p:spPr>
          <a:xfrm>
            <a:off x="3750906" y="16233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27DFDF-E9BC-38F8-DC1D-12643CC492B4}"/>
              </a:ext>
            </a:extLst>
          </p:cNvPr>
          <p:cNvCxnSpPr/>
          <p:nvPr/>
        </p:nvCxnSpPr>
        <p:spPr>
          <a:xfrm>
            <a:off x="3750906" y="131850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FDC4C-F223-BE5F-AF85-3EC0B770AA7A}"/>
              </a:ext>
            </a:extLst>
          </p:cNvPr>
          <p:cNvCxnSpPr/>
          <p:nvPr/>
        </p:nvCxnSpPr>
        <p:spPr>
          <a:xfrm>
            <a:off x="4343400" y="1318502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1D03D2-1C6C-8F8B-F06C-E88C0302698E}"/>
              </a:ext>
            </a:extLst>
          </p:cNvPr>
          <p:cNvSpPr txBox="1"/>
          <p:nvPr/>
        </p:nvSpPr>
        <p:spPr>
          <a:xfrm>
            <a:off x="2819400" y="1290121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Multiplicand 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0E4F9-9D64-870E-1C66-D7C83B42BA36}"/>
              </a:ext>
            </a:extLst>
          </p:cNvPr>
          <p:cNvSpPr txBox="1"/>
          <p:nvPr/>
        </p:nvSpPr>
        <p:spPr>
          <a:xfrm>
            <a:off x="4343400" y="1318502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Multiplier 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B664C-3D0C-1830-8568-E444CEAEA8BC}"/>
              </a:ext>
            </a:extLst>
          </p:cNvPr>
          <p:cNvSpPr/>
          <p:nvPr/>
        </p:nvSpPr>
        <p:spPr>
          <a:xfrm>
            <a:off x="1905000" y="2156702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168F44-44ED-7B31-B721-58F6D7F30F38}"/>
              </a:ext>
            </a:extLst>
          </p:cNvPr>
          <p:cNvSpPr/>
          <p:nvPr/>
        </p:nvSpPr>
        <p:spPr>
          <a:xfrm>
            <a:off x="5029200" y="2156702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B5CEA-A6DC-49E1-7108-05539FBDD7C0}"/>
              </a:ext>
            </a:extLst>
          </p:cNvPr>
          <p:cNvSpPr txBox="1"/>
          <p:nvPr/>
        </p:nvSpPr>
        <p:spPr>
          <a:xfrm>
            <a:off x="2133600" y="2156702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99579-9097-42EA-816D-18A7E50FDC73}"/>
              </a:ext>
            </a:extLst>
          </p:cNvPr>
          <p:cNvSpPr txBox="1"/>
          <p:nvPr/>
        </p:nvSpPr>
        <p:spPr>
          <a:xfrm>
            <a:off x="5029200" y="215670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Comparator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4E270D-BB2A-F4A5-CADE-3DAB08D8EE23}"/>
              </a:ext>
            </a:extLst>
          </p:cNvPr>
          <p:cNvSpPr/>
          <p:nvPr/>
        </p:nvSpPr>
        <p:spPr>
          <a:xfrm>
            <a:off x="3429000" y="2994902"/>
            <a:ext cx="1371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045E4-6EED-E5BE-9AF1-C4ECE0EA2F2D}"/>
              </a:ext>
            </a:extLst>
          </p:cNvPr>
          <p:cNvSpPr txBox="1"/>
          <p:nvPr/>
        </p:nvSpPr>
        <p:spPr>
          <a:xfrm>
            <a:off x="3352800" y="300585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Complementor</a:t>
            </a:r>
            <a:endParaRPr lang="en-IN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C7EC6-A948-D6D6-EF39-E8FEBACDAAB6}"/>
              </a:ext>
            </a:extLst>
          </p:cNvPr>
          <p:cNvSpPr/>
          <p:nvPr/>
        </p:nvSpPr>
        <p:spPr>
          <a:xfrm>
            <a:off x="5029200" y="3528302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6DD38-B2CD-C533-21B7-4703D99EC175}"/>
              </a:ext>
            </a:extLst>
          </p:cNvPr>
          <p:cNvSpPr txBox="1"/>
          <p:nvPr/>
        </p:nvSpPr>
        <p:spPr>
          <a:xfrm>
            <a:off x="5029200" y="360450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Sign bit</a:t>
            </a:r>
          </a:p>
          <a:p>
            <a:r>
              <a:rPr lang="en-IN" sz="1400" dirty="0"/>
              <a:t>Extension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99F09-7F0F-9A9C-CBB2-E131B16D9EE4}"/>
              </a:ext>
            </a:extLst>
          </p:cNvPr>
          <p:cNvSpPr/>
          <p:nvPr/>
        </p:nvSpPr>
        <p:spPr>
          <a:xfrm>
            <a:off x="3429000" y="4442702"/>
            <a:ext cx="1384041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93993-8EB3-2BD6-DA08-EA8D1CFB620C}"/>
              </a:ext>
            </a:extLst>
          </p:cNvPr>
          <p:cNvSpPr txBox="1"/>
          <p:nvPr/>
        </p:nvSpPr>
        <p:spPr>
          <a:xfrm>
            <a:off x="3581400" y="4442702"/>
            <a:ext cx="121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Multiplier</a:t>
            </a:r>
          </a:p>
        </p:txBody>
      </p:sp>
      <p:cxnSp>
        <p:nvCxnSpPr>
          <p:cNvPr id="20" name="Elbow Connector 27">
            <a:extLst>
              <a:ext uri="{FF2B5EF4-FFF2-40B4-BE49-F238E27FC236}">
                <a16:creationId xmlns:a16="http://schemas.microsoft.com/office/drawing/2014/main" id="{760D07C6-9069-8B5B-EC69-B2A27CEC641A}"/>
              </a:ext>
            </a:extLst>
          </p:cNvPr>
          <p:cNvCxnSpPr>
            <a:stCxn id="4" idx="1"/>
            <a:endCxn id="10" idx="0"/>
          </p:cNvCxnSpPr>
          <p:nvPr/>
        </p:nvCxnSpPr>
        <p:spPr>
          <a:xfrm rot="10800000" flipV="1">
            <a:off x="2438400" y="1813802"/>
            <a:ext cx="1143000" cy="342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9">
            <a:extLst>
              <a:ext uri="{FF2B5EF4-FFF2-40B4-BE49-F238E27FC236}">
                <a16:creationId xmlns:a16="http://schemas.microsoft.com/office/drawing/2014/main" id="{4BD22365-B382-14A5-F4D6-29D956393CD6}"/>
              </a:ext>
            </a:extLst>
          </p:cNvPr>
          <p:cNvCxnSpPr>
            <a:stCxn id="4" idx="3"/>
            <a:endCxn id="11" idx="0"/>
          </p:cNvCxnSpPr>
          <p:nvPr/>
        </p:nvCxnSpPr>
        <p:spPr>
          <a:xfrm>
            <a:off x="4512906" y="1813802"/>
            <a:ext cx="1011594" cy="342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1">
            <a:extLst>
              <a:ext uri="{FF2B5EF4-FFF2-40B4-BE49-F238E27FC236}">
                <a16:creationId xmlns:a16="http://schemas.microsoft.com/office/drawing/2014/main" id="{35B8DC22-57B7-DFBD-9055-93FA1FAA71D9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1733550" y="2937752"/>
            <a:ext cx="2095500" cy="1295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3">
            <a:extLst>
              <a:ext uri="{FF2B5EF4-FFF2-40B4-BE49-F238E27FC236}">
                <a16:creationId xmlns:a16="http://schemas.microsoft.com/office/drawing/2014/main" id="{223E8AA6-55BF-44B7-E56D-0800C8E9C8B0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2729284" y="2551618"/>
            <a:ext cx="637432" cy="609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7">
            <a:extLst>
              <a:ext uri="{FF2B5EF4-FFF2-40B4-BE49-F238E27FC236}">
                <a16:creationId xmlns:a16="http://schemas.microsoft.com/office/drawing/2014/main" id="{7D65051B-C6AC-00F9-74D2-CE3D2FF9E19C}"/>
              </a:ext>
            </a:extLst>
          </p:cNvPr>
          <p:cNvCxnSpPr>
            <a:endCxn id="15" idx="3"/>
          </p:cNvCxnSpPr>
          <p:nvPr/>
        </p:nvCxnSpPr>
        <p:spPr>
          <a:xfrm rot="5400000">
            <a:off x="4786684" y="2627818"/>
            <a:ext cx="637432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9">
            <a:extLst>
              <a:ext uri="{FF2B5EF4-FFF2-40B4-BE49-F238E27FC236}">
                <a16:creationId xmlns:a16="http://schemas.microsoft.com/office/drawing/2014/main" id="{62831B01-D85C-F6DF-52E7-A5DC7C8FFFA2}"/>
              </a:ext>
            </a:extLst>
          </p:cNvPr>
          <p:cNvCxnSpPr>
            <a:endCxn id="16" idx="1"/>
          </p:cNvCxnSpPr>
          <p:nvPr/>
        </p:nvCxnSpPr>
        <p:spPr>
          <a:xfrm>
            <a:off x="4512906" y="3375902"/>
            <a:ext cx="516294" cy="4572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50CC64-D3FB-253C-FC2B-95E7B8AEB1F1}"/>
              </a:ext>
            </a:extLst>
          </p:cNvPr>
          <p:cNvCxnSpPr/>
          <p:nvPr/>
        </p:nvCxnSpPr>
        <p:spPr>
          <a:xfrm>
            <a:off x="5867400" y="2537702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BA8CDB-DB15-AEA7-F897-7F5FCB850538}"/>
              </a:ext>
            </a:extLst>
          </p:cNvPr>
          <p:cNvCxnSpPr/>
          <p:nvPr/>
        </p:nvCxnSpPr>
        <p:spPr>
          <a:xfrm>
            <a:off x="3581400" y="3375902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48">
            <a:extLst>
              <a:ext uri="{FF2B5EF4-FFF2-40B4-BE49-F238E27FC236}">
                <a16:creationId xmlns:a16="http://schemas.microsoft.com/office/drawing/2014/main" id="{B7E76B66-DA4D-1E63-1057-94AB351FF4EB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4121022" y="4127722"/>
            <a:ext cx="1212979" cy="3149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0">
            <a:extLst>
              <a:ext uri="{FF2B5EF4-FFF2-40B4-BE49-F238E27FC236}">
                <a16:creationId xmlns:a16="http://schemas.microsoft.com/office/drawing/2014/main" id="{2EE53B58-E924-04ED-3A11-CD73179B386F}"/>
              </a:ext>
            </a:extLst>
          </p:cNvPr>
          <p:cNvCxnSpPr>
            <a:stCxn id="16" idx="2"/>
            <a:endCxn id="18" idx="3"/>
          </p:cNvCxnSpPr>
          <p:nvPr/>
        </p:nvCxnSpPr>
        <p:spPr>
          <a:xfrm rot="5400000">
            <a:off x="4940171" y="4010773"/>
            <a:ext cx="495300" cy="74955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901029-32D1-5119-0A1B-2C7CA22114FB}"/>
              </a:ext>
            </a:extLst>
          </p:cNvPr>
          <p:cNvSpPr txBox="1"/>
          <p:nvPr/>
        </p:nvSpPr>
        <p:spPr>
          <a:xfrm>
            <a:off x="2895600" y="153634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2889F0-9937-8569-78B3-A9039A3EC3B5}"/>
              </a:ext>
            </a:extLst>
          </p:cNvPr>
          <p:cNvSpPr txBox="1"/>
          <p:nvPr/>
        </p:nvSpPr>
        <p:spPr>
          <a:xfrm>
            <a:off x="4727511" y="1536342"/>
            <a:ext cx="30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4FC630-DFB0-3900-AA9A-17461424EA03}"/>
              </a:ext>
            </a:extLst>
          </p:cNvPr>
          <p:cNvSpPr txBox="1"/>
          <p:nvPr/>
        </p:nvSpPr>
        <p:spPr>
          <a:xfrm>
            <a:off x="1904999" y="25377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AED25A-8593-B010-C6C1-DA890B7AD902}"/>
              </a:ext>
            </a:extLst>
          </p:cNvPr>
          <p:cNvSpPr txBox="1"/>
          <p:nvPr/>
        </p:nvSpPr>
        <p:spPr>
          <a:xfrm>
            <a:off x="5029199" y="2539641"/>
            <a:ext cx="42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5F1752-AFF3-430F-CB9D-ADFD0A3D8947}"/>
              </a:ext>
            </a:extLst>
          </p:cNvPr>
          <p:cNvSpPr txBox="1"/>
          <p:nvPr/>
        </p:nvSpPr>
        <p:spPr>
          <a:xfrm>
            <a:off x="6172200" y="264691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C92445-DAE7-5B4A-74E3-1B0960DA6B61}"/>
              </a:ext>
            </a:extLst>
          </p:cNvPr>
          <p:cNvSpPr txBox="1"/>
          <p:nvPr/>
        </p:nvSpPr>
        <p:spPr>
          <a:xfrm>
            <a:off x="2746311" y="2539641"/>
            <a:ext cx="30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1</a:t>
            </a:r>
          </a:p>
        </p:txBody>
      </p:sp>
      <p:pic>
        <p:nvPicPr>
          <p:cNvPr id="36" name="object 4">
            <a:extLst>
              <a:ext uri="{FF2B5EF4-FFF2-40B4-BE49-F238E27FC236}">
                <a16:creationId xmlns:a16="http://schemas.microsoft.com/office/drawing/2014/main" id="{02AA6C85-DAC5-9D19-0828-F331416E21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70319"/>
            <a:ext cx="1392906" cy="3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3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3151"/>
            <a:ext cx="1676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70319"/>
            <a:ext cx="1392906" cy="37468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711B581-CBFC-D2B4-C727-5D6CA5D21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66862"/>
            <a:ext cx="6664452" cy="4476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C504-3066-18C0-7CC2-AABDCD28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5750"/>
            <a:ext cx="5456555" cy="430887"/>
          </a:xfrm>
        </p:spPr>
        <p:txBody>
          <a:bodyPr/>
          <a:lstStyle/>
          <a:p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Architecutre</a:t>
            </a:r>
            <a:r>
              <a:rPr lang="en-US" dirty="0"/>
              <a:t> </a:t>
            </a:r>
          </a:p>
        </p:txBody>
      </p:sp>
      <p:pic>
        <p:nvPicPr>
          <p:cNvPr id="50" name="object 4">
            <a:extLst>
              <a:ext uri="{FF2B5EF4-FFF2-40B4-BE49-F238E27FC236}">
                <a16:creationId xmlns:a16="http://schemas.microsoft.com/office/drawing/2014/main" id="{F3C7F2E0-022C-2634-6547-72C4F759D9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70319"/>
            <a:ext cx="1392906" cy="37468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6E5B1F9-38FF-55D3-62C1-767659C41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95350"/>
            <a:ext cx="7924800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4">
            <a:extLst>
              <a:ext uri="{FF2B5EF4-FFF2-40B4-BE49-F238E27FC236}">
                <a16:creationId xmlns:a16="http://schemas.microsoft.com/office/drawing/2014/main" id="{CD89DB39-13AC-FB33-7E6B-629B9A2ACF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70319"/>
            <a:ext cx="1392906" cy="374688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89C712B4-EACF-FC7C-C30F-27DD88E4BD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66095"/>
            <a:ext cx="1752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AutoShape 2">
            <a:extLst>
              <a:ext uri="{FF2B5EF4-FFF2-40B4-BE49-F238E27FC236}">
                <a16:creationId xmlns:a16="http://schemas.microsoft.com/office/drawing/2014/main" id="{E456BBF9-2489-DBB4-84D9-C7809E85A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AutoShape 4">
            <a:extLst>
              <a:ext uri="{FF2B5EF4-FFF2-40B4-BE49-F238E27FC236}">
                <a16:creationId xmlns:a16="http://schemas.microsoft.com/office/drawing/2014/main" id="{011A1A4D-D886-5AB2-F970-FC2D97D99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C0B95096-89C4-1332-D1FB-B179F698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53" y="506336"/>
            <a:ext cx="5448548" cy="46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0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3755-F216-A345-C7AB-DCDB16BE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5750"/>
            <a:ext cx="5456555" cy="430887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/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66F78EFC-20C5-7CC1-22F0-7FD71E56D3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904" y="70319"/>
            <a:ext cx="1392906" cy="374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ED665A-C846-E90E-5DC6-ECB4C210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132" y="517759"/>
            <a:ext cx="5988268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4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153</Words>
  <Application>Microsoft Office PowerPoint</Application>
  <PresentationFormat>On-screen Show (16:9)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 Sans</vt:lpstr>
      <vt:lpstr>Times New Roman</vt:lpstr>
      <vt:lpstr>Office Theme</vt:lpstr>
      <vt:lpstr>Design and Implementation of Signed Binary Multiplier</vt:lpstr>
      <vt:lpstr>Outline</vt:lpstr>
      <vt:lpstr>Introduction</vt:lpstr>
      <vt:lpstr>Applications</vt:lpstr>
      <vt:lpstr>Block Diagram</vt:lpstr>
      <vt:lpstr>Flowchart</vt:lpstr>
      <vt:lpstr>Architecutre </vt:lpstr>
      <vt:lpstr>Datapath</vt:lpstr>
      <vt:lpstr>Control Path</vt:lpstr>
      <vt:lpstr>FSM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naik</dc:creator>
  <cp:lastModifiedBy>Nanagouda Patil</cp:lastModifiedBy>
  <cp:revision>39</cp:revision>
  <dcterms:created xsi:type="dcterms:W3CDTF">2022-03-21T03:47:44Z</dcterms:created>
  <dcterms:modified xsi:type="dcterms:W3CDTF">2022-05-14T15:22:09Z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2022-03-21T00:00:00Z</vt:filetime>
  </property>
</Properties>
</file>