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50" r:id="rId1"/>
  </p:sldMasterIdLst>
  <p:sldIdLst>
    <p:sldId id="344" r:id="rId2"/>
    <p:sldId id="257" r:id="rId3"/>
    <p:sldId id="258" r:id="rId4"/>
    <p:sldId id="259" r:id="rId5"/>
    <p:sldId id="261"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4" r:id="rId25"/>
    <p:sldId id="285" r:id="rId26"/>
    <p:sldId id="292" r:id="rId27"/>
    <p:sldId id="294" r:id="rId28"/>
    <p:sldId id="295" r:id="rId29"/>
    <p:sldId id="336" r:id="rId30"/>
    <p:sldId id="323" r:id="rId31"/>
    <p:sldId id="324" r:id="rId32"/>
    <p:sldId id="325" r:id="rId33"/>
    <p:sldId id="326" r:id="rId34"/>
    <p:sldId id="340" r:id="rId35"/>
    <p:sldId id="341" r:id="rId36"/>
    <p:sldId id="342" r:id="rId37"/>
    <p:sldId id="338" r:id="rId38"/>
    <p:sldId id="343" r:id="rId39"/>
    <p:sldId id="289" r:id="rId40"/>
    <p:sldId id="290" r:id="rId41"/>
    <p:sldId id="337" r:id="rId42"/>
    <p:sldId id="297" r:id="rId43"/>
    <p:sldId id="298" r:id="rId44"/>
    <p:sldId id="299" r:id="rId45"/>
    <p:sldId id="329" r:id="rId46"/>
    <p:sldId id="330" r:id="rId47"/>
    <p:sldId id="331" r:id="rId48"/>
    <p:sldId id="332" r:id="rId49"/>
    <p:sldId id="333" r:id="rId50"/>
    <p:sldId id="334" r:id="rId51"/>
    <p:sldId id="339" r:id="rId5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660"/>
  </p:normalViewPr>
  <p:slideViewPr>
    <p:cSldViewPr>
      <p:cViewPr varScale="1">
        <p:scale>
          <a:sx n="108" d="100"/>
          <a:sy n="108" d="100"/>
        </p:scale>
        <p:origin x="57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89A9-7DC6-40EB-A582-3B3F71D4A16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580A1A7-9B2C-4FA9-BC05-0238E57949B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5F77BD-0095-4F25-9F8B-60EEFF372721}"/>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F99ED29B-17C8-45C5-AE3B-AB23E9958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E1895-7D05-431C-A0CC-AC62BBACEC8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7199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B572-0793-4B3B-8661-F977CC50C4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5A5CB-F3BB-4775-B7D9-E35A3D03C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64BEB-F678-4E41-BB43-C82E4B85A191}"/>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F687D5E9-BBF3-47CC-813A-EFE46553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E11AA-8414-4BC7-8DF0-6E3A2AEDC66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4971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B2B65-F78E-4BFB-9F86-147CE2AA3E2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7D49C-6DE4-41B7-B2FC-6D052ECA33F8}"/>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9C3CA-36AF-449E-858E-DA6D6B1D0216}"/>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064A4B07-E6DC-4461-8808-FFAB12068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35FC10-64E3-4E82-9AB3-757D469BBB9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065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80009"/>
            <a:ext cx="8374549" cy="482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9207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66249" y="1427031"/>
            <a:ext cx="3667125" cy="2877820"/>
          </a:xfrm>
          <a:prstGeom prst="rect">
            <a:avLst/>
          </a:prstGeom>
        </p:spPr>
        <p:txBody>
          <a:bodyPr wrap="square" lIns="0" tIns="0" rIns="0" bIns="0">
            <a:spAutoFit/>
          </a:bodyPr>
          <a:lstStyle>
            <a:lvl1pPr>
              <a:defRPr sz="1800" b="1" i="0" u="heavy">
                <a:solidFill>
                  <a:srgbClr val="F46524"/>
                </a:solidFill>
                <a:latin typeface="Tahoma"/>
                <a:cs typeface="Tahom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0013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FE6-F294-40F5-AFD5-A532C627B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7F7C8-C33C-40CF-8207-C2B2AA96C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20C184-9906-4B12-BCFE-2B50B8D3523C}"/>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2CC2A9B7-04FA-45C6-AF6D-AD5FC311A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26E96-0D43-4D83-9402-D33B110CCCCC}"/>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1816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776E-2752-4A89-B827-6777D1925CE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174A37-A864-48C4-9291-F7C45273D3A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7FA10-C752-47F1-80F7-9F14F8B80068}"/>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9B917752-1EE3-45B0-9864-96AC37D54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23791-FD08-41E1-872A-5391F24FD52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81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28EA-F570-446D-9B2A-6D1F877491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BBEF7B-2528-44BE-AA96-519049D5E8E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BCB20B-69A5-46CD-8762-3217E3BD3A2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43D2E9-2A4F-424A-9BB7-E38305D5DA24}"/>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6" name="Footer Placeholder 5">
            <a:extLst>
              <a:ext uri="{FF2B5EF4-FFF2-40B4-BE49-F238E27FC236}">
                <a16:creationId xmlns:a16="http://schemas.microsoft.com/office/drawing/2014/main" id="{2D219E52-FC18-4114-92BF-3C4F3BACB5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4EC8D4-BA50-467B-A1AB-ADA06B00B7D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156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1AEA-9041-4342-8035-C58FB89A6C7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346EED-6972-4D24-8790-D4EA8DFD551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AB524-A11C-45D1-A0D0-0E2271B322B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018713-424B-4274-826B-092133D8C1F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0865-E6A3-4422-A0D9-C3DE76D948E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1BF10E-CD22-4AD4-83DC-84D3CC5DBAE7}"/>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8" name="Footer Placeholder 7">
            <a:extLst>
              <a:ext uri="{FF2B5EF4-FFF2-40B4-BE49-F238E27FC236}">
                <a16:creationId xmlns:a16="http://schemas.microsoft.com/office/drawing/2014/main" id="{78515E05-AAC9-416C-9A5F-3BCF76B3B0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2F2C6-185E-41C8-B55C-68C0D5AAA77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448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EC6E-ED28-4593-B665-55FD0A8094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96F790-7343-4A92-9ACC-3F4DDAE855C8}"/>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4" name="Footer Placeholder 3">
            <a:extLst>
              <a:ext uri="{FF2B5EF4-FFF2-40B4-BE49-F238E27FC236}">
                <a16:creationId xmlns:a16="http://schemas.microsoft.com/office/drawing/2014/main" id="{B0AA24CE-72F4-4998-BA32-3EB0536B7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1C67DC-6FD7-4AE3-BEC7-4BB28ACBAD95}"/>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5732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7BCB43-517F-4E0E-B62F-AEBC85ED2F8F}"/>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3" name="Footer Placeholder 2">
            <a:extLst>
              <a:ext uri="{FF2B5EF4-FFF2-40B4-BE49-F238E27FC236}">
                <a16:creationId xmlns:a16="http://schemas.microsoft.com/office/drawing/2014/main" id="{603FDB09-61D7-4072-96E1-26A292E743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BC02FC-C17C-4F0E-8D80-CDAAE0A87EE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733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67ED-6B21-4B60-9F18-3BB712F3240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A6D240-7046-4791-A45D-4936CBB7A93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7DCE52-3CD4-4D90-A852-C5A62A83AB1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0D5B7B9-62EB-4377-B2DD-B3839BD32539}"/>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6" name="Footer Placeholder 5">
            <a:extLst>
              <a:ext uri="{FF2B5EF4-FFF2-40B4-BE49-F238E27FC236}">
                <a16:creationId xmlns:a16="http://schemas.microsoft.com/office/drawing/2014/main" id="{2849439C-A498-456C-B11A-C681F53FE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7A856-3146-4A19-945D-0ED06AA0914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190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AB05-907D-4EF5-ACE1-2030282A350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BB3E13-41F8-4291-BD89-E7F0718C786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58CE60A-8A25-4778-9ADB-27F10A89A48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B0D685-AD59-4394-AEC6-D4C2AE1364D4}"/>
              </a:ext>
            </a:extLst>
          </p:cNvPr>
          <p:cNvSpPr>
            <a:spLocks noGrp="1"/>
          </p:cNvSpPr>
          <p:nvPr>
            <p:ph type="dt" sz="half" idx="10"/>
          </p:nvPr>
        </p:nvSpPr>
        <p:spPr/>
        <p:txBody>
          <a:bodyPr/>
          <a:lstStyle/>
          <a:p>
            <a:fld id="{1D8BD707-D9CF-40AE-B4C6-C98DA3205C09}" type="datetimeFigureOut">
              <a:rPr lang="en-US" smtClean="0"/>
              <a:t>11/26/2021</a:t>
            </a:fld>
            <a:endParaRPr lang="en-US"/>
          </a:p>
        </p:txBody>
      </p:sp>
      <p:sp>
        <p:nvSpPr>
          <p:cNvPr id="6" name="Footer Placeholder 5">
            <a:extLst>
              <a:ext uri="{FF2B5EF4-FFF2-40B4-BE49-F238E27FC236}">
                <a16:creationId xmlns:a16="http://schemas.microsoft.com/office/drawing/2014/main" id="{08630652-BDB6-4A07-89AE-DA5336329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64ED21-4D5A-48D2-83FE-42502A778D9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5148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155B7D-34C8-4B84-BA72-53A841BD063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AFBE0C-3B1E-48FE-9723-7E5BBEE5025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F1530-1125-4434-9DC4-1647509F710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11/26/2021</a:t>
            </a:fld>
            <a:endParaRPr lang="en-US"/>
          </a:p>
        </p:txBody>
      </p:sp>
      <p:sp>
        <p:nvSpPr>
          <p:cNvPr id="5" name="Footer Placeholder 4">
            <a:extLst>
              <a:ext uri="{FF2B5EF4-FFF2-40B4-BE49-F238E27FC236}">
                <a16:creationId xmlns:a16="http://schemas.microsoft.com/office/drawing/2014/main" id="{A0D1CB8F-ED5F-4850-9D09-3C3650002F5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0722E5-8BFC-4D2E-B940-6FCDF0DCDC2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514529234"/>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Grey Wallpapers: Free HD Download [500+ HQ] | Unsplash">
            <a:extLst>
              <a:ext uri="{FF2B5EF4-FFF2-40B4-BE49-F238E27FC236}">
                <a16:creationId xmlns:a16="http://schemas.microsoft.com/office/drawing/2014/main" id="{46E8F3FC-FCFD-4685-BB55-E0C11E7637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288"/>
            <a:ext cx="2178204"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DD9866F-D00E-4820-BF95-0A1FE872E962}"/>
              </a:ext>
            </a:extLst>
          </p:cNvPr>
          <p:cNvPicPr>
            <a:picLocks noChangeAspect="1"/>
          </p:cNvPicPr>
          <p:nvPr/>
        </p:nvPicPr>
        <p:blipFill>
          <a:blip r:embed="rId3"/>
          <a:stretch>
            <a:fillRect/>
          </a:stretch>
        </p:blipFill>
        <p:spPr>
          <a:xfrm>
            <a:off x="267629" y="666750"/>
            <a:ext cx="1642946" cy="1642946"/>
          </a:xfrm>
          <a:prstGeom prst="rect">
            <a:avLst/>
          </a:prstGeom>
          <a:ln>
            <a:noFill/>
          </a:ln>
          <a:effectLst>
            <a:outerShdw blurRad="50800" dist="38100" dir="5400000" algn="t" rotWithShape="0">
              <a:prstClr val="black">
                <a:alpha val="40000"/>
              </a:prstClr>
            </a:outerShdw>
          </a:effectLst>
        </p:spPr>
      </p:pic>
      <p:sp>
        <p:nvSpPr>
          <p:cNvPr id="5" name="TextBox 4">
            <a:extLst>
              <a:ext uri="{FF2B5EF4-FFF2-40B4-BE49-F238E27FC236}">
                <a16:creationId xmlns:a16="http://schemas.microsoft.com/office/drawing/2014/main" id="{5CE3D8DF-D836-4F8D-8A03-15CEBD46CC2F}"/>
              </a:ext>
            </a:extLst>
          </p:cNvPr>
          <p:cNvSpPr txBox="1"/>
          <p:nvPr/>
        </p:nvSpPr>
        <p:spPr>
          <a:xfrm>
            <a:off x="-91998" y="2557462"/>
            <a:ext cx="2362200" cy="461665"/>
          </a:xfrm>
          <a:prstGeom prst="rect">
            <a:avLst/>
          </a:prstGeom>
          <a:noFill/>
          <a:effectLst>
            <a:outerShdw blurRad="50800" dist="38100" dir="2700000" algn="tl" rotWithShape="0">
              <a:prstClr val="black">
                <a:alpha val="40000"/>
              </a:prstClr>
            </a:outerShdw>
          </a:effectLst>
        </p:spPr>
        <p:txBody>
          <a:bodyPr wrap="square">
            <a:spAutoFit/>
          </a:bodyPr>
          <a:lstStyle/>
          <a:p>
            <a:pPr algn="ctr"/>
            <a:r>
              <a:rPr lang="en-IN" sz="1200" b="1" dirty="0">
                <a:solidFill>
                  <a:srgbClr val="985847"/>
                </a:solidFill>
                <a:latin typeface="Arial" panose="020B0604020202020204" pitchFamily="34" charset="0"/>
                <a:cs typeface="Arial" panose="020B0604020202020204" pitchFamily="34" charset="0"/>
              </a:rPr>
              <a:t>INDIAN INSTITUTE OF TECHNOLOGY KANPUR</a:t>
            </a:r>
          </a:p>
        </p:txBody>
      </p:sp>
      <p:sp>
        <p:nvSpPr>
          <p:cNvPr id="7" name="TextBox 6">
            <a:extLst>
              <a:ext uri="{FF2B5EF4-FFF2-40B4-BE49-F238E27FC236}">
                <a16:creationId xmlns:a16="http://schemas.microsoft.com/office/drawing/2014/main" id="{8BF92D41-BB32-455C-A0B4-FC15EF8F18CF}"/>
              </a:ext>
            </a:extLst>
          </p:cNvPr>
          <p:cNvSpPr txBox="1"/>
          <p:nvPr/>
        </p:nvSpPr>
        <p:spPr>
          <a:xfrm>
            <a:off x="2178204" y="407194"/>
            <a:ext cx="6965796" cy="1446550"/>
          </a:xfrm>
          <a:prstGeom prst="rect">
            <a:avLst/>
          </a:prstGeom>
          <a:noFill/>
          <a:effectLst>
            <a:outerShdw blurRad="50800" dist="38100" dir="5400000" algn="t" rotWithShape="0">
              <a:prstClr val="black">
                <a:alpha val="40000"/>
              </a:prstClr>
            </a:outerShdw>
          </a:effectLst>
        </p:spPr>
        <p:txBody>
          <a:bodyPr wrap="square">
            <a:spAutoFit/>
          </a:bodyPr>
          <a:lstStyle/>
          <a:p>
            <a:pPr algn="ctr"/>
            <a:r>
              <a:rPr lang="en-GB" sz="4400" b="1" dirty="0">
                <a:solidFill>
                  <a:schemeClr val="bg1">
                    <a:lumMod val="50000"/>
                  </a:schemeClr>
                </a:solidFill>
                <a:latin typeface="Calibri" pitchFamily="34" charset="0"/>
                <a:ea typeface="Trebuchet MS"/>
                <a:cs typeface="Calibri" pitchFamily="34" charset="0"/>
                <a:sym typeface="Trebuchet MS"/>
              </a:rPr>
              <a:t> Hate Speech/Toxic Comment Detection</a:t>
            </a:r>
            <a:endParaRPr lang="en-IN" sz="4400" dirty="0"/>
          </a:p>
        </p:txBody>
      </p:sp>
      <p:sp>
        <p:nvSpPr>
          <p:cNvPr id="9" name="TextBox 8">
            <a:extLst>
              <a:ext uri="{FF2B5EF4-FFF2-40B4-BE49-F238E27FC236}">
                <a16:creationId xmlns:a16="http://schemas.microsoft.com/office/drawing/2014/main" id="{F541A884-9F03-422F-90B1-836CB1B07192}"/>
              </a:ext>
            </a:extLst>
          </p:cNvPr>
          <p:cNvSpPr txBox="1"/>
          <p:nvPr/>
        </p:nvSpPr>
        <p:spPr>
          <a:xfrm>
            <a:off x="2162964" y="2817971"/>
            <a:ext cx="6965796" cy="1529650"/>
          </a:xfrm>
          <a:prstGeom prst="rect">
            <a:avLst/>
          </a:prstGeom>
          <a:noFill/>
        </p:spPr>
        <p:txBody>
          <a:bodyPr wrap="square">
            <a:spAutoFit/>
          </a:bodyPr>
          <a:lstStyle/>
          <a:p>
            <a:pPr marL="0" lvl="0" indent="0" algn="ctr" rtl="0">
              <a:lnSpc>
                <a:spcPct val="95000"/>
              </a:lnSpc>
              <a:spcBef>
                <a:spcPts val="1000"/>
              </a:spcBef>
              <a:spcAft>
                <a:spcPts val="0"/>
              </a:spcAft>
              <a:buClr>
                <a:schemeClr val="dk1"/>
              </a:buClr>
              <a:buSzPts val="275"/>
              <a:buFont typeface="Arial"/>
              <a:buNone/>
            </a:pPr>
            <a:r>
              <a:rPr lang="en-GB" sz="1800" b="1" dirty="0">
                <a:solidFill>
                  <a:schemeClr val="bg1">
                    <a:lumMod val="50000"/>
                  </a:schemeClr>
                </a:solidFill>
                <a:latin typeface="Calibri" pitchFamily="34" charset="0"/>
                <a:ea typeface="Trebuchet MS"/>
                <a:cs typeface="Calibri" pitchFamily="34" charset="0"/>
                <a:sym typeface="Trebuchet MS"/>
              </a:rPr>
              <a:t>SHWETANK SINGH-201422 (shwetanksr20@iitk.ac.in)</a:t>
            </a:r>
          </a:p>
          <a:p>
            <a:pPr marL="0" lvl="0" indent="0" algn="ctr" rtl="0">
              <a:lnSpc>
                <a:spcPct val="95000"/>
              </a:lnSpc>
              <a:spcBef>
                <a:spcPts val="1000"/>
              </a:spcBef>
              <a:spcAft>
                <a:spcPts val="0"/>
              </a:spcAft>
              <a:buClr>
                <a:schemeClr val="dk1"/>
              </a:buClr>
              <a:buSzPts val="275"/>
              <a:buFont typeface="Arial"/>
              <a:buNone/>
            </a:pPr>
            <a:r>
              <a:rPr lang="en-GB" sz="1800" b="1" dirty="0">
                <a:solidFill>
                  <a:schemeClr val="bg1">
                    <a:lumMod val="50000"/>
                  </a:schemeClr>
                </a:solidFill>
                <a:latin typeface="Calibri" pitchFamily="34" charset="0"/>
                <a:ea typeface="Trebuchet MS"/>
                <a:cs typeface="Calibri" pitchFamily="34" charset="0"/>
                <a:sym typeface="Trebuchet MS"/>
              </a:rPr>
              <a:t>NISTHA SHAH-201358 (nistha20@iitk.ac.in)</a:t>
            </a:r>
          </a:p>
          <a:p>
            <a:pPr marL="0" indent="0" algn="ctr">
              <a:lnSpc>
                <a:spcPct val="95000"/>
              </a:lnSpc>
              <a:spcBef>
                <a:spcPts val="1000"/>
              </a:spcBef>
              <a:buClr>
                <a:schemeClr val="dk1"/>
              </a:buClr>
              <a:buSzPts val="275"/>
              <a:buNone/>
            </a:pPr>
            <a:r>
              <a:rPr lang="en-GB" sz="1800" b="1" dirty="0">
                <a:solidFill>
                  <a:schemeClr val="bg1">
                    <a:lumMod val="50000"/>
                  </a:schemeClr>
                </a:solidFill>
                <a:latin typeface="Calibri" pitchFamily="34" charset="0"/>
                <a:ea typeface="Trebuchet MS"/>
                <a:cs typeface="Calibri" pitchFamily="34" charset="0"/>
                <a:sym typeface="Trebuchet MS"/>
              </a:rPr>
              <a:t>AKASH KUMAR SHARMA-201261 (pawan20@iitk.ac.in)</a:t>
            </a:r>
          </a:p>
          <a:p>
            <a:pPr marL="0" lvl="0" indent="0" algn="ctr" rtl="0">
              <a:lnSpc>
                <a:spcPct val="95000"/>
              </a:lnSpc>
              <a:spcBef>
                <a:spcPts val="1000"/>
              </a:spcBef>
              <a:spcAft>
                <a:spcPts val="0"/>
              </a:spcAft>
              <a:buClr>
                <a:schemeClr val="dk1"/>
              </a:buClr>
              <a:buSzPts val="275"/>
              <a:buFont typeface="Arial"/>
              <a:buNone/>
            </a:pPr>
            <a:r>
              <a:rPr lang="en-GB" sz="1800" b="1" dirty="0">
                <a:solidFill>
                  <a:schemeClr val="bg1">
                    <a:lumMod val="50000"/>
                  </a:schemeClr>
                </a:solidFill>
                <a:latin typeface="Calibri" pitchFamily="34" charset="0"/>
                <a:ea typeface="Trebuchet MS"/>
                <a:cs typeface="Calibri" pitchFamily="34" charset="0"/>
                <a:sym typeface="Trebuchet MS"/>
              </a:rPr>
              <a:t>Shivani Gupta-201412 (shivi20@iitk.ac.in)</a:t>
            </a:r>
          </a:p>
        </p:txBody>
      </p:sp>
    </p:spTree>
    <p:extLst>
      <p:ext uri="{BB962C8B-B14F-4D97-AF65-F5344CB8AC3E}">
        <p14:creationId xmlns:p14="http://schemas.microsoft.com/office/powerpoint/2010/main" val="397244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1504950"/>
            <a:ext cx="8253095" cy="2315762"/>
          </a:xfrm>
          <a:prstGeom prst="rect">
            <a:avLst/>
          </a:prstGeom>
        </p:spPr>
        <p:txBody>
          <a:bodyPr vert="horz" wrap="square" lIns="0" tIns="12700" rIns="0" bIns="0" rtlCol="0">
            <a:spAutoFit/>
          </a:bodyPr>
          <a:lstStyle/>
          <a:p>
            <a:pPr marL="12700" marR="397510">
              <a:lnSpc>
                <a:spcPct val="114599"/>
              </a:lnSpc>
              <a:spcBef>
                <a:spcPts val="100"/>
              </a:spcBef>
            </a:pPr>
            <a:r>
              <a:rPr b="1" dirty="0"/>
              <a:t>Noisy Data</a:t>
            </a:r>
            <a:r>
              <a:rPr dirty="0"/>
              <a:t>: Real world dataset from Internet users. Full of slangs, contractions,  non-english or meaningless words and spams.</a:t>
            </a:r>
          </a:p>
          <a:p>
            <a:pPr marL="12700" marR="255270">
              <a:lnSpc>
                <a:spcPct val="114599"/>
              </a:lnSpc>
              <a:spcBef>
                <a:spcPts val="1575"/>
              </a:spcBef>
            </a:pPr>
            <a:r>
              <a:rPr b="1" dirty="0"/>
              <a:t>Unbalanced Dataset</a:t>
            </a:r>
            <a:r>
              <a:rPr dirty="0"/>
              <a:t>: Large number of comments are clean. Unclean samples are  relatively rare and with six classes of toxicity problem is further aggravated.</a:t>
            </a:r>
          </a:p>
          <a:p>
            <a:pPr marL="12700" marR="5080">
              <a:lnSpc>
                <a:spcPct val="114599"/>
              </a:lnSpc>
              <a:spcBef>
                <a:spcPts val="1575"/>
              </a:spcBef>
            </a:pPr>
            <a:r>
              <a:rPr b="1" dirty="0"/>
              <a:t>Memory Issues</a:t>
            </a:r>
            <a:r>
              <a:rPr dirty="0"/>
              <a:t>: More than 1 lakh training samples - difﬁcult to store and process in  internal memory at a time.</a:t>
            </a:r>
          </a:p>
        </p:txBody>
      </p:sp>
      <p:sp>
        <p:nvSpPr>
          <p:cNvPr id="4" name="TextBox 3">
            <a:extLst>
              <a:ext uri="{FF2B5EF4-FFF2-40B4-BE49-F238E27FC236}">
                <a16:creationId xmlns:a16="http://schemas.microsoft.com/office/drawing/2014/main" id="{F36BF43C-55C7-401A-87E4-A00277CE9FFB}"/>
              </a:ext>
            </a:extLst>
          </p:cNvPr>
          <p:cNvSpPr txBox="1"/>
          <p:nvPr/>
        </p:nvSpPr>
        <p:spPr>
          <a:xfrm>
            <a:off x="3429000" y="285750"/>
            <a:ext cx="2286000" cy="646331"/>
          </a:xfrm>
          <a:prstGeom prst="rect">
            <a:avLst/>
          </a:prstGeom>
          <a:noFill/>
        </p:spPr>
        <p:txBody>
          <a:bodyPr wrap="square" rtlCol="0">
            <a:spAutoFit/>
          </a:bodyPr>
          <a:lstStyle/>
          <a:p>
            <a:r>
              <a:rPr lang="en-IN" sz="3600" b="1" dirty="0">
                <a:latin typeface="+mj-lt"/>
              </a:rPr>
              <a:t>Challenges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53925" y="3597099"/>
            <a:ext cx="2893695" cy="289182"/>
          </a:xfrm>
          <a:prstGeom prst="rect">
            <a:avLst/>
          </a:prstGeom>
          <a:solidFill>
            <a:srgbClr val="F3F3F3"/>
          </a:solidFill>
          <a:ln w="9524">
            <a:solidFill>
              <a:srgbClr val="F46524"/>
            </a:solidFill>
          </a:ln>
        </p:spPr>
        <p:txBody>
          <a:bodyPr vert="horz" wrap="square" lIns="0" tIns="57785" rIns="0" bIns="0" rtlCol="0">
            <a:spAutoFit/>
          </a:bodyPr>
          <a:lstStyle/>
          <a:p>
            <a:pPr marL="661035">
              <a:lnSpc>
                <a:spcPct val="100000"/>
              </a:lnSpc>
              <a:spcBef>
                <a:spcPts val="455"/>
              </a:spcBef>
            </a:pPr>
            <a:r>
              <a:rPr sz="1500" spc="-10" dirty="0">
                <a:solidFill>
                  <a:schemeClr val="tx1">
                    <a:lumMod val="95000"/>
                    <a:lumOff val="5000"/>
                  </a:schemeClr>
                </a:solidFill>
                <a:latin typeface="Arial MT"/>
                <a:cs typeface="Arial MT"/>
              </a:rPr>
              <a:t>Training</a:t>
            </a:r>
            <a:r>
              <a:rPr sz="1500" spc="-30" dirty="0">
                <a:solidFill>
                  <a:schemeClr val="tx1">
                    <a:lumMod val="95000"/>
                    <a:lumOff val="5000"/>
                  </a:schemeClr>
                </a:solidFill>
                <a:latin typeface="Arial MT"/>
                <a:cs typeface="Arial MT"/>
              </a:rPr>
              <a:t> </a:t>
            </a:r>
            <a:r>
              <a:rPr sz="1500" spc="-5" dirty="0">
                <a:solidFill>
                  <a:schemeClr val="tx1">
                    <a:lumMod val="95000"/>
                    <a:lumOff val="5000"/>
                  </a:schemeClr>
                </a:solidFill>
                <a:latin typeface="Arial MT"/>
                <a:cs typeface="Arial MT"/>
              </a:rPr>
              <a:t>the</a:t>
            </a:r>
            <a:r>
              <a:rPr sz="1500" spc="-30" dirty="0">
                <a:solidFill>
                  <a:schemeClr val="tx1">
                    <a:lumMod val="95000"/>
                    <a:lumOff val="5000"/>
                  </a:schemeClr>
                </a:solidFill>
                <a:latin typeface="Arial MT"/>
                <a:cs typeface="Arial MT"/>
              </a:rPr>
              <a:t> </a:t>
            </a:r>
            <a:r>
              <a:rPr sz="1500" dirty="0">
                <a:solidFill>
                  <a:schemeClr val="tx1">
                    <a:lumMod val="95000"/>
                    <a:lumOff val="5000"/>
                  </a:schemeClr>
                </a:solidFill>
                <a:latin typeface="Arial MT"/>
                <a:cs typeface="Arial MT"/>
              </a:rPr>
              <a:t>model</a:t>
            </a:r>
            <a:endParaRPr sz="1500">
              <a:solidFill>
                <a:schemeClr val="tx1">
                  <a:lumMod val="95000"/>
                  <a:lumOff val="5000"/>
                </a:schemeClr>
              </a:solidFill>
              <a:latin typeface="Arial MT"/>
              <a:cs typeface="Arial MT"/>
            </a:endParaRPr>
          </a:p>
        </p:txBody>
      </p:sp>
      <p:sp>
        <p:nvSpPr>
          <p:cNvPr id="4" name="object 4"/>
          <p:cNvSpPr txBox="1"/>
          <p:nvPr/>
        </p:nvSpPr>
        <p:spPr>
          <a:xfrm>
            <a:off x="1053925" y="4306925"/>
            <a:ext cx="2893695" cy="289182"/>
          </a:xfrm>
          <a:prstGeom prst="rect">
            <a:avLst/>
          </a:prstGeom>
          <a:solidFill>
            <a:srgbClr val="F3F3F3"/>
          </a:solidFill>
          <a:ln w="9524">
            <a:solidFill>
              <a:srgbClr val="F46524"/>
            </a:solidFill>
          </a:ln>
        </p:spPr>
        <p:txBody>
          <a:bodyPr vert="horz" wrap="square" lIns="0" tIns="57785" rIns="0" bIns="0" rtlCol="0">
            <a:spAutoFit/>
          </a:bodyPr>
          <a:lstStyle/>
          <a:p>
            <a:pPr marL="535940">
              <a:lnSpc>
                <a:spcPct val="100000"/>
              </a:lnSpc>
              <a:spcBef>
                <a:spcPts val="455"/>
              </a:spcBef>
            </a:pPr>
            <a:r>
              <a:rPr sz="1500" spc="-5" dirty="0">
                <a:solidFill>
                  <a:schemeClr val="tx1">
                    <a:lumMod val="95000"/>
                    <a:lumOff val="5000"/>
                  </a:schemeClr>
                </a:solidFill>
                <a:latin typeface="Arial MT"/>
                <a:cs typeface="Arial MT"/>
              </a:rPr>
              <a:t>Data</a:t>
            </a:r>
            <a:r>
              <a:rPr sz="1500" spc="-50" dirty="0">
                <a:solidFill>
                  <a:schemeClr val="tx1">
                    <a:lumMod val="95000"/>
                    <a:lumOff val="5000"/>
                  </a:schemeClr>
                </a:solidFill>
                <a:latin typeface="Arial MT"/>
                <a:cs typeface="Arial MT"/>
              </a:rPr>
              <a:t> </a:t>
            </a:r>
            <a:r>
              <a:rPr sz="1500" spc="-5" dirty="0">
                <a:solidFill>
                  <a:schemeClr val="tx1">
                    <a:lumMod val="95000"/>
                    <a:lumOff val="5000"/>
                  </a:schemeClr>
                </a:solidFill>
                <a:latin typeface="Arial MT"/>
                <a:cs typeface="Arial MT"/>
              </a:rPr>
              <a:t>Post-processing</a:t>
            </a:r>
            <a:endParaRPr sz="1500">
              <a:solidFill>
                <a:schemeClr val="tx1">
                  <a:lumMod val="95000"/>
                  <a:lumOff val="5000"/>
                </a:schemeClr>
              </a:solidFill>
              <a:latin typeface="Arial MT"/>
              <a:cs typeface="Arial MT"/>
            </a:endParaRPr>
          </a:p>
        </p:txBody>
      </p:sp>
      <p:sp>
        <p:nvSpPr>
          <p:cNvPr id="5" name="object 5"/>
          <p:cNvSpPr txBox="1"/>
          <p:nvPr/>
        </p:nvSpPr>
        <p:spPr>
          <a:xfrm>
            <a:off x="1053925" y="2887274"/>
            <a:ext cx="2893695" cy="289182"/>
          </a:xfrm>
          <a:prstGeom prst="rect">
            <a:avLst/>
          </a:prstGeom>
          <a:solidFill>
            <a:srgbClr val="F3F3F3"/>
          </a:solidFill>
          <a:ln w="9524">
            <a:solidFill>
              <a:srgbClr val="F46524"/>
            </a:solidFill>
          </a:ln>
        </p:spPr>
        <p:txBody>
          <a:bodyPr vert="horz" wrap="square" lIns="0" tIns="57785" rIns="0" bIns="0" rtlCol="0">
            <a:spAutoFit/>
          </a:bodyPr>
          <a:lstStyle/>
          <a:p>
            <a:pPr marL="577850">
              <a:lnSpc>
                <a:spcPct val="100000"/>
              </a:lnSpc>
              <a:spcBef>
                <a:spcPts val="455"/>
              </a:spcBef>
            </a:pPr>
            <a:r>
              <a:rPr sz="1500" spc="-5" dirty="0">
                <a:solidFill>
                  <a:schemeClr val="tx1">
                    <a:lumMod val="95000"/>
                    <a:lumOff val="5000"/>
                  </a:schemeClr>
                </a:solidFill>
                <a:latin typeface="Arial MT"/>
                <a:cs typeface="Arial MT"/>
              </a:rPr>
              <a:t>Data</a:t>
            </a:r>
            <a:r>
              <a:rPr sz="1500" spc="-50" dirty="0">
                <a:solidFill>
                  <a:schemeClr val="tx1">
                    <a:lumMod val="95000"/>
                    <a:lumOff val="5000"/>
                  </a:schemeClr>
                </a:solidFill>
                <a:latin typeface="Arial MT"/>
                <a:cs typeface="Arial MT"/>
              </a:rPr>
              <a:t> </a:t>
            </a:r>
            <a:r>
              <a:rPr sz="1500" spc="-5" dirty="0">
                <a:solidFill>
                  <a:schemeClr val="tx1">
                    <a:lumMod val="95000"/>
                    <a:lumOff val="5000"/>
                  </a:schemeClr>
                </a:solidFill>
                <a:latin typeface="Arial MT"/>
                <a:cs typeface="Arial MT"/>
              </a:rPr>
              <a:t>Pre-processing</a:t>
            </a:r>
            <a:endParaRPr sz="1500">
              <a:solidFill>
                <a:schemeClr val="tx1">
                  <a:lumMod val="95000"/>
                  <a:lumOff val="5000"/>
                </a:schemeClr>
              </a:solidFill>
              <a:latin typeface="Arial MT"/>
              <a:cs typeface="Arial MT"/>
            </a:endParaRPr>
          </a:p>
        </p:txBody>
      </p:sp>
      <p:sp>
        <p:nvSpPr>
          <p:cNvPr id="6" name="object 6"/>
          <p:cNvSpPr txBox="1"/>
          <p:nvPr/>
        </p:nvSpPr>
        <p:spPr>
          <a:xfrm>
            <a:off x="1053429" y="1416589"/>
            <a:ext cx="2893695" cy="289182"/>
          </a:xfrm>
          <a:prstGeom prst="rect">
            <a:avLst/>
          </a:prstGeom>
          <a:solidFill>
            <a:srgbClr val="F3F3F3"/>
          </a:solidFill>
          <a:ln w="9524">
            <a:solidFill>
              <a:srgbClr val="F46524"/>
            </a:solidFill>
          </a:ln>
        </p:spPr>
        <p:txBody>
          <a:bodyPr vert="horz" wrap="square" lIns="0" tIns="57785" rIns="0" bIns="0" rtlCol="0">
            <a:spAutoFit/>
          </a:bodyPr>
          <a:lstStyle/>
          <a:p>
            <a:pPr algn="ctr">
              <a:lnSpc>
                <a:spcPct val="100000"/>
              </a:lnSpc>
              <a:spcBef>
                <a:spcPts val="455"/>
              </a:spcBef>
            </a:pPr>
            <a:r>
              <a:rPr sz="1500" spc="-5" dirty="0">
                <a:solidFill>
                  <a:schemeClr val="tx1">
                    <a:lumMod val="95000"/>
                    <a:lumOff val="5000"/>
                  </a:schemeClr>
                </a:solidFill>
                <a:latin typeface="Arial MT"/>
                <a:cs typeface="Arial MT"/>
              </a:rPr>
              <a:t>Dataset</a:t>
            </a:r>
            <a:endParaRPr sz="1500" dirty="0">
              <a:solidFill>
                <a:schemeClr val="tx1">
                  <a:lumMod val="95000"/>
                  <a:lumOff val="5000"/>
                </a:schemeClr>
              </a:solidFill>
              <a:latin typeface="Arial MT"/>
              <a:cs typeface="Arial MT"/>
            </a:endParaRPr>
          </a:p>
        </p:txBody>
      </p:sp>
      <p:sp>
        <p:nvSpPr>
          <p:cNvPr id="7" name="object 7"/>
          <p:cNvSpPr txBox="1"/>
          <p:nvPr/>
        </p:nvSpPr>
        <p:spPr>
          <a:xfrm>
            <a:off x="6272019" y="4054557"/>
            <a:ext cx="2042160" cy="213520"/>
          </a:xfrm>
          <a:prstGeom prst="rect">
            <a:avLst/>
          </a:prstGeom>
          <a:solidFill>
            <a:srgbClr val="F3F3F3"/>
          </a:solidFill>
          <a:ln w="9524">
            <a:solidFill>
              <a:srgbClr val="F46524"/>
            </a:solidFill>
          </a:ln>
        </p:spPr>
        <p:txBody>
          <a:bodyPr vert="horz" wrap="square" lIns="0" tIns="28575" rIns="0" bIns="0" rtlCol="0">
            <a:spAutoFit/>
          </a:bodyPr>
          <a:lstStyle/>
          <a:p>
            <a:pPr algn="ctr">
              <a:lnSpc>
                <a:spcPct val="100000"/>
              </a:lnSpc>
              <a:spcBef>
                <a:spcPts val="225"/>
              </a:spcBef>
            </a:pPr>
            <a:r>
              <a:rPr lang="en-IN" sz="1200" spc="-5" dirty="0">
                <a:solidFill>
                  <a:schemeClr val="tx1">
                    <a:lumMod val="95000"/>
                    <a:lumOff val="5000"/>
                  </a:schemeClr>
                </a:solidFill>
                <a:latin typeface="Arial MT"/>
                <a:cs typeface="Arial MT"/>
              </a:rPr>
              <a:t>Logistic Regression</a:t>
            </a:r>
            <a:endParaRPr sz="1200" dirty="0">
              <a:solidFill>
                <a:schemeClr val="tx1">
                  <a:lumMod val="95000"/>
                  <a:lumOff val="5000"/>
                </a:schemeClr>
              </a:solidFill>
              <a:latin typeface="Arial MT"/>
              <a:cs typeface="Arial MT"/>
            </a:endParaRPr>
          </a:p>
        </p:txBody>
      </p:sp>
      <p:sp>
        <p:nvSpPr>
          <p:cNvPr id="9" name="object 9"/>
          <p:cNvSpPr txBox="1"/>
          <p:nvPr/>
        </p:nvSpPr>
        <p:spPr>
          <a:xfrm>
            <a:off x="6261925" y="4376055"/>
            <a:ext cx="2042160" cy="213520"/>
          </a:xfrm>
          <a:prstGeom prst="rect">
            <a:avLst/>
          </a:prstGeom>
          <a:solidFill>
            <a:srgbClr val="F3F3F3"/>
          </a:solidFill>
          <a:ln w="9524">
            <a:solidFill>
              <a:srgbClr val="F46524"/>
            </a:solidFill>
          </a:ln>
        </p:spPr>
        <p:txBody>
          <a:bodyPr vert="horz" wrap="square" lIns="0" tIns="28575" rIns="0" bIns="0" rtlCol="0">
            <a:spAutoFit/>
          </a:bodyPr>
          <a:lstStyle/>
          <a:p>
            <a:pPr marL="160655" algn="ctr">
              <a:lnSpc>
                <a:spcPct val="100000"/>
              </a:lnSpc>
              <a:spcBef>
                <a:spcPts val="225"/>
              </a:spcBef>
            </a:pPr>
            <a:r>
              <a:rPr lang="en-IN" sz="1200" spc="-5" dirty="0">
                <a:solidFill>
                  <a:schemeClr val="tx1">
                    <a:lumMod val="95000"/>
                    <a:lumOff val="5000"/>
                  </a:schemeClr>
                </a:solidFill>
                <a:latin typeface="Arial MT"/>
                <a:cs typeface="Arial MT"/>
              </a:rPr>
              <a:t>Naïve Bayes</a:t>
            </a:r>
            <a:endParaRPr sz="1200" dirty="0">
              <a:solidFill>
                <a:schemeClr val="tx1">
                  <a:lumMod val="95000"/>
                  <a:lumOff val="5000"/>
                </a:schemeClr>
              </a:solidFill>
              <a:latin typeface="Arial MT"/>
              <a:cs typeface="Arial MT"/>
            </a:endParaRPr>
          </a:p>
        </p:txBody>
      </p:sp>
      <p:grpSp>
        <p:nvGrpSpPr>
          <p:cNvPr id="20" name="object 20"/>
          <p:cNvGrpSpPr/>
          <p:nvPr/>
        </p:nvGrpSpPr>
        <p:grpSpPr>
          <a:xfrm>
            <a:off x="2417512" y="1802787"/>
            <a:ext cx="198120" cy="368935"/>
            <a:chOff x="2417512" y="1802787"/>
            <a:chExt cx="198120" cy="368935"/>
          </a:xfrm>
        </p:grpSpPr>
        <p:sp>
          <p:nvSpPr>
            <p:cNvPr id="21" name="object 21"/>
            <p:cNvSpPr/>
            <p:nvPr/>
          </p:nvSpPr>
          <p:spPr>
            <a:xfrm>
              <a:off x="2422275" y="1807549"/>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8"/>
            </a:solidFill>
          </p:spPr>
          <p:txBody>
            <a:bodyPr wrap="square" lIns="0" tIns="0" rIns="0" bIns="0" rtlCol="0"/>
            <a:lstStyle/>
            <a:p>
              <a:endParaRPr>
                <a:solidFill>
                  <a:schemeClr val="tx1">
                    <a:lumMod val="95000"/>
                    <a:lumOff val="5000"/>
                  </a:schemeClr>
                </a:solidFill>
              </a:endParaRPr>
            </a:p>
          </p:txBody>
        </p:sp>
        <p:sp>
          <p:nvSpPr>
            <p:cNvPr id="22" name="object 22"/>
            <p:cNvSpPr/>
            <p:nvPr/>
          </p:nvSpPr>
          <p:spPr>
            <a:xfrm>
              <a:off x="2422275" y="1807549"/>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524"/>
              </a:solidFill>
            </a:ln>
          </p:spPr>
          <p:txBody>
            <a:bodyPr wrap="square" lIns="0" tIns="0" rIns="0" bIns="0" rtlCol="0"/>
            <a:lstStyle/>
            <a:p>
              <a:endParaRPr>
                <a:solidFill>
                  <a:schemeClr val="tx1">
                    <a:lumMod val="95000"/>
                    <a:lumOff val="5000"/>
                  </a:schemeClr>
                </a:solidFill>
              </a:endParaRPr>
            </a:p>
          </p:txBody>
        </p:sp>
      </p:grpSp>
      <p:grpSp>
        <p:nvGrpSpPr>
          <p:cNvPr id="23" name="object 23"/>
          <p:cNvGrpSpPr/>
          <p:nvPr/>
        </p:nvGrpSpPr>
        <p:grpSpPr>
          <a:xfrm>
            <a:off x="2417512" y="2515624"/>
            <a:ext cx="198120" cy="368935"/>
            <a:chOff x="2417512" y="2515624"/>
            <a:chExt cx="198120" cy="368935"/>
          </a:xfrm>
        </p:grpSpPr>
        <p:sp>
          <p:nvSpPr>
            <p:cNvPr id="24" name="object 24"/>
            <p:cNvSpPr/>
            <p:nvPr/>
          </p:nvSpPr>
          <p:spPr>
            <a:xfrm>
              <a:off x="2422275" y="2520387"/>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8"/>
            </a:solidFill>
          </p:spPr>
          <p:txBody>
            <a:bodyPr wrap="square" lIns="0" tIns="0" rIns="0" bIns="0" rtlCol="0"/>
            <a:lstStyle/>
            <a:p>
              <a:endParaRPr>
                <a:solidFill>
                  <a:schemeClr val="tx1">
                    <a:lumMod val="95000"/>
                    <a:lumOff val="5000"/>
                  </a:schemeClr>
                </a:solidFill>
              </a:endParaRPr>
            </a:p>
          </p:txBody>
        </p:sp>
        <p:sp>
          <p:nvSpPr>
            <p:cNvPr id="25" name="object 25"/>
            <p:cNvSpPr/>
            <p:nvPr/>
          </p:nvSpPr>
          <p:spPr>
            <a:xfrm>
              <a:off x="2422275" y="2520387"/>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524"/>
              </a:solidFill>
            </a:ln>
          </p:spPr>
          <p:txBody>
            <a:bodyPr wrap="square" lIns="0" tIns="0" rIns="0" bIns="0" rtlCol="0"/>
            <a:lstStyle/>
            <a:p>
              <a:endParaRPr>
                <a:solidFill>
                  <a:schemeClr val="tx1">
                    <a:lumMod val="95000"/>
                    <a:lumOff val="5000"/>
                  </a:schemeClr>
                </a:solidFill>
              </a:endParaRPr>
            </a:p>
          </p:txBody>
        </p:sp>
      </p:grpSp>
      <p:grpSp>
        <p:nvGrpSpPr>
          <p:cNvPr id="26" name="object 26"/>
          <p:cNvGrpSpPr/>
          <p:nvPr/>
        </p:nvGrpSpPr>
        <p:grpSpPr>
          <a:xfrm>
            <a:off x="2417512" y="3237412"/>
            <a:ext cx="198120" cy="368935"/>
            <a:chOff x="2417512" y="3237412"/>
            <a:chExt cx="198120" cy="368935"/>
          </a:xfrm>
        </p:grpSpPr>
        <p:sp>
          <p:nvSpPr>
            <p:cNvPr id="27" name="object 27"/>
            <p:cNvSpPr/>
            <p:nvPr/>
          </p:nvSpPr>
          <p:spPr>
            <a:xfrm>
              <a:off x="2422275" y="3242174"/>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8"/>
            </a:solidFill>
          </p:spPr>
          <p:txBody>
            <a:bodyPr wrap="square" lIns="0" tIns="0" rIns="0" bIns="0" rtlCol="0"/>
            <a:lstStyle/>
            <a:p>
              <a:endParaRPr>
                <a:solidFill>
                  <a:schemeClr val="tx1">
                    <a:lumMod val="95000"/>
                    <a:lumOff val="5000"/>
                  </a:schemeClr>
                </a:solidFill>
              </a:endParaRPr>
            </a:p>
          </p:txBody>
        </p:sp>
        <p:sp>
          <p:nvSpPr>
            <p:cNvPr id="28" name="object 28"/>
            <p:cNvSpPr/>
            <p:nvPr/>
          </p:nvSpPr>
          <p:spPr>
            <a:xfrm>
              <a:off x="2422275" y="3242174"/>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524"/>
              </a:solidFill>
            </a:ln>
          </p:spPr>
          <p:txBody>
            <a:bodyPr wrap="square" lIns="0" tIns="0" rIns="0" bIns="0" rtlCol="0"/>
            <a:lstStyle/>
            <a:p>
              <a:endParaRPr>
                <a:solidFill>
                  <a:schemeClr val="tx1">
                    <a:lumMod val="95000"/>
                    <a:lumOff val="5000"/>
                  </a:schemeClr>
                </a:solidFill>
              </a:endParaRPr>
            </a:p>
          </p:txBody>
        </p:sp>
      </p:grpSp>
      <p:grpSp>
        <p:nvGrpSpPr>
          <p:cNvPr id="29" name="object 29"/>
          <p:cNvGrpSpPr/>
          <p:nvPr/>
        </p:nvGrpSpPr>
        <p:grpSpPr>
          <a:xfrm>
            <a:off x="2417512" y="3951737"/>
            <a:ext cx="198120" cy="368935"/>
            <a:chOff x="2417512" y="3951737"/>
            <a:chExt cx="198120" cy="368935"/>
          </a:xfrm>
        </p:grpSpPr>
        <p:sp>
          <p:nvSpPr>
            <p:cNvPr id="30" name="object 30"/>
            <p:cNvSpPr/>
            <p:nvPr/>
          </p:nvSpPr>
          <p:spPr>
            <a:xfrm>
              <a:off x="2422275" y="3956499"/>
              <a:ext cx="188595" cy="359410"/>
            </a:xfrm>
            <a:custGeom>
              <a:avLst/>
              <a:gdLst/>
              <a:ahLst/>
              <a:cxnLst/>
              <a:rect l="l" t="t" r="r" b="b"/>
              <a:pathLst>
                <a:path w="188594" h="359410">
                  <a:moveTo>
                    <a:pt x="94199" y="359399"/>
                  </a:moveTo>
                  <a:lnTo>
                    <a:pt x="0" y="265199"/>
                  </a:lnTo>
                  <a:lnTo>
                    <a:pt x="47099" y="265199"/>
                  </a:lnTo>
                  <a:lnTo>
                    <a:pt x="47099" y="0"/>
                  </a:lnTo>
                  <a:lnTo>
                    <a:pt x="141299" y="0"/>
                  </a:lnTo>
                  <a:lnTo>
                    <a:pt x="141299" y="265199"/>
                  </a:lnTo>
                  <a:lnTo>
                    <a:pt x="188399" y="265199"/>
                  </a:lnTo>
                  <a:lnTo>
                    <a:pt x="94199" y="359399"/>
                  </a:lnTo>
                  <a:close/>
                </a:path>
              </a:pathLst>
            </a:custGeom>
            <a:solidFill>
              <a:srgbClr val="FFAE88"/>
            </a:solidFill>
          </p:spPr>
          <p:txBody>
            <a:bodyPr wrap="square" lIns="0" tIns="0" rIns="0" bIns="0" rtlCol="0"/>
            <a:lstStyle/>
            <a:p>
              <a:endParaRPr>
                <a:solidFill>
                  <a:schemeClr val="tx1">
                    <a:lumMod val="95000"/>
                    <a:lumOff val="5000"/>
                  </a:schemeClr>
                </a:solidFill>
              </a:endParaRPr>
            </a:p>
          </p:txBody>
        </p:sp>
        <p:sp>
          <p:nvSpPr>
            <p:cNvPr id="31" name="object 31"/>
            <p:cNvSpPr/>
            <p:nvPr/>
          </p:nvSpPr>
          <p:spPr>
            <a:xfrm>
              <a:off x="2422275" y="3956499"/>
              <a:ext cx="188595" cy="359410"/>
            </a:xfrm>
            <a:custGeom>
              <a:avLst/>
              <a:gdLst/>
              <a:ahLst/>
              <a:cxnLst/>
              <a:rect l="l" t="t" r="r" b="b"/>
              <a:pathLst>
                <a:path w="188594" h="359410">
                  <a:moveTo>
                    <a:pt x="0" y="265199"/>
                  </a:moveTo>
                  <a:lnTo>
                    <a:pt x="47099" y="265199"/>
                  </a:lnTo>
                  <a:lnTo>
                    <a:pt x="47099" y="0"/>
                  </a:lnTo>
                  <a:lnTo>
                    <a:pt x="141299" y="0"/>
                  </a:lnTo>
                  <a:lnTo>
                    <a:pt x="141299" y="265199"/>
                  </a:lnTo>
                  <a:lnTo>
                    <a:pt x="188399" y="265199"/>
                  </a:lnTo>
                  <a:lnTo>
                    <a:pt x="94199" y="359399"/>
                  </a:lnTo>
                  <a:lnTo>
                    <a:pt x="0" y="265199"/>
                  </a:lnTo>
                  <a:close/>
                </a:path>
              </a:pathLst>
            </a:custGeom>
            <a:ln w="9524">
              <a:solidFill>
                <a:srgbClr val="F46524"/>
              </a:solidFill>
            </a:ln>
          </p:spPr>
          <p:txBody>
            <a:bodyPr wrap="square" lIns="0" tIns="0" rIns="0" bIns="0" rtlCol="0"/>
            <a:lstStyle/>
            <a:p>
              <a:endParaRPr>
                <a:solidFill>
                  <a:schemeClr val="tx1">
                    <a:lumMod val="95000"/>
                    <a:lumOff val="5000"/>
                  </a:schemeClr>
                </a:solidFill>
              </a:endParaRPr>
            </a:p>
          </p:txBody>
        </p:sp>
      </p:grpSp>
      <p:sp>
        <p:nvSpPr>
          <p:cNvPr id="32" name="object 32"/>
          <p:cNvSpPr txBox="1"/>
          <p:nvPr/>
        </p:nvSpPr>
        <p:spPr>
          <a:xfrm>
            <a:off x="4245350" y="2193195"/>
            <a:ext cx="1835785"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chemeClr val="tx1">
                    <a:lumMod val="95000"/>
                    <a:lumOff val="5000"/>
                  </a:schemeClr>
                </a:solidFill>
                <a:latin typeface="Consolas"/>
                <a:cs typeface="Consolas"/>
              </a:rPr>
              <a:t>Get</a:t>
            </a:r>
            <a:r>
              <a:rPr sz="1000" spc="-5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qualitative</a:t>
            </a:r>
            <a:r>
              <a:rPr sz="1000" spc="-4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high-level </a:t>
            </a:r>
            <a:r>
              <a:rPr sz="1000" spc="-53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insights</a:t>
            </a:r>
            <a:r>
              <a:rPr sz="1000" spc="-2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into</a:t>
            </a:r>
            <a:r>
              <a:rPr sz="1000" spc="-1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the</a:t>
            </a:r>
            <a:r>
              <a:rPr sz="1000" spc="-2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data</a:t>
            </a:r>
            <a:endParaRPr sz="1000">
              <a:solidFill>
                <a:schemeClr val="tx1">
                  <a:lumMod val="95000"/>
                  <a:lumOff val="5000"/>
                </a:schemeClr>
              </a:solidFill>
              <a:latin typeface="Consolas"/>
              <a:cs typeface="Consolas"/>
            </a:endParaRPr>
          </a:p>
        </p:txBody>
      </p:sp>
      <p:sp>
        <p:nvSpPr>
          <p:cNvPr id="33" name="object 33"/>
          <p:cNvSpPr txBox="1"/>
          <p:nvPr/>
        </p:nvSpPr>
        <p:spPr>
          <a:xfrm>
            <a:off x="4245350" y="1507394"/>
            <a:ext cx="1209675" cy="166712"/>
          </a:xfrm>
          <a:prstGeom prst="rect">
            <a:avLst/>
          </a:prstGeom>
        </p:spPr>
        <p:txBody>
          <a:bodyPr vert="horz" wrap="square" lIns="0" tIns="12700" rIns="0" bIns="0" rtlCol="0">
            <a:spAutoFit/>
          </a:bodyPr>
          <a:lstStyle/>
          <a:p>
            <a:pPr marL="12700">
              <a:lnSpc>
                <a:spcPct val="100000"/>
              </a:lnSpc>
              <a:spcBef>
                <a:spcPts val="100"/>
              </a:spcBef>
            </a:pPr>
            <a:r>
              <a:rPr sz="1000" spc="-5" dirty="0">
                <a:solidFill>
                  <a:schemeClr val="tx1">
                    <a:lumMod val="95000"/>
                    <a:lumOff val="5000"/>
                  </a:schemeClr>
                </a:solidFill>
                <a:latin typeface="Consolas"/>
                <a:cs typeface="Consolas"/>
              </a:rPr>
              <a:t>Conversational</a:t>
            </a:r>
            <a:r>
              <a:rPr sz="1000" spc="-8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AI</a:t>
            </a:r>
            <a:endParaRPr sz="1000">
              <a:solidFill>
                <a:schemeClr val="tx1">
                  <a:lumMod val="95000"/>
                  <a:lumOff val="5000"/>
                </a:schemeClr>
              </a:solidFill>
              <a:latin typeface="Consolas"/>
              <a:cs typeface="Consolas"/>
            </a:endParaRPr>
          </a:p>
        </p:txBody>
      </p:sp>
      <p:sp>
        <p:nvSpPr>
          <p:cNvPr id="34" name="object 34"/>
          <p:cNvSpPr txBox="1"/>
          <p:nvPr/>
        </p:nvSpPr>
        <p:spPr>
          <a:xfrm>
            <a:off x="4245350" y="2878995"/>
            <a:ext cx="1766570"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chemeClr val="tx1">
                    <a:lumMod val="95000"/>
                    <a:lumOff val="5000"/>
                  </a:schemeClr>
                </a:solidFill>
                <a:latin typeface="Consolas"/>
                <a:cs typeface="Consolas"/>
              </a:rPr>
              <a:t>Remove</a:t>
            </a:r>
            <a:r>
              <a:rPr sz="1000" spc="-5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punctuations,</a:t>
            </a:r>
            <a:r>
              <a:rPr lang="en-IN" sz="1000" spc="-5" dirty="0">
                <a:solidFill>
                  <a:schemeClr val="tx1">
                    <a:lumMod val="95000"/>
                    <a:lumOff val="5000"/>
                  </a:schemeClr>
                </a:solidFill>
                <a:latin typeface="Consolas"/>
                <a:cs typeface="Consolas"/>
              </a:rPr>
              <a:t> URLs,</a:t>
            </a:r>
            <a:r>
              <a:rPr sz="1000" spc="-4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stop </a:t>
            </a:r>
            <a:r>
              <a:rPr sz="1000" spc="-53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words,</a:t>
            </a:r>
            <a:r>
              <a:rPr sz="1000" spc="-2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etc.</a:t>
            </a:r>
            <a:endParaRPr sz="1000" dirty="0">
              <a:solidFill>
                <a:schemeClr val="tx1">
                  <a:lumMod val="95000"/>
                  <a:lumOff val="5000"/>
                </a:schemeClr>
              </a:solidFill>
              <a:latin typeface="Consolas"/>
              <a:cs typeface="Consolas"/>
            </a:endParaRPr>
          </a:p>
        </p:txBody>
      </p:sp>
      <p:sp>
        <p:nvSpPr>
          <p:cNvPr id="35" name="object 35"/>
          <p:cNvSpPr txBox="1"/>
          <p:nvPr/>
        </p:nvSpPr>
        <p:spPr>
          <a:xfrm>
            <a:off x="4245350" y="4326795"/>
            <a:ext cx="1627505" cy="330200"/>
          </a:xfrm>
          <a:prstGeom prst="rect">
            <a:avLst/>
          </a:prstGeom>
        </p:spPr>
        <p:txBody>
          <a:bodyPr vert="horz" wrap="square" lIns="0" tIns="12700" rIns="0" bIns="0" rtlCol="0">
            <a:spAutoFit/>
          </a:bodyPr>
          <a:lstStyle/>
          <a:p>
            <a:pPr marL="12700" marR="5080">
              <a:lnSpc>
                <a:spcPct val="100000"/>
              </a:lnSpc>
              <a:spcBef>
                <a:spcPts val="100"/>
              </a:spcBef>
            </a:pPr>
            <a:r>
              <a:rPr sz="1000" spc="-5" dirty="0">
                <a:solidFill>
                  <a:schemeClr val="tx1">
                    <a:lumMod val="95000"/>
                    <a:lumOff val="5000"/>
                  </a:schemeClr>
                </a:solidFill>
                <a:latin typeface="Consolas"/>
                <a:cs typeface="Consolas"/>
              </a:rPr>
              <a:t>Reason</a:t>
            </a:r>
            <a:r>
              <a:rPr sz="1000" spc="-3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out</a:t>
            </a:r>
            <a:r>
              <a:rPr sz="1000" spc="-30"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the</a:t>
            </a:r>
            <a:r>
              <a:rPr sz="1000" spc="-3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possible </a:t>
            </a:r>
            <a:r>
              <a:rPr sz="1000" spc="-53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source</a:t>
            </a:r>
            <a:r>
              <a:rPr sz="1000" spc="-1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of</a:t>
            </a:r>
            <a:r>
              <a:rPr sz="1000" spc="-15" dirty="0">
                <a:solidFill>
                  <a:schemeClr val="tx1">
                    <a:lumMod val="95000"/>
                    <a:lumOff val="5000"/>
                  </a:schemeClr>
                </a:solidFill>
                <a:latin typeface="Consolas"/>
                <a:cs typeface="Consolas"/>
              </a:rPr>
              <a:t> </a:t>
            </a:r>
            <a:r>
              <a:rPr sz="1000" spc="-5" dirty="0">
                <a:solidFill>
                  <a:schemeClr val="tx1">
                    <a:lumMod val="95000"/>
                    <a:lumOff val="5000"/>
                  </a:schemeClr>
                </a:solidFill>
                <a:latin typeface="Consolas"/>
                <a:cs typeface="Consolas"/>
              </a:rPr>
              <a:t>errors</a:t>
            </a:r>
            <a:endParaRPr sz="1000" dirty="0">
              <a:solidFill>
                <a:schemeClr val="tx1">
                  <a:lumMod val="95000"/>
                  <a:lumOff val="5000"/>
                </a:schemeClr>
              </a:solidFill>
              <a:latin typeface="Consolas"/>
              <a:cs typeface="Consolas"/>
            </a:endParaRPr>
          </a:p>
        </p:txBody>
      </p:sp>
      <p:sp>
        <p:nvSpPr>
          <p:cNvPr id="36" name="object 36"/>
          <p:cNvSpPr txBox="1"/>
          <p:nvPr/>
        </p:nvSpPr>
        <p:spPr>
          <a:xfrm>
            <a:off x="1053825" y="2177450"/>
            <a:ext cx="2893695" cy="289182"/>
          </a:xfrm>
          <a:prstGeom prst="rect">
            <a:avLst/>
          </a:prstGeom>
          <a:solidFill>
            <a:srgbClr val="F3F3F3"/>
          </a:solidFill>
          <a:ln w="9524">
            <a:solidFill>
              <a:srgbClr val="F46524"/>
            </a:solidFill>
          </a:ln>
        </p:spPr>
        <p:txBody>
          <a:bodyPr vert="horz" wrap="square" lIns="0" tIns="57785" rIns="0" bIns="0" rtlCol="0">
            <a:spAutoFit/>
          </a:bodyPr>
          <a:lstStyle/>
          <a:p>
            <a:pPr marL="193040">
              <a:lnSpc>
                <a:spcPct val="100000"/>
              </a:lnSpc>
              <a:spcBef>
                <a:spcPts val="455"/>
              </a:spcBef>
            </a:pPr>
            <a:r>
              <a:rPr sz="1500" spc="-5" dirty="0">
                <a:solidFill>
                  <a:schemeClr val="tx1">
                    <a:lumMod val="95000"/>
                    <a:lumOff val="5000"/>
                  </a:schemeClr>
                </a:solidFill>
                <a:latin typeface="Arial MT"/>
                <a:cs typeface="Arial MT"/>
              </a:rPr>
              <a:t>Data</a:t>
            </a:r>
            <a:r>
              <a:rPr sz="1500" spc="-20" dirty="0">
                <a:solidFill>
                  <a:schemeClr val="tx1">
                    <a:lumMod val="95000"/>
                    <a:lumOff val="5000"/>
                  </a:schemeClr>
                </a:solidFill>
                <a:latin typeface="Arial MT"/>
                <a:cs typeface="Arial MT"/>
              </a:rPr>
              <a:t> </a:t>
            </a:r>
            <a:r>
              <a:rPr sz="1500" spc="-5" dirty="0">
                <a:solidFill>
                  <a:schemeClr val="tx1">
                    <a:lumMod val="95000"/>
                    <a:lumOff val="5000"/>
                  </a:schemeClr>
                </a:solidFill>
                <a:latin typeface="Arial MT"/>
                <a:cs typeface="Arial MT"/>
              </a:rPr>
              <a:t>Cleaning</a:t>
            </a:r>
            <a:r>
              <a:rPr sz="1500" spc="-15" dirty="0">
                <a:solidFill>
                  <a:schemeClr val="tx1">
                    <a:lumMod val="95000"/>
                    <a:lumOff val="5000"/>
                  </a:schemeClr>
                </a:solidFill>
                <a:latin typeface="Arial MT"/>
                <a:cs typeface="Arial MT"/>
              </a:rPr>
              <a:t> </a:t>
            </a:r>
            <a:r>
              <a:rPr sz="1500" dirty="0">
                <a:solidFill>
                  <a:schemeClr val="tx1">
                    <a:lumMod val="95000"/>
                    <a:lumOff val="5000"/>
                  </a:schemeClr>
                </a:solidFill>
                <a:latin typeface="Arial MT"/>
                <a:cs typeface="Arial MT"/>
              </a:rPr>
              <a:t>&amp;</a:t>
            </a:r>
            <a:r>
              <a:rPr sz="1500" spc="-20" dirty="0">
                <a:solidFill>
                  <a:schemeClr val="tx1">
                    <a:lumMod val="95000"/>
                    <a:lumOff val="5000"/>
                  </a:schemeClr>
                </a:solidFill>
                <a:latin typeface="Arial MT"/>
                <a:cs typeface="Arial MT"/>
              </a:rPr>
              <a:t> </a:t>
            </a:r>
            <a:r>
              <a:rPr sz="1500" spc="-10" dirty="0">
                <a:solidFill>
                  <a:schemeClr val="tx1">
                    <a:lumMod val="95000"/>
                    <a:lumOff val="5000"/>
                  </a:schemeClr>
                </a:solidFill>
                <a:latin typeface="Arial MT"/>
                <a:cs typeface="Arial MT"/>
              </a:rPr>
              <a:t>Visualization</a:t>
            </a:r>
            <a:endParaRPr sz="1500">
              <a:solidFill>
                <a:schemeClr val="tx1">
                  <a:lumMod val="95000"/>
                  <a:lumOff val="5000"/>
                </a:schemeClr>
              </a:solidFill>
              <a:latin typeface="Arial MT"/>
              <a:cs typeface="Arial MT"/>
            </a:endParaRPr>
          </a:p>
        </p:txBody>
      </p:sp>
      <p:sp>
        <p:nvSpPr>
          <p:cNvPr id="37" name="object 37"/>
          <p:cNvSpPr txBox="1"/>
          <p:nvPr/>
        </p:nvSpPr>
        <p:spPr>
          <a:xfrm>
            <a:off x="6273268" y="3728945"/>
            <a:ext cx="2042160" cy="213520"/>
          </a:xfrm>
          <a:prstGeom prst="rect">
            <a:avLst/>
          </a:prstGeom>
          <a:solidFill>
            <a:srgbClr val="F3F3F3"/>
          </a:solidFill>
          <a:ln w="9524">
            <a:solidFill>
              <a:srgbClr val="F46524"/>
            </a:solidFill>
          </a:ln>
        </p:spPr>
        <p:txBody>
          <a:bodyPr vert="horz" wrap="square" lIns="0" tIns="28575" rIns="0" bIns="0" rtlCol="0">
            <a:spAutoFit/>
          </a:bodyPr>
          <a:lstStyle/>
          <a:p>
            <a:pPr marL="168910">
              <a:lnSpc>
                <a:spcPct val="100000"/>
              </a:lnSpc>
              <a:spcBef>
                <a:spcPts val="225"/>
              </a:spcBef>
            </a:pPr>
            <a:r>
              <a:rPr sz="1200" spc="-5" dirty="0">
                <a:solidFill>
                  <a:schemeClr val="tx1">
                    <a:lumMod val="95000"/>
                    <a:lumOff val="5000"/>
                  </a:schemeClr>
                </a:solidFill>
                <a:latin typeface="Arial MT"/>
                <a:cs typeface="Arial MT"/>
              </a:rPr>
              <a:t>Support</a:t>
            </a:r>
            <a:r>
              <a:rPr sz="1200" spc="-35" dirty="0">
                <a:solidFill>
                  <a:schemeClr val="tx1">
                    <a:lumMod val="95000"/>
                    <a:lumOff val="5000"/>
                  </a:schemeClr>
                </a:solidFill>
                <a:latin typeface="Arial MT"/>
                <a:cs typeface="Arial MT"/>
              </a:rPr>
              <a:t> </a:t>
            </a:r>
            <a:r>
              <a:rPr sz="1200" spc="-15" dirty="0">
                <a:solidFill>
                  <a:schemeClr val="tx1">
                    <a:lumMod val="95000"/>
                    <a:lumOff val="5000"/>
                  </a:schemeClr>
                </a:solidFill>
                <a:latin typeface="Arial MT"/>
                <a:cs typeface="Arial MT"/>
              </a:rPr>
              <a:t>Vector</a:t>
            </a:r>
            <a:r>
              <a:rPr sz="1200" spc="-35" dirty="0">
                <a:solidFill>
                  <a:schemeClr val="tx1">
                    <a:lumMod val="95000"/>
                    <a:lumOff val="5000"/>
                  </a:schemeClr>
                </a:solidFill>
                <a:latin typeface="Arial MT"/>
                <a:cs typeface="Arial MT"/>
              </a:rPr>
              <a:t> </a:t>
            </a:r>
            <a:r>
              <a:rPr sz="1200" dirty="0">
                <a:solidFill>
                  <a:schemeClr val="tx1">
                    <a:lumMod val="95000"/>
                    <a:lumOff val="5000"/>
                  </a:schemeClr>
                </a:solidFill>
                <a:latin typeface="Arial MT"/>
                <a:cs typeface="Arial MT"/>
              </a:rPr>
              <a:t>Machines</a:t>
            </a:r>
          </a:p>
        </p:txBody>
      </p:sp>
      <p:sp>
        <p:nvSpPr>
          <p:cNvPr id="39" name="object 39"/>
          <p:cNvSpPr txBox="1"/>
          <p:nvPr/>
        </p:nvSpPr>
        <p:spPr>
          <a:xfrm>
            <a:off x="6261925" y="3069696"/>
            <a:ext cx="2042160" cy="213520"/>
          </a:xfrm>
          <a:prstGeom prst="rect">
            <a:avLst/>
          </a:prstGeom>
          <a:solidFill>
            <a:srgbClr val="F3F3F3"/>
          </a:solidFill>
          <a:ln w="9524">
            <a:solidFill>
              <a:srgbClr val="F46524"/>
            </a:solidFill>
          </a:ln>
        </p:spPr>
        <p:txBody>
          <a:bodyPr vert="horz" wrap="square" lIns="0" tIns="28575" rIns="0" bIns="0" rtlCol="0">
            <a:spAutoFit/>
          </a:bodyPr>
          <a:lstStyle/>
          <a:p>
            <a:pPr marL="423545">
              <a:lnSpc>
                <a:spcPct val="100000"/>
              </a:lnSpc>
              <a:spcBef>
                <a:spcPts val="225"/>
              </a:spcBef>
            </a:pPr>
            <a:r>
              <a:rPr sz="1200" spc="-5" dirty="0">
                <a:solidFill>
                  <a:schemeClr val="tx1">
                    <a:lumMod val="95000"/>
                    <a:lumOff val="5000"/>
                  </a:schemeClr>
                </a:solidFill>
                <a:latin typeface="Arial MT"/>
                <a:cs typeface="Arial MT"/>
              </a:rPr>
              <a:t>Binary</a:t>
            </a:r>
            <a:r>
              <a:rPr sz="1200" spc="-50" dirty="0">
                <a:solidFill>
                  <a:schemeClr val="tx1">
                    <a:lumMod val="95000"/>
                    <a:lumOff val="5000"/>
                  </a:schemeClr>
                </a:solidFill>
                <a:latin typeface="Arial MT"/>
                <a:cs typeface="Arial MT"/>
              </a:rPr>
              <a:t> </a:t>
            </a:r>
            <a:r>
              <a:rPr sz="1200" spc="-5" dirty="0">
                <a:solidFill>
                  <a:schemeClr val="tx1">
                    <a:lumMod val="95000"/>
                    <a:lumOff val="5000"/>
                  </a:schemeClr>
                </a:solidFill>
                <a:latin typeface="Arial MT"/>
                <a:cs typeface="Arial MT"/>
              </a:rPr>
              <a:t>Relevance</a:t>
            </a:r>
            <a:endParaRPr sz="1200" dirty="0">
              <a:solidFill>
                <a:schemeClr val="tx1">
                  <a:lumMod val="95000"/>
                  <a:lumOff val="5000"/>
                </a:schemeClr>
              </a:solidFill>
              <a:latin typeface="Arial MT"/>
              <a:cs typeface="Arial MT"/>
            </a:endParaRPr>
          </a:p>
        </p:txBody>
      </p:sp>
      <p:sp>
        <p:nvSpPr>
          <p:cNvPr id="40" name="object 40"/>
          <p:cNvSpPr txBox="1"/>
          <p:nvPr/>
        </p:nvSpPr>
        <p:spPr>
          <a:xfrm>
            <a:off x="6269664" y="3407447"/>
            <a:ext cx="2042160" cy="213520"/>
          </a:xfrm>
          <a:prstGeom prst="rect">
            <a:avLst/>
          </a:prstGeom>
          <a:solidFill>
            <a:srgbClr val="F3F3F3"/>
          </a:solidFill>
          <a:ln w="9524">
            <a:solidFill>
              <a:srgbClr val="F46524"/>
            </a:solidFill>
          </a:ln>
        </p:spPr>
        <p:txBody>
          <a:bodyPr vert="horz" wrap="square" lIns="0" tIns="28575" rIns="0" bIns="0" rtlCol="0">
            <a:spAutoFit/>
          </a:bodyPr>
          <a:lstStyle/>
          <a:p>
            <a:pPr marL="448945">
              <a:lnSpc>
                <a:spcPct val="100000"/>
              </a:lnSpc>
              <a:spcBef>
                <a:spcPts val="225"/>
              </a:spcBef>
            </a:pPr>
            <a:r>
              <a:rPr sz="1200" spc="-5" dirty="0">
                <a:solidFill>
                  <a:schemeClr val="tx1">
                    <a:lumMod val="95000"/>
                    <a:lumOff val="5000"/>
                  </a:schemeClr>
                </a:solidFill>
                <a:latin typeface="Arial MT"/>
                <a:cs typeface="Arial MT"/>
              </a:rPr>
              <a:t>Classifier</a:t>
            </a:r>
            <a:r>
              <a:rPr sz="1200" spc="-50" dirty="0">
                <a:solidFill>
                  <a:schemeClr val="tx1">
                    <a:lumMod val="95000"/>
                    <a:lumOff val="5000"/>
                  </a:schemeClr>
                </a:solidFill>
                <a:latin typeface="Arial MT"/>
                <a:cs typeface="Arial MT"/>
              </a:rPr>
              <a:t> </a:t>
            </a:r>
            <a:r>
              <a:rPr sz="1200" spc="-5" dirty="0">
                <a:solidFill>
                  <a:schemeClr val="tx1">
                    <a:lumMod val="95000"/>
                    <a:lumOff val="5000"/>
                  </a:schemeClr>
                </a:solidFill>
                <a:latin typeface="Arial MT"/>
                <a:cs typeface="Arial MT"/>
              </a:rPr>
              <a:t>Chains</a:t>
            </a:r>
            <a:endParaRPr sz="1200" dirty="0">
              <a:solidFill>
                <a:schemeClr val="tx1">
                  <a:lumMod val="95000"/>
                  <a:lumOff val="5000"/>
                </a:schemeClr>
              </a:solidFill>
              <a:latin typeface="Arial MT"/>
              <a:cs typeface="Arial MT"/>
            </a:endParaRPr>
          </a:p>
        </p:txBody>
      </p:sp>
      <p:cxnSp>
        <p:nvCxnSpPr>
          <p:cNvPr id="55" name="Straight Arrow Connector 54">
            <a:extLst>
              <a:ext uri="{FF2B5EF4-FFF2-40B4-BE49-F238E27FC236}">
                <a16:creationId xmlns:a16="http://schemas.microsoft.com/office/drawing/2014/main" id="{7D16C549-5289-4EFB-88CE-15954D4DF4A3}"/>
              </a:ext>
            </a:extLst>
          </p:cNvPr>
          <p:cNvCxnSpPr>
            <a:cxnSpLocks/>
          </p:cNvCxnSpPr>
          <p:nvPr/>
        </p:nvCxnSpPr>
        <p:spPr>
          <a:xfrm flipV="1">
            <a:off x="4038600" y="3209195"/>
            <a:ext cx="2133600" cy="519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AC8685A-1B03-437C-99D4-6175B5F4B0D6}"/>
              </a:ext>
            </a:extLst>
          </p:cNvPr>
          <p:cNvCxnSpPr>
            <a:cxnSpLocks/>
          </p:cNvCxnSpPr>
          <p:nvPr/>
        </p:nvCxnSpPr>
        <p:spPr>
          <a:xfrm flipV="1">
            <a:off x="4038600" y="3514207"/>
            <a:ext cx="2133600" cy="2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487C28B-02D9-4443-8E3D-36B21A50C6D0}"/>
              </a:ext>
            </a:extLst>
          </p:cNvPr>
          <p:cNvCxnSpPr>
            <a:cxnSpLocks/>
          </p:cNvCxnSpPr>
          <p:nvPr/>
        </p:nvCxnSpPr>
        <p:spPr>
          <a:xfrm>
            <a:off x="4038600" y="3728945"/>
            <a:ext cx="2133600" cy="106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D22E60D-6B83-4827-9192-219557C0E91C}"/>
              </a:ext>
            </a:extLst>
          </p:cNvPr>
          <p:cNvCxnSpPr>
            <a:cxnSpLocks/>
          </p:cNvCxnSpPr>
          <p:nvPr/>
        </p:nvCxnSpPr>
        <p:spPr>
          <a:xfrm>
            <a:off x="4038600" y="3728946"/>
            <a:ext cx="2152338" cy="38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82B9965-D32B-4057-B971-03C961B20D87}"/>
              </a:ext>
            </a:extLst>
          </p:cNvPr>
          <p:cNvCxnSpPr>
            <a:cxnSpLocks/>
          </p:cNvCxnSpPr>
          <p:nvPr/>
        </p:nvCxnSpPr>
        <p:spPr>
          <a:xfrm>
            <a:off x="4038600" y="3728945"/>
            <a:ext cx="2133600" cy="72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itle 74">
            <a:extLst>
              <a:ext uri="{FF2B5EF4-FFF2-40B4-BE49-F238E27FC236}">
                <a16:creationId xmlns:a16="http://schemas.microsoft.com/office/drawing/2014/main" id="{F76501EA-1D8E-431B-A65B-DBCB64ACBA24}"/>
              </a:ext>
            </a:extLst>
          </p:cNvPr>
          <p:cNvSpPr>
            <a:spLocks noGrp="1"/>
          </p:cNvSpPr>
          <p:nvPr>
            <p:ph type="title"/>
          </p:nvPr>
        </p:nvSpPr>
        <p:spPr>
          <a:xfrm>
            <a:off x="3249987" y="185048"/>
            <a:ext cx="3200400" cy="572232"/>
          </a:xfrm>
        </p:spPr>
        <p:txBody>
          <a:bodyPr>
            <a:normAutofit/>
          </a:bodyPr>
          <a:lstStyle/>
          <a:p>
            <a:r>
              <a:rPr lang="en-IN" sz="3200" b="1" dirty="0"/>
              <a:t>Solution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1063803"/>
            <a:ext cx="4569460" cy="654050"/>
          </a:xfrm>
          <a:prstGeom prst="rect">
            <a:avLst/>
          </a:prstGeom>
        </p:spPr>
        <p:txBody>
          <a:bodyPr vert="horz" wrap="square" lIns="0" tIns="52704" rIns="0" bIns="0" rtlCol="0">
            <a:spAutoFit/>
          </a:bodyPr>
          <a:lstStyle/>
          <a:p>
            <a:pPr marL="379095" indent="-367030">
              <a:lnSpc>
                <a:spcPct val="100000"/>
              </a:lnSpc>
              <a:spcBef>
                <a:spcPts val="414"/>
              </a:spcBef>
              <a:buFont typeface="Wingdings" panose="05000000000000000000" pitchFamily="2" charset="2"/>
              <a:buChar char="Ø"/>
              <a:tabLst>
                <a:tab pos="379095" algn="l"/>
                <a:tab pos="379730" algn="l"/>
              </a:tabLst>
            </a:pPr>
            <a:r>
              <a:rPr dirty="0"/>
              <a:t>Checking for missing or null values.</a:t>
            </a:r>
          </a:p>
          <a:p>
            <a:pPr marL="379095" indent="-367030">
              <a:lnSpc>
                <a:spcPct val="100000"/>
              </a:lnSpc>
              <a:spcBef>
                <a:spcPts val="315"/>
              </a:spcBef>
              <a:buFont typeface="Wingdings" panose="05000000000000000000" pitchFamily="2" charset="2"/>
              <a:buChar char="Ø"/>
              <a:tabLst>
                <a:tab pos="379095" algn="l"/>
                <a:tab pos="379730" algn="l"/>
              </a:tabLst>
            </a:pPr>
            <a:r>
              <a:rPr dirty="0"/>
              <a:t>Adding extra column for ‘clean’ comments.</a:t>
            </a:r>
          </a:p>
        </p:txBody>
      </p:sp>
      <p:pic>
        <p:nvPicPr>
          <p:cNvPr id="4" name="object 4"/>
          <p:cNvPicPr/>
          <p:nvPr/>
        </p:nvPicPr>
        <p:blipFill>
          <a:blip r:embed="rId2" cstate="print"/>
          <a:stretch>
            <a:fillRect/>
          </a:stretch>
        </p:blipFill>
        <p:spPr>
          <a:xfrm>
            <a:off x="463674" y="2224800"/>
            <a:ext cx="3398149" cy="2276199"/>
          </a:xfrm>
          <a:prstGeom prst="rect">
            <a:avLst/>
          </a:prstGeom>
        </p:spPr>
      </p:pic>
      <p:pic>
        <p:nvPicPr>
          <p:cNvPr id="5" name="object 5"/>
          <p:cNvPicPr/>
          <p:nvPr/>
        </p:nvPicPr>
        <p:blipFill>
          <a:blip r:embed="rId3" cstate="print"/>
          <a:stretch>
            <a:fillRect/>
          </a:stretch>
        </p:blipFill>
        <p:spPr>
          <a:xfrm>
            <a:off x="4157450" y="2294525"/>
            <a:ext cx="3913274" cy="384462"/>
          </a:xfrm>
          <a:prstGeom prst="rect">
            <a:avLst/>
          </a:prstGeom>
        </p:spPr>
      </p:pic>
      <p:pic>
        <p:nvPicPr>
          <p:cNvPr id="6" name="object 6"/>
          <p:cNvPicPr/>
          <p:nvPr/>
        </p:nvPicPr>
        <p:blipFill>
          <a:blip r:embed="rId4" cstate="print"/>
          <a:stretch>
            <a:fillRect/>
          </a:stretch>
        </p:blipFill>
        <p:spPr>
          <a:xfrm>
            <a:off x="4157450" y="2993500"/>
            <a:ext cx="1829424" cy="1340449"/>
          </a:xfrm>
          <a:prstGeom prst="rect">
            <a:avLst/>
          </a:prstGeom>
        </p:spPr>
      </p:pic>
      <p:pic>
        <p:nvPicPr>
          <p:cNvPr id="7" name="object 7"/>
          <p:cNvPicPr/>
          <p:nvPr/>
        </p:nvPicPr>
        <p:blipFill>
          <a:blip r:embed="rId5" cstate="print"/>
          <a:stretch>
            <a:fillRect/>
          </a:stretch>
        </p:blipFill>
        <p:spPr>
          <a:xfrm>
            <a:off x="6282501" y="3048200"/>
            <a:ext cx="2614025" cy="752511"/>
          </a:xfrm>
          <a:prstGeom prst="rect">
            <a:avLst/>
          </a:prstGeom>
        </p:spPr>
      </p:pic>
      <p:sp>
        <p:nvSpPr>
          <p:cNvPr id="9" name="Title 8">
            <a:extLst>
              <a:ext uri="{FF2B5EF4-FFF2-40B4-BE49-F238E27FC236}">
                <a16:creationId xmlns:a16="http://schemas.microsoft.com/office/drawing/2014/main" id="{61FA0F4F-65ED-4411-BA47-7CC90D691838}"/>
              </a:ext>
            </a:extLst>
          </p:cNvPr>
          <p:cNvSpPr>
            <a:spLocks noGrp="1"/>
          </p:cNvSpPr>
          <p:nvPr>
            <p:ph type="title"/>
          </p:nvPr>
        </p:nvSpPr>
        <p:spPr>
          <a:xfrm>
            <a:off x="1842229" y="198401"/>
            <a:ext cx="5459541" cy="534337"/>
          </a:xfrm>
        </p:spPr>
        <p:txBody>
          <a:bodyPr>
            <a:normAutofit fontScale="90000"/>
          </a:bodyPr>
          <a:lstStyle/>
          <a:p>
            <a:pPr algn="ctr"/>
            <a:r>
              <a:rPr lang="en-IN" b="1" dirty="0"/>
              <a:t>Data Cleaning &amp; Visualization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4550" y="1284325"/>
            <a:ext cx="4087018" cy="2656569"/>
          </a:xfrm>
          <a:prstGeom prst="rect">
            <a:avLst/>
          </a:prstGeom>
        </p:spPr>
      </p:pic>
      <p:pic>
        <p:nvPicPr>
          <p:cNvPr id="4" name="object 4"/>
          <p:cNvPicPr/>
          <p:nvPr/>
        </p:nvPicPr>
        <p:blipFill>
          <a:blip r:embed="rId3" cstate="print"/>
          <a:stretch>
            <a:fillRect/>
          </a:stretch>
        </p:blipFill>
        <p:spPr>
          <a:xfrm>
            <a:off x="4745147" y="1224525"/>
            <a:ext cx="3956802" cy="2797050"/>
          </a:xfrm>
          <a:prstGeom prst="rect">
            <a:avLst/>
          </a:prstGeom>
        </p:spPr>
      </p:pic>
      <p:sp>
        <p:nvSpPr>
          <p:cNvPr id="5" name="object 5"/>
          <p:cNvSpPr txBox="1"/>
          <p:nvPr/>
        </p:nvSpPr>
        <p:spPr>
          <a:xfrm>
            <a:off x="728058" y="4199319"/>
            <a:ext cx="3843510" cy="558486"/>
          </a:xfrm>
          <a:prstGeom prst="rect">
            <a:avLst/>
          </a:prstGeom>
        </p:spPr>
        <p:txBody>
          <a:bodyPr vert="horz" wrap="square" lIns="0" tIns="19685" rIns="0" bIns="0" rtlCol="0">
            <a:spAutoFit/>
          </a:bodyPr>
          <a:lstStyle/>
          <a:p>
            <a:pPr marL="12700" marR="5080">
              <a:lnSpc>
                <a:spcPts val="1430"/>
              </a:lnSpc>
              <a:spcBef>
                <a:spcPts val="155"/>
              </a:spcBef>
            </a:pPr>
            <a:r>
              <a:rPr sz="1400" dirty="0"/>
              <a:t>Class Imbalance: The toxicity is not spread evenly across  all the classes. Out of all the hate tags, ‘toxic’ tags are  43.58%, whereas ‘threat’ tags are 1.36%.</a:t>
            </a:r>
          </a:p>
        </p:txBody>
      </p:sp>
      <p:sp>
        <p:nvSpPr>
          <p:cNvPr id="6" name="object 6"/>
          <p:cNvSpPr txBox="1"/>
          <p:nvPr/>
        </p:nvSpPr>
        <p:spPr>
          <a:xfrm>
            <a:off x="6400800" y="4199319"/>
            <a:ext cx="1850100" cy="612284"/>
          </a:xfrm>
          <a:prstGeom prst="rect">
            <a:avLst/>
          </a:prstGeom>
        </p:spPr>
        <p:txBody>
          <a:bodyPr vert="horz" wrap="square" lIns="0" tIns="19685" rIns="0" bIns="0" rtlCol="0">
            <a:spAutoFit/>
          </a:bodyPr>
          <a:lstStyle/>
          <a:p>
            <a:pPr marL="12700" marR="5080">
              <a:lnSpc>
                <a:spcPts val="1430"/>
              </a:lnSpc>
              <a:spcBef>
                <a:spcPts val="155"/>
              </a:spcBef>
            </a:pPr>
            <a:r>
              <a:rPr sz="1400" dirty="0"/>
              <a:t>Clean comments are </a:t>
            </a:r>
            <a:endParaRPr lang="en-IN" sz="1400" dirty="0"/>
          </a:p>
          <a:p>
            <a:pPr marL="12700" marR="5080">
              <a:lnSpc>
                <a:spcPts val="1430"/>
              </a:lnSpc>
              <a:spcBef>
                <a:spcPts val="155"/>
              </a:spcBef>
            </a:pPr>
            <a:r>
              <a:rPr sz="1400" dirty="0"/>
              <a:t>~140k out  of the </a:t>
            </a:r>
            <a:endParaRPr lang="en-IN" sz="1400" dirty="0"/>
          </a:p>
          <a:p>
            <a:pPr marL="12700" marR="5080">
              <a:lnSpc>
                <a:spcPts val="1430"/>
              </a:lnSpc>
              <a:spcBef>
                <a:spcPts val="155"/>
              </a:spcBef>
            </a:pPr>
            <a:r>
              <a:rPr sz="1400" dirty="0"/>
              <a:t>~160k total</a:t>
            </a:r>
            <a:r>
              <a:rPr lang="en-IN" sz="1400" dirty="0"/>
              <a:t> </a:t>
            </a:r>
            <a:r>
              <a:rPr sz="1400" dirty="0"/>
              <a:t>comments.</a:t>
            </a:r>
          </a:p>
        </p:txBody>
      </p:sp>
      <p:sp>
        <p:nvSpPr>
          <p:cNvPr id="8" name="Title 7">
            <a:extLst>
              <a:ext uri="{FF2B5EF4-FFF2-40B4-BE49-F238E27FC236}">
                <a16:creationId xmlns:a16="http://schemas.microsoft.com/office/drawing/2014/main" id="{EB873520-832A-440A-8547-D485B5F17A78}"/>
              </a:ext>
            </a:extLst>
          </p:cNvPr>
          <p:cNvSpPr>
            <a:spLocks noGrp="1"/>
          </p:cNvSpPr>
          <p:nvPr>
            <p:ph type="title"/>
          </p:nvPr>
        </p:nvSpPr>
        <p:spPr>
          <a:xfrm>
            <a:off x="1994327" y="136442"/>
            <a:ext cx="5501640" cy="604197"/>
          </a:xfrm>
        </p:spPr>
        <p:txBody>
          <a:bodyPr>
            <a:normAutofit/>
          </a:bodyPr>
          <a:lstStyle/>
          <a:p>
            <a:pPr algn="ctr"/>
            <a:r>
              <a:rPr lang="en-IN" sz="3200" b="1" dirty="0"/>
              <a:t>Data Cleaning &amp; Visualization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95375" y="1483350"/>
            <a:ext cx="7810075" cy="3347175"/>
          </a:xfrm>
          <a:prstGeom prst="rect">
            <a:avLst/>
          </a:prstGeom>
        </p:spPr>
      </p:pic>
      <p:sp>
        <p:nvSpPr>
          <p:cNvPr id="5" name="Title 4">
            <a:extLst>
              <a:ext uri="{FF2B5EF4-FFF2-40B4-BE49-F238E27FC236}">
                <a16:creationId xmlns:a16="http://schemas.microsoft.com/office/drawing/2014/main" id="{93F466D8-D71B-4EC4-B89A-7996E47242FE}"/>
              </a:ext>
            </a:extLst>
          </p:cNvPr>
          <p:cNvSpPr>
            <a:spLocks noGrp="1"/>
          </p:cNvSpPr>
          <p:nvPr>
            <p:ph type="title"/>
          </p:nvPr>
        </p:nvSpPr>
        <p:spPr>
          <a:xfrm>
            <a:off x="1938212" y="312975"/>
            <a:ext cx="4724400" cy="609600"/>
          </a:xfrm>
        </p:spPr>
        <p:txBody>
          <a:bodyPr>
            <a:normAutofit fontScale="90000"/>
          </a:bodyPr>
          <a:lstStyle/>
          <a:p>
            <a:r>
              <a:rPr lang="en-IN" sz="3200" b="1" dirty="0"/>
              <a:t>Data Cleaning &amp; Visualization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3400" y="1428750"/>
            <a:ext cx="8440151" cy="2942600"/>
          </a:xfrm>
          <a:prstGeom prst="rect">
            <a:avLst/>
          </a:prstGeom>
        </p:spPr>
        <p:txBody>
          <a:bodyPr vert="horz" wrap="square" lIns="0" tIns="12700" rIns="0" bIns="0" rtlCol="0">
            <a:spAutoFit/>
          </a:bodyPr>
          <a:lstStyle/>
          <a:p>
            <a:pPr marL="379095" indent="-367030">
              <a:lnSpc>
                <a:spcPct val="100000"/>
              </a:lnSpc>
              <a:spcBef>
                <a:spcPts val="100"/>
              </a:spcBef>
              <a:buFont typeface="Wingdings" panose="05000000000000000000" pitchFamily="2" charset="2"/>
              <a:buChar char="Ø"/>
              <a:tabLst>
                <a:tab pos="379095" algn="l"/>
                <a:tab pos="379730" algn="l"/>
              </a:tabLst>
            </a:pPr>
            <a:r>
              <a:rPr dirty="0"/>
              <a:t>Comments obtained are from random users on internet</a:t>
            </a:r>
          </a:p>
          <a:p>
            <a:pPr marL="379095" indent="-367030">
              <a:lnSpc>
                <a:spcPct val="100000"/>
              </a:lnSpc>
              <a:spcBef>
                <a:spcPts val="1290"/>
              </a:spcBef>
              <a:buFont typeface="Wingdings" panose="05000000000000000000" pitchFamily="2" charset="2"/>
              <a:buChar char="Ø"/>
              <a:tabLst>
                <a:tab pos="379095" algn="l"/>
                <a:tab pos="379730" algn="l"/>
              </a:tabLst>
            </a:pPr>
            <a:r>
              <a:rPr dirty="0"/>
              <a:t>Dataset is noisy. No ﬁxed standard of writing across all the comments</a:t>
            </a:r>
          </a:p>
          <a:p>
            <a:pPr marL="379095" indent="-367030">
              <a:lnSpc>
                <a:spcPct val="100000"/>
              </a:lnSpc>
              <a:spcBef>
                <a:spcPts val="1290"/>
              </a:spcBef>
              <a:buFont typeface="Wingdings" panose="05000000000000000000" pitchFamily="2" charset="2"/>
              <a:buChar char="Ø"/>
              <a:tabLst>
                <a:tab pos="379095" algn="l"/>
                <a:tab pos="379730" algn="l"/>
              </a:tabLst>
            </a:pPr>
            <a:r>
              <a:rPr dirty="0"/>
              <a:t>Dataset must be cleaned before further steps to obtain meaningful results</a:t>
            </a:r>
            <a:endParaRPr lang="en-IN" dirty="0"/>
          </a:p>
          <a:p>
            <a:pPr marL="379095" indent="-367030">
              <a:spcBef>
                <a:spcPts val="1290"/>
              </a:spcBef>
              <a:buFont typeface="Wingdings" panose="05000000000000000000" pitchFamily="2" charset="2"/>
              <a:buChar char="Ø"/>
              <a:tabLst>
                <a:tab pos="379095" algn="l"/>
                <a:tab pos="379730" algn="l"/>
              </a:tabLst>
            </a:pPr>
            <a:r>
              <a:rPr lang="en-US" dirty="0"/>
              <a:t>Convert everything to lower case letters.</a:t>
            </a:r>
            <a:endParaRPr lang="en-IN" dirty="0"/>
          </a:p>
          <a:p>
            <a:pPr marL="379095" marR="982344" indent="-367030">
              <a:lnSpc>
                <a:spcPct val="114599"/>
              </a:lnSpc>
              <a:spcBef>
                <a:spcPts val="975"/>
              </a:spcBef>
              <a:buFont typeface="Wingdings" panose="05000000000000000000" pitchFamily="2" charset="2"/>
              <a:buChar char="Ø"/>
              <a:tabLst>
                <a:tab pos="379095" algn="l"/>
                <a:tab pos="379730" algn="l"/>
              </a:tabLst>
            </a:pPr>
            <a:r>
              <a:rPr dirty="0"/>
              <a:t>Remove </a:t>
            </a:r>
            <a:r>
              <a:rPr lang="en-IN" dirty="0"/>
              <a:t> URLs/Hyperlinks, user handles and tags</a:t>
            </a:r>
            <a:r>
              <a:rPr dirty="0"/>
              <a:t>.</a:t>
            </a:r>
            <a:endParaRPr lang="en-IN" dirty="0"/>
          </a:p>
          <a:p>
            <a:pPr marL="379095" marR="982344" indent="-367030">
              <a:lnSpc>
                <a:spcPct val="114599"/>
              </a:lnSpc>
              <a:spcBef>
                <a:spcPts val="975"/>
              </a:spcBef>
              <a:buFont typeface="Wingdings" panose="05000000000000000000" pitchFamily="2" charset="2"/>
              <a:buChar char="Ø"/>
              <a:tabLst>
                <a:tab pos="379095" algn="l"/>
                <a:tab pos="379730" algn="l"/>
              </a:tabLst>
            </a:pPr>
            <a:r>
              <a:rPr lang="en-IN" dirty="0"/>
              <a:t>Remove contractions in English language.</a:t>
            </a:r>
          </a:p>
          <a:p>
            <a:pPr marL="379095" marR="982344" indent="-367030">
              <a:lnSpc>
                <a:spcPct val="114599"/>
              </a:lnSpc>
              <a:spcBef>
                <a:spcPts val="975"/>
              </a:spcBef>
              <a:buFont typeface="Wingdings" panose="05000000000000000000" pitchFamily="2" charset="2"/>
              <a:buChar char="Ø"/>
              <a:tabLst>
                <a:tab pos="379095" algn="l"/>
                <a:tab pos="379730" algn="l"/>
              </a:tabLst>
            </a:pPr>
            <a:r>
              <a:rPr lang="en-IN" dirty="0"/>
              <a:t>Remove words with numbers and special characters.</a:t>
            </a:r>
            <a:endParaRPr dirty="0"/>
          </a:p>
        </p:txBody>
      </p:sp>
      <p:sp>
        <p:nvSpPr>
          <p:cNvPr id="8" name="Title 7">
            <a:extLst>
              <a:ext uri="{FF2B5EF4-FFF2-40B4-BE49-F238E27FC236}">
                <a16:creationId xmlns:a16="http://schemas.microsoft.com/office/drawing/2014/main" id="{026C7D65-BFFE-490B-A178-F8946732D9B4}"/>
              </a:ext>
            </a:extLst>
          </p:cNvPr>
          <p:cNvSpPr>
            <a:spLocks noGrp="1"/>
          </p:cNvSpPr>
          <p:nvPr>
            <p:ph type="title"/>
          </p:nvPr>
        </p:nvSpPr>
        <p:spPr>
          <a:xfrm>
            <a:off x="2086878" y="133350"/>
            <a:ext cx="4800600" cy="604197"/>
          </a:xfrm>
        </p:spPr>
        <p:txBody>
          <a:bodyPr>
            <a:normAutofit fontScale="90000"/>
          </a:bodyPr>
          <a:lstStyle/>
          <a:p>
            <a:r>
              <a:rPr lang="en-IN" sz="3200" b="1" dirty="0"/>
              <a:t>Data Cleaning &amp; Visualization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8512" y="133350"/>
            <a:ext cx="5722889" cy="474489"/>
          </a:xfrm>
          <a:prstGeom prst="rect">
            <a:avLst/>
          </a:prstGeom>
        </p:spPr>
        <p:txBody>
          <a:bodyPr vert="horz" wrap="square" lIns="0" tIns="12700" rIns="0" bIns="0" rtlCol="0">
            <a:spAutoFit/>
          </a:bodyPr>
          <a:lstStyle/>
          <a:p>
            <a:pPr marL="12700">
              <a:lnSpc>
                <a:spcPct val="100000"/>
              </a:lnSpc>
              <a:spcBef>
                <a:spcPts val="100"/>
              </a:spcBef>
            </a:pPr>
            <a:r>
              <a:rPr sz="3000" b="1" spc="200" dirty="0">
                <a:latin typeface="Trebuchet MS"/>
                <a:cs typeface="Trebuchet MS"/>
              </a:rPr>
              <a:t>D</a:t>
            </a:r>
            <a:r>
              <a:rPr sz="3000" b="1" spc="105" dirty="0">
                <a:latin typeface="Trebuchet MS"/>
                <a:cs typeface="Trebuchet MS"/>
              </a:rPr>
              <a:t>a</a:t>
            </a:r>
            <a:r>
              <a:rPr sz="3000" b="1" spc="40" dirty="0">
                <a:latin typeface="Trebuchet MS"/>
                <a:cs typeface="Trebuchet MS"/>
              </a:rPr>
              <a:t>ta</a:t>
            </a:r>
            <a:r>
              <a:rPr sz="3000" b="1" spc="-185" dirty="0">
                <a:latin typeface="Trebuchet MS"/>
                <a:cs typeface="Trebuchet MS"/>
              </a:rPr>
              <a:t> </a:t>
            </a:r>
            <a:r>
              <a:rPr sz="3000" b="1" spc="100" dirty="0">
                <a:latin typeface="Century Gothic" panose="020B0502020202020204" pitchFamily="34" charset="0"/>
                <a:cs typeface="Trebuchet MS"/>
              </a:rPr>
              <a:t>Cleaning</a:t>
            </a:r>
            <a:r>
              <a:rPr lang="en-IN" sz="3000" b="1" spc="100" dirty="0">
                <a:latin typeface="Century Gothic" panose="020B0502020202020204" pitchFamily="34" charset="0"/>
                <a:cs typeface="Trebuchet MS"/>
              </a:rPr>
              <a:t> &amp;</a:t>
            </a:r>
            <a:r>
              <a:rPr sz="3000" b="1" spc="-185" dirty="0">
                <a:latin typeface="Trebuchet MS"/>
                <a:cs typeface="Trebuchet MS"/>
              </a:rPr>
              <a:t> </a:t>
            </a:r>
            <a:r>
              <a:rPr sz="3000" b="1" spc="40" dirty="0">
                <a:latin typeface="Trebuchet MS"/>
                <a:cs typeface="Trebuchet MS"/>
              </a:rPr>
              <a:t>Visualiz</a:t>
            </a:r>
            <a:r>
              <a:rPr sz="3000" b="1" spc="30" dirty="0">
                <a:latin typeface="Trebuchet MS"/>
                <a:cs typeface="Trebuchet MS"/>
              </a:rPr>
              <a:t>a</a:t>
            </a:r>
            <a:r>
              <a:rPr sz="3000" b="1" spc="-5" dirty="0">
                <a:latin typeface="Trebuchet MS"/>
                <a:cs typeface="Trebuchet MS"/>
              </a:rPr>
              <a:t>tion</a:t>
            </a:r>
            <a:endParaRPr sz="3000" dirty="0">
              <a:latin typeface="Trebuchet MS"/>
              <a:cs typeface="Trebuchet MS"/>
            </a:endParaRPr>
          </a:p>
        </p:txBody>
      </p:sp>
      <p:sp>
        <p:nvSpPr>
          <p:cNvPr id="3" name="object 3"/>
          <p:cNvSpPr txBox="1"/>
          <p:nvPr/>
        </p:nvSpPr>
        <p:spPr>
          <a:xfrm>
            <a:off x="384725" y="1300031"/>
            <a:ext cx="2576830" cy="299720"/>
          </a:xfrm>
          <a:prstGeom prst="rect">
            <a:avLst/>
          </a:prstGeom>
        </p:spPr>
        <p:txBody>
          <a:bodyPr vert="horz" wrap="square" lIns="0" tIns="12700" rIns="0" bIns="0" rtlCol="0">
            <a:spAutoFit/>
          </a:bodyPr>
          <a:lstStyle/>
          <a:p>
            <a:pPr marL="12700">
              <a:lnSpc>
                <a:spcPct val="100000"/>
              </a:lnSpc>
              <a:spcBef>
                <a:spcPts val="100"/>
              </a:spcBef>
            </a:pPr>
            <a:r>
              <a:rPr sz="1800" b="1" spc="-95" dirty="0">
                <a:solidFill>
                  <a:srgbClr val="F46524"/>
                </a:solidFill>
                <a:latin typeface="Tahoma"/>
                <a:cs typeface="Tahoma"/>
              </a:rPr>
              <a:t>How</a:t>
            </a:r>
            <a:r>
              <a:rPr sz="1800" b="1" spc="-180" dirty="0">
                <a:solidFill>
                  <a:srgbClr val="F46524"/>
                </a:solidFill>
                <a:latin typeface="Tahoma"/>
                <a:cs typeface="Tahoma"/>
              </a:rPr>
              <a:t> </a:t>
            </a:r>
            <a:r>
              <a:rPr sz="1800" b="1" spc="-120" dirty="0">
                <a:solidFill>
                  <a:srgbClr val="F46524"/>
                </a:solidFill>
                <a:latin typeface="Tahoma"/>
                <a:cs typeface="Tahoma"/>
              </a:rPr>
              <a:t>long</a:t>
            </a:r>
            <a:r>
              <a:rPr sz="1800" b="1" spc="-180" dirty="0">
                <a:solidFill>
                  <a:srgbClr val="F46524"/>
                </a:solidFill>
                <a:latin typeface="Tahoma"/>
                <a:cs typeface="Tahoma"/>
              </a:rPr>
              <a:t> </a:t>
            </a:r>
            <a:r>
              <a:rPr sz="1800" b="1" spc="-100" dirty="0">
                <a:solidFill>
                  <a:srgbClr val="F46524"/>
                </a:solidFill>
                <a:latin typeface="Tahoma"/>
                <a:cs typeface="Tahoma"/>
              </a:rPr>
              <a:t>ar</a:t>
            </a:r>
            <a:r>
              <a:rPr sz="1800" b="1" spc="-105" dirty="0">
                <a:solidFill>
                  <a:srgbClr val="F46524"/>
                </a:solidFill>
                <a:latin typeface="Tahoma"/>
                <a:cs typeface="Tahoma"/>
              </a:rPr>
              <a:t>e</a:t>
            </a:r>
            <a:r>
              <a:rPr sz="1800" b="1" spc="-185" dirty="0">
                <a:solidFill>
                  <a:srgbClr val="F46524"/>
                </a:solidFill>
                <a:latin typeface="Tahoma"/>
                <a:cs typeface="Tahoma"/>
              </a:rPr>
              <a:t> </a:t>
            </a:r>
            <a:r>
              <a:rPr sz="1800" b="1" spc="-145" dirty="0">
                <a:solidFill>
                  <a:srgbClr val="F46524"/>
                </a:solidFill>
                <a:latin typeface="Tahoma"/>
                <a:cs typeface="Tahoma"/>
              </a:rPr>
              <a:t>comments?</a:t>
            </a:r>
            <a:endParaRPr sz="1800" dirty="0">
              <a:latin typeface="Tahoma"/>
              <a:cs typeface="Tahoma"/>
            </a:endParaRPr>
          </a:p>
        </p:txBody>
      </p:sp>
      <p:pic>
        <p:nvPicPr>
          <p:cNvPr id="4" name="object 4"/>
          <p:cNvPicPr/>
          <p:nvPr/>
        </p:nvPicPr>
        <p:blipFill>
          <a:blip r:embed="rId2" cstate="print"/>
          <a:stretch>
            <a:fillRect/>
          </a:stretch>
        </p:blipFill>
        <p:spPr>
          <a:xfrm>
            <a:off x="1608512" y="1943814"/>
            <a:ext cx="5722889" cy="27296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47900" y="114244"/>
            <a:ext cx="4648200" cy="474489"/>
          </a:xfrm>
          <a:prstGeom prst="rect">
            <a:avLst/>
          </a:prstGeom>
        </p:spPr>
        <p:txBody>
          <a:bodyPr vert="horz" wrap="square" lIns="0" tIns="12700" rIns="0" bIns="0" rtlCol="0">
            <a:spAutoFit/>
          </a:bodyPr>
          <a:lstStyle/>
          <a:p>
            <a:pPr marL="12700">
              <a:lnSpc>
                <a:spcPct val="100000"/>
              </a:lnSpc>
              <a:spcBef>
                <a:spcPts val="100"/>
              </a:spcBef>
            </a:pPr>
            <a:r>
              <a:rPr sz="3000" b="1" spc="200" dirty="0">
                <a:latin typeface="+mj-lt"/>
                <a:cs typeface="Trebuchet MS"/>
              </a:rPr>
              <a:t>D</a:t>
            </a:r>
            <a:r>
              <a:rPr sz="3000" b="1" spc="105" dirty="0">
                <a:latin typeface="+mj-lt"/>
                <a:cs typeface="Trebuchet MS"/>
              </a:rPr>
              <a:t>a</a:t>
            </a:r>
            <a:r>
              <a:rPr sz="3000" b="1" spc="40" dirty="0">
                <a:latin typeface="+mj-lt"/>
                <a:cs typeface="Trebuchet MS"/>
              </a:rPr>
              <a:t>ta</a:t>
            </a:r>
            <a:r>
              <a:rPr sz="3000" b="1" spc="-185" dirty="0">
                <a:latin typeface="+mj-lt"/>
                <a:cs typeface="Trebuchet MS"/>
              </a:rPr>
              <a:t> </a:t>
            </a:r>
            <a:r>
              <a:rPr sz="3000" b="1" spc="100" dirty="0">
                <a:latin typeface="+mj-lt"/>
                <a:cs typeface="Trebuchet MS"/>
              </a:rPr>
              <a:t>Cleaning</a:t>
            </a:r>
            <a:r>
              <a:rPr sz="3000" b="1" spc="-185" dirty="0">
                <a:latin typeface="+mj-lt"/>
                <a:cs typeface="Trebuchet MS"/>
              </a:rPr>
              <a:t> </a:t>
            </a:r>
            <a:r>
              <a:rPr lang="en-IN" sz="3000" b="1" spc="15" dirty="0">
                <a:latin typeface="+mj-lt"/>
                <a:cs typeface="Trebuchet MS"/>
              </a:rPr>
              <a:t>&amp;</a:t>
            </a:r>
            <a:r>
              <a:rPr sz="3000" b="1" spc="-285" dirty="0">
                <a:latin typeface="+mj-lt"/>
                <a:cs typeface="Trebuchet MS"/>
              </a:rPr>
              <a:t> </a:t>
            </a:r>
            <a:r>
              <a:rPr sz="3000" b="1" spc="40" dirty="0">
                <a:latin typeface="+mj-lt"/>
                <a:cs typeface="Trebuchet MS"/>
              </a:rPr>
              <a:t>Visualiz</a:t>
            </a:r>
            <a:r>
              <a:rPr sz="3000" b="1" spc="30" dirty="0">
                <a:latin typeface="+mj-lt"/>
                <a:cs typeface="Trebuchet MS"/>
              </a:rPr>
              <a:t>a</a:t>
            </a:r>
            <a:r>
              <a:rPr sz="3000" b="1" spc="-5" dirty="0">
                <a:latin typeface="+mj-lt"/>
                <a:cs typeface="Trebuchet MS"/>
              </a:rPr>
              <a:t>tion</a:t>
            </a:r>
            <a:endParaRPr sz="3000" dirty="0">
              <a:latin typeface="+mj-lt"/>
              <a:cs typeface="Trebuchet MS"/>
            </a:endParaRPr>
          </a:p>
        </p:txBody>
      </p:sp>
      <p:sp>
        <p:nvSpPr>
          <p:cNvPr id="3" name="object 3"/>
          <p:cNvSpPr txBox="1"/>
          <p:nvPr/>
        </p:nvSpPr>
        <p:spPr>
          <a:xfrm>
            <a:off x="384725" y="1300031"/>
            <a:ext cx="2576830" cy="299720"/>
          </a:xfrm>
          <a:prstGeom prst="rect">
            <a:avLst/>
          </a:prstGeom>
        </p:spPr>
        <p:txBody>
          <a:bodyPr vert="horz" wrap="square" lIns="0" tIns="12700" rIns="0" bIns="0" rtlCol="0">
            <a:spAutoFit/>
          </a:bodyPr>
          <a:lstStyle/>
          <a:p>
            <a:pPr marL="12700">
              <a:lnSpc>
                <a:spcPct val="100000"/>
              </a:lnSpc>
              <a:spcBef>
                <a:spcPts val="100"/>
              </a:spcBef>
            </a:pPr>
            <a:r>
              <a:rPr sz="1800" b="1" spc="-95" dirty="0">
                <a:solidFill>
                  <a:srgbClr val="F46524"/>
                </a:solidFill>
                <a:latin typeface="Tahoma"/>
                <a:cs typeface="Tahoma"/>
              </a:rPr>
              <a:t>How</a:t>
            </a:r>
            <a:r>
              <a:rPr sz="1800" b="1" spc="-180" dirty="0">
                <a:solidFill>
                  <a:srgbClr val="F46524"/>
                </a:solidFill>
                <a:latin typeface="Tahoma"/>
                <a:cs typeface="Tahoma"/>
              </a:rPr>
              <a:t> </a:t>
            </a:r>
            <a:r>
              <a:rPr sz="1800" b="1" spc="-120" dirty="0">
                <a:solidFill>
                  <a:srgbClr val="F46524"/>
                </a:solidFill>
                <a:latin typeface="Tahoma"/>
                <a:cs typeface="Tahoma"/>
              </a:rPr>
              <a:t>long</a:t>
            </a:r>
            <a:r>
              <a:rPr sz="1800" b="1" spc="-180" dirty="0">
                <a:solidFill>
                  <a:srgbClr val="F46524"/>
                </a:solidFill>
                <a:latin typeface="Tahoma"/>
                <a:cs typeface="Tahoma"/>
              </a:rPr>
              <a:t> </a:t>
            </a:r>
            <a:r>
              <a:rPr sz="1800" b="1" spc="-100" dirty="0">
                <a:solidFill>
                  <a:srgbClr val="F46524"/>
                </a:solidFill>
                <a:latin typeface="Tahoma"/>
                <a:cs typeface="Tahoma"/>
              </a:rPr>
              <a:t>ar</a:t>
            </a:r>
            <a:r>
              <a:rPr sz="1800" b="1" spc="-105" dirty="0">
                <a:solidFill>
                  <a:srgbClr val="F46524"/>
                </a:solidFill>
                <a:latin typeface="Tahoma"/>
                <a:cs typeface="Tahoma"/>
              </a:rPr>
              <a:t>e</a:t>
            </a:r>
            <a:r>
              <a:rPr sz="1800" b="1" spc="-185" dirty="0">
                <a:solidFill>
                  <a:srgbClr val="F46524"/>
                </a:solidFill>
                <a:latin typeface="Tahoma"/>
                <a:cs typeface="Tahoma"/>
              </a:rPr>
              <a:t> </a:t>
            </a:r>
            <a:r>
              <a:rPr sz="1800" b="1" spc="-145" dirty="0">
                <a:solidFill>
                  <a:srgbClr val="F46524"/>
                </a:solidFill>
                <a:latin typeface="Tahoma"/>
                <a:cs typeface="Tahoma"/>
              </a:rPr>
              <a:t>comments?</a:t>
            </a:r>
            <a:endParaRPr sz="1800">
              <a:latin typeface="Tahoma"/>
              <a:cs typeface="Tahoma"/>
            </a:endParaRPr>
          </a:p>
        </p:txBody>
      </p:sp>
      <p:pic>
        <p:nvPicPr>
          <p:cNvPr id="4" name="object 4"/>
          <p:cNvPicPr/>
          <p:nvPr/>
        </p:nvPicPr>
        <p:blipFill>
          <a:blip r:embed="rId2" cstate="print"/>
          <a:stretch>
            <a:fillRect/>
          </a:stretch>
        </p:blipFill>
        <p:spPr>
          <a:xfrm>
            <a:off x="1573911" y="1766925"/>
            <a:ext cx="5926722" cy="30250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197699"/>
            <a:ext cx="4572000"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0" dirty="0">
                <a:solidFill>
                  <a:srgbClr val="000000"/>
                </a:solidFill>
              </a:rPr>
              <a:t>Cleaning</a:t>
            </a:r>
            <a:r>
              <a:rPr sz="3000" b="1" spc="-185" dirty="0">
                <a:solidFill>
                  <a:srgbClr val="000000"/>
                </a:solidFill>
              </a:rPr>
              <a:t> </a:t>
            </a:r>
            <a:r>
              <a:rPr sz="3000" b="1" spc="15" dirty="0">
                <a:solidFill>
                  <a:srgbClr val="000000"/>
                </a:solidFill>
              </a:rPr>
              <a:t>&amp;</a:t>
            </a:r>
            <a:r>
              <a:rPr sz="3000" b="1" spc="-285" dirty="0">
                <a:solidFill>
                  <a:srgbClr val="000000"/>
                </a:solidFill>
              </a:rPr>
              <a:t> </a:t>
            </a:r>
            <a:r>
              <a:rPr sz="3000" b="1" spc="40" dirty="0">
                <a:solidFill>
                  <a:srgbClr val="000000"/>
                </a:solidFill>
              </a:rPr>
              <a:t>Visualiz</a:t>
            </a:r>
            <a:r>
              <a:rPr sz="3000" b="1" spc="30" dirty="0">
                <a:solidFill>
                  <a:srgbClr val="000000"/>
                </a:solidFill>
              </a:rPr>
              <a:t>a</a:t>
            </a:r>
            <a:r>
              <a:rPr sz="3000" b="1" spc="-5" dirty="0">
                <a:solidFill>
                  <a:srgbClr val="000000"/>
                </a:solidFill>
              </a:rPr>
              <a:t>tion</a:t>
            </a:r>
            <a:endParaRPr sz="3000" b="1" dirty="0"/>
          </a:p>
        </p:txBody>
      </p:sp>
      <p:sp>
        <p:nvSpPr>
          <p:cNvPr id="3" name="object 3"/>
          <p:cNvSpPr txBox="1"/>
          <p:nvPr/>
        </p:nvSpPr>
        <p:spPr>
          <a:xfrm>
            <a:off x="384725" y="1300031"/>
            <a:ext cx="3440429" cy="708025"/>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F46524"/>
                </a:solidFill>
                <a:latin typeface="Tahoma"/>
                <a:cs typeface="Tahoma"/>
              </a:rPr>
              <a:t>Are</a:t>
            </a:r>
            <a:r>
              <a:rPr sz="1800" b="1" spc="-180" dirty="0">
                <a:solidFill>
                  <a:srgbClr val="F46524"/>
                </a:solidFill>
                <a:latin typeface="Tahoma"/>
                <a:cs typeface="Tahoma"/>
              </a:rPr>
              <a:t> </a:t>
            </a:r>
            <a:r>
              <a:rPr sz="1800" b="1" spc="-105" dirty="0">
                <a:solidFill>
                  <a:srgbClr val="F46524"/>
                </a:solidFill>
                <a:latin typeface="Tahoma"/>
                <a:cs typeface="Tahoma"/>
              </a:rPr>
              <a:t>longer</a:t>
            </a:r>
            <a:r>
              <a:rPr sz="1800" b="1" spc="-180" dirty="0">
                <a:solidFill>
                  <a:srgbClr val="F46524"/>
                </a:solidFill>
                <a:latin typeface="Tahoma"/>
                <a:cs typeface="Tahoma"/>
              </a:rPr>
              <a:t> </a:t>
            </a:r>
            <a:r>
              <a:rPr sz="1800" b="1" spc="-130" dirty="0">
                <a:solidFill>
                  <a:srgbClr val="F46524"/>
                </a:solidFill>
                <a:latin typeface="Tahoma"/>
                <a:cs typeface="Tahoma"/>
              </a:rPr>
              <a:t>comments</a:t>
            </a:r>
            <a:r>
              <a:rPr sz="1800" b="1" spc="-180" dirty="0">
                <a:solidFill>
                  <a:srgbClr val="F46524"/>
                </a:solidFill>
                <a:latin typeface="Tahoma"/>
                <a:cs typeface="Tahoma"/>
              </a:rPr>
              <a:t> </a:t>
            </a:r>
            <a:r>
              <a:rPr sz="1800" b="1" spc="-114" dirty="0">
                <a:solidFill>
                  <a:srgbClr val="F46524"/>
                </a:solidFill>
                <a:latin typeface="Tahoma"/>
                <a:cs typeface="Tahoma"/>
              </a:rPr>
              <a:t>more</a:t>
            </a:r>
            <a:r>
              <a:rPr sz="1800" b="1" spc="-180" dirty="0">
                <a:solidFill>
                  <a:srgbClr val="F46524"/>
                </a:solidFill>
                <a:latin typeface="Tahoma"/>
                <a:cs typeface="Tahoma"/>
              </a:rPr>
              <a:t> </a:t>
            </a:r>
            <a:r>
              <a:rPr sz="1800" b="1" spc="-60" dirty="0">
                <a:solidFill>
                  <a:srgbClr val="F46524"/>
                </a:solidFill>
                <a:latin typeface="Tahoma"/>
                <a:cs typeface="Tahoma"/>
              </a:rPr>
              <a:t>t</a:t>
            </a:r>
            <a:r>
              <a:rPr sz="1800" b="1" spc="-140" dirty="0">
                <a:solidFill>
                  <a:srgbClr val="F46524"/>
                </a:solidFill>
                <a:latin typeface="Tahoma"/>
                <a:cs typeface="Tahoma"/>
              </a:rPr>
              <a:t>o</a:t>
            </a:r>
            <a:r>
              <a:rPr sz="1800" b="1" spc="-135" dirty="0">
                <a:solidFill>
                  <a:srgbClr val="F46524"/>
                </a:solidFill>
                <a:latin typeface="Tahoma"/>
                <a:cs typeface="Tahoma"/>
              </a:rPr>
              <a:t>xic?</a:t>
            </a:r>
            <a:endParaRPr sz="1800">
              <a:latin typeface="Tahoma"/>
              <a:cs typeface="Tahoma"/>
            </a:endParaRPr>
          </a:p>
          <a:p>
            <a:pPr marL="1889760">
              <a:lnSpc>
                <a:spcPct val="100000"/>
              </a:lnSpc>
              <a:spcBef>
                <a:spcPts val="1290"/>
              </a:spcBef>
            </a:pPr>
            <a:r>
              <a:rPr sz="1600" b="1" spc="-50" dirty="0">
                <a:latin typeface="Tahoma"/>
                <a:cs typeface="Tahoma"/>
              </a:rPr>
              <a:t>Violin</a:t>
            </a:r>
            <a:r>
              <a:rPr sz="1600" b="1" spc="-160" dirty="0">
                <a:latin typeface="Tahoma"/>
                <a:cs typeface="Tahoma"/>
              </a:rPr>
              <a:t> </a:t>
            </a:r>
            <a:r>
              <a:rPr sz="1600" b="1" spc="-60" dirty="0">
                <a:latin typeface="Tahoma"/>
                <a:cs typeface="Tahoma"/>
              </a:rPr>
              <a:t>Plot</a:t>
            </a:r>
            <a:endParaRPr sz="1600">
              <a:latin typeface="Tahoma"/>
              <a:cs typeface="Tahoma"/>
            </a:endParaRPr>
          </a:p>
        </p:txBody>
      </p:sp>
      <p:pic>
        <p:nvPicPr>
          <p:cNvPr id="4" name="object 4"/>
          <p:cNvPicPr/>
          <p:nvPr/>
        </p:nvPicPr>
        <p:blipFill>
          <a:blip r:embed="rId2" cstate="print"/>
          <a:stretch>
            <a:fillRect/>
          </a:stretch>
        </p:blipFill>
        <p:spPr>
          <a:xfrm>
            <a:off x="1014100" y="2088725"/>
            <a:ext cx="3207399" cy="2209850"/>
          </a:xfrm>
          <a:prstGeom prst="rect">
            <a:avLst/>
          </a:prstGeom>
        </p:spPr>
      </p:pic>
      <p:pic>
        <p:nvPicPr>
          <p:cNvPr id="5" name="object 5"/>
          <p:cNvPicPr/>
          <p:nvPr/>
        </p:nvPicPr>
        <p:blipFill>
          <a:blip r:embed="rId3" cstate="print"/>
          <a:stretch>
            <a:fillRect/>
          </a:stretch>
        </p:blipFill>
        <p:spPr>
          <a:xfrm>
            <a:off x="4744125" y="2088725"/>
            <a:ext cx="3207399" cy="2221575"/>
          </a:xfrm>
          <a:prstGeom prst="rect">
            <a:avLst/>
          </a:prstGeom>
        </p:spPr>
      </p:pic>
      <p:sp>
        <p:nvSpPr>
          <p:cNvPr id="6" name="object 6"/>
          <p:cNvSpPr txBox="1"/>
          <p:nvPr/>
        </p:nvSpPr>
        <p:spPr>
          <a:xfrm>
            <a:off x="6083309" y="1738272"/>
            <a:ext cx="792480" cy="269240"/>
          </a:xfrm>
          <a:prstGeom prst="rect">
            <a:avLst/>
          </a:prstGeom>
        </p:spPr>
        <p:txBody>
          <a:bodyPr vert="horz" wrap="square" lIns="0" tIns="12700" rIns="0" bIns="0" rtlCol="0">
            <a:spAutoFit/>
          </a:bodyPr>
          <a:lstStyle/>
          <a:p>
            <a:pPr marL="12700">
              <a:lnSpc>
                <a:spcPct val="100000"/>
              </a:lnSpc>
              <a:spcBef>
                <a:spcPts val="100"/>
              </a:spcBef>
            </a:pPr>
            <a:r>
              <a:rPr sz="1600" b="1" spc="-80" dirty="0">
                <a:latin typeface="Tahoma"/>
                <a:cs typeface="Tahoma"/>
              </a:rPr>
              <a:t>B</a:t>
            </a:r>
            <a:r>
              <a:rPr sz="1600" b="1" spc="-114" dirty="0">
                <a:latin typeface="Tahoma"/>
                <a:cs typeface="Tahoma"/>
              </a:rPr>
              <a:t>o</a:t>
            </a:r>
            <a:r>
              <a:rPr sz="1600" b="1" spc="-105" dirty="0">
                <a:latin typeface="Tahoma"/>
                <a:cs typeface="Tahoma"/>
              </a:rPr>
              <a:t>x</a:t>
            </a:r>
            <a:r>
              <a:rPr sz="1600" b="1" spc="-160" dirty="0">
                <a:latin typeface="Tahoma"/>
                <a:cs typeface="Tahoma"/>
              </a:rPr>
              <a:t> </a:t>
            </a:r>
            <a:r>
              <a:rPr sz="1600" b="1" spc="-60" dirty="0">
                <a:latin typeface="Tahoma"/>
                <a:cs typeface="Tahoma"/>
              </a:rPr>
              <a:t>Plot</a:t>
            </a:r>
            <a:endParaRPr sz="1600">
              <a:latin typeface="Tahoma"/>
              <a:cs typeface="Tahoma"/>
            </a:endParaRPr>
          </a:p>
        </p:txBody>
      </p:sp>
      <p:sp>
        <p:nvSpPr>
          <p:cNvPr id="7" name="object 7"/>
          <p:cNvSpPr txBox="1"/>
          <p:nvPr/>
        </p:nvSpPr>
        <p:spPr>
          <a:xfrm>
            <a:off x="1389623" y="4404781"/>
            <a:ext cx="6365240"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ahoma"/>
                <a:cs typeface="Tahoma"/>
              </a:rPr>
              <a:t>No</a:t>
            </a:r>
            <a:r>
              <a:rPr sz="1800" spc="-220" dirty="0">
                <a:latin typeface="Tahoma"/>
                <a:cs typeface="Tahoma"/>
              </a:rPr>
              <a:t> </a:t>
            </a:r>
            <a:r>
              <a:rPr sz="1800" spc="10" dirty="0">
                <a:latin typeface="Tahoma"/>
                <a:cs typeface="Tahoma"/>
              </a:rPr>
              <a:t>signiﬁcant</a:t>
            </a:r>
            <a:r>
              <a:rPr sz="1800" spc="-220" dirty="0">
                <a:latin typeface="Tahoma"/>
                <a:cs typeface="Tahoma"/>
              </a:rPr>
              <a:t> </a:t>
            </a:r>
            <a:r>
              <a:rPr sz="1800" spc="30" dirty="0">
                <a:latin typeface="Tahoma"/>
                <a:cs typeface="Tahoma"/>
              </a:rPr>
              <a:t>correlation</a:t>
            </a:r>
            <a:r>
              <a:rPr sz="1800" spc="-220" dirty="0">
                <a:latin typeface="Tahoma"/>
                <a:cs typeface="Tahoma"/>
              </a:rPr>
              <a:t> </a:t>
            </a:r>
            <a:r>
              <a:rPr sz="1800" spc="15" dirty="0">
                <a:latin typeface="Tahoma"/>
                <a:cs typeface="Tahoma"/>
              </a:rPr>
              <a:t>between</a:t>
            </a:r>
            <a:r>
              <a:rPr sz="1800" spc="-220" dirty="0">
                <a:latin typeface="Tahoma"/>
                <a:cs typeface="Tahoma"/>
              </a:rPr>
              <a:t> </a:t>
            </a:r>
            <a:r>
              <a:rPr sz="1800" spc="5" dirty="0">
                <a:latin typeface="Tahoma"/>
                <a:cs typeface="Tahoma"/>
              </a:rPr>
              <a:t>length</a:t>
            </a:r>
            <a:r>
              <a:rPr sz="1800" spc="-220" dirty="0">
                <a:latin typeface="Tahoma"/>
                <a:cs typeface="Tahoma"/>
              </a:rPr>
              <a:t> </a:t>
            </a:r>
            <a:r>
              <a:rPr sz="1800" spc="50" dirty="0">
                <a:latin typeface="Tahoma"/>
                <a:cs typeface="Tahoma"/>
              </a:rPr>
              <a:t>&amp;</a:t>
            </a:r>
            <a:r>
              <a:rPr sz="1800" spc="-220" dirty="0">
                <a:latin typeface="Tahoma"/>
                <a:cs typeface="Tahoma"/>
              </a:rPr>
              <a:t> </a:t>
            </a:r>
            <a:r>
              <a:rPr sz="1800" spc="35" dirty="0">
                <a:latin typeface="Tahoma"/>
                <a:cs typeface="Tahoma"/>
              </a:rPr>
              <a:t>t</a:t>
            </a:r>
            <a:r>
              <a:rPr sz="1800" dirty="0">
                <a:latin typeface="Tahoma"/>
                <a:cs typeface="Tahoma"/>
              </a:rPr>
              <a:t>o</a:t>
            </a:r>
            <a:r>
              <a:rPr sz="1800" spc="35" dirty="0">
                <a:latin typeface="Tahoma"/>
                <a:cs typeface="Tahoma"/>
              </a:rPr>
              <a:t>xicity</a:t>
            </a:r>
            <a:r>
              <a:rPr sz="1800" spc="-220" dirty="0">
                <a:latin typeface="Tahoma"/>
                <a:cs typeface="Tahoma"/>
              </a:rPr>
              <a:t> </a:t>
            </a:r>
            <a:r>
              <a:rPr sz="1800" spc="10" dirty="0">
                <a:latin typeface="Tahoma"/>
                <a:cs typeface="Tahoma"/>
              </a:rPr>
              <a:t>is</a:t>
            </a:r>
            <a:r>
              <a:rPr sz="1800" spc="-220" dirty="0">
                <a:latin typeface="Tahoma"/>
                <a:cs typeface="Tahoma"/>
              </a:rPr>
              <a:t> </a:t>
            </a:r>
            <a:r>
              <a:rPr sz="1800" spc="15" dirty="0">
                <a:latin typeface="Tahoma"/>
                <a:cs typeface="Tahoma"/>
              </a:rPr>
              <a:t>obser</a:t>
            </a:r>
            <a:r>
              <a:rPr sz="1800" spc="-10" dirty="0">
                <a:latin typeface="Tahoma"/>
                <a:cs typeface="Tahoma"/>
              </a:rPr>
              <a:t>v</a:t>
            </a:r>
            <a:r>
              <a:rPr sz="1800" spc="-55" dirty="0">
                <a:latin typeface="Tahoma"/>
                <a:cs typeface="Tahoma"/>
              </a:rPr>
              <a:t>ed.</a:t>
            </a:r>
            <a:endParaRPr sz="18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6742" y="197699"/>
            <a:ext cx="4670515"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0" dirty="0">
                <a:solidFill>
                  <a:srgbClr val="000000"/>
                </a:solidFill>
              </a:rPr>
              <a:t>Cleaning</a:t>
            </a:r>
            <a:r>
              <a:rPr sz="3000" b="1" spc="-185" dirty="0">
                <a:solidFill>
                  <a:srgbClr val="000000"/>
                </a:solidFill>
              </a:rPr>
              <a:t> </a:t>
            </a:r>
            <a:r>
              <a:rPr sz="3000" b="1" spc="15" dirty="0">
                <a:solidFill>
                  <a:srgbClr val="000000"/>
                </a:solidFill>
              </a:rPr>
              <a:t>&amp;</a:t>
            </a:r>
            <a:r>
              <a:rPr sz="3000" b="1" spc="-285" dirty="0">
                <a:solidFill>
                  <a:srgbClr val="000000"/>
                </a:solidFill>
              </a:rPr>
              <a:t> </a:t>
            </a:r>
            <a:r>
              <a:rPr sz="3000" b="1" spc="40" dirty="0">
                <a:solidFill>
                  <a:srgbClr val="000000"/>
                </a:solidFill>
              </a:rPr>
              <a:t>Visualiz</a:t>
            </a:r>
            <a:r>
              <a:rPr sz="3000" b="1" spc="30" dirty="0">
                <a:solidFill>
                  <a:srgbClr val="000000"/>
                </a:solidFill>
              </a:rPr>
              <a:t>a</a:t>
            </a:r>
            <a:r>
              <a:rPr sz="3000" b="1" spc="-5" dirty="0">
                <a:solidFill>
                  <a:srgbClr val="000000"/>
                </a:solidFill>
              </a:rPr>
              <a:t>tion</a:t>
            </a:r>
            <a:endParaRPr sz="3000" b="1" dirty="0"/>
          </a:p>
        </p:txBody>
      </p:sp>
      <p:pic>
        <p:nvPicPr>
          <p:cNvPr id="3" name="object 3"/>
          <p:cNvPicPr/>
          <p:nvPr/>
        </p:nvPicPr>
        <p:blipFill>
          <a:blip r:embed="rId2" cstate="print"/>
          <a:stretch>
            <a:fillRect/>
          </a:stretch>
        </p:blipFill>
        <p:spPr>
          <a:xfrm>
            <a:off x="954224" y="2088725"/>
            <a:ext cx="3256502" cy="2207775"/>
          </a:xfrm>
          <a:prstGeom prst="rect">
            <a:avLst/>
          </a:prstGeom>
        </p:spPr>
      </p:pic>
      <p:pic>
        <p:nvPicPr>
          <p:cNvPr id="4" name="object 4"/>
          <p:cNvPicPr/>
          <p:nvPr/>
        </p:nvPicPr>
        <p:blipFill>
          <a:blip r:embed="rId3" cstate="print"/>
          <a:stretch>
            <a:fillRect/>
          </a:stretch>
        </p:blipFill>
        <p:spPr>
          <a:xfrm>
            <a:off x="4702428" y="2088721"/>
            <a:ext cx="3301219" cy="2214654"/>
          </a:xfrm>
          <a:prstGeom prst="rect">
            <a:avLst/>
          </a:prstGeom>
        </p:spPr>
      </p:pic>
      <p:sp>
        <p:nvSpPr>
          <p:cNvPr id="5" name="object 5"/>
          <p:cNvSpPr txBox="1"/>
          <p:nvPr/>
        </p:nvSpPr>
        <p:spPr>
          <a:xfrm>
            <a:off x="384725" y="1300031"/>
            <a:ext cx="3440429" cy="708025"/>
          </a:xfrm>
          <a:prstGeom prst="rect">
            <a:avLst/>
          </a:prstGeom>
        </p:spPr>
        <p:txBody>
          <a:bodyPr vert="horz" wrap="square" lIns="0" tIns="12700" rIns="0" bIns="0" rtlCol="0">
            <a:spAutoFit/>
          </a:bodyPr>
          <a:lstStyle/>
          <a:p>
            <a:pPr marL="12700">
              <a:lnSpc>
                <a:spcPct val="100000"/>
              </a:lnSpc>
              <a:spcBef>
                <a:spcPts val="100"/>
              </a:spcBef>
            </a:pPr>
            <a:r>
              <a:rPr sz="1800" b="1" spc="-40" dirty="0">
                <a:solidFill>
                  <a:srgbClr val="F46524"/>
                </a:solidFill>
                <a:latin typeface="Tahoma"/>
                <a:cs typeface="Tahoma"/>
              </a:rPr>
              <a:t>Are</a:t>
            </a:r>
            <a:r>
              <a:rPr sz="1800" b="1" spc="-180" dirty="0">
                <a:solidFill>
                  <a:srgbClr val="F46524"/>
                </a:solidFill>
                <a:latin typeface="Tahoma"/>
                <a:cs typeface="Tahoma"/>
              </a:rPr>
              <a:t> </a:t>
            </a:r>
            <a:r>
              <a:rPr sz="1800" b="1" spc="-105" dirty="0">
                <a:solidFill>
                  <a:srgbClr val="F46524"/>
                </a:solidFill>
                <a:latin typeface="Tahoma"/>
                <a:cs typeface="Tahoma"/>
              </a:rPr>
              <a:t>longer</a:t>
            </a:r>
            <a:r>
              <a:rPr sz="1800" b="1" spc="-180" dirty="0">
                <a:solidFill>
                  <a:srgbClr val="F46524"/>
                </a:solidFill>
                <a:latin typeface="Tahoma"/>
                <a:cs typeface="Tahoma"/>
              </a:rPr>
              <a:t> </a:t>
            </a:r>
            <a:r>
              <a:rPr sz="1800" b="1" spc="-130" dirty="0">
                <a:solidFill>
                  <a:srgbClr val="F46524"/>
                </a:solidFill>
                <a:latin typeface="Tahoma"/>
                <a:cs typeface="Tahoma"/>
              </a:rPr>
              <a:t>comments</a:t>
            </a:r>
            <a:r>
              <a:rPr sz="1800" b="1" spc="-180" dirty="0">
                <a:solidFill>
                  <a:srgbClr val="F46524"/>
                </a:solidFill>
                <a:latin typeface="Tahoma"/>
                <a:cs typeface="Tahoma"/>
              </a:rPr>
              <a:t> </a:t>
            </a:r>
            <a:r>
              <a:rPr sz="1800" b="1" spc="-114" dirty="0">
                <a:solidFill>
                  <a:srgbClr val="F46524"/>
                </a:solidFill>
                <a:latin typeface="Tahoma"/>
                <a:cs typeface="Tahoma"/>
              </a:rPr>
              <a:t>more</a:t>
            </a:r>
            <a:r>
              <a:rPr sz="1800" b="1" spc="-180" dirty="0">
                <a:solidFill>
                  <a:srgbClr val="F46524"/>
                </a:solidFill>
                <a:latin typeface="Tahoma"/>
                <a:cs typeface="Tahoma"/>
              </a:rPr>
              <a:t> </a:t>
            </a:r>
            <a:r>
              <a:rPr sz="1800" b="1" spc="-60" dirty="0">
                <a:solidFill>
                  <a:srgbClr val="F46524"/>
                </a:solidFill>
                <a:latin typeface="Tahoma"/>
                <a:cs typeface="Tahoma"/>
              </a:rPr>
              <a:t>t</a:t>
            </a:r>
            <a:r>
              <a:rPr sz="1800" b="1" spc="-140" dirty="0">
                <a:solidFill>
                  <a:srgbClr val="F46524"/>
                </a:solidFill>
                <a:latin typeface="Tahoma"/>
                <a:cs typeface="Tahoma"/>
              </a:rPr>
              <a:t>o</a:t>
            </a:r>
            <a:r>
              <a:rPr sz="1800" b="1" spc="-135" dirty="0">
                <a:solidFill>
                  <a:srgbClr val="F46524"/>
                </a:solidFill>
                <a:latin typeface="Tahoma"/>
                <a:cs typeface="Tahoma"/>
              </a:rPr>
              <a:t>xic?</a:t>
            </a:r>
            <a:endParaRPr sz="1800" dirty="0">
              <a:latin typeface="Tahoma"/>
              <a:cs typeface="Tahoma"/>
            </a:endParaRPr>
          </a:p>
          <a:p>
            <a:pPr marL="1889760">
              <a:lnSpc>
                <a:spcPct val="100000"/>
              </a:lnSpc>
              <a:spcBef>
                <a:spcPts val="1290"/>
              </a:spcBef>
            </a:pPr>
            <a:r>
              <a:rPr sz="1600" b="1" spc="-50" dirty="0">
                <a:latin typeface="Tahoma"/>
                <a:cs typeface="Tahoma"/>
              </a:rPr>
              <a:t>Violin</a:t>
            </a:r>
            <a:r>
              <a:rPr sz="1600" b="1" spc="-160" dirty="0">
                <a:latin typeface="Tahoma"/>
                <a:cs typeface="Tahoma"/>
              </a:rPr>
              <a:t> </a:t>
            </a:r>
            <a:r>
              <a:rPr sz="1600" b="1" spc="-60" dirty="0">
                <a:latin typeface="Tahoma"/>
                <a:cs typeface="Tahoma"/>
              </a:rPr>
              <a:t>Plot</a:t>
            </a:r>
            <a:endParaRPr sz="1600" dirty="0">
              <a:latin typeface="Tahoma"/>
              <a:cs typeface="Tahoma"/>
            </a:endParaRPr>
          </a:p>
        </p:txBody>
      </p:sp>
      <p:sp>
        <p:nvSpPr>
          <p:cNvPr id="6" name="object 6"/>
          <p:cNvSpPr txBox="1"/>
          <p:nvPr/>
        </p:nvSpPr>
        <p:spPr>
          <a:xfrm>
            <a:off x="6083309" y="1738272"/>
            <a:ext cx="792480" cy="269240"/>
          </a:xfrm>
          <a:prstGeom prst="rect">
            <a:avLst/>
          </a:prstGeom>
        </p:spPr>
        <p:txBody>
          <a:bodyPr vert="horz" wrap="square" lIns="0" tIns="12700" rIns="0" bIns="0" rtlCol="0">
            <a:spAutoFit/>
          </a:bodyPr>
          <a:lstStyle/>
          <a:p>
            <a:pPr marL="12700">
              <a:lnSpc>
                <a:spcPct val="100000"/>
              </a:lnSpc>
              <a:spcBef>
                <a:spcPts val="100"/>
              </a:spcBef>
            </a:pPr>
            <a:r>
              <a:rPr sz="1600" b="1" spc="-80" dirty="0">
                <a:latin typeface="Tahoma"/>
                <a:cs typeface="Tahoma"/>
              </a:rPr>
              <a:t>B</a:t>
            </a:r>
            <a:r>
              <a:rPr sz="1600" b="1" spc="-114" dirty="0">
                <a:latin typeface="Tahoma"/>
                <a:cs typeface="Tahoma"/>
              </a:rPr>
              <a:t>o</a:t>
            </a:r>
            <a:r>
              <a:rPr sz="1600" b="1" spc="-105" dirty="0">
                <a:latin typeface="Tahoma"/>
                <a:cs typeface="Tahoma"/>
              </a:rPr>
              <a:t>x</a:t>
            </a:r>
            <a:r>
              <a:rPr sz="1600" b="1" spc="-160" dirty="0">
                <a:latin typeface="Tahoma"/>
                <a:cs typeface="Tahoma"/>
              </a:rPr>
              <a:t> </a:t>
            </a:r>
            <a:r>
              <a:rPr sz="1600" b="1" spc="-60" dirty="0">
                <a:latin typeface="Tahoma"/>
                <a:cs typeface="Tahoma"/>
              </a:rPr>
              <a:t>Plot</a:t>
            </a:r>
            <a:endParaRPr sz="1600">
              <a:latin typeface="Tahoma"/>
              <a:cs typeface="Tahoma"/>
            </a:endParaRPr>
          </a:p>
        </p:txBody>
      </p:sp>
      <p:sp>
        <p:nvSpPr>
          <p:cNvPr id="7" name="object 7"/>
          <p:cNvSpPr txBox="1"/>
          <p:nvPr/>
        </p:nvSpPr>
        <p:spPr>
          <a:xfrm>
            <a:off x="821320" y="4404781"/>
            <a:ext cx="750189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ahoma"/>
                <a:cs typeface="Tahoma"/>
              </a:rPr>
              <a:t>Slight</a:t>
            </a:r>
            <a:r>
              <a:rPr sz="1800" spc="-215" dirty="0">
                <a:latin typeface="Tahoma"/>
                <a:cs typeface="Tahoma"/>
              </a:rPr>
              <a:t> </a:t>
            </a:r>
            <a:r>
              <a:rPr sz="1800" spc="30" dirty="0">
                <a:latin typeface="Tahoma"/>
                <a:cs typeface="Tahoma"/>
              </a:rPr>
              <a:t>correlation</a:t>
            </a:r>
            <a:r>
              <a:rPr sz="1800" spc="-215" dirty="0">
                <a:latin typeface="Tahoma"/>
                <a:cs typeface="Tahoma"/>
              </a:rPr>
              <a:t> </a:t>
            </a:r>
            <a:r>
              <a:rPr sz="1800" spc="10" dirty="0">
                <a:latin typeface="Tahoma"/>
                <a:cs typeface="Tahoma"/>
              </a:rPr>
              <a:t>is</a:t>
            </a:r>
            <a:r>
              <a:rPr sz="1800" spc="-215" dirty="0">
                <a:latin typeface="Tahoma"/>
                <a:cs typeface="Tahoma"/>
              </a:rPr>
              <a:t> </a:t>
            </a:r>
            <a:r>
              <a:rPr sz="1800" spc="-10" dirty="0">
                <a:latin typeface="Tahoma"/>
                <a:cs typeface="Tahoma"/>
              </a:rPr>
              <a:t>observed.</a:t>
            </a:r>
            <a:r>
              <a:rPr sz="1800" spc="-215" dirty="0">
                <a:latin typeface="Tahoma"/>
                <a:cs typeface="Tahoma"/>
              </a:rPr>
              <a:t> </a:t>
            </a:r>
            <a:r>
              <a:rPr sz="1800" dirty="0">
                <a:latin typeface="Tahoma"/>
                <a:cs typeface="Tahoma"/>
              </a:rPr>
              <a:t>Lesser</a:t>
            </a:r>
            <a:r>
              <a:rPr sz="1800" spc="-215" dirty="0">
                <a:latin typeface="Tahoma"/>
                <a:cs typeface="Tahoma"/>
              </a:rPr>
              <a:t> </a:t>
            </a:r>
            <a:r>
              <a:rPr sz="1800" spc="25" dirty="0">
                <a:latin typeface="Tahoma"/>
                <a:cs typeface="Tahoma"/>
              </a:rPr>
              <a:t>words</a:t>
            </a:r>
            <a:r>
              <a:rPr sz="1800" spc="-215" dirty="0">
                <a:latin typeface="Tahoma"/>
                <a:cs typeface="Tahoma"/>
              </a:rPr>
              <a:t> </a:t>
            </a:r>
            <a:r>
              <a:rPr sz="1800" spc="5" dirty="0">
                <a:latin typeface="Tahoma"/>
                <a:cs typeface="Tahoma"/>
              </a:rPr>
              <a:t>increase</a:t>
            </a:r>
            <a:r>
              <a:rPr sz="1800" spc="-215" dirty="0">
                <a:latin typeface="Tahoma"/>
                <a:cs typeface="Tahoma"/>
              </a:rPr>
              <a:t> </a:t>
            </a:r>
            <a:r>
              <a:rPr sz="1800" spc="20" dirty="0">
                <a:latin typeface="Tahoma"/>
                <a:cs typeface="Tahoma"/>
              </a:rPr>
              <a:t>the</a:t>
            </a:r>
            <a:r>
              <a:rPr sz="1800" spc="-215" dirty="0">
                <a:latin typeface="Tahoma"/>
                <a:cs typeface="Tahoma"/>
              </a:rPr>
              <a:t> </a:t>
            </a:r>
            <a:r>
              <a:rPr sz="1800" spc="-10" dirty="0">
                <a:latin typeface="Tahoma"/>
                <a:cs typeface="Tahoma"/>
              </a:rPr>
              <a:t>chances</a:t>
            </a:r>
            <a:r>
              <a:rPr sz="1800" spc="-215" dirty="0">
                <a:latin typeface="Tahoma"/>
                <a:cs typeface="Tahoma"/>
              </a:rPr>
              <a:t> </a:t>
            </a:r>
            <a:r>
              <a:rPr sz="1800" spc="25" dirty="0">
                <a:latin typeface="Tahoma"/>
                <a:cs typeface="Tahoma"/>
              </a:rPr>
              <a:t>of</a:t>
            </a:r>
            <a:r>
              <a:rPr sz="1800" spc="-215" dirty="0">
                <a:latin typeface="Tahoma"/>
                <a:cs typeface="Tahoma"/>
              </a:rPr>
              <a:t> </a:t>
            </a:r>
            <a:r>
              <a:rPr sz="1800" spc="-5" dirty="0">
                <a:latin typeface="Tahoma"/>
                <a:cs typeface="Tahoma"/>
              </a:rPr>
              <a:t>toxicity.</a:t>
            </a:r>
            <a:endParaRPr sz="18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290521" y="348999"/>
            <a:ext cx="2258155" cy="566822"/>
          </a:xfrm>
          <a:prstGeom prst="rect">
            <a:avLst/>
          </a:prstGeom>
        </p:spPr>
        <p:txBody>
          <a:bodyPr vert="horz" wrap="square" lIns="0" tIns="12700" rIns="0" bIns="0" rtlCol="0">
            <a:spAutoFit/>
          </a:bodyPr>
          <a:lstStyle/>
          <a:p>
            <a:pPr marL="12700" algn="ctr">
              <a:lnSpc>
                <a:spcPct val="100000"/>
              </a:lnSpc>
              <a:spcBef>
                <a:spcPts val="100"/>
              </a:spcBef>
            </a:pPr>
            <a:r>
              <a:rPr lang="en-IN" b="1" dirty="0"/>
              <a:t>Overview</a:t>
            </a:r>
            <a:endParaRPr b="1" dirty="0"/>
          </a:p>
        </p:txBody>
      </p:sp>
      <p:sp>
        <p:nvSpPr>
          <p:cNvPr id="6" name="object 6"/>
          <p:cNvSpPr txBox="1"/>
          <p:nvPr/>
        </p:nvSpPr>
        <p:spPr>
          <a:xfrm>
            <a:off x="609600" y="1200150"/>
            <a:ext cx="7848600" cy="631198"/>
          </a:xfrm>
          <a:prstGeom prst="rect">
            <a:avLst/>
          </a:prstGeom>
        </p:spPr>
        <p:txBody>
          <a:bodyPr vert="horz" wrap="square" lIns="0" tIns="12700" rIns="0" bIns="0" rtlCol="0">
            <a:spAutoFit/>
          </a:bodyPr>
          <a:lstStyle/>
          <a:p>
            <a:pPr marL="12700" marR="5080" algn="just">
              <a:lnSpc>
                <a:spcPct val="114599"/>
              </a:lnSpc>
              <a:spcBef>
                <a:spcPts val="100"/>
              </a:spcBef>
            </a:pPr>
            <a:r>
              <a:rPr dirty="0"/>
              <a:t>Detection</a:t>
            </a:r>
            <a:r>
              <a:rPr lang="en-IN" dirty="0"/>
              <a:t> </a:t>
            </a:r>
            <a:r>
              <a:rPr dirty="0"/>
              <a:t>and Flagging of comments</a:t>
            </a:r>
            <a:r>
              <a:rPr lang="en-IN" dirty="0"/>
              <a:t> </a:t>
            </a:r>
            <a:r>
              <a:rPr dirty="0"/>
              <a:t>containing text which may incite violence, spread hate and induce negativity.</a:t>
            </a:r>
          </a:p>
        </p:txBody>
      </p:sp>
      <p:pic>
        <p:nvPicPr>
          <p:cNvPr id="7" name="object 7"/>
          <p:cNvPicPr/>
          <p:nvPr/>
        </p:nvPicPr>
        <p:blipFill>
          <a:blip r:embed="rId2" cstate="print"/>
          <a:stretch>
            <a:fillRect/>
          </a:stretch>
        </p:blipFill>
        <p:spPr>
          <a:xfrm>
            <a:off x="4846672" y="2571750"/>
            <a:ext cx="4050500" cy="1684348"/>
          </a:xfrm>
          <a:prstGeom prst="rect">
            <a:avLst/>
          </a:prstGeom>
        </p:spPr>
      </p:pic>
      <p:pic>
        <p:nvPicPr>
          <p:cNvPr id="8" name="object 8"/>
          <p:cNvPicPr/>
          <p:nvPr/>
        </p:nvPicPr>
        <p:blipFill>
          <a:blip r:embed="rId3" cstate="print"/>
          <a:stretch>
            <a:fillRect/>
          </a:stretch>
        </p:blipFill>
        <p:spPr>
          <a:xfrm>
            <a:off x="369100" y="2647950"/>
            <a:ext cx="4050499" cy="20973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7900" y="101151"/>
            <a:ext cx="4648200"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0" dirty="0">
                <a:solidFill>
                  <a:srgbClr val="000000"/>
                </a:solidFill>
              </a:rPr>
              <a:t>Cleaning</a:t>
            </a:r>
            <a:r>
              <a:rPr sz="3000" b="1" spc="-185" dirty="0">
                <a:solidFill>
                  <a:srgbClr val="000000"/>
                </a:solidFill>
              </a:rPr>
              <a:t> </a:t>
            </a:r>
            <a:r>
              <a:rPr sz="3000" b="1" spc="15" dirty="0">
                <a:solidFill>
                  <a:srgbClr val="000000"/>
                </a:solidFill>
              </a:rPr>
              <a:t>&amp;</a:t>
            </a:r>
            <a:r>
              <a:rPr sz="3000" b="1" spc="-285" dirty="0">
                <a:solidFill>
                  <a:srgbClr val="000000"/>
                </a:solidFill>
              </a:rPr>
              <a:t> </a:t>
            </a:r>
            <a:r>
              <a:rPr sz="3000" b="1" spc="40" dirty="0">
                <a:solidFill>
                  <a:srgbClr val="000000"/>
                </a:solidFill>
              </a:rPr>
              <a:t>Visualiz</a:t>
            </a:r>
            <a:r>
              <a:rPr sz="3000" b="1" spc="30" dirty="0">
                <a:solidFill>
                  <a:srgbClr val="000000"/>
                </a:solidFill>
              </a:rPr>
              <a:t>a</a:t>
            </a:r>
            <a:r>
              <a:rPr sz="3000" b="1" spc="-5" dirty="0">
                <a:solidFill>
                  <a:srgbClr val="000000"/>
                </a:solidFill>
              </a:rPr>
              <a:t>tion</a:t>
            </a:r>
            <a:endParaRPr sz="3000" b="1" dirty="0"/>
          </a:p>
        </p:txBody>
      </p:sp>
      <p:sp>
        <p:nvSpPr>
          <p:cNvPr id="3" name="object 3"/>
          <p:cNvSpPr txBox="1"/>
          <p:nvPr/>
        </p:nvSpPr>
        <p:spPr>
          <a:xfrm>
            <a:off x="384725" y="1300031"/>
            <a:ext cx="7258684" cy="7569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46524"/>
                </a:solidFill>
                <a:latin typeface="Trebuchet MS"/>
                <a:cs typeface="Trebuchet MS"/>
              </a:rPr>
              <a:t>Are</a:t>
            </a:r>
            <a:r>
              <a:rPr sz="1800" b="1" spc="-125" dirty="0">
                <a:solidFill>
                  <a:srgbClr val="F46524"/>
                </a:solidFill>
                <a:latin typeface="Trebuchet MS"/>
                <a:cs typeface="Trebuchet MS"/>
              </a:rPr>
              <a:t> </a:t>
            </a:r>
            <a:r>
              <a:rPr sz="1800" b="1" spc="75" dirty="0">
                <a:solidFill>
                  <a:srgbClr val="F46524"/>
                </a:solidFill>
                <a:latin typeface="Trebuchet MS"/>
                <a:cs typeface="Trebuchet MS"/>
              </a:rPr>
              <a:t>spammers</a:t>
            </a:r>
            <a:r>
              <a:rPr sz="1800" b="1" spc="-120" dirty="0">
                <a:solidFill>
                  <a:srgbClr val="F46524"/>
                </a:solidFill>
                <a:latin typeface="Trebuchet MS"/>
                <a:cs typeface="Trebuchet MS"/>
              </a:rPr>
              <a:t> </a:t>
            </a:r>
            <a:r>
              <a:rPr sz="1800" b="1" spc="35" dirty="0">
                <a:solidFill>
                  <a:srgbClr val="F46524"/>
                </a:solidFill>
                <a:latin typeface="Trebuchet MS"/>
                <a:cs typeface="Trebuchet MS"/>
              </a:rPr>
              <a:t>more</a:t>
            </a:r>
            <a:r>
              <a:rPr sz="1800" b="1" spc="-120" dirty="0">
                <a:solidFill>
                  <a:srgbClr val="F46524"/>
                </a:solidFill>
                <a:latin typeface="Trebuchet MS"/>
                <a:cs typeface="Trebuchet MS"/>
              </a:rPr>
              <a:t> </a:t>
            </a:r>
            <a:r>
              <a:rPr sz="1800" b="1" spc="5" dirty="0">
                <a:solidFill>
                  <a:srgbClr val="F46524"/>
                </a:solidFill>
                <a:latin typeface="Trebuchet MS"/>
                <a:cs typeface="Trebuchet MS"/>
              </a:rPr>
              <a:t>toxic?</a:t>
            </a:r>
            <a:endParaRPr sz="1800" dirty="0">
              <a:latin typeface="Trebuchet MS"/>
              <a:cs typeface="Trebuchet MS"/>
            </a:endParaRPr>
          </a:p>
          <a:p>
            <a:pPr marL="12700">
              <a:lnSpc>
                <a:spcPct val="100000"/>
              </a:lnSpc>
              <a:spcBef>
                <a:spcPts val="1440"/>
              </a:spcBef>
            </a:pPr>
            <a:r>
              <a:rPr sz="1800" spc="140" dirty="0">
                <a:latin typeface="Tahoma"/>
                <a:cs typeface="Tahoma"/>
              </a:rPr>
              <a:t>A</a:t>
            </a:r>
            <a:r>
              <a:rPr sz="1800" spc="-220" dirty="0">
                <a:latin typeface="Tahoma"/>
                <a:cs typeface="Tahoma"/>
              </a:rPr>
              <a:t> </a:t>
            </a:r>
            <a:r>
              <a:rPr sz="1800" spc="25" dirty="0">
                <a:latin typeface="Tahoma"/>
                <a:cs typeface="Tahoma"/>
              </a:rPr>
              <a:t>cursory</a:t>
            </a:r>
            <a:r>
              <a:rPr sz="1800" spc="-220" dirty="0">
                <a:latin typeface="Tahoma"/>
                <a:cs typeface="Tahoma"/>
              </a:rPr>
              <a:t> </a:t>
            </a:r>
            <a:r>
              <a:rPr sz="1800" spc="35" dirty="0">
                <a:latin typeface="Tahoma"/>
                <a:cs typeface="Tahoma"/>
              </a:rPr>
              <a:t>look</a:t>
            </a:r>
            <a:r>
              <a:rPr sz="1800" spc="-220" dirty="0">
                <a:latin typeface="Tahoma"/>
                <a:cs typeface="Tahoma"/>
              </a:rPr>
              <a:t> </a:t>
            </a:r>
            <a:r>
              <a:rPr sz="1800" spc="15" dirty="0">
                <a:latin typeface="Tahoma"/>
                <a:cs typeface="Tahoma"/>
              </a:rPr>
              <a:t>at</a:t>
            </a:r>
            <a:r>
              <a:rPr sz="1800" spc="-220" dirty="0">
                <a:latin typeface="Tahoma"/>
                <a:cs typeface="Tahoma"/>
              </a:rPr>
              <a:t> </a:t>
            </a:r>
            <a:r>
              <a:rPr sz="1800" dirty="0">
                <a:latin typeface="Tahoma"/>
                <a:cs typeface="Tahoma"/>
              </a:rPr>
              <a:t>comments</a:t>
            </a:r>
            <a:r>
              <a:rPr sz="1800" spc="-220" dirty="0">
                <a:latin typeface="Tahoma"/>
                <a:cs typeface="Tahoma"/>
              </a:rPr>
              <a:t> </a:t>
            </a:r>
            <a:r>
              <a:rPr sz="1800" spc="25" dirty="0">
                <a:latin typeface="Tahoma"/>
                <a:cs typeface="Tahoma"/>
              </a:rPr>
              <a:t>r</a:t>
            </a:r>
            <a:r>
              <a:rPr sz="1800" spc="15" dirty="0">
                <a:latin typeface="Tahoma"/>
                <a:cs typeface="Tahoma"/>
              </a:rPr>
              <a:t>e</a:t>
            </a:r>
            <a:r>
              <a:rPr sz="1800" dirty="0">
                <a:latin typeface="Tahoma"/>
                <a:cs typeface="Tahoma"/>
              </a:rPr>
              <a:t>veal</a:t>
            </a:r>
            <a:r>
              <a:rPr sz="1800" spc="-220" dirty="0">
                <a:latin typeface="Tahoma"/>
                <a:cs typeface="Tahoma"/>
              </a:rPr>
              <a:t> </a:t>
            </a:r>
            <a:r>
              <a:rPr sz="1800" spc="-25" dirty="0">
                <a:latin typeface="Tahoma"/>
                <a:cs typeface="Tahoma"/>
              </a:rPr>
              <a:t>ma</a:t>
            </a:r>
            <a:r>
              <a:rPr sz="1800" spc="-50" dirty="0">
                <a:latin typeface="Tahoma"/>
                <a:cs typeface="Tahoma"/>
              </a:rPr>
              <a:t>n</a:t>
            </a:r>
            <a:r>
              <a:rPr sz="1800" spc="25" dirty="0">
                <a:latin typeface="Tahoma"/>
                <a:cs typeface="Tahoma"/>
              </a:rPr>
              <a:t>y</a:t>
            </a:r>
            <a:r>
              <a:rPr sz="1800" spc="-220" dirty="0">
                <a:latin typeface="Tahoma"/>
                <a:cs typeface="Tahoma"/>
              </a:rPr>
              <a:t> </a:t>
            </a:r>
            <a:r>
              <a:rPr sz="1800" dirty="0">
                <a:latin typeface="Tahoma"/>
                <a:cs typeface="Tahoma"/>
              </a:rPr>
              <a:t>comments</a:t>
            </a:r>
            <a:r>
              <a:rPr sz="1800" spc="-220" dirty="0">
                <a:latin typeface="Tahoma"/>
                <a:cs typeface="Tahoma"/>
              </a:rPr>
              <a:t> </a:t>
            </a:r>
            <a:r>
              <a:rPr sz="1800" spc="15" dirty="0">
                <a:latin typeface="Tahoma"/>
                <a:cs typeface="Tahoma"/>
              </a:rPr>
              <a:t>which</a:t>
            </a:r>
            <a:r>
              <a:rPr sz="1800" spc="-220" dirty="0">
                <a:latin typeface="Tahoma"/>
                <a:cs typeface="Tahoma"/>
              </a:rPr>
              <a:t> </a:t>
            </a:r>
            <a:r>
              <a:rPr sz="1800" spc="35" dirty="0">
                <a:latin typeface="Tahoma"/>
                <a:cs typeface="Tahoma"/>
              </a:rPr>
              <a:t>look</a:t>
            </a:r>
            <a:r>
              <a:rPr sz="1800" spc="-220" dirty="0">
                <a:latin typeface="Tahoma"/>
                <a:cs typeface="Tahoma"/>
              </a:rPr>
              <a:t> </a:t>
            </a:r>
            <a:r>
              <a:rPr sz="1800" spc="30" dirty="0">
                <a:latin typeface="Tahoma"/>
                <a:cs typeface="Tahoma"/>
              </a:rPr>
              <a:t>li</a:t>
            </a:r>
            <a:r>
              <a:rPr sz="1800" spc="20" dirty="0">
                <a:latin typeface="Tahoma"/>
                <a:cs typeface="Tahoma"/>
              </a:rPr>
              <a:t>k</a:t>
            </a:r>
            <a:r>
              <a:rPr sz="1800" spc="-5" dirty="0">
                <a:latin typeface="Tahoma"/>
                <a:cs typeface="Tahoma"/>
              </a:rPr>
              <a:t>e</a:t>
            </a:r>
            <a:r>
              <a:rPr sz="1800" spc="-220" dirty="0">
                <a:latin typeface="Tahoma"/>
                <a:cs typeface="Tahoma"/>
              </a:rPr>
              <a:t> </a:t>
            </a:r>
            <a:r>
              <a:rPr sz="1800" spc="-55" dirty="0">
                <a:latin typeface="Tahoma"/>
                <a:cs typeface="Tahoma"/>
              </a:rPr>
              <a:t>spam.</a:t>
            </a:r>
            <a:endParaRPr sz="1800" dirty="0">
              <a:latin typeface="Tahoma"/>
              <a:cs typeface="Tahoma"/>
            </a:endParaRPr>
          </a:p>
        </p:txBody>
      </p:sp>
      <p:graphicFrame>
        <p:nvGraphicFramePr>
          <p:cNvPr id="4" name="object 4"/>
          <p:cNvGraphicFramePr>
            <a:graphicFrameLocks noGrp="1"/>
          </p:cNvGraphicFramePr>
          <p:nvPr/>
        </p:nvGraphicFramePr>
        <p:xfrm>
          <a:off x="365675" y="2297743"/>
          <a:ext cx="5979795" cy="510640"/>
        </p:xfrm>
        <a:graphic>
          <a:graphicData uri="http://schemas.openxmlformats.org/drawingml/2006/table">
            <a:tbl>
              <a:tblPr firstRow="1" bandRow="1">
                <a:tableStyleId>{2D5ABB26-0587-4C30-8999-92F81FD0307C}</a:tableStyleId>
              </a:tblPr>
              <a:tblGrid>
                <a:gridCol w="1173480">
                  <a:extLst>
                    <a:ext uri="{9D8B030D-6E8A-4147-A177-3AD203B41FA5}">
                      <a16:colId xmlns:a16="http://schemas.microsoft.com/office/drawing/2014/main" val="20000"/>
                    </a:ext>
                  </a:extLst>
                </a:gridCol>
                <a:gridCol w="1176020">
                  <a:extLst>
                    <a:ext uri="{9D8B030D-6E8A-4147-A177-3AD203B41FA5}">
                      <a16:colId xmlns:a16="http://schemas.microsoft.com/office/drawing/2014/main" val="20001"/>
                    </a:ext>
                  </a:extLst>
                </a:gridCol>
                <a:gridCol w="1242060">
                  <a:extLst>
                    <a:ext uri="{9D8B030D-6E8A-4147-A177-3AD203B41FA5}">
                      <a16:colId xmlns:a16="http://schemas.microsoft.com/office/drawing/2014/main" val="20002"/>
                    </a:ext>
                  </a:extLst>
                </a:gridCol>
                <a:gridCol w="2388235">
                  <a:extLst>
                    <a:ext uri="{9D8B030D-6E8A-4147-A177-3AD203B41FA5}">
                      <a16:colId xmlns:a16="http://schemas.microsoft.com/office/drawing/2014/main" val="20003"/>
                    </a:ext>
                  </a:extLst>
                </a:gridCol>
              </a:tblGrid>
              <a:tr h="255320">
                <a:tc>
                  <a:txBody>
                    <a:bodyPr/>
                    <a:lstStyle/>
                    <a:p>
                      <a:pPr marL="31750">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marL="2540" algn="ct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algn="ct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marR="24130" algn="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r>
                        <a:rPr sz="1700" b="1" spc="-155" dirty="0">
                          <a:latin typeface="Trebuchet MS"/>
                          <a:cs typeface="Trebuchet MS"/>
                        </a:rPr>
                        <a:t> </a:t>
                      </a: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r>
                        <a:rPr sz="1700" b="1" spc="-105" dirty="0">
                          <a:latin typeface="Trebuchet MS"/>
                          <a:cs typeface="Trebuchet MS"/>
                        </a:rPr>
                        <a:t> </a:t>
                      </a:r>
                      <a:r>
                        <a:rPr sz="1700" b="1" dirty="0">
                          <a:latin typeface="Trebuchet MS"/>
                          <a:cs typeface="Trebuchet MS"/>
                        </a:rPr>
                        <a:t>...</a:t>
                      </a:r>
                      <a:endParaRPr sz="1700">
                        <a:latin typeface="Trebuchet MS"/>
                        <a:cs typeface="Trebuchet MS"/>
                      </a:endParaRPr>
                    </a:p>
                  </a:txBody>
                  <a:tcPr marL="0" marR="0" marT="0" marB="0"/>
                </a:tc>
                <a:extLst>
                  <a:ext uri="{0D108BD9-81ED-4DB2-BD59-A6C34878D82A}">
                    <a16:rowId xmlns:a16="http://schemas.microsoft.com/office/drawing/2014/main" val="10000"/>
                  </a:ext>
                </a:extLst>
              </a:tr>
              <a:tr h="255320">
                <a:tc>
                  <a:txBody>
                    <a:bodyPr/>
                    <a:lstStyle/>
                    <a:p>
                      <a:pPr marL="31750">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marL="2540" algn="ct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algn="ct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endParaRPr sz="1700">
                        <a:latin typeface="Trebuchet MS"/>
                        <a:cs typeface="Trebuchet MS"/>
                      </a:endParaRPr>
                    </a:p>
                  </a:txBody>
                  <a:tcPr marL="0" marR="0" marT="0" marB="0"/>
                </a:tc>
                <a:tc>
                  <a:txBody>
                    <a:bodyPr/>
                    <a:lstStyle/>
                    <a:p>
                      <a:pPr marR="24130" algn="r">
                        <a:lnSpc>
                          <a:spcPts val="1910"/>
                        </a:lnSpc>
                      </a:pP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r>
                        <a:rPr sz="1700" b="1" spc="-155" dirty="0">
                          <a:latin typeface="Trebuchet MS"/>
                          <a:cs typeface="Trebuchet MS"/>
                        </a:rPr>
                        <a:t> </a:t>
                      </a:r>
                      <a:r>
                        <a:rPr sz="1700" b="1" dirty="0">
                          <a:latin typeface="Trebuchet MS"/>
                          <a:cs typeface="Trebuchet MS"/>
                        </a:rPr>
                        <a:t>EPIC</a:t>
                      </a:r>
                      <a:r>
                        <a:rPr sz="1700" b="1" spc="-105" dirty="0">
                          <a:latin typeface="Trebuchet MS"/>
                          <a:cs typeface="Trebuchet MS"/>
                        </a:rPr>
                        <a:t> </a:t>
                      </a:r>
                      <a:r>
                        <a:rPr sz="1700" b="1" spc="-90" dirty="0">
                          <a:latin typeface="Trebuchet MS"/>
                          <a:cs typeface="Trebuchet MS"/>
                        </a:rPr>
                        <a:t>F</a:t>
                      </a:r>
                      <a:r>
                        <a:rPr sz="1700" b="1" dirty="0">
                          <a:latin typeface="Trebuchet MS"/>
                          <a:cs typeface="Trebuchet MS"/>
                        </a:rPr>
                        <a:t>AIL!</a:t>
                      </a:r>
                      <a:r>
                        <a:rPr sz="1700" b="1" spc="-105" dirty="0">
                          <a:latin typeface="Trebuchet MS"/>
                          <a:cs typeface="Trebuchet MS"/>
                        </a:rPr>
                        <a:t> </a:t>
                      </a:r>
                      <a:r>
                        <a:rPr sz="1700" b="1" dirty="0">
                          <a:latin typeface="Trebuchet MS"/>
                          <a:cs typeface="Trebuchet MS"/>
                        </a:rPr>
                        <a:t>...</a:t>
                      </a:r>
                      <a:endParaRPr sz="1700">
                        <a:latin typeface="Trebuchet MS"/>
                        <a:cs typeface="Trebuchet MS"/>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384725" y="3014531"/>
            <a:ext cx="8355330" cy="1661795"/>
          </a:xfrm>
          <a:prstGeom prst="rect">
            <a:avLst/>
          </a:prstGeom>
        </p:spPr>
        <p:txBody>
          <a:bodyPr vert="horz" wrap="square" lIns="0" tIns="12700" rIns="0" bIns="0" rtlCol="0">
            <a:spAutoFit/>
          </a:bodyPr>
          <a:lstStyle/>
          <a:p>
            <a:pPr marL="12700">
              <a:lnSpc>
                <a:spcPct val="100000"/>
              </a:lnSpc>
              <a:spcBef>
                <a:spcPts val="100"/>
              </a:spcBef>
            </a:pPr>
            <a:r>
              <a:rPr sz="1800" b="1" spc="90" dirty="0">
                <a:solidFill>
                  <a:srgbClr val="F46524"/>
                </a:solidFill>
                <a:latin typeface="Trebuchet MS"/>
                <a:cs typeface="Trebuchet MS"/>
              </a:rPr>
              <a:t>H</a:t>
            </a:r>
            <a:r>
              <a:rPr sz="1800" b="1" spc="35" dirty="0">
                <a:solidFill>
                  <a:srgbClr val="F46524"/>
                </a:solidFill>
                <a:latin typeface="Trebuchet MS"/>
                <a:cs typeface="Trebuchet MS"/>
              </a:rPr>
              <a:t>o</a:t>
            </a:r>
            <a:r>
              <a:rPr sz="1800" b="1" spc="95" dirty="0">
                <a:solidFill>
                  <a:srgbClr val="F46524"/>
                </a:solidFill>
                <a:latin typeface="Trebuchet MS"/>
                <a:cs typeface="Trebuchet MS"/>
              </a:rPr>
              <a:t>w</a:t>
            </a:r>
            <a:r>
              <a:rPr sz="1800" b="1" spc="-160" dirty="0">
                <a:solidFill>
                  <a:srgbClr val="F46524"/>
                </a:solidFill>
                <a:latin typeface="Trebuchet MS"/>
                <a:cs typeface="Trebuchet MS"/>
              </a:rPr>
              <a:t> </a:t>
            </a:r>
            <a:r>
              <a:rPr sz="1800" b="1" spc="-40" dirty="0">
                <a:solidFill>
                  <a:srgbClr val="F46524"/>
                </a:solidFill>
                <a:latin typeface="Trebuchet MS"/>
                <a:cs typeface="Trebuchet MS"/>
              </a:rPr>
              <a:t>t</a:t>
            </a:r>
            <a:r>
              <a:rPr sz="1800" b="1" spc="70" dirty="0">
                <a:solidFill>
                  <a:srgbClr val="F46524"/>
                </a:solidFill>
                <a:latin typeface="Trebuchet MS"/>
                <a:cs typeface="Trebuchet MS"/>
              </a:rPr>
              <a:t>o</a:t>
            </a:r>
            <a:r>
              <a:rPr sz="1800" b="1" spc="-114" dirty="0">
                <a:solidFill>
                  <a:srgbClr val="F46524"/>
                </a:solidFill>
                <a:latin typeface="Trebuchet MS"/>
                <a:cs typeface="Trebuchet MS"/>
              </a:rPr>
              <a:t> </a:t>
            </a:r>
            <a:r>
              <a:rPr sz="1800" b="1" spc="45" dirty="0">
                <a:solidFill>
                  <a:srgbClr val="F46524"/>
                </a:solidFill>
                <a:latin typeface="Trebuchet MS"/>
                <a:cs typeface="Trebuchet MS"/>
              </a:rPr>
              <a:t>classify</a:t>
            </a:r>
            <a:r>
              <a:rPr sz="1800" b="1" spc="-160" dirty="0">
                <a:solidFill>
                  <a:srgbClr val="F46524"/>
                </a:solidFill>
                <a:latin typeface="Trebuchet MS"/>
                <a:cs typeface="Trebuchet MS"/>
              </a:rPr>
              <a:t> </a:t>
            </a:r>
            <a:r>
              <a:rPr sz="1800" b="1" spc="75" dirty="0">
                <a:solidFill>
                  <a:srgbClr val="F46524"/>
                </a:solidFill>
                <a:latin typeface="Trebuchet MS"/>
                <a:cs typeface="Trebuchet MS"/>
              </a:rPr>
              <a:t>spammers?</a:t>
            </a:r>
            <a:endParaRPr sz="1800">
              <a:latin typeface="Trebuchet MS"/>
              <a:cs typeface="Trebuchet MS"/>
            </a:endParaRPr>
          </a:p>
          <a:p>
            <a:pPr marL="12700" marR="5080">
              <a:lnSpc>
                <a:spcPct val="114599"/>
              </a:lnSpc>
              <a:spcBef>
                <a:spcPts val="1725"/>
              </a:spcBef>
            </a:pPr>
            <a:r>
              <a:rPr sz="1800" spc="-10" dirty="0">
                <a:latin typeface="Tahoma"/>
                <a:cs typeface="Tahoma"/>
              </a:rPr>
              <a:t>Though</a:t>
            </a:r>
            <a:r>
              <a:rPr sz="1800" spc="-220" dirty="0">
                <a:latin typeface="Tahoma"/>
                <a:cs typeface="Tahoma"/>
              </a:rPr>
              <a:t> </a:t>
            </a:r>
            <a:r>
              <a:rPr sz="1800" spc="-25" dirty="0">
                <a:latin typeface="Tahoma"/>
                <a:cs typeface="Tahoma"/>
              </a:rPr>
              <a:t>spam</a:t>
            </a:r>
            <a:r>
              <a:rPr sz="1800" spc="-215" dirty="0">
                <a:latin typeface="Tahoma"/>
                <a:cs typeface="Tahoma"/>
              </a:rPr>
              <a:t> </a:t>
            </a:r>
            <a:r>
              <a:rPr sz="1800" spc="20" dirty="0">
                <a:latin typeface="Tahoma"/>
                <a:cs typeface="Tahoma"/>
              </a:rPr>
              <a:t>detection</a:t>
            </a:r>
            <a:r>
              <a:rPr sz="1800" spc="-215" dirty="0">
                <a:latin typeface="Tahoma"/>
                <a:cs typeface="Tahoma"/>
              </a:rPr>
              <a:t> </a:t>
            </a:r>
            <a:r>
              <a:rPr sz="1800" spc="10" dirty="0">
                <a:latin typeface="Tahoma"/>
                <a:cs typeface="Tahoma"/>
              </a:rPr>
              <a:t>is</a:t>
            </a:r>
            <a:r>
              <a:rPr sz="1800" spc="-215" dirty="0">
                <a:latin typeface="Tahoma"/>
                <a:cs typeface="Tahoma"/>
              </a:rPr>
              <a:t> </a:t>
            </a:r>
            <a:r>
              <a:rPr sz="1800" spc="-35" dirty="0">
                <a:latin typeface="Tahoma"/>
                <a:cs typeface="Tahoma"/>
              </a:rPr>
              <a:t>a</a:t>
            </a:r>
            <a:r>
              <a:rPr sz="1800" spc="-215" dirty="0">
                <a:latin typeface="Tahoma"/>
                <a:cs typeface="Tahoma"/>
              </a:rPr>
              <a:t> </a:t>
            </a:r>
            <a:r>
              <a:rPr sz="1800" spc="20" dirty="0">
                <a:latin typeface="Tahoma"/>
                <a:cs typeface="Tahoma"/>
              </a:rPr>
              <a:t>wide</a:t>
            </a:r>
            <a:r>
              <a:rPr sz="1800" spc="-215" dirty="0">
                <a:latin typeface="Tahoma"/>
                <a:cs typeface="Tahoma"/>
              </a:rPr>
              <a:t> </a:t>
            </a:r>
            <a:r>
              <a:rPr sz="1800" dirty="0">
                <a:latin typeface="Tahoma"/>
                <a:cs typeface="Tahoma"/>
              </a:rPr>
              <a:t>area</a:t>
            </a:r>
            <a:r>
              <a:rPr sz="1800" spc="-215" dirty="0">
                <a:latin typeface="Tahoma"/>
                <a:cs typeface="Tahoma"/>
              </a:rPr>
              <a:t> </a:t>
            </a:r>
            <a:r>
              <a:rPr sz="1800" spc="25" dirty="0">
                <a:latin typeface="Tahoma"/>
                <a:cs typeface="Tahoma"/>
              </a:rPr>
              <a:t>of</a:t>
            </a:r>
            <a:r>
              <a:rPr sz="1800" spc="-215" dirty="0">
                <a:latin typeface="Tahoma"/>
                <a:cs typeface="Tahoma"/>
              </a:rPr>
              <a:t> </a:t>
            </a:r>
            <a:r>
              <a:rPr sz="1800" spc="10" dirty="0">
                <a:latin typeface="Tahoma"/>
                <a:cs typeface="Tahoma"/>
              </a:rPr>
              <a:t>research</a:t>
            </a:r>
            <a:r>
              <a:rPr sz="1800" spc="-215" dirty="0">
                <a:latin typeface="Tahoma"/>
                <a:cs typeface="Tahoma"/>
              </a:rPr>
              <a:t> </a:t>
            </a:r>
            <a:r>
              <a:rPr sz="1800" spc="20" dirty="0">
                <a:latin typeface="Tahoma"/>
                <a:cs typeface="Tahoma"/>
              </a:rPr>
              <a:t>in</a:t>
            </a:r>
            <a:r>
              <a:rPr sz="1800" spc="-215" dirty="0">
                <a:latin typeface="Tahoma"/>
                <a:cs typeface="Tahoma"/>
              </a:rPr>
              <a:t> </a:t>
            </a:r>
            <a:r>
              <a:rPr sz="1800" spc="30" dirty="0">
                <a:latin typeface="Tahoma"/>
                <a:cs typeface="Tahoma"/>
              </a:rPr>
              <a:t>its</a:t>
            </a:r>
            <a:r>
              <a:rPr sz="1800" spc="-215" dirty="0">
                <a:latin typeface="Tahoma"/>
                <a:cs typeface="Tahoma"/>
              </a:rPr>
              <a:t> </a:t>
            </a:r>
            <a:r>
              <a:rPr sz="1800" spc="20" dirty="0">
                <a:latin typeface="Tahoma"/>
                <a:cs typeface="Tahoma"/>
              </a:rPr>
              <a:t>own</a:t>
            </a:r>
            <a:r>
              <a:rPr sz="1800" spc="-215" dirty="0">
                <a:latin typeface="Tahoma"/>
                <a:cs typeface="Tahoma"/>
              </a:rPr>
              <a:t> </a:t>
            </a:r>
            <a:r>
              <a:rPr sz="1800" spc="15" dirty="0">
                <a:latin typeface="Tahoma"/>
                <a:cs typeface="Tahoma"/>
              </a:rPr>
              <a:t>we</a:t>
            </a:r>
            <a:r>
              <a:rPr sz="1800" spc="-215" dirty="0">
                <a:latin typeface="Tahoma"/>
                <a:cs typeface="Tahoma"/>
              </a:rPr>
              <a:t> </a:t>
            </a:r>
            <a:r>
              <a:rPr sz="1800" spc="-10" dirty="0">
                <a:latin typeface="Tahoma"/>
                <a:cs typeface="Tahoma"/>
              </a:rPr>
              <a:t>can</a:t>
            </a:r>
            <a:r>
              <a:rPr sz="1800" spc="-215" dirty="0">
                <a:latin typeface="Tahoma"/>
                <a:cs typeface="Tahoma"/>
              </a:rPr>
              <a:t> </a:t>
            </a:r>
            <a:r>
              <a:rPr sz="1800" spc="-10" dirty="0">
                <a:latin typeface="Tahoma"/>
                <a:cs typeface="Tahoma"/>
              </a:rPr>
              <a:t>use</a:t>
            </a:r>
            <a:r>
              <a:rPr sz="1800" spc="-215" dirty="0">
                <a:latin typeface="Tahoma"/>
                <a:cs typeface="Tahoma"/>
              </a:rPr>
              <a:t> </a:t>
            </a:r>
            <a:r>
              <a:rPr sz="1800" spc="-35" dirty="0">
                <a:latin typeface="Tahoma"/>
                <a:cs typeface="Tahoma"/>
              </a:rPr>
              <a:t>a</a:t>
            </a:r>
            <a:r>
              <a:rPr sz="1800" spc="-215" dirty="0">
                <a:latin typeface="Tahoma"/>
                <a:cs typeface="Tahoma"/>
              </a:rPr>
              <a:t> </a:t>
            </a:r>
            <a:r>
              <a:rPr sz="1800" spc="20" dirty="0">
                <a:latin typeface="Tahoma"/>
                <a:cs typeface="Tahoma"/>
              </a:rPr>
              <a:t>very</a:t>
            </a:r>
            <a:r>
              <a:rPr sz="1800" spc="-215" dirty="0">
                <a:latin typeface="Tahoma"/>
                <a:cs typeface="Tahoma"/>
              </a:rPr>
              <a:t> </a:t>
            </a:r>
            <a:r>
              <a:rPr sz="1800" spc="5" dirty="0">
                <a:latin typeface="Tahoma"/>
                <a:cs typeface="Tahoma"/>
              </a:rPr>
              <a:t>simple </a:t>
            </a:r>
            <a:r>
              <a:rPr sz="1800" spc="-550" dirty="0">
                <a:latin typeface="Tahoma"/>
                <a:cs typeface="Tahoma"/>
              </a:rPr>
              <a:t> </a:t>
            </a:r>
            <a:r>
              <a:rPr sz="1800" spc="5" dirty="0">
                <a:latin typeface="Tahoma"/>
                <a:cs typeface="Tahoma"/>
              </a:rPr>
              <a:t>approach</a:t>
            </a:r>
            <a:r>
              <a:rPr sz="1800" spc="-220" dirty="0">
                <a:latin typeface="Tahoma"/>
                <a:cs typeface="Tahoma"/>
              </a:rPr>
              <a:t> </a:t>
            </a:r>
            <a:r>
              <a:rPr sz="1800" spc="15" dirty="0">
                <a:latin typeface="Tahoma"/>
                <a:cs typeface="Tahoma"/>
              </a:rPr>
              <a:t>which</a:t>
            </a:r>
            <a:r>
              <a:rPr sz="1800" spc="-220" dirty="0">
                <a:latin typeface="Tahoma"/>
                <a:cs typeface="Tahoma"/>
              </a:rPr>
              <a:t> </a:t>
            </a:r>
            <a:r>
              <a:rPr sz="1800" spc="10" dirty="0">
                <a:latin typeface="Tahoma"/>
                <a:cs typeface="Tahoma"/>
              </a:rPr>
              <a:t>sufﬁce</a:t>
            </a:r>
            <a:r>
              <a:rPr sz="1800" spc="-220" dirty="0">
                <a:latin typeface="Tahoma"/>
                <a:cs typeface="Tahoma"/>
              </a:rPr>
              <a:t> </a:t>
            </a:r>
            <a:r>
              <a:rPr sz="1800" spc="40" dirty="0">
                <a:latin typeface="Tahoma"/>
                <a:cs typeface="Tahoma"/>
              </a:rPr>
              <a:t>for</a:t>
            </a:r>
            <a:r>
              <a:rPr sz="1800" spc="-220" dirty="0">
                <a:latin typeface="Tahoma"/>
                <a:cs typeface="Tahoma"/>
              </a:rPr>
              <a:t> </a:t>
            </a:r>
            <a:r>
              <a:rPr sz="1800" spc="30" dirty="0">
                <a:latin typeface="Tahoma"/>
                <a:cs typeface="Tahoma"/>
              </a:rPr>
              <a:t>our</a:t>
            </a:r>
            <a:r>
              <a:rPr sz="1800" spc="-220" dirty="0">
                <a:latin typeface="Tahoma"/>
                <a:cs typeface="Tahoma"/>
              </a:rPr>
              <a:t> </a:t>
            </a:r>
            <a:r>
              <a:rPr sz="1800" dirty="0">
                <a:latin typeface="Tahoma"/>
                <a:cs typeface="Tahoma"/>
              </a:rPr>
              <a:t>application.</a:t>
            </a:r>
            <a:endParaRPr sz="1800">
              <a:latin typeface="Tahoma"/>
              <a:cs typeface="Tahoma"/>
            </a:endParaRPr>
          </a:p>
          <a:p>
            <a:pPr marL="12700">
              <a:lnSpc>
                <a:spcPct val="100000"/>
              </a:lnSpc>
              <a:spcBef>
                <a:spcPts val="1890"/>
              </a:spcBef>
            </a:pPr>
            <a:r>
              <a:rPr sz="1800" spc="-65" dirty="0">
                <a:latin typeface="Tahoma"/>
                <a:cs typeface="Tahoma"/>
              </a:rPr>
              <a:t>Take</a:t>
            </a:r>
            <a:r>
              <a:rPr sz="1800" spc="-220" dirty="0">
                <a:latin typeface="Tahoma"/>
                <a:cs typeface="Tahoma"/>
              </a:rPr>
              <a:t> </a:t>
            </a:r>
            <a:r>
              <a:rPr sz="1800" dirty="0">
                <a:latin typeface="Tahoma"/>
                <a:cs typeface="Tahoma"/>
              </a:rPr>
              <a:t>comments</a:t>
            </a:r>
            <a:r>
              <a:rPr sz="1800" spc="-215" dirty="0">
                <a:latin typeface="Tahoma"/>
                <a:cs typeface="Tahoma"/>
              </a:rPr>
              <a:t> </a:t>
            </a:r>
            <a:r>
              <a:rPr sz="1800" spc="35" dirty="0">
                <a:latin typeface="Tahoma"/>
                <a:cs typeface="Tahoma"/>
              </a:rPr>
              <a:t>with</a:t>
            </a:r>
            <a:r>
              <a:rPr sz="1800" spc="-215" dirty="0">
                <a:latin typeface="Tahoma"/>
                <a:cs typeface="Tahoma"/>
              </a:rPr>
              <a:t> </a:t>
            </a:r>
            <a:r>
              <a:rPr sz="1800" spc="45" dirty="0">
                <a:latin typeface="Tahoma"/>
                <a:cs typeface="Tahoma"/>
              </a:rPr>
              <a:t>lot</a:t>
            </a:r>
            <a:r>
              <a:rPr sz="1800" spc="-215" dirty="0">
                <a:latin typeface="Tahoma"/>
                <a:cs typeface="Tahoma"/>
              </a:rPr>
              <a:t> </a:t>
            </a:r>
            <a:r>
              <a:rPr sz="1800" spc="25" dirty="0">
                <a:latin typeface="Tahoma"/>
                <a:cs typeface="Tahoma"/>
              </a:rPr>
              <a:t>of</a:t>
            </a:r>
            <a:r>
              <a:rPr sz="1800" spc="-215" dirty="0">
                <a:latin typeface="Tahoma"/>
                <a:cs typeface="Tahoma"/>
              </a:rPr>
              <a:t> </a:t>
            </a:r>
            <a:r>
              <a:rPr sz="1800" spc="10" dirty="0">
                <a:latin typeface="Tahoma"/>
                <a:cs typeface="Tahoma"/>
              </a:rPr>
              <a:t>repeated</a:t>
            </a:r>
            <a:r>
              <a:rPr sz="1800" spc="-215" dirty="0">
                <a:latin typeface="Tahoma"/>
                <a:cs typeface="Tahoma"/>
              </a:rPr>
              <a:t> </a:t>
            </a:r>
            <a:r>
              <a:rPr sz="1800" spc="25" dirty="0">
                <a:latin typeface="Tahoma"/>
                <a:cs typeface="Tahoma"/>
              </a:rPr>
              <a:t>words</a:t>
            </a:r>
            <a:r>
              <a:rPr sz="1800" spc="-215" dirty="0">
                <a:latin typeface="Tahoma"/>
                <a:cs typeface="Tahoma"/>
              </a:rPr>
              <a:t> </a:t>
            </a:r>
            <a:r>
              <a:rPr sz="1800" spc="-90" dirty="0">
                <a:latin typeface="Tahoma"/>
                <a:cs typeface="Tahoma"/>
              </a:rPr>
              <a:t>(i.e.</a:t>
            </a:r>
            <a:r>
              <a:rPr sz="1800" spc="-215" dirty="0">
                <a:latin typeface="Tahoma"/>
                <a:cs typeface="Tahoma"/>
              </a:rPr>
              <a:t> </a:t>
            </a:r>
            <a:r>
              <a:rPr sz="1800" spc="20" dirty="0">
                <a:latin typeface="Tahoma"/>
                <a:cs typeface="Tahoma"/>
              </a:rPr>
              <a:t>very</a:t>
            </a:r>
            <a:r>
              <a:rPr sz="1800" spc="-215" dirty="0">
                <a:latin typeface="Tahoma"/>
                <a:cs typeface="Tahoma"/>
              </a:rPr>
              <a:t> </a:t>
            </a:r>
            <a:r>
              <a:rPr sz="1800" dirty="0">
                <a:latin typeface="Tahoma"/>
                <a:cs typeface="Tahoma"/>
              </a:rPr>
              <a:t>less</a:t>
            </a:r>
            <a:r>
              <a:rPr sz="1800" spc="-215" dirty="0">
                <a:latin typeface="Tahoma"/>
                <a:cs typeface="Tahoma"/>
              </a:rPr>
              <a:t> </a:t>
            </a:r>
            <a:r>
              <a:rPr sz="1800" spc="-345" dirty="0">
                <a:latin typeface="Tahoma"/>
                <a:cs typeface="Tahoma"/>
              </a:rPr>
              <a:t>%</a:t>
            </a:r>
            <a:r>
              <a:rPr sz="1800" spc="-215" dirty="0">
                <a:latin typeface="Tahoma"/>
                <a:cs typeface="Tahoma"/>
              </a:rPr>
              <a:t> </a:t>
            </a:r>
            <a:r>
              <a:rPr sz="1800" spc="25" dirty="0">
                <a:latin typeface="Tahoma"/>
                <a:cs typeface="Tahoma"/>
              </a:rPr>
              <a:t>of</a:t>
            </a:r>
            <a:r>
              <a:rPr sz="1800" spc="-215" dirty="0">
                <a:latin typeface="Tahoma"/>
                <a:cs typeface="Tahoma"/>
              </a:rPr>
              <a:t> </a:t>
            </a:r>
            <a:r>
              <a:rPr sz="1800" spc="5" dirty="0">
                <a:latin typeface="Tahoma"/>
                <a:cs typeface="Tahoma"/>
              </a:rPr>
              <a:t>unique</a:t>
            </a:r>
            <a:r>
              <a:rPr sz="1800" spc="-215" dirty="0">
                <a:latin typeface="Tahoma"/>
                <a:cs typeface="Tahoma"/>
              </a:rPr>
              <a:t> </a:t>
            </a:r>
            <a:r>
              <a:rPr sz="1800" spc="-30" dirty="0">
                <a:latin typeface="Tahoma"/>
                <a:cs typeface="Tahoma"/>
              </a:rPr>
              <a:t>words).</a:t>
            </a:r>
            <a:endParaRPr sz="1800">
              <a:latin typeface="Tahoma"/>
              <a:cs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47872"/>
            <a:ext cx="6701875"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0" dirty="0">
                <a:solidFill>
                  <a:srgbClr val="000000"/>
                </a:solidFill>
              </a:rPr>
              <a:t>Cleaning</a:t>
            </a:r>
            <a:r>
              <a:rPr sz="3000" b="1" spc="-185" dirty="0">
                <a:solidFill>
                  <a:srgbClr val="000000"/>
                </a:solidFill>
              </a:rPr>
              <a:t> </a:t>
            </a:r>
            <a:r>
              <a:rPr sz="3000" b="1" spc="15" dirty="0">
                <a:solidFill>
                  <a:srgbClr val="000000"/>
                </a:solidFill>
              </a:rPr>
              <a:t>&amp;</a:t>
            </a:r>
            <a:r>
              <a:rPr sz="3000" b="1" spc="-285" dirty="0">
                <a:solidFill>
                  <a:srgbClr val="000000"/>
                </a:solidFill>
              </a:rPr>
              <a:t> </a:t>
            </a:r>
            <a:r>
              <a:rPr sz="3000" b="1" spc="40" dirty="0">
                <a:solidFill>
                  <a:srgbClr val="000000"/>
                </a:solidFill>
              </a:rPr>
              <a:t>Visualiz</a:t>
            </a:r>
            <a:r>
              <a:rPr sz="3000" b="1" spc="30" dirty="0">
                <a:solidFill>
                  <a:srgbClr val="000000"/>
                </a:solidFill>
              </a:rPr>
              <a:t>a</a:t>
            </a:r>
            <a:r>
              <a:rPr sz="3000" b="1" spc="-5" dirty="0">
                <a:solidFill>
                  <a:srgbClr val="000000"/>
                </a:solidFill>
              </a:rPr>
              <a:t>tion</a:t>
            </a:r>
            <a:endParaRPr sz="3000" b="1" dirty="0"/>
          </a:p>
        </p:txBody>
      </p:sp>
      <p:sp>
        <p:nvSpPr>
          <p:cNvPr id="3" name="object 3"/>
          <p:cNvSpPr txBox="1"/>
          <p:nvPr/>
        </p:nvSpPr>
        <p:spPr>
          <a:xfrm>
            <a:off x="1189025" y="4540156"/>
            <a:ext cx="676655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Lesser</a:t>
            </a:r>
            <a:r>
              <a:rPr sz="1800" spc="-220" dirty="0">
                <a:latin typeface="Tahoma"/>
                <a:cs typeface="Tahoma"/>
              </a:rPr>
              <a:t> </a:t>
            </a:r>
            <a:r>
              <a:rPr sz="1800" dirty="0">
                <a:latin typeface="Tahoma"/>
                <a:cs typeface="Tahoma"/>
              </a:rPr>
              <a:t>percentage</a:t>
            </a:r>
            <a:r>
              <a:rPr sz="1800" spc="-215" dirty="0">
                <a:latin typeface="Tahoma"/>
                <a:cs typeface="Tahoma"/>
              </a:rPr>
              <a:t> </a:t>
            </a:r>
            <a:r>
              <a:rPr sz="1800" spc="25" dirty="0">
                <a:latin typeface="Tahoma"/>
                <a:cs typeface="Tahoma"/>
              </a:rPr>
              <a:t>of</a:t>
            </a:r>
            <a:r>
              <a:rPr sz="1800" spc="-215" dirty="0">
                <a:latin typeface="Tahoma"/>
                <a:cs typeface="Tahoma"/>
              </a:rPr>
              <a:t> </a:t>
            </a:r>
            <a:r>
              <a:rPr sz="1800" spc="5" dirty="0">
                <a:latin typeface="Tahoma"/>
                <a:cs typeface="Tahoma"/>
              </a:rPr>
              <a:t>unique</a:t>
            </a:r>
            <a:r>
              <a:rPr sz="1800" spc="-215" dirty="0">
                <a:latin typeface="Tahoma"/>
                <a:cs typeface="Tahoma"/>
              </a:rPr>
              <a:t> </a:t>
            </a:r>
            <a:r>
              <a:rPr sz="1800" spc="25" dirty="0">
                <a:latin typeface="Tahoma"/>
                <a:cs typeface="Tahoma"/>
              </a:rPr>
              <a:t>words</a:t>
            </a:r>
            <a:r>
              <a:rPr sz="1800" spc="-210" dirty="0">
                <a:latin typeface="Tahoma"/>
                <a:cs typeface="Tahoma"/>
              </a:rPr>
              <a:t> </a:t>
            </a:r>
            <a:r>
              <a:rPr sz="1800" spc="5" dirty="0">
                <a:latin typeface="Tahoma"/>
                <a:cs typeface="Tahoma"/>
              </a:rPr>
              <a:t>increases</a:t>
            </a:r>
            <a:r>
              <a:rPr sz="1800" spc="-215" dirty="0">
                <a:latin typeface="Tahoma"/>
                <a:cs typeface="Tahoma"/>
              </a:rPr>
              <a:t> </a:t>
            </a:r>
            <a:r>
              <a:rPr sz="1800" spc="20" dirty="0">
                <a:latin typeface="Tahoma"/>
                <a:cs typeface="Tahoma"/>
              </a:rPr>
              <a:t>the</a:t>
            </a:r>
            <a:r>
              <a:rPr sz="1800" spc="-220" dirty="0">
                <a:latin typeface="Tahoma"/>
                <a:cs typeface="Tahoma"/>
              </a:rPr>
              <a:t> </a:t>
            </a:r>
            <a:r>
              <a:rPr sz="1800" spc="-10" dirty="0">
                <a:latin typeface="Tahoma"/>
                <a:cs typeface="Tahoma"/>
              </a:rPr>
              <a:t>chances</a:t>
            </a:r>
            <a:r>
              <a:rPr sz="1800" spc="-215" dirty="0">
                <a:latin typeface="Tahoma"/>
                <a:cs typeface="Tahoma"/>
              </a:rPr>
              <a:t> </a:t>
            </a:r>
            <a:r>
              <a:rPr sz="1800" spc="25" dirty="0">
                <a:latin typeface="Tahoma"/>
                <a:cs typeface="Tahoma"/>
              </a:rPr>
              <a:t>of</a:t>
            </a:r>
            <a:r>
              <a:rPr sz="1800" spc="-215" dirty="0">
                <a:latin typeface="Tahoma"/>
                <a:cs typeface="Tahoma"/>
              </a:rPr>
              <a:t> </a:t>
            </a:r>
            <a:r>
              <a:rPr sz="1800" spc="-5" dirty="0">
                <a:latin typeface="Tahoma"/>
                <a:cs typeface="Tahoma"/>
              </a:rPr>
              <a:t>toxicity.</a:t>
            </a:r>
            <a:endParaRPr sz="1800">
              <a:latin typeface="Tahoma"/>
              <a:cs typeface="Tahoma"/>
            </a:endParaRPr>
          </a:p>
        </p:txBody>
      </p:sp>
      <p:sp>
        <p:nvSpPr>
          <p:cNvPr id="4" name="object 4"/>
          <p:cNvSpPr txBox="1"/>
          <p:nvPr/>
        </p:nvSpPr>
        <p:spPr>
          <a:xfrm>
            <a:off x="384725" y="1276829"/>
            <a:ext cx="4487545" cy="604520"/>
          </a:xfrm>
          <a:prstGeom prst="rect">
            <a:avLst/>
          </a:prstGeom>
        </p:spPr>
        <p:txBody>
          <a:bodyPr vert="horz" wrap="square" lIns="0" tIns="35560" rIns="0" bIns="0" rtlCol="0">
            <a:spAutoFit/>
          </a:bodyPr>
          <a:lstStyle/>
          <a:p>
            <a:pPr marL="12700">
              <a:lnSpc>
                <a:spcPct val="100000"/>
              </a:lnSpc>
              <a:spcBef>
                <a:spcPts val="280"/>
              </a:spcBef>
            </a:pPr>
            <a:r>
              <a:rPr sz="1800" b="1" spc="5" dirty="0">
                <a:solidFill>
                  <a:srgbClr val="F46524"/>
                </a:solidFill>
                <a:latin typeface="Trebuchet MS"/>
                <a:cs typeface="Trebuchet MS"/>
              </a:rPr>
              <a:t>Are</a:t>
            </a:r>
            <a:r>
              <a:rPr sz="1800" b="1" spc="-125" dirty="0">
                <a:solidFill>
                  <a:srgbClr val="F46524"/>
                </a:solidFill>
                <a:latin typeface="Trebuchet MS"/>
                <a:cs typeface="Trebuchet MS"/>
              </a:rPr>
              <a:t> </a:t>
            </a:r>
            <a:r>
              <a:rPr sz="1800" b="1" spc="75" dirty="0">
                <a:solidFill>
                  <a:srgbClr val="F46524"/>
                </a:solidFill>
                <a:latin typeface="Trebuchet MS"/>
                <a:cs typeface="Trebuchet MS"/>
              </a:rPr>
              <a:t>spammers</a:t>
            </a:r>
            <a:r>
              <a:rPr sz="1800" b="1" spc="-120" dirty="0">
                <a:solidFill>
                  <a:srgbClr val="F46524"/>
                </a:solidFill>
                <a:latin typeface="Trebuchet MS"/>
                <a:cs typeface="Trebuchet MS"/>
              </a:rPr>
              <a:t> </a:t>
            </a:r>
            <a:r>
              <a:rPr sz="1800" b="1" spc="35" dirty="0">
                <a:solidFill>
                  <a:srgbClr val="F46524"/>
                </a:solidFill>
                <a:latin typeface="Trebuchet MS"/>
                <a:cs typeface="Trebuchet MS"/>
              </a:rPr>
              <a:t>more</a:t>
            </a:r>
            <a:r>
              <a:rPr sz="1800" b="1" spc="-120" dirty="0">
                <a:solidFill>
                  <a:srgbClr val="F46524"/>
                </a:solidFill>
                <a:latin typeface="Trebuchet MS"/>
                <a:cs typeface="Trebuchet MS"/>
              </a:rPr>
              <a:t> </a:t>
            </a:r>
            <a:r>
              <a:rPr sz="1800" b="1" spc="5" dirty="0">
                <a:solidFill>
                  <a:srgbClr val="F46524"/>
                </a:solidFill>
                <a:latin typeface="Trebuchet MS"/>
                <a:cs typeface="Trebuchet MS"/>
              </a:rPr>
              <a:t>toxic?</a:t>
            </a:r>
            <a:endParaRPr sz="1800">
              <a:latin typeface="Trebuchet MS"/>
              <a:cs typeface="Trebuchet MS"/>
            </a:endParaRPr>
          </a:p>
          <a:p>
            <a:pPr marR="5080" algn="r">
              <a:lnSpc>
                <a:spcPct val="100000"/>
              </a:lnSpc>
              <a:spcBef>
                <a:spcPts val="175"/>
              </a:spcBef>
            </a:pPr>
            <a:r>
              <a:rPr sz="1700" b="1" spc="-95" dirty="0">
                <a:latin typeface="Tahoma"/>
                <a:cs typeface="Tahoma"/>
              </a:rPr>
              <a:t>Ba</a:t>
            </a:r>
            <a:r>
              <a:rPr sz="1700" b="1" spc="-60" dirty="0">
                <a:latin typeface="Tahoma"/>
                <a:cs typeface="Tahoma"/>
              </a:rPr>
              <a:t>r</a:t>
            </a:r>
            <a:r>
              <a:rPr sz="1700" b="1" spc="-175" dirty="0">
                <a:latin typeface="Tahoma"/>
                <a:cs typeface="Tahoma"/>
              </a:rPr>
              <a:t> </a:t>
            </a:r>
            <a:r>
              <a:rPr sz="1700" b="1" spc="-60" dirty="0">
                <a:latin typeface="Tahoma"/>
                <a:cs typeface="Tahoma"/>
              </a:rPr>
              <a:t>Plot</a:t>
            </a:r>
            <a:endParaRPr sz="1700">
              <a:latin typeface="Tahoma"/>
              <a:cs typeface="Tahoma"/>
            </a:endParaRPr>
          </a:p>
        </p:txBody>
      </p:sp>
      <p:pic>
        <p:nvPicPr>
          <p:cNvPr id="5" name="object 5"/>
          <p:cNvPicPr/>
          <p:nvPr/>
        </p:nvPicPr>
        <p:blipFill>
          <a:blip r:embed="rId2" cstate="print"/>
          <a:stretch>
            <a:fillRect/>
          </a:stretch>
        </p:blipFill>
        <p:spPr>
          <a:xfrm>
            <a:off x="2103687" y="1959875"/>
            <a:ext cx="4737498" cy="23998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55503"/>
            <a:ext cx="6168475"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0" dirty="0">
                <a:solidFill>
                  <a:srgbClr val="000000"/>
                </a:solidFill>
              </a:rPr>
              <a:t>Cleaning</a:t>
            </a:r>
            <a:r>
              <a:rPr sz="3000" b="1" spc="-185" dirty="0">
                <a:solidFill>
                  <a:srgbClr val="000000"/>
                </a:solidFill>
              </a:rPr>
              <a:t> </a:t>
            </a:r>
            <a:r>
              <a:rPr sz="3000" b="1" spc="15" dirty="0">
                <a:solidFill>
                  <a:srgbClr val="000000"/>
                </a:solidFill>
              </a:rPr>
              <a:t>&amp;</a:t>
            </a:r>
            <a:r>
              <a:rPr sz="3000" b="1" spc="-285" dirty="0">
                <a:solidFill>
                  <a:srgbClr val="000000"/>
                </a:solidFill>
              </a:rPr>
              <a:t> </a:t>
            </a:r>
            <a:r>
              <a:rPr sz="3000" b="1" spc="40" dirty="0">
                <a:solidFill>
                  <a:srgbClr val="000000"/>
                </a:solidFill>
              </a:rPr>
              <a:t>Visualiz</a:t>
            </a:r>
            <a:r>
              <a:rPr sz="3000" b="1" spc="30" dirty="0">
                <a:solidFill>
                  <a:srgbClr val="000000"/>
                </a:solidFill>
              </a:rPr>
              <a:t>a</a:t>
            </a:r>
            <a:r>
              <a:rPr sz="3000" b="1" spc="-5" dirty="0">
                <a:solidFill>
                  <a:srgbClr val="000000"/>
                </a:solidFill>
              </a:rPr>
              <a:t>tion</a:t>
            </a:r>
            <a:endParaRPr sz="3000" b="1" dirty="0"/>
          </a:p>
        </p:txBody>
      </p:sp>
      <p:pic>
        <p:nvPicPr>
          <p:cNvPr id="3" name="object 3"/>
          <p:cNvPicPr/>
          <p:nvPr/>
        </p:nvPicPr>
        <p:blipFill>
          <a:blip r:embed="rId2" cstate="print"/>
          <a:stretch>
            <a:fillRect/>
          </a:stretch>
        </p:blipFill>
        <p:spPr>
          <a:xfrm>
            <a:off x="1066462" y="1334975"/>
            <a:ext cx="3328052" cy="2338249"/>
          </a:xfrm>
          <a:prstGeom prst="rect">
            <a:avLst/>
          </a:prstGeom>
        </p:spPr>
      </p:pic>
      <p:pic>
        <p:nvPicPr>
          <p:cNvPr id="4" name="object 4"/>
          <p:cNvPicPr/>
          <p:nvPr/>
        </p:nvPicPr>
        <p:blipFill>
          <a:blip r:embed="rId3" cstate="print"/>
          <a:stretch>
            <a:fillRect/>
          </a:stretch>
        </p:blipFill>
        <p:spPr>
          <a:xfrm>
            <a:off x="5015737" y="1376875"/>
            <a:ext cx="3061799" cy="2281341"/>
          </a:xfrm>
          <a:prstGeom prst="rect">
            <a:avLst/>
          </a:prstGeom>
        </p:spPr>
      </p:pic>
      <p:sp>
        <p:nvSpPr>
          <p:cNvPr id="5" name="object 5"/>
          <p:cNvSpPr txBox="1"/>
          <p:nvPr/>
        </p:nvSpPr>
        <p:spPr>
          <a:xfrm>
            <a:off x="1332612" y="3844804"/>
            <a:ext cx="2964815" cy="570230"/>
          </a:xfrm>
          <a:prstGeom prst="rect">
            <a:avLst/>
          </a:prstGeom>
        </p:spPr>
        <p:txBody>
          <a:bodyPr vert="horz" wrap="square" lIns="0" tIns="19685" rIns="0" bIns="0" rtlCol="0">
            <a:spAutoFit/>
          </a:bodyPr>
          <a:lstStyle/>
          <a:p>
            <a:pPr marL="12700" marR="5080">
              <a:lnSpc>
                <a:spcPts val="1430"/>
              </a:lnSpc>
              <a:spcBef>
                <a:spcPts val="155"/>
              </a:spcBef>
            </a:pPr>
            <a:r>
              <a:rPr sz="1200" b="1" spc="-60" dirty="0">
                <a:latin typeface="Tahoma"/>
                <a:cs typeface="Tahoma"/>
              </a:rPr>
              <a:t>Multi-class</a:t>
            </a:r>
            <a:r>
              <a:rPr sz="1200" b="1" spc="-114" dirty="0">
                <a:latin typeface="Tahoma"/>
                <a:cs typeface="Tahoma"/>
              </a:rPr>
              <a:t> </a:t>
            </a:r>
            <a:r>
              <a:rPr sz="1200" b="1" spc="-75" dirty="0">
                <a:latin typeface="Tahoma"/>
                <a:cs typeface="Tahoma"/>
              </a:rPr>
              <a:t>classiﬁcation:</a:t>
            </a:r>
            <a:r>
              <a:rPr sz="1200" b="1" spc="-120" dirty="0">
                <a:latin typeface="Tahoma"/>
                <a:cs typeface="Tahoma"/>
              </a:rPr>
              <a:t> </a:t>
            </a:r>
            <a:r>
              <a:rPr sz="1200" spc="95" dirty="0">
                <a:latin typeface="Tahoma"/>
                <a:cs typeface="Tahoma"/>
              </a:rPr>
              <a:t>A</a:t>
            </a:r>
            <a:r>
              <a:rPr sz="1200" spc="-140" dirty="0">
                <a:latin typeface="Tahoma"/>
                <a:cs typeface="Tahoma"/>
              </a:rPr>
              <a:t> </a:t>
            </a:r>
            <a:r>
              <a:rPr sz="1200" spc="30" dirty="0">
                <a:latin typeface="Tahoma"/>
                <a:cs typeface="Tahoma"/>
              </a:rPr>
              <a:t>lot</a:t>
            </a:r>
            <a:r>
              <a:rPr sz="1200" spc="-140" dirty="0">
                <a:latin typeface="Tahoma"/>
                <a:cs typeface="Tahoma"/>
              </a:rPr>
              <a:t> </a:t>
            </a:r>
            <a:r>
              <a:rPr sz="1200" spc="15" dirty="0">
                <a:latin typeface="Tahoma"/>
                <a:cs typeface="Tahoma"/>
              </a:rPr>
              <a:t>of</a:t>
            </a:r>
            <a:r>
              <a:rPr sz="1200" spc="-135" dirty="0">
                <a:latin typeface="Tahoma"/>
                <a:cs typeface="Tahoma"/>
              </a:rPr>
              <a:t> </a:t>
            </a:r>
            <a:r>
              <a:rPr sz="1200" dirty="0">
                <a:latin typeface="Tahoma"/>
                <a:cs typeface="Tahoma"/>
              </a:rPr>
              <a:t>comments </a:t>
            </a:r>
            <a:r>
              <a:rPr sz="1200" spc="-360" dirty="0">
                <a:latin typeface="Tahoma"/>
                <a:cs typeface="Tahoma"/>
              </a:rPr>
              <a:t> </a:t>
            </a:r>
            <a:r>
              <a:rPr sz="1200" spc="-15" dirty="0">
                <a:latin typeface="Tahoma"/>
                <a:cs typeface="Tahoma"/>
              </a:rPr>
              <a:t>h</a:t>
            </a:r>
            <a:r>
              <a:rPr sz="1200" spc="-35" dirty="0">
                <a:latin typeface="Tahoma"/>
                <a:cs typeface="Tahoma"/>
              </a:rPr>
              <a:t>a</a:t>
            </a:r>
            <a:r>
              <a:rPr sz="1200" dirty="0">
                <a:latin typeface="Tahoma"/>
                <a:cs typeface="Tahoma"/>
              </a:rPr>
              <a:t>v</a:t>
            </a:r>
            <a:r>
              <a:rPr sz="1200" spc="-5" dirty="0">
                <a:latin typeface="Tahoma"/>
                <a:cs typeface="Tahoma"/>
              </a:rPr>
              <a:t>e</a:t>
            </a:r>
            <a:r>
              <a:rPr sz="1200" spc="-145" dirty="0">
                <a:latin typeface="Tahoma"/>
                <a:cs typeface="Tahoma"/>
              </a:rPr>
              <a:t> </a:t>
            </a:r>
            <a:r>
              <a:rPr sz="1200" spc="15" dirty="0">
                <a:latin typeface="Tahoma"/>
                <a:cs typeface="Tahoma"/>
              </a:rPr>
              <a:t>only</a:t>
            </a:r>
            <a:r>
              <a:rPr sz="1200" spc="-145" dirty="0">
                <a:latin typeface="Tahoma"/>
                <a:cs typeface="Tahoma"/>
              </a:rPr>
              <a:t> </a:t>
            </a:r>
            <a:r>
              <a:rPr sz="1200" dirty="0">
                <a:latin typeface="Tahoma"/>
                <a:cs typeface="Tahoma"/>
              </a:rPr>
              <a:t>one</a:t>
            </a:r>
            <a:r>
              <a:rPr sz="1200" spc="-145" dirty="0">
                <a:latin typeface="Tahoma"/>
                <a:cs typeface="Tahoma"/>
              </a:rPr>
              <a:t> </a:t>
            </a:r>
            <a:r>
              <a:rPr sz="1200" spc="-35" dirty="0">
                <a:latin typeface="Tahoma"/>
                <a:cs typeface="Tahoma"/>
              </a:rPr>
              <a:t>tag,</a:t>
            </a:r>
            <a:r>
              <a:rPr sz="1200" spc="-145" dirty="0">
                <a:latin typeface="Tahoma"/>
                <a:cs typeface="Tahoma"/>
              </a:rPr>
              <a:t> </a:t>
            </a:r>
            <a:r>
              <a:rPr sz="1200" dirty="0">
                <a:latin typeface="Tahoma"/>
                <a:cs typeface="Tahoma"/>
              </a:rPr>
              <a:t>y</a:t>
            </a:r>
            <a:r>
              <a:rPr sz="1200" spc="20" dirty="0">
                <a:latin typeface="Tahoma"/>
                <a:cs typeface="Tahoma"/>
              </a:rPr>
              <a:t>et</a:t>
            </a:r>
            <a:r>
              <a:rPr sz="1200" spc="-145" dirty="0">
                <a:latin typeface="Tahoma"/>
                <a:cs typeface="Tahoma"/>
              </a:rPr>
              <a:t> </a:t>
            </a:r>
            <a:r>
              <a:rPr sz="1200" spc="15" dirty="0">
                <a:latin typeface="Tahoma"/>
                <a:cs typeface="Tahoma"/>
              </a:rPr>
              <a:t>there</a:t>
            </a:r>
            <a:r>
              <a:rPr sz="1200" spc="-145" dirty="0">
                <a:latin typeface="Tahoma"/>
                <a:cs typeface="Tahoma"/>
              </a:rPr>
              <a:t> </a:t>
            </a:r>
            <a:r>
              <a:rPr sz="1200" spc="10" dirty="0">
                <a:latin typeface="Tahoma"/>
                <a:cs typeface="Tahoma"/>
              </a:rPr>
              <a:t>do</a:t>
            </a:r>
            <a:r>
              <a:rPr sz="1200" spc="-145" dirty="0">
                <a:latin typeface="Tahoma"/>
                <a:cs typeface="Tahoma"/>
              </a:rPr>
              <a:t> </a:t>
            </a:r>
            <a:r>
              <a:rPr sz="1200" spc="-40" dirty="0">
                <a:latin typeface="Tahoma"/>
                <a:cs typeface="Tahoma"/>
              </a:rPr>
              <a:t>e</a:t>
            </a:r>
            <a:r>
              <a:rPr sz="1200" spc="15" dirty="0">
                <a:latin typeface="Tahoma"/>
                <a:cs typeface="Tahoma"/>
              </a:rPr>
              <a:t>xist</a:t>
            </a:r>
            <a:r>
              <a:rPr sz="1200" spc="-145" dirty="0">
                <a:latin typeface="Tahoma"/>
                <a:cs typeface="Tahoma"/>
              </a:rPr>
              <a:t> </a:t>
            </a:r>
            <a:r>
              <a:rPr sz="1200" spc="-10" dirty="0">
                <a:latin typeface="Tahoma"/>
                <a:cs typeface="Tahoma"/>
              </a:rPr>
              <a:t>some  </a:t>
            </a:r>
            <a:r>
              <a:rPr sz="1200" dirty="0">
                <a:latin typeface="Tahoma"/>
                <a:cs typeface="Tahoma"/>
              </a:rPr>
              <a:t>comment</a:t>
            </a:r>
            <a:r>
              <a:rPr sz="1200" spc="-145" dirty="0">
                <a:latin typeface="Tahoma"/>
                <a:cs typeface="Tahoma"/>
              </a:rPr>
              <a:t> </a:t>
            </a:r>
            <a:r>
              <a:rPr sz="1200" spc="-15" dirty="0">
                <a:latin typeface="Tahoma"/>
                <a:cs typeface="Tahoma"/>
              </a:rPr>
              <a:t>h</a:t>
            </a:r>
            <a:r>
              <a:rPr sz="1200" spc="-35" dirty="0">
                <a:latin typeface="Tahoma"/>
                <a:cs typeface="Tahoma"/>
              </a:rPr>
              <a:t>a</a:t>
            </a:r>
            <a:r>
              <a:rPr sz="1200" spc="-5" dirty="0">
                <a:latin typeface="Tahoma"/>
                <a:cs typeface="Tahoma"/>
              </a:rPr>
              <a:t>ving</a:t>
            </a:r>
            <a:r>
              <a:rPr sz="1200" spc="-145" dirty="0">
                <a:latin typeface="Tahoma"/>
                <a:cs typeface="Tahoma"/>
              </a:rPr>
              <a:t> </a:t>
            </a:r>
            <a:r>
              <a:rPr sz="1200" spc="40" dirty="0">
                <a:latin typeface="Tahoma"/>
                <a:cs typeface="Tahoma"/>
              </a:rPr>
              <a:t>5</a:t>
            </a:r>
            <a:r>
              <a:rPr sz="1200" spc="-145" dirty="0">
                <a:latin typeface="Tahoma"/>
                <a:cs typeface="Tahoma"/>
              </a:rPr>
              <a:t> </a:t>
            </a:r>
            <a:r>
              <a:rPr sz="1200" spc="30" dirty="0">
                <a:latin typeface="Tahoma"/>
                <a:cs typeface="Tahoma"/>
              </a:rPr>
              <a:t>or</a:t>
            </a:r>
            <a:r>
              <a:rPr sz="1200" spc="-145" dirty="0">
                <a:latin typeface="Tahoma"/>
                <a:cs typeface="Tahoma"/>
              </a:rPr>
              <a:t> </a:t>
            </a:r>
            <a:r>
              <a:rPr sz="1200" spc="40" dirty="0">
                <a:latin typeface="Tahoma"/>
                <a:cs typeface="Tahoma"/>
              </a:rPr>
              <a:t>6</a:t>
            </a:r>
            <a:r>
              <a:rPr sz="1200" spc="-145" dirty="0">
                <a:latin typeface="Tahoma"/>
                <a:cs typeface="Tahoma"/>
              </a:rPr>
              <a:t> </a:t>
            </a:r>
            <a:r>
              <a:rPr sz="1200" spc="5" dirty="0">
                <a:latin typeface="Tahoma"/>
                <a:cs typeface="Tahoma"/>
              </a:rPr>
              <a:t>hate</a:t>
            </a:r>
            <a:r>
              <a:rPr sz="1200" spc="-145" dirty="0">
                <a:latin typeface="Tahoma"/>
                <a:cs typeface="Tahoma"/>
              </a:rPr>
              <a:t> </a:t>
            </a:r>
            <a:r>
              <a:rPr sz="1200" spc="-30" dirty="0">
                <a:latin typeface="Tahoma"/>
                <a:cs typeface="Tahoma"/>
              </a:rPr>
              <a:t>tags.</a:t>
            </a:r>
            <a:endParaRPr sz="1200">
              <a:latin typeface="Tahoma"/>
              <a:cs typeface="Tahoma"/>
            </a:endParaRPr>
          </a:p>
        </p:txBody>
      </p:sp>
      <p:sp>
        <p:nvSpPr>
          <p:cNvPr id="6" name="object 6"/>
          <p:cNvSpPr txBox="1"/>
          <p:nvPr/>
        </p:nvSpPr>
        <p:spPr>
          <a:xfrm>
            <a:off x="5712962" y="3844804"/>
            <a:ext cx="1827530" cy="389255"/>
          </a:xfrm>
          <a:prstGeom prst="rect">
            <a:avLst/>
          </a:prstGeom>
        </p:spPr>
        <p:txBody>
          <a:bodyPr vert="horz" wrap="square" lIns="0" tIns="19685" rIns="0" bIns="0" rtlCol="0">
            <a:spAutoFit/>
          </a:bodyPr>
          <a:lstStyle/>
          <a:p>
            <a:pPr marL="12700" marR="5080">
              <a:lnSpc>
                <a:spcPts val="1430"/>
              </a:lnSpc>
              <a:spcBef>
                <a:spcPts val="155"/>
              </a:spcBef>
            </a:pPr>
            <a:r>
              <a:rPr sz="1200" spc="10" dirty="0">
                <a:latin typeface="Tahoma"/>
                <a:cs typeface="Tahoma"/>
              </a:rPr>
              <a:t>Heatmap</a:t>
            </a:r>
            <a:r>
              <a:rPr sz="1200" spc="-145" dirty="0">
                <a:latin typeface="Tahoma"/>
                <a:cs typeface="Tahoma"/>
              </a:rPr>
              <a:t> </a:t>
            </a:r>
            <a:r>
              <a:rPr sz="1200" spc="15" dirty="0">
                <a:latin typeface="Tahoma"/>
                <a:cs typeface="Tahoma"/>
              </a:rPr>
              <a:t>of</a:t>
            </a:r>
            <a:r>
              <a:rPr sz="1200" spc="-145" dirty="0">
                <a:latin typeface="Tahoma"/>
                <a:cs typeface="Tahoma"/>
              </a:rPr>
              <a:t> </a:t>
            </a:r>
            <a:r>
              <a:rPr sz="1200" spc="10" dirty="0">
                <a:latin typeface="Tahoma"/>
                <a:cs typeface="Tahoma"/>
              </a:rPr>
              <a:t>the</a:t>
            </a:r>
            <a:r>
              <a:rPr sz="1200" spc="-145" dirty="0">
                <a:latin typeface="Tahoma"/>
                <a:cs typeface="Tahoma"/>
              </a:rPr>
              <a:t> </a:t>
            </a:r>
            <a:r>
              <a:rPr sz="1200" spc="15" dirty="0">
                <a:latin typeface="Tahoma"/>
                <a:cs typeface="Tahoma"/>
              </a:rPr>
              <a:t>correlation  </a:t>
            </a:r>
            <a:r>
              <a:rPr sz="1200" spc="10" dirty="0">
                <a:latin typeface="Tahoma"/>
                <a:cs typeface="Tahoma"/>
              </a:rPr>
              <a:t>between</a:t>
            </a:r>
            <a:r>
              <a:rPr sz="1200" spc="-145" dirty="0">
                <a:latin typeface="Tahoma"/>
                <a:cs typeface="Tahoma"/>
              </a:rPr>
              <a:t> </a:t>
            </a:r>
            <a:r>
              <a:rPr sz="1200" spc="10" dirty="0">
                <a:latin typeface="Tahoma"/>
                <a:cs typeface="Tahoma"/>
              </a:rPr>
              <a:t>the</a:t>
            </a:r>
            <a:r>
              <a:rPr sz="1200" spc="-145" dirty="0">
                <a:latin typeface="Tahoma"/>
                <a:cs typeface="Tahoma"/>
              </a:rPr>
              <a:t> </a:t>
            </a:r>
            <a:r>
              <a:rPr sz="1200" spc="-30" dirty="0">
                <a:latin typeface="Tahoma"/>
                <a:cs typeface="Tahoma"/>
              </a:rPr>
              <a:t>tags.</a:t>
            </a:r>
            <a:endParaRPr sz="1200" dirty="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981" y="373755"/>
            <a:ext cx="6168475" cy="474489"/>
          </a:xfrm>
          <a:prstGeom prst="rect">
            <a:avLst/>
          </a:prstGeom>
        </p:spPr>
        <p:txBody>
          <a:bodyPr vert="horz" wrap="square" lIns="0" tIns="12700" rIns="0" bIns="0" rtlCol="0">
            <a:spAutoFit/>
          </a:bodyPr>
          <a:lstStyle/>
          <a:p>
            <a:pPr marL="12700">
              <a:lnSpc>
                <a:spcPct val="100000"/>
              </a:lnSpc>
              <a:spcBef>
                <a:spcPts val="100"/>
              </a:spcBef>
            </a:pPr>
            <a:r>
              <a:rPr sz="3000" spc="200" dirty="0">
                <a:solidFill>
                  <a:srgbClr val="000000"/>
                </a:solidFill>
                <a:latin typeface="Century Gothic" panose="020B0502020202020204" pitchFamily="34" charset="0"/>
              </a:rPr>
              <a:t>D</a:t>
            </a:r>
            <a:r>
              <a:rPr sz="3000" spc="105" dirty="0">
                <a:solidFill>
                  <a:srgbClr val="000000"/>
                </a:solidFill>
                <a:latin typeface="Century Gothic" panose="020B0502020202020204" pitchFamily="34" charset="0"/>
              </a:rPr>
              <a:t>a</a:t>
            </a:r>
            <a:r>
              <a:rPr sz="3000" spc="40" dirty="0">
                <a:solidFill>
                  <a:srgbClr val="000000"/>
                </a:solidFill>
                <a:latin typeface="Century Gothic" panose="020B0502020202020204" pitchFamily="34" charset="0"/>
              </a:rPr>
              <a:t>ta</a:t>
            </a:r>
            <a:r>
              <a:rPr sz="3000" spc="-185" dirty="0">
                <a:solidFill>
                  <a:srgbClr val="000000"/>
                </a:solidFill>
                <a:latin typeface="Century Gothic" panose="020B0502020202020204" pitchFamily="34" charset="0"/>
              </a:rPr>
              <a:t> </a:t>
            </a:r>
            <a:r>
              <a:rPr sz="3000" spc="100" dirty="0">
                <a:solidFill>
                  <a:srgbClr val="000000"/>
                </a:solidFill>
                <a:latin typeface="Century Gothic" panose="020B0502020202020204" pitchFamily="34" charset="0"/>
              </a:rPr>
              <a:t>Cleaning</a:t>
            </a:r>
            <a:r>
              <a:rPr sz="3000" spc="-185" dirty="0">
                <a:solidFill>
                  <a:srgbClr val="000000"/>
                </a:solidFill>
                <a:latin typeface="Century Gothic" panose="020B0502020202020204" pitchFamily="34" charset="0"/>
              </a:rPr>
              <a:t> </a:t>
            </a:r>
            <a:r>
              <a:rPr sz="3000" spc="15" dirty="0">
                <a:solidFill>
                  <a:srgbClr val="000000"/>
                </a:solidFill>
                <a:latin typeface="Century Gothic" panose="020B0502020202020204" pitchFamily="34" charset="0"/>
              </a:rPr>
              <a:t>&amp;</a:t>
            </a:r>
            <a:r>
              <a:rPr sz="3000" spc="-285" dirty="0">
                <a:solidFill>
                  <a:srgbClr val="000000"/>
                </a:solidFill>
                <a:latin typeface="Century Gothic" panose="020B0502020202020204" pitchFamily="34" charset="0"/>
              </a:rPr>
              <a:t> </a:t>
            </a:r>
            <a:r>
              <a:rPr sz="3000" spc="40" dirty="0">
                <a:solidFill>
                  <a:srgbClr val="000000"/>
                </a:solidFill>
                <a:latin typeface="Century Gothic" panose="020B0502020202020204" pitchFamily="34" charset="0"/>
              </a:rPr>
              <a:t>Visualiz</a:t>
            </a:r>
            <a:r>
              <a:rPr sz="3000" spc="30" dirty="0">
                <a:solidFill>
                  <a:srgbClr val="000000"/>
                </a:solidFill>
                <a:latin typeface="Century Gothic" panose="020B0502020202020204" pitchFamily="34" charset="0"/>
              </a:rPr>
              <a:t>a</a:t>
            </a:r>
            <a:r>
              <a:rPr sz="3000" spc="-5" dirty="0">
                <a:solidFill>
                  <a:srgbClr val="000000"/>
                </a:solidFill>
                <a:latin typeface="Century Gothic" panose="020B0502020202020204" pitchFamily="34" charset="0"/>
              </a:rPr>
              <a:t>tion</a:t>
            </a:r>
            <a:endParaRPr sz="3000" dirty="0">
              <a:latin typeface="Century Gothic" panose="020B0502020202020204" pitchFamily="34" charset="0"/>
            </a:endParaRPr>
          </a:p>
        </p:txBody>
      </p:sp>
      <p:sp>
        <p:nvSpPr>
          <p:cNvPr id="3" name="object 3"/>
          <p:cNvSpPr txBox="1"/>
          <p:nvPr/>
        </p:nvSpPr>
        <p:spPr>
          <a:xfrm>
            <a:off x="869124" y="1657424"/>
            <a:ext cx="2955925" cy="2092325"/>
          </a:xfrm>
          <a:prstGeom prst="rect">
            <a:avLst/>
          </a:prstGeom>
          <a:solidFill>
            <a:srgbClr val="F3F3F3"/>
          </a:solidFill>
          <a:ln w="9524">
            <a:solidFill>
              <a:srgbClr val="000000"/>
            </a:solidFill>
          </a:ln>
        </p:spPr>
        <p:txBody>
          <a:bodyPr vert="horz" wrap="square" lIns="0" tIns="200660" rIns="0" bIns="0" rtlCol="0">
            <a:spAutoFit/>
          </a:bodyPr>
          <a:lstStyle/>
          <a:p>
            <a:pPr marL="1270" algn="ctr">
              <a:lnSpc>
                <a:spcPts val="1664"/>
              </a:lnSpc>
              <a:spcBef>
                <a:spcPts val="1580"/>
              </a:spcBef>
            </a:pPr>
            <a:r>
              <a:rPr sz="1400" spc="35" dirty="0">
                <a:latin typeface="Microsoft Sans Serif"/>
                <a:cs typeface="Microsoft Sans Serif"/>
              </a:rPr>
              <a:t>[18:00</a:t>
            </a:r>
            <a:r>
              <a:rPr sz="1400" spc="-30" dirty="0">
                <a:latin typeface="Microsoft Sans Serif"/>
                <a:cs typeface="Microsoft Sans Serif"/>
              </a:rPr>
              <a:t> </a:t>
            </a:r>
            <a:r>
              <a:rPr sz="1400" spc="35" dirty="0">
                <a:latin typeface="Microsoft Sans Serif"/>
                <a:cs typeface="Microsoft Sans Serif"/>
              </a:rPr>
              <a:t>3/7/2010]:</a:t>
            </a:r>
            <a:r>
              <a:rPr sz="1400" spc="-30" dirty="0">
                <a:latin typeface="Microsoft Sans Serif"/>
                <a:cs typeface="Microsoft Sans Serif"/>
              </a:rPr>
              <a:t> </a:t>
            </a:r>
            <a:r>
              <a:rPr sz="1400" spc="10" dirty="0">
                <a:latin typeface="Microsoft Sans Serif"/>
                <a:cs typeface="Microsoft Sans Serif"/>
              </a:rPr>
              <a:t>Hey</a:t>
            </a:r>
            <a:r>
              <a:rPr sz="1400" spc="-30" dirty="0">
                <a:latin typeface="Microsoft Sans Serif"/>
                <a:cs typeface="Microsoft Sans Serif"/>
              </a:rPr>
              <a:t> </a:t>
            </a:r>
            <a:r>
              <a:rPr sz="1400" spc="-35" dirty="0">
                <a:latin typeface="Microsoft Sans Serif"/>
                <a:cs typeface="Microsoft Sans Serif"/>
              </a:rPr>
              <a:t>man!!,</a:t>
            </a:r>
            <a:r>
              <a:rPr sz="1400" spc="-25" dirty="0">
                <a:latin typeface="Microsoft Sans Serif"/>
                <a:cs typeface="Microsoft Sans Serif"/>
              </a:rPr>
              <a:t> </a:t>
            </a:r>
            <a:r>
              <a:rPr sz="1400" spc="15" dirty="0">
                <a:latin typeface="Microsoft Sans Serif"/>
                <a:cs typeface="Microsoft Sans Serif"/>
              </a:rPr>
              <a:t>I'm</a:t>
            </a:r>
            <a:endParaRPr sz="1400">
              <a:latin typeface="Microsoft Sans Serif"/>
              <a:cs typeface="Microsoft Sans Serif"/>
            </a:endParaRPr>
          </a:p>
          <a:p>
            <a:pPr marL="88265" marR="79375" algn="ctr">
              <a:lnSpc>
                <a:spcPts val="1650"/>
              </a:lnSpc>
              <a:spcBef>
                <a:spcPts val="65"/>
              </a:spcBef>
            </a:pPr>
            <a:r>
              <a:rPr sz="1400" spc="20" dirty="0">
                <a:latin typeface="Microsoft Sans Serif"/>
                <a:cs typeface="Microsoft Sans Serif"/>
              </a:rPr>
              <a:t>really </a:t>
            </a:r>
            <a:r>
              <a:rPr sz="1400" spc="35" dirty="0">
                <a:latin typeface="Microsoft Sans Serif"/>
                <a:cs typeface="Microsoft Sans Serif"/>
              </a:rPr>
              <a:t>not </a:t>
            </a:r>
            <a:r>
              <a:rPr sz="1400" spc="40" dirty="0">
                <a:latin typeface="Microsoft Sans Serif"/>
                <a:cs typeface="Microsoft Sans Serif"/>
              </a:rPr>
              <a:t>trying </a:t>
            </a:r>
            <a:r>
              <a:rPr sz="1400" spc="45" dirty="0">
                <a:latin typeface="Microsoft Sans Serif"/>
                <a:cs typeface="Microsoft Sans Serif"/>
              </a:rPr>
              <a:t>to </a:t>
            </a:r>
            <a:r>
              <a:rPr sz="1400" spc="25" dirty="0">
                <a:latin typeface="Microsoft Sans Serif"/>
                <a:cs typeface="Microsoft Sans Serif"/>
              </a:rPr>
              <a:t>edit </a:t>
            </a:r>
            <a:r>
              <a:rPr sz="1400" spc="10" dirty="0">
                <a:latin typeface="Microsoft Sans Serif"/>
                <a:cs typeface="Microsoft Sans Serif"/>
              </a:rPr>
              <a:t>war. </a:t>
            </a:r>
            <a:r>
              <a:rPr sz="1400" spc="20" dirty="0">
                <a:latin typeface="Microsoft Sans Serif"/>
                <a:cs typeface="Microsoft Sans Serif"/>
              </a:rPr>
              <a:t>It's </a:t>
            </a:r>
            <a:r>
              <a:rPr sz="1400" spc="25" dirty="0">
                <a:latin typeface="Microsoft Sans Serif"/>
                <a:cs typeface="Microsoft Sans Serif"/>
              </a:rPr>
              <a:t> </a:t>
            </a:r>
            <a:r>
              <a:rPr sz="1400" spc="20" dirty="0">
                <a:latin typeface="Microsoft Sans Serif"/>
                <a:cs typeface="Microsoft Sans Serif"/>
              </a:rPr>
              <a:t>just </a:t>
            </a:r>
            <a:r>
              <a:rPr sz="1400" spc="45" dirty="0">
                <a:latin typeface="Microsoft Sans Serif"/>
                <a:cs typeface="Microsoft Sans Serif"/>
              </a:rPr>
              <a:t>that </a:t>
            </a:r>
            <a:r>
              <a:rPr sz="1400" spc="25" dirty="0">
                <a:latin typeface="Microsoft Sans Serif"/>
                <a:cs typeface="Microsoft Sans Serif"/>
              </a:rPr>
              <a:t>this </a:t>
            </a:r>
            <a:r>
              <a:rPr sz="1400" spc="20" dirty="0">
                <a:latin typeface="Microsoft Sans Serif"/>
                <a:cs typeface="Microsoft Sans Serif"/>
              </a:rPr>
              <a:t>guy </a:t>
            </a:r>
            <a:r>
              <a:rPr sz="1400" spc="-15" dirty="0">
                <a:latin typeface="Microsoft Sans Serif"/>
                <a:cs typeface="Microsoft Sans Serif"/>
              </a:rPr>
              <a:t>is </a:t>
            </a:r>
            <a:r>
              <a:rPr sz="1400" spc="15" dirty="0">
                <a:latin typeface="Microsoft Sans Serif"/>
                <a:cs typeface="Microsoft Sans Serif"/>
              </a:rPr>
              <a:t>constantly </a:t>
            </a:r>
            <a:r>
              <a:rPr sz="1400" spc="20" dirty="0">
                <a:latin typeface="Microsoft Sans Serif"/>
                <a:cs typeface="Microsoft Sans Serif"/>
              </a:rPr>
              <a:t> </a:t>
            </a:r>
            <a:r>
              <a:rPr sz="1400" spc="10" dirty="0">
                <a:latin typeface="Microsoft Sans Serif"/>
                <a:cs typeface="Microsoft Sans Serif"/>
              </a:rPr>
              <a:t>removing relevant </a:t>
            </a:r>
            <a:r>
              <a:rPr sz="1400" spc="20" dirty="0">
                <a:latin typeface="Microsoft Sans Serif"/>
                <a:cs typeface="Microsoft Sans Serif"/>
              </a:rPr>
              <a:t>information </a:t>
            </a:r>
            <a:r>
              <a:rPr sz="1400" spc="5" dirty="0">
                <a:latin typeface="Microsoft Sans Serif"/>
                <a:cs typeface="Microsoft Sans Serif"/>
              </a:rPr>
              <a:t>and </a:t>
            </a:r>
            <a:r>
              <a:rPr sz="1400" spc="-360" dirty="0">
                <a:latin typeface="Microsoft Sans Serif"/>
                <a:cs typeface="Microsoft Sans Serif"/>
              </a:rPr>
              <a:t> </a:t>
            </a:r>
            <a:r>
              <a:rPr sz="1400" spc="30" dirty="0">
                <a:latin typeface="Microsoft Sans Serif"/>
                <a:cs typeface="Microsoft Sans Serif"/>
              </a:rPr>
              <a:t>talking</a:t>
            </a:r>
            <a:r>
              <a:rPr sz="1400" spc="-30" dirty="0">
                <a:latin typeface="Microsoft Sans Serif"/>
                <a:cs typeface="Microsoft Sans Serif"/>
              </a:rPr>
              <a:t> </a:t>
            </a:r>
            <a:r>
              <a:rPr sz="1400" spc="45" dirty="0">
                <a:latin typeface="Microsoft Sans Serif"/>
                <a:cs typeface="Microsoft Sans Serif"/>
              </a:rPr>
              <a:t>to</a:t>
            </a:r>
            <a:r>
              <a:rPr sz="1400" spc="-25" dirty="0">
                <a:latin typeface="Microsoft Sans Serif"/>
                <a:cs typeface="Microsoft Sans Serif"/>
              </a:rPr>
              <a:t> </a:t>
            </a:r>
            <a:r>
              <a:rPr sz="1400" spc="-5" dirty="0">
                <a:latin typeface="Microsoft Sans Serif"/>
                <a:cs typeface="Microsoft Sans Serif"/>
              </a:rPr>
              <a:t>me</a:t>
            </a:r>
            <a:r>
              <a:rPr sz="1400" spc="-25" dirty="0">
                <a:latin typeface="Microsoft Sans Serif"/>
                <a:cs typeface="Microsoft Sans Serif"/>
              </a:rPr>
              <a:t> </a:t>
            </a:r>
            <a:r>
              <a:rPr sz="1400" spc="30" dirty="0">
                <a:latin typeface="Microsoft Sans Serif"/>
                <a:cs typeface="Microsoft Sans Serif"/>
              </a:rPr>
              <a:t>through</a:t>
            </a:r>
            <a:r>
              <a:rPr sz="1400" spc="-25" dirty="0">
                <a:latin typeface="Microsoft Sans Serif"/>
                <a:cs typeface="Microsoft Sans Serif"/>
              </a:rPr>
              <a:t> </a:t>
            </a:r>
            <a:r>
              <a:rPr sz="1400" spc="15" dirty="0">
                <a:latin typeface="Microsoft Sans Serif"/>
                <a:cs typeface="Microsoft Sans Serif"/>
              </a:rPr>
              <a:t>edits</a:t>
            </a:r>
            <a:r>
              <a:rPr sz="1400" spc="-30" dirty="0">
                <a:latin typeface="Microsoft Sans Serif"/>
                <a:cs typeface="Microsoft Sans Serif"/>
              </a:rPr>
              <a:t> </a:t>
            </a:r>
            <a:r>
              <a:rPr sz="1400" spc="5" dirty="0">
                <a:latin typeface="Microsoft Sans Serif"/>
                <a:cs typeface="Microsoft Sans Serif"/>
              </a:rPr>
              <a:t>instead </a:t>
            </a:r>
            <a:r>
              <a:rPr sz="1400" spc="-355" dirty="0">
                <a:latin typeface="Microsoft Sans Serif"/>
                <a:cs typeface="Microsoft Sans Serif"/>
              </a:rPr>
              <a:t> </a:t>
            </a:r>
            <a:r>
              <a:rPr sz="1400" spc="30" dirty="0">
                <a:latin typeface="Microsoft Sans Serif"/>
                <a:cs typeface="Microsoft Sans Serif"/>
              </a:rPr>
              <a:t>of </a:t>
            </a:r>
            <a:r>
              <a:rPr sz="1400" spc="20" dirty="0">
                <a:latin typeface="Microsoft Sans Serif"/>
                <a:cs typeface="Microsoft Sans Serif"/>
              </a:rPr>
              <a:t>my </a:t>
            </a:r>
            <a:r>
              <a:rPr sz="1400" spc="35" dirty="0">
                <a:latin typeface="Microsoft Sans Serif"/>
                <a:cs typeface="Microsoft Sans Serif"/>
              </a:rPr>
              <a:t>talk </a:t>
            </a:r>
            <a:r>
              <a:rPr sz="1400" spc="-15" dirty="0">
                <a:latin typeface="Microsoft Sans Serif"/>
                <a:cs typeface="Microsoft Sans Serif"/>
              </a:rPr>
              <a:t>page. </a:t>
            </a:r>
            <a:r>
              <a:rPr sz="1400" spc="10" dirty="0">
                <a:latin typeface="Microsoft Sans Serif"/>
                <a:cs typeface="Microsoft Sans Serif"/>
              </a:rPr>
              <a:t>He </a:t>
            </a:r>
            <a:r>
              <a:rPr sz="1400" spc="-20" dirty="0">
                <a:latin typeface="Microsoft Sans Serif"/>
                <a:cs typeface="Microsoft Sans Serif"/>
              </a:rPr>
              <a:t>seems </a:t>
            </a:r>
            <a:r>
              <a:rPr sz="1400" spc="45" dirty="0">
                <a:latin typeface="Microsoft Sans Serif"/>
                <a:cs typeface="Microsoft Sans Serif"/>
              </a:rPr>
              <a:t>to </a:t>
            </a:r>
            <a:r>
              <a:rPr sz="1400" spc="-30" dirty="0">
                <a:latin typeface="Microsoft Sans Serif"/>
                <a:cs typeface="Microsoft Sans Serif"/>
              </a:rPr>
              <a:t>care </a:t>
            </a:r>
            <a:r>
              <a:rPr sz="1400" spc="-25" dirty="0">
                <a:latin typeface="Microsoft Sans Serif"/>
                <a:cs typeface="Microsoft Sans Serif"/>
              </a:rPr>
              <a:t> </a:t>
            </a:r>
            <a:r>
              <a:rPr sz="1400" spc="5" dirty="0">
                <a:latin typeface="Microsoft Sans Serif"/>
                <a:cs typeface="Microsoft Sans Serif"/>
              </a:rPr>
              <a:t>more</a:t>
            </a:r>
            <a:r>
              <a:rPr sz="1400" spc="30" dirty="0">
                <a:latin typeface="Microsoft Sans Serif"/>
                <a:cs typeface="Microsoft Sans Serif"/>
              </a:rPr>
              <a:t> </a:t>
            </a:r>
            <a:r>
              <a:rPr sz="1400" spc="20" dirty="0">
                <a:latin typeface="Microsoft Sans Serif"/>
                <a:cs typeface="Microsoft Sans Serif"/>
              </a:rPr>
              <a:t>about</a:t>
            </a:r>
            <a:r>
              <a:rPr sz="1400" spc="30" dirty="0">
                <a:latin typeface="Microsoft Sans Serif"/>
                <a:cs typeface="Microsoft Sans Serif"/>
              </a:rPr>
              <a:t> </a:t>
            </a:r>
            <a:r>
              <a:rPr sz="1400" spc="25" dirty="0">
                <a:latin typeface="Microsoft Sans Serif"/>
                <a:cs typeface="Microsoft Sans Serif"/>
              </a:rPr>
              <a:t>the</a:t>
            </a:r>
            <a:r>
              <a:rPr sz="1400" spc="30" dirty="0">
                <a:latin typeface="Microsoft Sans Serif"/>
                <a:cs typeface="Microsoft Sans Serif"/>
              </a:rPr>
              <a:t> formatting</a:t>
            </a:r>
            <a:r>
              <a:rPr sz="1400" spc="35" dirty="0">
                <a:latin typeface="Microsoft Sans Serif"/>
                <a:cs typeface="Microsoft Sans Serif"/>
              </a:rPr>
              <a:t> </a:t>
            </a:r>
            <a:r>
              <a:rPr sz="1400" spc="25" dirty="0">
                <a:latin typeface="Microsoft Sans Serif"/>
                <a:cs typeface="Microsoft Sans Serif"/>
              </a:rPr>
              <a:t>than </a:t>
            </a:r>
            <a:r>
              <a:rPr sz="1400" spc="30" dirty="0">
                <a:latin typeface="Microsoft Sans Serif"/>
                <a:cs typeface="Microsoft Sans Serif"/>
              </a:rPr>
              <a:t> </a:t>
            </a:r>
            <a:r>
              <a:rPr sz="1400" spc="25" dirty="0">
                <a:latin typeface="Microsoft Sans Serif"/>
                <a:cs typeface="Microsoft Sans Serif"/>
              </a:rPr>
              <a:t>the</a:t>
            </a:r>
            <a:r>
              <a:rPr sz="1400" spc="-20" dirty="0">
                <a:latin typeface="Microsoft Sans Serif"/>
                <a:cs typeface="Microsoft Sans Serif"/>
              </a:rPr>
              <a:t> </a:t>
            </a:r>
            <a:r>
              <a:rPr sz="1400" spc="10" dirty="0">
                <a:latin typeface="Microsoft Sans Serif"/>
                <a:cs typeface="Microsoft Sans Serif"/>
              </a:rPr>
              <a:t>actual</a:t>
            </a:r>
            <a:r>
              <a:rPr sz="1400" spc="-20" dirty="0">
                <a:latin typeface="Microsoft Sans Serif"/>
                <a:cs typeface="Microsoft Sans Serif"/>
              </a:rPr>
              <a:t> </a:t>
            </a:r>
            <a:r>
              <a:rPr sz="1400" spc="-5" dirty="0">
                <a:latin typeface="Microsoft Sans Serif"/>
                <a:cs typeface="Microsoft Sans Serif"/>
              </a:rPr>
              <a:t>info.</a:t>
            </a:r>
            <a:r>
              <a:rPr sz="1400" spc="-20" dirty="0">
                <a:latin typeface="Microsoft Sans Serif"/>
                <a:cs typeface="Microsoft Sans Serif"/>
              </a:rPr>
              <a:t> </a:t>
            </a:r>
            <a:r>
              <a:rPr sz="1400" spc="10" dirty="0">
                <a:latin typeface="Microsoft Sans Serif"/>
                <a:cs typeface="Microsoft Sans Serif"/>
              </a:rPr>
              <a:t>(@172.16.254.1)</a:t>
            </a:r>
            <a:endParaRPr sz="1400">
              <a:latin typeface="Microsoft Sans Serif"/>
              <a:cs typeface="Microsoft Sans Serif"/>
            </a:endParaRPr>
          </a:p>
        </p:txBody>
      </p:sp>
      <p:sp>
        <p:nvSpPr>
          <p:cNvPr id="4" name="object 4"/>
          <p:cNvSpPr txBox="1"/>
          <p:nvPr/>
        </p:nvSpPr>
        <p:spPr>
          <a:xfrm>
            <a:off x="5333165" y="1728972"/>
            <a:ext cx="2955925" cy="1948803"/>
          </a:xfrm>
          <a:prstGeom prst="rect">
            <a:avLst/>
          </a:prstGeom>
          <a:solidFill>
            <a:srgbClr val="F3F3F3"/>
          </a:solidFill>
          <a:ln w="9524">
            <a:solidFill>
              <a:srgbClr val="000000"/>
            </a:solidFill>
          </a:ln>
        </p:spPr>
        <p:txBody>
          <a:bodyPr vert="horz" wrap="square" lIns="0" tIns="1270" rIns="0" bIns="0" rtlCol="0">
            <a:spAutoFit/>
          </a:bodyPr>
          <a:lstStyle/>
          <a:p>
            <a:pPr marL="107950" marR="98425" indent="-635" algn="ctr">
              <a:lnSpc>
                <a:spcPts val="1650"/>
              </a:lnSpc>
            </a:pPr>
            <a:endParaRPr lang="en-IN" sz="1400" spc="-5" dirty="0">
              <a:latin typeface="Microsoft Sans Serif"/>
              <a:cs typeface="Microsoft Sans Serif"/>
            </a:endParaRPr>
          </a:p>
          <a:p>
            <a:pPr marL="107950" marR="98425" indent="-635" algn="ctr">
              <a:lnSpc>
                <a:spcPts val="1650"/>
              </a:lnSpc>
            </a:pPr>
            <a:r>
              <a:rPr sz="1400" spc="-5" dirty="0">
                <a:latin typeface="Microsoft Sans Serif"/>
                <a:cs typeface="Microsoft Sans Serif"/>
              </a:rPr>
              <a:t>hey </a:t>
            </a:r>
            <a:r>
              <a:rPr sz="1400" dirty="0">
                <a:latin typeface="Microsoft Sans Serif"/>
                <a:cs typeface="Microsoft Sans Serif"/>
              </a:rPr>
              <a:t>man </a:t>
            </a:r>
            <a:r>
              <a:rPr sz="1400" spc="5" dirty="0" err="1">
                <a:latin typeface="Microsoft Sans Serif"/>
                <a:cs typeface="Microsoft Sans Serif"/>
              </a:rPr>
              <a:t>i</a:t>
            </a:r>
            <a:r>
              <a:rPr sz="1400" spc="5" dirty="0">
                <a:latin typeface="Microsoft Sans Serif"/>
                <a:cs typeface="Microsoft Sans Serif"/>
              </a:rPr>
              <a:t> </a:t>
            </a:r>
            <a:r>
              <a:rPr lang="en-IN" sz="1400" spc="5" dirty="0">
                <a:latin typeface="Microsoft Sans Serif"/>
                <a:cs typeface="Microsoft Sans Serif"/>
              </a:rPr>
              <a:t>a</a:t>
            </a:r>
            <a:r>
              <a:rPr sz="1400" spc="30" dirty="0">
                <a:latin typeface="Microsoft Sans Serif"/>
                <a:cs typeface="Microsoft Sans Serif"/>
              </a:rPr>
              <a:t>m </a:t>
            </a:r>
            <a:r>
              <a:rPr sz="1400" spc="20" dirty="0">
                <a:latin typeface="Microsoft Sans Serif"/>
                <a:cs typeface="Microsoft Sans Serif"/>
              </a:rPr>
              <a:t>really </a:t>
            </a:r>
            <a:r>
              <a:rPr sz="1400" spc="35" dirty="0">
                <a:latin typeface="Microsoft Sans Serif"/>
                <a:cs typeface="Microsoft Sans Serif"/>
              </a:rPr>
              <a:t>not </a:t>
            </a:r>
            <a:r>
              <a:rPr sz="1400" spc="40" dirty="0">
                <a:latin typeface="Microsoft Sans Serif"/>
                <a:cs typeface="Microsoft Sans Serif"/>
              </a:rPr>
              <a:t>trying </a:t>
            </a:r>
            <a:r>
              <a:rPr sz="1400" spc="45" dirty="0">
                <a:latin typeface="Microsoft Sans Serif"/>
                <a:cs typeface="Microsoft Sans Serif"/>
              </a:rPr>
              <a:t>to </a:t>
            </a:r>
            <a:r>
              <a:rPr sz="1400" spc="50" dirty="0">
                <a:latin typeface="Microsoft Sans Serif"/>
                <a:cs typeface="Microsoft Sans Serif"/>
              </a:rPr>
              <a:t> </a:t>
            </a:r>
            <a:r>
              <a:rPr sz="1400" spc="25" dirty="0">
                <a:latin typeface="Microsoft Sans Serif"/>
                <a:cs typeface="Microsoft Sans Serif"/>
              </a:rPr>
              <a:t>edit </a:t>
            </a:r>
            <a:r>
              <a:rPr sz="1400" spc="45" dirty="0">
                <a:latin typeface="Microsoft Sans Serif"/>
                <a:cs typeface="Microsoft Sans Serif"/>
              </a:rPr>
              <a:t>war </a:t>
            </a:r>
            <a:r>
              <a:rPr sz="1400" spc="50" dirty="0">
                <a:latin typeface="Microsoft Sans Serif"/>
                <a:cs typeface="Microsoft Sans Serif"/>
              </a:rPr>
              <a:t>it </a:t>
            </a:r>
            <a:r>
              <a:rPr lang="en-IN" sz="1400" spc="50" dirty="0" err="1">
                <a:latin typeface="Microsoft Sans Serif"/>
                <a:cs typeface="Microsoft Sans Serif"/>
              </a:rPr>
              <a:t>i</a:t>
            </a:r>
            <a:r>
              <a:rPr sz="1400" spc="-30" dirty="0">
                <a:latin typeface="Microsoft Sans Serif"/>
                <a:cs typeface="Microsoft Sans Serif"/>
              </a:rPr>
              <a:t>s </a:t>
            </a:r>
            <a:r>
              <a:rPr sz="1400" spc="20" dirty="0">
                <a:latin typeface="Microsoft Sans Serif"/>
                <a:cs typeface="Microsoft Sans Serif"/>
              </a:rPr>
              <a:t>just </a:t>
            </a:r>
            <a:r>
              <a:rPr sz="1400" spc="45" dirty="0">
                <a:latin typeface="Microsoft Sans Serif"/>
                <a:cs typeface="Microsoft Sans Serif"/>
              </a:rPr>
              <a:t>that </a:t>
            </a:r>
            <a:r>
              <a:rPr sz="1400" spc="25" dirty="0">
                <a:latin typeface="Microsoft Sans Serif"/>
                <a:cs typeface="Microsoft Sans Serif"/>
              </a:rPr>
              <a:t>this </a:t>
            </a:r>
            <a:r>
              <a:rPr sz="1400" spc="20" dirty="0">
                <a:latin typeface="Microsoft Sans Serif"/>
                <a:cs typeface="Microsoft Sans Serif"/>
              </a:rPr>
              <a:t>guy </a:t>
            </a:r>
            <a:r>
              <a:rPr sz="1400" spc="-15" dirty="0">
                <a:latin typeface="Microsoft Sans Serif"/>
                <a:cs typeface="Microsoft Sans Serif"/>
              </a:rPr>
              <a:t>is </a:t>
            </a:r>
            <a:r>
              <a:rPr sz="1400" spc="-10" dirty="0">
                <a:latin typeface="Microsoft Sans Serif"/>
                <a:cs typeface="Microsoft Sans Serif"/>
              </a:rPr>
              <a:t> </a:t>
            </a:r>
            <a:r>
              <a:rPr sz="1400" spc="15" dirty="0">
                <a:latin typeface="Microsoft Sans Serif"/>
                <a:cs typeface="Microsoft Sans Serif"/>
              </a:rPr>
              <a:t>constantly </a:t>
            </a:r>
            <a:r>
              <a:rPr sz="1400" spc="10" dirty="0">
                <a:latin typeface="Microsoft Sans Serif"/>
                <a:cs typeface="Microsoft Sans Serif"/>
              </a:rPr>
              <a:t>removing relevant </a:t>
            </a:r>
            <a:r>
              <a:rPr sz="1400" spc="15" dirty="0">
                <a:latin typeface="Microsoft Sans Serif"/>
                <a:cs typeface="Microsoft Sans Serif"/>
              </a:rPr>
              <a:t> </a:t>
            </a:r>
            <a:r>
              <a:rPr sz="1400" spc="20" dirty="0">
                <a:latin typeface="Microsoft Sans Serif"/>
                <a:cs typeface="Microsoft Sans Serif"/>
              </a:rPr>
              <a:t>information </a:t>
            </a:r>
            <a:r>
              <a:rPr sz="1400" spc="5" dirty="0">
                <a:latin typeface="Microsoft Sans Serif"/>
                <a:cs typeface="Microsoft Sans Serif"/>
              </a:rPr>
              <a:t>and </a:t>
            </a:r>
            <a:r>
              <a:rPr sz="1400" spc="30" dirty="0">
                <a:latin typeface="Microsoft Sans Serif"/>
                <a:cs typeface="Microsoft Sans Serif"/>
              </a:rPr>
              <a:t>talking </a:t>
            </a:r>
            <a:r>
              <a:rPr sz="1400" spc="45" dirty="0">
                <a:latin typeface="Microsoft Sans Serif"/>
                <a:cs typeface="Microsoft Sans Serif"/>
              </a:rPr>
              <a:t>to </a:t>
            </a:r>
            <a:r>
              <a:rPr sz="1400" spc="-5" dirty="0">
                <a:latin typeface="Microsoft Sans Serif"/>
                <a:cs typeface="Microsoft Sans Serif"/>
              </a:rPr>
              <a:t>me </a:t>
            </a:r>
            <a:r>
              <a:rPr sz="1400" dirty="0">
                <a:latin typeface="Microsoft Sans Serif"/>
                <a:cs typeface="Microsoft Sans Serif"/>
              </a:rPr>
              <a:t> </a:t>
            </a:r>
            <a:r>
              <a:rPr sz="1400" spc="30" dirty="0">
                <a:latin typeface="Microsoft Sans Serif"/>
                <a:cs typeface="Microsoft Sans Serif"/>
              </a:rPr>
              <a:t>through </a:t>
            </a:r>
            <a:r>
              <a:rPr sz="1400" spc="15" dirty="0">
                <a:latin typeface="Microsoft Sans Serif"/>
                <a:cs typeface="Microsoft Sans Serif"/>
              </a:rPr>
              <a:t>edits </a:t>
            </a:r>
            <a:r>
              <a:rPr sz="1400" spc="5" dirty="0">
                <a:latin typeface="Microsoft Sans Serif"/>
                <a:cs typeface="Microsoft Sans Serif"/>
              </a:rPr>
              <a:t>instead </a:t>
            </a:r>
            <a:r>
              <a:rPr sz="1400" spc="30" dirty="0">
                <a:latin typeface="Microsoft Sans Serif"/>
                <a:cs typeface="Microsoft Sans Serif"/>
              </a:rPr>
              <a:t>of </a:t>
            </a:r>
            <a:r>
              <a:rPr sz="1400" spc="20" dirty="0">
                <a:latin typeface="Microsoft Sans Serif"/>
                <a:cs typeface="Microsoft Sans Serif"/>
              </a:rPr>
              <a:t>my </a:t>
            </a:r>
            <a:r>
              <a:rPr sz="1400" spc="35" dirty="0">
                <a:latin typeface="Microsoft Sans Serif"/>
                <a:cs typeface="Microsoft Sans Serif"/>
              </a:rPr>
              <a:t>talk </a:t>
            </a:r>
            <a:r>
              <a:rPr sz="1400" spc="40" dirty="0">
                <a:latin typeface="Microsoft Sans Serif"/>
                <a:cs typeface="Microsoft Sans Serif"/>
              </a:rPr>
              <a:t> </a:t>
            </a:r>
            <a:r>
              <a:rPr sz="1400" dirty="0">
                <a:latin typeface="Microsoft Sans Serif"/>
                <a:cs typeface="Microsoft Sans Serif"/>
              </a:rPr>
              <a:t>page</a:t>
            </a:r>
            <a:r>
              <a:rPr sz="1400" spc="-25" dirty="0">
                <a:latin typeface="Microsoft Sans Serif"/>
                <a:cs typeface="Microsoft Sans Serif"/>
              </a:rPr>
              <a:t> </a:t>
            </a:r>
            <a:r>
              <a:rPr sz="1400" spc="-10" dirty="0">
                <a:latin typeface="Microsoft Sans Serif"/>
                <a:cs typeface="Microsoft Sans Serif"/>
              </a:rPr>
              <a:t>he</a:t>
            </a:r>
            <a:r>
              <a:rPr sz="1400" spc="-25" dirty="0">
                <a:latin typeface="Microsoft Sans Serif"/>
                <a:cs typeface="Microsoft Sans Serif"/>
              </a:rPr>
              <a:t> </a:t>
            </a:r>
            <a:r>
              <a:rPr sz="1400" spc="-20" dirty="0">
                <a:latin typeface="Microsoft Sans Serif"/>
                <a:cs typeface="Microsoft Sans Serif"/>
              </a:rPr>
              <a:t>seems </a:t>
            </a:r>
            <a:r>
              <a:rPr sz="1400" spc="45" dirty="0">
                <a:latin typeface="Microsoft Sans Serif"/>
                <a:cs typeface="Microsoft Sans Serif"/>
              </a:rPr>
              <a:t>to</a:t>
            </a:r>
            <a:r>
              <a:rPr sz="1400" spc="-25" dirty="0">
                <a:latin typeface="Microsoft Sans Serif"/>
                <a:cs typeface="Microsoft Sans Serif"/>
              </a:rPr>
              <a:t> </a:t>
            </a:r>
            <a:r>
              <a:rPr sz="1400" spc="-30" dirty="0">
                <a:latin typeface="Microsoft Sans Serif"/>
                <a:cs typeface="Microsoft Sans Serif"/>
              </a:rPr>
              <a:t>care</a:t>
            </a:r>
            <a:r>
              <a:rPr sz="1400" spc="-20" dirty="0">
                <a:latin typeface="Microsoft Sans Serif"/>
                <a:cs typeface="Microsoft Sans Serif"/>
              </a:rPr>
              <a:t> </a:t>
            </a:r>
            <a:r>
              <a:rPr sz="1400" spc="5" dirty="0">
                <a:latin typeface="Microsoft Sans Serif"/>
                <a:cs typeface="Microsoft Sans Serif"/>
              </a:rPr>
              <a:t>more</a:t>
            </a:r>
            <a:r>
              <a:rPr sz="1400" spc="-25" dirty="0">
                <a:latin typeface="Microsoft Sans Serif"/>
                <a:cs typeface="Microsoft Sans Serif"/>
              </a:rPr>
              <a:t> </a:t>
            </a:r>
            <a:r>
              <a:rPr sz="1400" spc="20" dirty="0">
                <a:latin typeface="Microsoft Sans Serif"/>
                <a:cs typeface="Microsoft Sans Serif"/>
              </a:rPr>
              <a:t>about </a:t>
            </a:r>
            <a:r>
              <a:rPr sz="1400" spc="-355" dirty="0">
                <a:latin typeface="Microsoft Sans Serif"/>
                <a:cs typeface="Microsoft Sans Serif"/>
              </a:rPr>
              <a:t> </a:t>
            </a:r>
            <a:r>
              <a:rPr sz="1400" spc="25" dirty="0">
                <a:latin typeface="Microsoft Sans Serif"/>
                <a:cs typeface="Microsoft Sans Serif"/>
              </a:rPr>
              <a:t>the</a:t>
            </a:r>
            <a:r>
              <a:rPr sz="1400" spc="-15" dirty="0">
                <a:latin typeface="Microsoft Sans Serif"/>
                <a:cs typeface="Microsoft Sans Serif"/>
              </a:rPr>
              <a:t> </a:t>
            </a:r>
            <a:r>
              <a:rPr sz="1400" spc="30" dirty="0">
                <a:latin typeface="Microsoft Sans Serif"/>
                <a:cs typeface="Microsoft Sans Serif"/>
              </a:rPr>
              <a:t>formatting</a:t>
            </a:r>
            <a:r>
              <a:rPr sz="1400" spc="-15" dirty="0">
                <a:latin typeface="Microsoft Sans Serif"/>
                <a:cs typeface="Microsoft Sans Serif"/>
              </a:rPr>
              <a:t> </a:t>
            </a:r>
            <a:r>
              <a:rPr sz="1400" spc="25" dirty="0">
                <a:latin typeface="Microsoft Sans Serif"/>
                <a:cs typeface="Microsoft Sans Serif"/>
              </a:rPr>
              <a:t>than</a:t>
            </a:r>
            <a:r>
              <a:rPr sz="1400" spc="-15" dirty="0">
                <a:latin typeface="Microsoft Sans Serif"/>
                <a:cs typeface="Microsoft Sans Serif"/>
              </a:rPr>
              <a:t> </a:t>
            </a:r>
            <a:r>
              <a:rPr sz="1400" spc="25" dirty="0">
                <a:latin typeface="Microsoft Sans Serif"/>
                <a:cs typeface="Microsoft Sans Serif"/>
              </a:rPr>
              <a:t>the</a:t>
            </a:r>
            <a:r>
              <a:rPr sz="1400" spc="-15" dirty="0">
                <a:latin typeface="Microsoft Sans Serif"/>
                <a:cs typeface="Microsoft Sans Serif"/>
              </a:rPr>
              <a:t> </a:t>
            </a:r>
            <a:r>
              <a:rPr sz="1400" spc="10" dirty="0">
                <a:latin typeface="Microsoft Sans Serif"/>
                <a:cs typeface="Microsoft Sans Serif"/>
              </a:rPr>
              <a:t>actual</a:t>
            </a:r>
            <a:r>
              <a:rPr sz="1400" spc="-10" dirty="0">
                <a:latin typeface="Microsoft Sans Serif"/>
                <a:cs typeface="Microsoft Sans Serif"/>
              </a:rPr>
              <a:t> </a:t>
            </a:r>
            <a:r>
              <a:rPr sz="1400" spc="15" dirty="0">
                <a:latin typeface="Microsoft Sans Serif"/>
                <a:cs typeface="Microsoft Sans Serif"/>
              </a:rPr>
              <a:t>info</a:t>
            </a:r>
            <a:endParaRPr lang="en-IN" sz="1400" spc="15" dirty="0">
              <a:latin typeface="Microsoft Sans Serif"/>
              <a:cs typeface="Microsoft Sans Serif"/>
            </a:endParaRPr>
          </a:p>
          <a:p>
            <a:pPr marL="107950" marR="98425" indent="-635" algn="ctr">
              <a:lnSpc>
                <a:spcPts val="1650"/>
              </a:lnSpc>
            </a:pPr>
            <a:endParaRPr sz="1400" dirty="0">
              <a:latin typeface="Microsoft Sans Serif"/>
              <a:cs typeface="Microsoft Sans Serif"/>
            </a:endParaRPr>
          </a:p>
        </p:txBody>
      </p:sp>
      <p:grpSp>
        <p:nvGrpSpPr>
          <p:cNvPr id="5" name="object 5"/>
          <p:cNvGrpSpPr/>
          <p:nvPr/>
        </p:nvGrpSpPr>
        <p:grpSpPr>
          <a:xfrm>
            <a:off x="3824425" y="2682879"/>
            <a:ext cx="1501140" cy="41275"/>
            <a:chOff x="3824425" y="2682879"/>
            <a:chExt cx="1501140" cy="41275"/>
          </a:xfrm>
        </p:grpSpPr>
        <p:sp>
          <p:nvSpPr>
            <p:cNvPr id="6" name="object 6"/>
            <p:cNvSpPr/>
            <p:nvPr/>
          </p:nvSpPr>
          <p:spPr>
            <a:xfrm>
              <a:off x="3824425" y="2703374"/>
              <a:ext cx="1453515" cy="0"/>
            </a:xfrm>
            <a:custGeom>
              <a:avLst/>
              <a:gdLst/>
              <a:ahLst/>
              <a:cxnLst/>
              <a:rect l="l" t="t" r="r" b="b"/>
              <a:pathLst>
                <a:path w="1453514">
                  <a:moveTo>
                    <a:pt x="0" y="0"/>
                  </a:moveTo>
                  <a:lnTo>
                    <a:pt x="1453049" y="0"/>
                  </a:lnTo>
                </a:path>
              </a:pathLst>
            </a:custGeom>
            <a:ln w="9524">
              <a:solidFill>
                <a:srgbClr val="000000"/>
              </a:solidFill>
            </a:ln>
          </p:spPr>
          <p:txBody>
            <a:bodyPr wrap="square" lIns="0" tIns="0" rIns="0" bIns="0" rtlCol="0"/>
            <a:lstStyle/>
            <a:p>
              <a:endParaRPr/>
            </a:p>
          </p:txBody>
        </p:sp>
        <p:sp>
          <p:nvSpPr>
            <p:cNvPr id="7" name="object 7"/>
            <p:cNvSpPr/>
            <p:nvPr/>
          </p:nvSpPr>
          <p:spPr>
            <a:xfrm>
              <a:off x="5277475" y="2687642"/>
              <a:ext cx="43815" cy="31750"/>
            </a:xfrm>
            <a:custGeom>
              <a:avLst/>
              <a:gdLst/>
              <a:ahLst/>
              <a:cxnLst/>
              <a:rect l="l" t="t" r="r" b="b"/>
              <a:pathLst>
                <a:path w="43814" h="31750">
                  <a:moveTo>
                    <a:pt x="0" y="31465"/>
                  </a:moveTo>
                  <a:lnTo>
                    <a:pt x="0" y="0"/>
                  </a:lnTo>
                  <a:lnTo>
                    <a:pt x="43225" y="15732"/>
                  </a:lnTo>
                  <a:lnTo>
                    <a:pt x="0" y="31465"/>
                  </a:lnTo>
                  <a:close/>
                </a:path>
              </a:pathLst>
            </a:custGeom>
            <a:solidFill>
              <a:srgbClr val="000000"/>
            </a:solidFill>
          </p:spPr>
          <p:txBody>
            <a:bodyPr wrap="square" lIns="0" tIns="0" rIns="0" bIns="0" rtlCol="0"/>
            <a:lstStyle/>
            <a:p>
              <a:endParaRPr/>
            </a:p>
          </p:txBody>
        </p:sp>
        <p:sp>
          <p:nvSpPr>
            <p:cNvPr id="8" name="object 8"/>
            <p:cNvSpPr/>
            <p:nvPr/>
          </p:nvSpPr>
          <p:spPr>
            <a:xfrm>
              <a:off x="5277475" y="2687642"/>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000000"/>
              </a:solidFill>
            </a:ln>
          </p:spPr>
          <p:txBody>
            <a:bodyPr wrap="square" lIns="0" tIns="0" rIns="0" bIns="0" rtlCol="0"/>
            <a:lstStyle/>
            <a:p>
              <a:endParaRPr/>
            </a:p>
          </p:txBody>
        </p:sp>
      </p:grpSp>
      <p:sp>
        <p:nvSpPr>
          <p:cNvPr id="9" name="object 9"/>
          <p:cNvSpPr txBox="1"/>
          <p:nvPr/>
        </p:nvSpPr>
        <p:spPr>
          <a:xfrm>
            <a:off x="4085675" y="2476595"/>
            <a:ext cx="931544"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onsolas"/>
                <a:cs typeface="Consolas"/>
              </a:rPr>
              <a:t>DATA</a:t>
            </a:r>
            <a:r>
              <a:rPr sz="1000" spc="-80" dirty="0">
                <a:latin typeface="Consolas"/>
                <a:cs typeface="Consolas"/>
              </a:rPr>
              <a:t> </a:t>
            </a:r>
            <a:r>
              <a:rPr sz="1000" spc="-5" dirty="0">
                <a:latin typeface="Consolas"/>
                <a:cs typeface="Consolas"/>
              </a:rPr>
              <a:t>CLEANING</a:t>
            </a:r>
            <a:endParaRPr sz="1000">
              <a:latin typeface="Consolas"/>
              <a:cs typeface="Consolas"/>
            </a:endParaRPr>
          </a:p>
        </p:txBody>
      </p:sp>
      <p:sp>
        <p:nvSpPr>
          <p:cNvPr id="10" name="object 10"/>
          <p:cNvSpPr txBox="1"/>
          <p:nvPr/>
        </p:nvSpPr>
        <p:spPr>
          <a:xfrm>
            <a:off x="2040859" y="3856829"/>
            <a:ext cx="6115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nsolas"/>
                <a:cs typeface="Consolas"/>
              </a:rPr>
              <a:t>COMMENT</a:t>
            </a:r>
            <a:endParaRPr sz="1200">
              <a:latin typeface="Consolas"/>
              <a:cs typeface="Consolas"/>
            </a:endParaRPr>
          </a:p>
        </p:txBody>
      </p:sp>
      <p:sp>
        <p:nvSpPr>
          <p:cNvPr id="11" name="object 11"/>
          <p:cNvSpPr txBox="1"/>
          <p:nvPr/>
        </p:nvSpPr>
        <p:spPr>
          <a:xfrm>
            <a:off x="6171048" y="3856829"/>
            <a:ext cx="128016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nsolas"/>
                <a:cs typeface="Consolas"/>
              </a:rPr>
              <a:t>CLEANED</a:t>
            </a:r>
            <a:r>
              <a:rPr sz="1200" b="1" spc="-85" dirty="0">
                <a:latin typeface="Consolas"/>
                <a:cs typeface="Consolas"/>
              </a:rPr>
              <a:t> </a:t>
            </a:r>
            <a:r>
              <a:rPr sz="1200" b="1" spc="-5" dirty="0">
                <a:latin typeface="Consolas"/>
                <a:cs typeface="Consolas"/>
              </a:rPr>
              <a:t>COMMENT</a:t>
            </a:r>
            <a:endParaRPr sz="1200">
              <a:latin typeface="Consolas"/>
              <a:cs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8524" y="266936"/>
            <a:ext cx="3166952"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 dirty="0">
                <a:solidFill>
                  <a:srgbClr val="000000"/>
                </a:solidFill>
              </a:rPr>
              <a:t>P</a:t>
            </a:r>
            <a:r>
              <a:rPr sz="3000" b="1" spc="-30" dirty="0">
                <a:solidFill>
                  <a:srgbClr val="000000"/>
                </a:solidFill>
              </a:rPr>
              <a:t>r</a:t>
            </a:r>
            <a:r>
              <a:rPr sz="3000" b="1" spc="35" dirty="0">
                <a:solidFill>
                  <a:srgbClr val="000000"/>
                </a:solidFill>
              </a:rPr>
              <a:t>ep</a:t>
            </a:r>
            <a:r>
              <a:rPr sz="3000" b="1" spc="5" dirty="0">
                <a:solidFill>
                  <a:srgbClr val="000000"/>
                </a:solidFill>
              </a:rPr>
              <a:t>r</a:t>
            </a:r>
            <a:r>
              <a:rPr sz="3000" b="1" spc="145" dirty="0">
                <a:solidFill>
                  <a:srgbClr val="000000"/>
                </a:solidFill>
              </a:rPr>
              <a:t>o</a:t>
            </a:r>
            <a:r>
              <a:rPr sz="3000" b="1" spc="114" dirty="0">
                <a:solidFill>
                  <a:srgbClr val="000000"/>
                </a:solidFill>
              </a:rPr>
              <a:t>c</a:t>
            </a:r>
            <a:r>
              <a:rPr sz="3000" b="1" spc="125" dirty="0">
                <a:solidFill>
                  <a:srgbClr val="000000"/>
                </a:solidFill>
              </a:rPr>
              <a:t>essing</a:t>
            </a:r>
            <a:endParaRPr sz="3000" b="1" dirty="0"/>
          </a:p>
        </p:txBody>
      </p:sp>
      <p:sp>
        <p:nvSpPr>
          <p:cNvPr id="3" name="object 3"/>
          <p:cNvSpPr txBox="1"/>
          <p:nvPr/>
        </p:nvSpPr>
        <p:spPr>
          <a:xfrm>
            <a:off x="827299" y="3915174"/>
            <a:ext cx="2355850" cy="478790"/>
          </a:xfrm>
          <a:prstGeom prst="rect">
            <a:avLst/>
          </a:prstGeom>
          <a:solidFill>
            <a:srgbClr val="F3F3F3"/>
          </a:solidFill>
          <a:ln w="9524">
            <a:solidFill>
              <a:srgbClr val="000000"/>
            </a:solidFill>
          </a:ln>
        </p:spPr>
        <p:txBody>
          <a:bodyPr vert="horz" wrap="square" lIns="0" tIns="127000" rIns="0" bIns="0" rtlCol="0">
            <a:spAutoFit/>
          </a:bodyPr>
          <a:lstStyle/>
          <a:p>
            <a:pPr marL="130175">
              <a:lnSpc>
                <a:spcPct val="100000"/>
              </a:lnSpc>
              <a:spcBef>
                <a:spcPts val="1000"/>
              </a:spcBef>
            </a:pPr>
            <a:r>
              <a:rPr sz="1400" dirty="0">
                <a:latin typeface="Arial MT"/>
                <a:cs typeface="Arial MT"/>
              </a:rPr>
              <a:t>Machine</a:t>
            </a:r>
            <a:r>
              <a:rPr sz="1400" spc="-35" dirty="0">
                <a:latin typeface="Arial MT"/>
                <a:cs typeface="Arial MT"/>
              </a:rPr>
              <a:t> </a:t>
            </a:r>
            <a:r>
              <a:rPr sz="1400" spc="-5" dirty="0">
                <a:latin typeface="Arial MT"/>
                <a:cs typeface="Arial MT"/>
              </a:rPr>
              <a:t>Readable</a:t>
            </a:r>
            <a:r>
              <a:rPr sz="1400" spc="-35" dirty="0">
                <a:latin typeface="Arial MT"/>
                <a:cs typeface="Arial MT"/>
              </a:rPr>
              <a:t> </a:t>
            </a:r>
            <a:r>
              <a:rPr sz="1400" spc="-5" dirty="0">
                <a:latin typeface="Arial MT"/>
                <a:cs typeface="Arial MT"/>
              </a:rPr>
              <a:t>Format</a:t>
            </a:r>
            <a:endParaRPr sz="1400">
              <a:latin typeface="Arial MT"/>
              <a:cs typeface="Arial MT"/>
            </a:endParaRPr>
          </a:p>
        </p:txBody>
      </p:sp>
      <p:sp>
        <p:nvSpPr>
          <p:cNvPr id="4" name="object 4"/>
          <p:cNvSpPr txBox="1"/>
          <p:nvPr/>
        </p:nvSpPr>
        <p:spPr>
          <a:xfrm>
            <a:off x="827299" y="1521574"/>
            <a:ext cx="2355850" cy="478790"/>
          </a:xfrm>
          <a:prstGeom prst="rect">
            <a:avLst/>
          </a:prstGeom>
          <a:solidFill>
            <a:srgbClr val="F3F3F3"/>
          </a:solidFill>
          <a:ln w="9524">
            <a:solidFill>
              <a:srgbClr val="000000"/>
            </a:solidFill>
          </a:ln>
        </p:spPr>
        <p:txBody>
          <a:bodyPr vert="horz" wrap="square" lIns="0" tIns="116839" rIns="0" bIns="0" rtlCol="0">
            <a:spAutoFit/>
          </a:bodyPr>
          <a:lstStyle/>
          <a:p>
            <a:pPr marL="594995">
              <a:lnSpc>
                <a:spcPct val="100000"/>
              </a:lnSpc>
              <a:spcBef>
                <a:spcPts val="919"/>
              </a:spcBef>
            </a:pPr>
            <a:r>
              <a:rPr sz="1500" spc="-5" dirty="0">
                <a:latin typeface="Arial MT"/>
                <a:cs typeface="Arial MT"/>
              </a:rPr>
              <a:t>Cleaned</a:t>
            </a:r>
            <a:r>
              <a:rPr sz="1500" spc="-50" dirty="0">
                <a:latin typeface="Arial MT"/>
                <a:cs typeface="Arial MT"/>
              </a:rPr>
              <a:t> </a:t>
            </a:r>
            <a:r>
              <a:rPr sz="1500" spc="-5" dirty="0">
                <a:latin typeface="Arial MT"/>
                <a:cs typeface="Arial MT"/>
              </a:rPr>
              <a:t>Data</a:t>
            </a:r>
            <a:endParaRPr sz="1500">
              <a:latin typeface="Arial MT"/>
              <a:cs typeface="Arial MT"/>
            </a:endParaRPr>
          </a:p>
        </p:txBody>
      </p:sp>
      <p:grpSp>
        <p:nvGrpSpPr>
          <p:cNvPr id="5" name="object 5"/>
          <p:cNvGrpSpPr/>
          <p:nvPr/>
        </p:nvGrpSpPr>
        <p:grpSpPr>
          <a:xfrm>
            <a:off x="817774" y="2679300"/>
            <a:ext cx="2374900" cy="556895"/>
            <a:chOff x="817774" y="2679300"/>
            <a:chExt cx="2374900" cy="556895"/>
          </a:xfrm>
        </p:grpSpPr>
        <p:sp>
          <p:nvSpPr>
            <p:cNvPr id="6" name="object 6"/>
            <p:cNvSpPr/>
            <p:nvPr/>
          </p:nvSpPr>
          <p:spPr>
            <a:xfrm>
              <a:off x="827299" y="2688825"/>
              <a:ext cx="2355850" cy="537845"/>
            </a:xfrm>
            <a:custGeom>
              <a:avLst/>
              <a:gdLst/>
              <a:ahLst/>
              <a:cxnLst/>
              <a:rect l="l" t="t" r="r" b="b"/>
              <a:pathLst>
                <a:path w="2355850" h="537844">
                  <a:moveTo>
                    <a:pt x="2265748" y="537299"/>
                  </a:moveTo>
                  <a:lnTo>
                    <a:pt x="89551" y="537299"/>
                  </a:lnTo>
                  <a:lnTo>
                    <a:pt x="54694" y="530262"/>
                  </a:lnTo>
                  <a:lnTo>
                    <a:pt x="26229" y="511070"/>
                  </a:lnTo>
                  <a:lnTo>
                    <a:pt x="7037" y="482605"/>
                  </a:lnTo>
                  <a:lnTo>
                    <a:pt x="0" y="447748"/>
                  </a:lnTo>
                  <a:lnTo>
                    <a:pt x="0" y="89551"/>
                  </a:lnTo>
                  <a:lnTo>
                    <a:pt x="7037" y="54694"/>
                  </a:lnTo>
                  <a:lnTo>
                    <a:pt x="26229" y="26229"/>
                  </a:lnTo>
                  <a:lnTo>
                    <a:pt x="54694" y="7037"/>
                  </a:lnTo>
                  <a:lnTo>
                    <a:pt x="89551" y="0"/>
                  </a:lnTo>
                  <a:lnTo>
                    <a:pt x="2265748" y="0"/>
                  </a:lnTo>
                  <a:lnTo>
                    <a:pt x="2315431" y="15045"/>
                  </a:lnTo>
                  <a:lnTo>
                    <a:pt x="2348483" y="55281"/>
                  </a:lnTo>
                  <a:lnTo>
                    <a:pt x="2355299" y="89551"/>
                  </a:lnTo>
                  <a:lnTo>
                    <a:pt x="2355299" y="447748"/>
                  </a:lnTo>
                  <a:lnTo>
                    <a:pt x="2348262" y="482605"/>
                  </a:lnTo>
                  <a:lnTo>
                    <a:pt x="2329070" y="511070"/>
                  </a:lnTo>
                  <a:lnTo>
                    <a:pt x="2300605" y="530262"/>
                  </a:lnTo>
                  <a:lnTo>
                    <a:pt x="2265748" y="537299"/>
                  </a:lnTo>
                  <a:close/>
                </a:path>
              </a:pathLst>
            </a:custGeom>
            <a:solidFill>
              <a:srgbClr val="FCE4CD"/>
            </a:solidFill>
          </p:spPr>
          <p:txBody>
            <a:bodyPr wrap="square" lIns="0" tIns="0" rIns="0" bIns="0" rtlCol="0"/>
            <a:lstStyle/>
            <a:p>
              <a:endParaRPr/>
            </a:p>
          </p:txBody>
        </p:sp>
        <p:sp>
          <p:nvSpPr>
            <p:cNvPr id="7" name="object 7"/>
            <p:cNvSpPr/>
            <p:nvPr/>
          </p:nvSpPr>
          <p:spPr>
            <a:xfrm>
              <a:off x="827299" y="2688825"/>
              <a:ext cx="2355850" cy="537845"/>
            </a:xfrm>
            <a:custGeom>
              <a:avLst/>
              <a:gdLst/>
              <a:ahLst/>
              <a:cxnLst/>
              <a:rect l="l" t="t" r="r" b="b"/>
              <a:pathLst>
                <a:path w="2355850" h="537844">
                  <a:moveTo>
                    <a:pt x="0" y="89551"/>
                  </a:moveTo>
                  <a:lnTo>
                    <a:pt x="7037" y="54694"/>
                  </a:lnTo>
                  <a:lnTo>
                    <a:pt x="26229" y="26229"/>
                  </a:lnTo>
                  <a:lnTo>
                    <a:pt x="54694" y="7037"/>
                  </a:lnTo>
                  <a:lnTo>
                    <a:pt x="89551" y="0"/>
                  </a:lnTo>
                  <a:lnTo>
                    <a:pt x="2265748" y="0"/>
                  </a:lnTo>
                  <a:lnTo>
                    <a:pt x="2315431" y="15045"/>
                  </a:lnTo>
                  <a:lnTo>
                    <a:pt x="2348483" y="55281"/>
                  </a:lnTo>
                  <a:lnTo>
                    <a:pt x="2355299" y="89551"/>
                  </a:lnTo>
                  <a:lnTo>
                    <a:pt x="2355299" y="447748"/>
                  </a:lnTo>
                  <a:lnTo>
                    <a:pt x="2348262" y="482605"/>
                  </a:lnTo>
                  <a:lnTo>
                    <a:pt x="2329070" y="511070"/>
                  </a:lnTo>
                  <a:lnTo>
                    <a:pt x="2300605" y="530262"/>
                  </a:lnTo>
                  <a:lnTo>
                    <a:pt x="2265748" y="537299"/>
                  </a:lnTo>
                  <a:lnTo>
                    <a:pt x="89551" y="537299"/>
                  </a:lnTo>
                  <a:lnTo>
                    <a:pt x="54694" y="530262"/>
                  </a:lnTo>
                  <a:lnTo>
                    <a:pt x="26229" y="511070"/>
                  </a:lnTo>
                  <a:lnTo>
                    <a:pt x="7037" y="482605"/>
                  </a:lnTo>
                  <a:lnTo>
                    <a:pt x="0" y="447748"/>
                  </a:lnTo>
                  <a:lnTo>
                    <a:pt x="0" y="89551"/>
                  </a:lnTo>
                  <a:close/>
                </a:path>
              </a:pathLst>
            </a:custGeom>
            <a:ln w="19049">
              <a:solidFill>
                <a:srgbClr val="000000"/>
              </a:solidFill>
            </a:ln>
          </p:spPr>
          <p:txBody>
            <a:bodyPr wrap="square" lIns="0" tIns="0" rIns="0" bIns="0" rtlCol="0"/>
            <a:lstStyle/>
            <a:p>
              <a:endParaRPr/>
            </a:p>
          </p:txBody>
        </p:sp>
      </p:grpSp>
      <p:sp>
        <p:nvSpPr>
          <p:cNvPr id="8" name="object 8"/>
          <p:cNvSpPr txBox="1"/>
          <p:nvPr/>
        </p:nvSpPr>
        <p:spPr>
          <a:xfrm>
            <a:off x="1097606" y="2822854"/>
            <a:ext cx="1812289"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Data</a:t>
            </a:r>
            <a:r>
              <a:rPr sz="1500" b="1" spc="-75" dirty="0">
                <a:latin typeface="Arial"/>
                <a:cs typeface="Arial"/>
              </a:rPr>
              <a:t> </a:t>
            </a:r>
            <a:r>
              <a:rPr sz="1500" b="1" spc="-5" dirty="0">
                <a:latin typeface="Arial"/>
                <a:cs typeface="Arial"/>
              </a:rPr>
              <a:t>Preprocessing</a:t>
            </a:r>
            <a:endParaRPr sz="1500">
              <a:latin typeface="Arial"/>
              <a:cs typeface="Arial"/>
            </a:endParaRPr>
          </a:p>
        </p:txBody>
      </p:sp>
      <p:grpSp>
        <p:nvGrpSpPr>
          <p:cNvPr id="9" name="object 9"/>
          <p:cNvGrpSpPr/>
          <p:nvPr/>
        </p:nvGrpSpPr>
        <p:grpSpPr>
          <a:xfrm>
            <a:off x="1829787" y="1995012"/>
            <a:ext cx="277495" cy="1925320"/>
            <a:chOff x="1829787" y="1995012"/>
            <a:chExt cx="277495" cy="1925320"/>
          </a:xfrm>
        </p:grpSpPr>
        <p:sp>
          <p:nvSpPr>
            <p:cNvPr id="10" name="object 10"/>
            <p:cNvSpPr/>
            <p:nvPr/>
          </p:nvSpPr>
          <p:spPr>
            <a:xfrm>
              <a:off x="1834550" y="1999775"/>
              <a:ext cx="267970" cy="689610"/>
            </a:xfrm>
            <a:custGeom>
              <a:avLst/>
              <a:gdLst/>
              <a:ahLst/>
              <a:cxnLst/>
              <a:rect l="l" t="t" r="r" b="b"/>
              <a:pathLst>
                <a:path w="267969" h="689610">
                  <a:moveTo>
                    <a:pt x="133799" y="689099"/>
                  </a:moveTo>
                  <a:lnTo>
                    <a:pt x="0" y="555299"/>
                  </a:lnTo>
                  <a:lnTo>
                    <a:pt x="66899" y="555299"/>
                  </a:lnTo>
                  <a:lnTo>
                    <a:pt x="66899" y="0"/>
                  </a:lnTo>
                  <a:lnTo>
                    <a:pt x="200699" y="0"/>
                  </a:lnTo>
                  <a:lnTo>
                    <a:pt x="200699" y="555299"/>
                  </a:lnTo>
                  <a:lnTo>
                    <a:pt x="267599" y="555299"/>
                  </a:lnTo>
                  <a:lnTo>
                    <a:pt x="133799" y="689099"/>
                  </a:lnTo>
                  <a:close/>
                </a:path>
              </a:pathLst>
            </a:custGeom>
            <a:solidFill>
              <a:srgbClr val="FFAE88"/>
            </a:solidFill>
          </p:spPr>
          <p:txBody>
            <a:bodyPr wrap="square" lIns="0" tIns="0" rIns="0" bIns="0" rtlCol="0"/>
            <a:lstStyle/>
            <a:p>
              <a:endParaRPr/>
            </a:p>
          </p:txBody>
        </p:sp>
        <p:sp>
          <p:nvSpPr>
            <p:cNvPr id="11" name="object 11"/>
            <p:cNvSpPr/>
            <p:nvPr/>
          </p:nvSpPr>
          <p:spPr>
            <a:xfrm>
              <a:off x="1834550" y="1999775"/>
              <a:ext cx="267970" cy="689610"/>
            </a:xfrm>
            <a:custGeom>
              <a:avLst/>
              <a:gdLst/>
              <a:ahLst/>
              <a:cxnLst/>
              <a:rect l="l" t="t" r="r" b="b"/>
              <a:pathLst>
                <a:path w="267969" h="689610">
                  <a:moveTo>
                    <a:pt x="0" y="555299"/>
                  </a:moveTo>
                  <a:lnTo>
                    <a:pt x="66899" y="555299"/>
                  </a:lnTo>
                  <a:lnTo>
                    <a:pt x="66899" y="0"/>
                  </a:lnTo>
                  <a:lnTo>
                    <a:pt x="200699" y="0"/>
                  </a:lnTo>
                  <a:lnTo>
                    <a:pt x="200699" y="555299"/>
                  </a:lnTo>
                  <a:lnTo>
                    <a:pt x="267599" y="555299"/>
                  </a:lnTo>
                  <a:lnTo>
                    <a:pt x="133799" y="689099"/>
                  </a:lnTo>
                  <a:lnTo>
                    <a:pt x="0" y="555299"/>
                  </a:lnTo>
                  <a:close/>
                </a:path>
              </a:pathLst>
            </a:custGeom>
            <a:ln w="9524">
              <a:solidFill>
                <a:srgbClr val="F46524"/>
              </a:solidFill>
            </a:ln>
          </p:spPr>
          <p:txBody>
            <a:bodyPr wrap="square" lIns="0" tIns="0" rIns="0" bIns="0" rtlCol="0"/>
            <a:lstStyle/>
            <a:p>
              <a:endParaRPr/>
            </a:p>
          </p:txBody>
        </p:sp>
        <p:sp>
          <p:nvSpPr>
            <p:cNvPr id="12" name="object 12"/>
            <p:cNvSpPr/>
            <p:nvPr/>
          </p:nvSpPr>
          <p:spPr>
            <a:xfrm>
              <a:off x="1834550" y="3226124"/>
              <a:ext cx="267970" cy="689610"/>
            </a:xfrm>
            <a:custGeom>
              <a:avLst/>
              <a:gdLst/>
              <a:ahLst/>
              <a:cxnLst/>
              <a:rect l="l" t="t" r="r" b="b"/>
              <a:pathLst>
                <a:path w="267969" h="689610">
                  <a:moveTo>
                    <a:pt x="133799" y="689099"/>
                  </a:moveTo>
                  <a:lnTo>
                    <a:pt x="0" y="555299"/>
                  </a:lnTo>
                  <a:lnTo>
                    <a:pt x="66899" y="555299"/>
                  </a:lnTo>
                  <a:lnTo>
                    <a:pt x="66899" y="0"/>
                  </a:lnTo>
                  <a:lnTo>
                    <a:pt x="200699" y="0"/>
                  </a:lnTo>
                  <a:lnTo>
                    <a:pt x="200699" y="555299"/>
                  </a:lnTo>
                  <a:lnTo>
                    <a:pt x="267599" y="555299"/>
                  </a:lnTo>
                  <a:lnTo>
                    <a:pt x="133799" y="689099"/>
                  </a:lnTo>
                  <a:close/>
                </a:path>
              </a:pathLst>
            </a:custGeom>
            <a:solidFill>
              <a:srgbClr val="FFAE88"/>
            </a:solidFill>
          </p:spPr>
          <p:txBody>
            <a:bodyPr wrap="square" lIns="0" tIns="0" rIns="0" bIns="0" rtlCol="0"/>
            <a:lstStyle/>
            <a:p>
              <a:endParaRPr/>
            </a:p>
          </p:txBody>
        </p:sp>
        <p:sp>
          <p:nvSpPr>
            <p:cNvPr id="13" name="object 13"/>
            <p:cNvSpPr/>
            <p:nvPr/>
          </p:nvSpPr>
          <p:spPr>
            <a:xfrm>
              <a:off x="1834550" y="3226124"/>
              <a:ext cx="267970" cy="689610"/>
            </a:xfrm>
            <a:custGeom>
              <a:avLst/>
              <a:gdLst/>
              <a:ahLst/>
              <a:cxnLst/>
              <a:rect l="l" t="t" r="r" b="b"/>
              <a:pathLst>
                <a:path w="267969" h="689610">
                  <a:moveTo>
                    <a:pt x="0" y="555299"/>
                  </a:moveTo>
                  <a:lnTo>
                    <a:pt x="66899" y="555299"/>
                  </a:lnTo>
                  <a:lnTo>
                    <a:pt x="66899" y="0"/>
                  </a:lnTo>
                  <a:lnTo>
                    <a:pt x="200699" y="0"/>
                  </a:lnTo>
                  <a:lnTo>
                    <a:pt x="200699" y="555299"/>
                  </a:lnTo>
                  <a:lnTo>
                    <a:pt x="267599" y="555299"/>
                  </a:lnTo>
                  <a:lnTo>
                    <a:pt x="133799" y="689099"/>
                  </a:lnTo>
                  <a:lnTo>
                    <a:pt x="0" y="555299"/>
                  </a:lnTo>
                  <a:close/>
                </a:path>
              </a:pathLst>
            </a:custGeom>
            <a:ln w="9524">
              <a:solidFill>
                <a:srgbClr val="F46524"/>
              </a:solidFill>
            </a:ln>
          </p:spPr>
          <p:txBody>
            <a:bodyPr wrap="square" lIns="0" tIns="0" rIns="0" bIns="0" rtlCol="0"/>
            <a:lstStyle/>
            <a:p>
              <a:endParaRPr/>
            </a:p>
          </p:txBody>
        </p:sp>
      </p:grpSp>
      <p:graphicFrame>
        <p:nvGraphicFramePr>
          <p:cNvPr id="14" name="object 14"/>
          <p:cNvGraphicFramePr>
            <a:graphicFrameLocks noGrp="1"/>
          </p:cNvGraphicFramePr>
          <p:nvPr>
            <p:extLst>
              <p:ext uri="{D42A27DB-BD31-4B8C-83A1-F6EECF244321}">
                <p14:modId xmlns:p14="http://schemas.microsoft.com/office/powerpoint/2010/main" val="1421371538"/>
              </p:ext>
            </p:extLst>
          </p:nvPr>
        </p:nvGraphicFramePr>
        <p:xfrm>
          <a:off x="4724400" y="2380547"/>
          <a:ext cx="2110105" cy="1154399"/>
        </p:xfrm>
        <a:graphic>
          <a:graphicData uri="http://schemas.openxmlformats.org/drawingml/2006/table">
            <a:tbl>
              <a:tblPr firstRow="1" bandRow="1">
                <a:tableStyleId>{2D5ABB26-0587-4C30-8999-92F81FD0307C}</a:tableStyleId>
              </a:tblPr>
              <a:tblGrid>
                <a:gridCol w="2110105">
                  <a:extLst>
                    <a:ext uri="{9D8B030D-6E8A-4147-A177-3AD203B41FA5}">
                      <a16:colId xmlns:a16="http://schemas.microsoft.com/office/drawing/2014/main" val="20000"/>
                    </a:ext>
                  </a:extLst>
                </a:gridCol>
              </a:tblGrid>
              <a:tr h="218232">
                <a:tc>
                  <a:txBody>
                    <a:bodyPr/>
                    <a:lstStyle/>
                    <a:p>
                      <a:pPr marL="85725">
                        <a:lnSpc>
                          <a:spcPts val="1395"/>
                        </a:lnSpc>
                        <a:spcBef>
                          <a:spcPts val="220"/>
                        </a:spcBef>
                      </a:pPr>
                      <a:r>
                        <a:rPr sz="1200" spc="-5" dirty="0">
                          <a:latin typeface="Arial MT"/>
                          <a:cs typeface="Arial MT"/>
                        </a:rPr>
                        <a:t>out,</a:t>
                      </a:r>
                      <a:r>
                        <a:rPr sz="1200" spc="520" dirty="0">
                          <a:latin typeface="Arial MT"/>
                          <a:cs typeface="Arial MT"/>
                        </a:rPr>
                        <a:t> </a:t>
                      </a:r>
                      <a:r>
                        <a:rPr sz="1200" spc="-5" dirty="0">
                          <a:latin typeface="Arial MT"/>
                          <a:cs typeface="Arial MT"/>
                        </a:rPr>
                        <a:t>what,</a:t>
                      </a:r>
                      <a:r>
                        <a:rPr sz="1200" spc="520" dirty="0">
                          <a:latin typeface="Arial MT"/>
                          <a:cs typeface="Arial MT"/>
                        </a:rPr>
                        <a:t> </a:t>
                      </a:r>
                      <a:r>
                        <a:rPr sz="1200" dirty="0">
                          <a:latin typeface="Arial MT"/>
                          <a:cs typeface="Arial MT"/>
                        </a:rPr>
                        <a:t>most,</a:t>
                      </a:r>
                      <a:r>
                        <a:rPr sz="1200" spc="520" dirty="0">
                          <a:latin typeface="Arial MT"/>
                          <a:cs typeface="Arial MT"/>
                        </a:rPr>
                        <a:t> </a:t>
                      </a:r>
                      <a:r>
                        <a:rPr sz="1200" spc="-25" dirty="0">
                          <a:latin typeface="Arial MT"/>
                          <a:cs typeface="Arial MT"/>
                        </a:rPr>
                        <a:t>any,</a:t>
                      </a:r>
                      <a:r>
                        <a:rPr sz="1200" spc="525" dirty="0">
                          <a:latin typeface="Arial MT"/>
                          <a:cs typeface="Arial MT"/>
                        </a:rPr>
                        <a:t> </a:t>
                      </a:r>
                      <a:r>
                        <a:rPr sz="1200" spc="-10" dirty="0">
                          <a:latin typeface="Arial MT"/>
                          <a:cs typeface="Arial MT"/>
                        </a:rPr>
                        <a:t>off,</a:t>
                      </a:r>
                      <a:endParaRPr sz="1200">
                        <a:latin typeface="Arial MT"/>
                        <a:cs typeface="Arial MT"/>
                      </a:endParaRPr>
                    </a:p>
                  </a:txBody>
                  <a:tcPr marL="0" marR="0" marT="27940" marB="0">
                    <a:lnL w="9525">
                      <a:solidFill>
                        <a:srgbClr val="000000"/>
                      </a:solidFill>
                      <a:prstDash val="solid"/>
                    </a:lnL>
                    <a:lnR w="9525">
                      <a:solidFill>
                        <a:srgbClr val="000000"/>
                      </a:solidFill>
                      <a:prstDash val="solid"/>
                    </a:lnR>
                    <a:lnT w="9525">
                      <a:solidFill>
                        <a:srgbClr val="000000"/>
                      </a:solidFill>
                      <a:prstDash val="solid"/>
                    </a:lnT>
                    <a:solidFill>
                      <a:srgbClr val="F3F3F3"/>
                    </a:solidFill>
                  </a:tcPr>
                </a:tc>
                <a:extLst>
                  <a:ext uri="{0D108BD9-81ED-4DB2-BD59-A6C34878D82A}">
                    <a16:rowId xmlns:a16="http://schemas.microsoft.com/office/drawing/2014/main" val="10000"/>
                  </a:ext>
                </a:extLst>
              </a:tr>
              <a:tr h="180975">
                <a:tc>
                  <a:txBody>
                    <a:bodyPr/>
                    <a:lstStyle/>
                    <a:p>
                      <a:pPr marL="85725">
                        <a:lnSpc>
                          <a:spcPts val="1325"/>
                        </a:lnSpc>
                      </a:pPr>
                      <a:r>
                        <a:rPr sz="1200" spc="-5" dirty="0">
                          <a:latin typeface="Arial MT"/>
                          <a:cs typeface="Arial MT"/>
                        </a:rPr>
                        <a:t>too,</a:t>
                      </a:r>
                      <a:r>
                        <a:rPr sz="1200" spc="605" dirty="0">
                          <a:latin typeface="Arial MT"/>
                          <a:cs typeface="Arial MT"/>
                        </a:rPr>
                        <a:t> </a:t>
                      </a:r>
                      <a:r>
                        <a:rPr sz="1200" spc="-5" dirty="0">
                          <a:latin typeface="Arial MT"/>
                          <a:cs typeface="Arial MT"/>
                        </a:rPr>
                        <a:t>have,</a:t>
                      </a:r>
                      <a:r>
                        <a:rPr sz="1200" spc="605" dirty="0">
                          <a:latin typeface="Arial MT"/>
                          <a:cs typeface="Arial MT"/>
                        </a:rPr>
                        <a:t> </a:t>
                      </a:r>
                      <a:r>
                        <a:rPr sz="1200" dirty="0">
                          <a:latin typeface="Arial MT"/>
                          <a:cs typeface="Arial MT"/>
                        </a:rPr>
                        <a:t>more,</a:t>
                      </a:r>
                      <a:r>
                        <a:rPr sz="1200" spc="605" dirty="0">
                          <a:latin typeface="Arial MT"/>
                          <a:cs typeface="Arial MT"/>
                        </a:rPr>
                        <a:t> </a:t>
                      </a:r>
                      <a:r>
                        <a:rPr sz="1200" spc="-25" dirty="0">
                          <a:latin typeface="Arial MT"/>
                          <a:cs typeface="Arial MT"/>
                        </a:rPr>
                        <a:t>or,</a:t>
                      </a:r>
                      <a:r>
                        <a:rPr sz="1200" spc="610" dirty="0">
                          <a:latin typeface="Arial MT"/>
                          <a:cs typeface="Arial MT"/>
                        </a:rPr>
                        <a:t> </a:t>
                      </a:r>
                      <a:r>
                        <a:rPr sz="1200" spc="-5" dirty="0">
                          <a:latin typeface="Arial MT"/>
                          <a:cs typeface="Arial MT"/>
                        </a:rPr>
                        <a:t>the,</a:t>
                      </a:r>
                      <a:endParaRPr sz="1200">
                        <a:latin typeface="Arial MT"/>
                        <a:cs typeface="Arial MT"/>
                      </a:endParaRPr>
                    </a:p>
                  </a:txBody>
                  <a:tcPr marL="0" marR="0" marT="0" marB="0">
                    <a:lnL w="9525">
                      <a:solidFill>
                        <a:srgbClr val="000000"/>
                      </a:solidFill>
                      <a:prstDash val="solid"/>
                    </a:lnL>
                    <a:lnR w="9525">
                      <a:solidFill>
                        <a:srgbClr val="000000"/>
                      </a:solidFill>
                      <a:prstDash val="solid"/>
                    </a:lnR>
                    <a:solidFill>
                      <a:srgbClr val="F3F3F3"/>
                    </a:solidFill>
                  </a:tcPr>
                </a:tc>
                <a:extLst>
                  <a:ext uri="{0D108BD9-81ED-4DB2-BD59-A6C34878D82A}">
                    <a16:rowId xmlns:a16="http://schemas.microsoft.com/office/drawing/2014/main" val="10001"/>
                  </a:ext>
                </a:extLst>
              </a:tr>
              <a:tr h="180975">
                <a:tc>
                  <a:txBody>
                    <a:bodyPr/>
                    <a:lstStyle/>
                    <a:p>
                      <a:pPr marL="85725">
                        <a:lnSpc>
                          <a:spcPts val="1325"/>
                        </a:lnSpc>
                      </a:pPr>
                      <a:r>
                        <a:rPr sz="1200" spc="-5" dirty="0">
                          <a:latin typeface="Arial MT"/>
                          <a:cs typeface="Arial MT"/>
                        </a:rPr>
                        <a:t>ours,</a:t>
                      </a:r>
                      <a:r>
                        <a:rPr sz="1200" spc="325" dirty="0">
                          <a:latin typeface="Arial MT"/>
                          <a:cs typeface="Arial MT"/>
                        </a:rPr>
                        <a:t> </a:t>
                      </a:r>
                      <a:r>
                        <a:rPr sz="1200" spc="-5" dirty="0">
                          <a:latin typeface="Arial MT"/>
                          <a:cs typeface="Arial MT"/>
                        </a:rPr>
                        <a:t>both,</a:t>
                      </a:r>
                      <a:r>
                        <a:rPr sz="1200" spc="325" dirty="0">
                          <a:latin typeface="Arial MT"/>
                          <a:cs typeface="Arial MT"/>
                        </a:rPr>
                        <a:t> </a:t>
                      </a:r>
                      <a:r>
                        <a:rPr sz="1200" spc="-5" dirty="0">
                          <a:latin typeface="Arial MT"/>
                          <a:cs typeface="Arial MT"/>
                        </a:rPr>
                        <a:t>whom,</a:t>
                      </a:r>
                      <a:r>
                        <a:rPr sz="1200" spc="325" dirty="0">
                          <a:latin typeface="Arial MT"/>
                          <a:cs typeface="Arial MT"/>
                        </a:rPr>
                        <a:t> </a:t>
                      </a:r>
                      <a:r>
                        <a:rPr sz="1200" spc="-5" dirty="0">
                          <a:latin typeface="Arial MT"/>
                          <a:cs typeface="Arial MT"/>
                        </a:rPr>
                        <a:t>and,</a:t>
                      </a:r>
                      <a:r>
                        <a:rPr sz="1200" spc="325" dirty="0">
                          <a:latin typeface="Arial MT"/>
                          <a:cs typeface="Arial MT"/>
                        </a:rPr>
                        <a:t> </a:t>
                      </a:r>
                      <a:r>
                        <a:rPr sz="1200" spc="-5" dirty="0">
                          <a:latin typeface="Arial MT"/>
                          <a:cs typeface="Arial MT"/>
                        </a:rPr>
                        <a:t>of,</a:t>
                      </a:r>
                      <a:endParaRPr sz="1200">
                        <a:latin typeface="Arial MT"/>
                        <a:cs typeface="Arial MT"/>
                      </a:endParaRPr>
                    </a:p>
                  </a:txBody>
                  <a:tcPr marL="0" marR="0" marT="0" marB="0">
                    <a:lnL w="9525">
                      <a:solidFill>
                        <a:srgbClr val="000000"/>
                      </a:solidFill>
                      <a:prstDash val="solid"/>
                    </a:lnL>
                    <a:lnR w="9525">
                      <a:solidFill>
                        <a:srgbClr val="000000"/>
                      </a:solidFill>
                      <a:prstDash val="solid"/>
                    </a:lnR>
                    <a:solidFill>
                      <a:srgbClr val="F3F3F3"/>
                    </a:solidFill>
                  </a:tcPr>
                </a:tc>
                <a:extLst>
                  <a:ext uri="{0D108BD9-81ED-4DB2-BD59-A6C34878D82A}">
                    <a16:rowId xmlns:a16="http://schemas.microsoft.com/office/drawing/2014/main" val="10002"/>
                  </a:ext>
                </a:extLst>
              </a:tr>
              <a:tr h="180975">
                <a:tc>
                  <a:txBody>
                    <a:bodyPr/>
                    <a:lstStyle/>
                    <a:p>
                      <a:pPr marL="85725">
                        <a:lnSpc>
                          <a:spcPts val="1325"/>
                        </a:lnSpc>
                      </a:pPr>
                      <a:r>
                        <a:rPr sz="1200" spc="-5" dirty="0">
                          <a:latin typeface="Arial MT"/>
                          <a:cs typeface="Arial MT"/>
                        </a:rPr>
                        <a:t>aren,</a:t>
                      </a:r>
                      <a:r>
                        <a:rPr sz="1200" spc="20" dirty="0">
                          <a:latin typeface="Arial MT"/>
                          <a:cs typeface="Arial MT"/>
                        </a:rPr>
                        <a:t> </a:t>
                      </a:r>
                      <a:r>
                        <a:rPr sz="1200" spc="-20" dirty="0">
                          <a:latin typeface="Arial MT"/>
                          <a:cs typeface="Arial MT"/>
                        </a:rPr>
                        <a:t>her,</a:t>
                      </a:r>
                      <a:r>
                        <a:rPr sz="1200" spc="15" dirty="0">
                          <a:latin typeface="Arial MT"/>
                          <a:cs typeface="Arial MT"/>
                        </a:rPr>
                        <a:t> </a:t>
                      </a:r>
                      <a:r>
                        <a:rPr sz="1200" spc="-5" dirty="0">
                          <a:latin typeface="Arial MT"/>
                          <a:cs typeface="Arial MT"/>
                        </a:rPr>
                        <a:t>does,</a:t>
                      </a:r>
                      <a:r>
                        <a:rPr sz="1200" spc="25" dirty="0">
                          <a:latin typeface="Arial MT"/>
                          <a:cs typeface="Arial MT"/>
                        </a:rPr>
                        <a:t> </a:t>
                      </a:r>
                      <a:r>
                        <a:rPr sz="1200" spc="-5" dirty="0">
                          <a:latin typeface="Arial MT"/>
                          <a:cs typeface="Arial MT"/>
                        </a:rPr>
                        <a:t>from,</a:t>
                      </a:r>
                      <a:r>
                        <a:rPr sz="1200" spc="15" dirty="0">
                          <a:latin typeface="Arial MT"/>
                          <a:cs typeface="Arial MT"/>
                        </a:rPr>
                        <a:t> </a:t>
                      </a:r>
                      <a:r>
                        <a:rPr sz="1200" spc="-5" dirty="0">
                          <a:latin typeface="Arial MT"/>
                          <a:cs typeface="Arial MT"/>
                        </a:rPr>
                        <a:t>if,</a:t>
                      </a:r>
                      <a:r>
                        <a:rPr sz="1200" spc="20" dirty="0">
                          <a:latin typeface="Arial MT"/>
                          <a:cs typeface="Arial MT"/>
                        </a:rPr>
                        <a:t> </a:t>
                      </a:r>
                      <a:r>
                        <a:rPr sz="1200" spc="-5" dirty="0">
                          <a:latin typeface="Arial MT"/>
                          <a:cs typeface="Arial MT"/>
                        </a:rPr>
                        <a:t>not,</a:t>
                      </a:r>
                      <a:endParaRPr sz="1200">
                        <a:latin typeface="Arial MT"/>
                        <a:cs typeface="Arial MT"/>
                      </a:endParaRPr>
                    </a:p>
                  </a:txBody>
                  <a:tcPr marL="0" marR="0" marT="0" marB="0">
                    <a:lnL w="9525">
                      <a:solidFill>
                        <a:srgbClr val="000000"/>
                      </a:solidFill>
                      <a:prstDash val="solid"/>
                    </a:lnL>
                    <a:lnR w="9525">
                      <a:solidFill>
                        <a:srgbClr val="000000"/>
                      </a:solidFill>
                      <a:prstDash val="solid"/>
                    </a:lnR>
                    <a:solidFill>
                      <a:srgbClr val="F3F3F3"/>
                    </a:solidFill>
                  </a:tcPr>
                </a:tc>
                <a:extLst>
                  <a:ext uri="{0D108BD9-81ED-4DB2-BD59-A6C34878D82A}">
                    <a16:rowId xmlns:a16="http://schemas.microsoft.com/office/drawing/2014/main" val="10003"/>
                  </a:ext>
                </a:extLst>
              </a:tr>
              <a:tr h="180975">
                <a:tc>
                  <a:txBody>
                    <a:bodyPr/>
                    <a:lstStyle/>
                    <a:p>
                      <a:pPr marL="85725">
                        <a:lnSpc>
                          <a:spcPts val="1325"/>
                        </a:lnSpc>
                      </a:pPr>
                      <a:r>
                        <a:rPr sz="1200" spc="-5" dirty="0">
                          <a:latin typeface="Arial MT"/>
                          <a:cs typeface="Arial MT"/>
                        </a:rPr>
                        <a:t>own,</a:t>
                      </a:r>
                      <a:r>
                        <a:rPr sz="1200" spc="475" dirty="0">
                          <a:latin typeface="Arial MT"/>
                          <a:cs typeface="Arial MT"/>
                        </a:rPr>
                        <a:t> </a:t>
                      </a:r>
                      <a:r>
                        <a:rPr sz="1200" spc="-5" dirty="0">
                          <a:latin typeface="Arial MT"/>
                          <a:cs typeface="Arial MT"/>
                        </a:rPr>
                        <a:t>this,</a:t>
                      </a:r>
                      <a:r>
                        <a:rPr sz="1200" spc="480" dirty="0">
                          <a:latin typeface="Arial MT"/>
                          <a:cs typeface="Arial MT"/>
                        </a:rPr>
                        <a:t> </a:t>
                      </a:r>
                      <a:r>
                        <a:rPr sz="1200" spc="-5" dirty="0">
                          <a:latin typeface="Arial MT"/>
                          <a:cs typeface="Arial MT"/>
                        </a:rPr>
                        <a:t>it,</a:t>
                      </a:r>
                      <a:r>
                        <a:rPr sz="1200" spc="480" dirty="0">
                          <a:latin typeface="Arial MT"/>
                          <a:cs typeface="Arial MT"/>
                        </a:rPr>
                        <a:t> </a:t>
                      </a:r>
                      <a:r>
                        <a:rPr sz="1200" spc="-5" dirty="0">
                          <a:latin typeface="Arial MT"/>
                          <a:cs typeface="Arial MT"/>
                        </a:rPr>
                        <a:t>a,</a:t>
                      </a:r>
                      <a:r>
                        <a:rPr sz="1200" spc="480" dirty="0">
                          <a:latin typeface="Arial MT"/>
                          <a:cs typeface="Arial MT"/>
                        </a:rPr>
                        <a:t> </a:t>
                      </a:r>
                      <a:r>
                        <a:rPr sz="1200" spc="-5" dirty="0">
                          <a:latin typeface="Arial MT"/>
                          <a:cs typeface="Arial MT"/>
                        </a:rPr>
                        <a:t>it's,</a:t>
                      </a:r>
                      <a:r>
                        <a:rPr sz="1200" spc="480" dirty="0">
                          <a:latin typeface="Arial MT"/>
                          <a:cs typeface="Arial MT"/>
                        </a:rPr>
                        <a:t> </a:t>
                      </a:r>
                      <a:r>
                        <a:rPr sz="1200" spc="-5" dirty="0">
                          <a:latin typeface="Arial MT"/>
                          <a:cs typeface="Arial MT"/>
                        </a:rPr>
                        <a:t>hers,</a:t>
                      </a:r>
                      <a:endParaRPr sz="1200">
                        <a:latin typeface="Arial MT"/>
                        <a:cs typeface="Arial MT"/>
                      </a:endParaRPr>
                    </a:p>
                  </a:txBody>
                  <a:tcPr marL="0" marR="0" marT="0" marB="0">
                    <a:lnL w="9525">
                      <a:solidFill>
                        <a:srgbClr val="000000"/>
                      </a:solidFill>
                      <a:prstDash val="solid"/>
                    </a:lnL>
                    <a:lnR w="9525">
                      <a:solidFill>
                        <a:srgbClr val="000000"/>
                      </a:solidFill>
                      <a:prstDash val="solid"/>
                    </a:lnR>
                    <a:solidFill>
                      <a:srgbClr val="F3F3F3"/>
                    </a:solidFill>
                  </a:tcPr>
                </a:tc>
                <a:extLst>
                  <a:ext uri="{0D108BD9-81ED-4DB2-BD59-A6C34878D82A}">
                    <a16:rowId xmlns:a16="http://schemas.microsoft.com/office/drawing/2014/main" val="10004"/>
                  </a:ext>
                </a:extLst>
              </a:tr>
              <a:tr h="212267">
                <a:tc>
                  <a:txBody>
                    <a:bodyPr/>
                    <a:lstStyle/>
                    <a:p>
                      <a:pPr marL="85725">
                        <a:lnSpc>
                          <a:spcPts val="1370"/>
                        </a:lnSpc>
                      </a:pPr>
                      <a:r>
                        <a:rPr sz="1200" spc="-25" dirty="0">
                          <a:latin typeface="Arial MT"/>
                          <a:cs typeface="Arial MT"/>
                        </a:rPr>
                        <a:t>why,</a:t>
                      </a:r>
                      <a:r>
                        <a:rPr sz="1200" spc="-20" dirty="0">
                          <a:latin typeface="Arial MT"/>
                          <a:cs typeface="Arial MT"/>
                        </a:rPr>
                        <a:t> </a:t>
                      </a:r>
                      <a:r>
                        <a:rPr sz="1200" spc="-5" dirty="0">
                          <a:latin typeface="Arial MT"/>
                          <a:cs typeface="Arial MT"/>
                        </a:rPr>
                        <a:t>who,</a:t>
                      </a:r>
                      <a:r>
                        <a:rPr sz="1200" spc="-20" dirty="0">
                          <a:latin typeface="Arial MT"/>
                          <a:cs typeface="Arial MT"/>
                        </a:rPr>
                        <a:t> now, </a:t>
                      </a:r>
                      <a:r>
                        <a:rPr sz="1200" spc="-5" dirty="0">
                          <a:latin typeface="Arial MT"/>
                          <a:cs typeface="Arial MT"/>
                        </a:rPr>
                        <a:t>been,</a:t>
                      </a:r>
                      <a:r>
                        <a:rPr sz="1200" spc="-20" dirty="0">
                          <a:latin typeface="Arial MT"/>
                          <a:cs typeface="Arial MT"/>
                        </a:rPr>
                        <a:t> </a:t>
                      </a:r>
                      <a:r>
                        <a:rPr sz="1200" dirty="0">
                          <a:latin typeface="Arial MT"/>
                          <a:cs typeface="Arial MT"/>
                        </a:rPr>
                        <a:t>me,</a:t>
                      </a:r>
                      <a:r>
                        <a:rPr sz="1200" spc="-20" dirty="0">
                          <a:latin typeface="Arial MT"/>
                          <a:cs typeface="Arial MT"/>
                        </a:rPr>
                        <a:t> </a:t>
                      </a:r>
                      <a:r>
                        <a:rPr sz="1200" spc="-5" dirty="0">
                          <a:latin typeface="Arial MT"/>
                          <a:cs typeface="Arial MT"/>
                        </a:rPr>
                        <a:t>...</a:t>
                      </a:r>
                      <a:endParaRPr sz="1200" dirty="0">
                        <a:latin typeface="Arial MT"/>
                        <a:cs typeface="Arial MT"/>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solidFill>
                      <a:srgbClr val="F3F3F3"/>
                    </a:solidFill>
                  </a:tcPr>
                </a:tc>
                <a:extLst>
                  <a:ext uri="{0D108BD9-81ED-4DB2-BD59-A6C34878D82A}">
                    <a16:rowId xmlns:a16="http://schemas.microsoft.com/office/drawing/2014/main" val="10005"/>
                  </a:ext>
                </a:extLst>
              </a:tr>
            </a:tbl>
          </a:graphicData>
        </a:graphic>
      </p:graphicFrame>
      <p:sp>
        <p:nvSpPr>
          <p:cNvPr id="28" name="object 28"/>
          <p:cNvSpPr txBox="1"/>
          <p:nvPr/>
        </p:nvSpPr>
        <p:spPr>
          <a:xfrm>
            <a:off x="7086600" y="2822854"/>
            <a:ext cx="861694"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Consolas"/>
                <a:cs typeface="Consolas"/>
              </a:rPr>
              <a:t>STOP</a:t>
            </a:r>
            <a:r>
              <a:rPr sz="1200" b="1" spc="-85" dirty="0">
                <a:latin typeface="Consolas"/>
                <a:cs typeface="Consolas"/>
              </a:rPr>
              <a:t> </a:t>
            </a:r>
            <a:r>
              <a:rPr sz="1200" b="1" spc="-5" dirty="0">
                <a:latin typeface="Consolas"/>
                <a:cs typeface="Consolas"/>
              </a:rPr>
              <a:t>WORDS</a:t>
            </a:r>
            <a:endParaRPr sz="1200" dirty="0">
              <a:latin typeface="Consolas"/>
              <a:cs typeface="Consolas"/>
            </a:endParaRPr>
          </a:p>
        </p:txBody>
      </p:sp>
      <p:pic>
        <p:nvPicPr>
          <p:cNvPr id="39" name="object 39"/>
          <p:cNvPicPr/>
          <p:nvPr/>
        </p:nvPicPr>
        <p:blipFill>
          <a:blip r:embed="rId2" cstate="print"/>
          <a:stretch>
            <a:fillRect/>
          </a:stretch>
        </p:blipFill>
        <p:spPr>
          <a:xfrm>
            <a:off x="8018793" y="2847267"/>
            <a:ext cx="181596" cy="159451"/>
          </a:xfrm>
          <a:prstGeom prst="rect">
            <a:avLst/>
          </a:prstGeom>
        </p:spPr>
      </p:pic>
      <p:cxnSp>
        <p:nvCxnSpPr>
          <p:cNvPr id="46" name="Straight Arrow Connector 45">
            <a:extLst>
              <a:ext uri="{FF2B5EF4-FFF2-40B4-BE49-F238E27FC236}">
                <a16:creationId xmlns:a16="http://schemas.microsoft.com/office/drawing/2014/main" id="{D0721F06-CD6B-4470-BB2E-7F91308ED742}"/>
              </a:ext>
            </a:extLst>
          </p:cNvPr>
          <p:cNvCxnSpPr>
            <a:cxnSpLocks/>
          </p:cNvCxnSpPr>
          <p:nvPr/>
        </p:nvCxnSpPr>
        <p:spPr>
          <a:xfrm flipV="1">
            <a:off x="3276600" y="2949854"/>
            <a:ext cx="1311135" cy="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1781" y="514350"/>
            <a:ext cx="3160438" cy="482600"/>
          </a:xfrm>
          <a:prstGeom prst="rect">
            <a:avLst/>
          </a:prstGeom>
        </p:spPr>
        <p:txBody>
          <a:bodyPr vert="horz" wrap="square" lIns="0" tIns="12700" rIns="0" bIns="0" rtlCol="0">
            <a:spAutoFit/>
          </a:bodyPr>
          <a:lstStyle/>
          <a:p>
            <a:pPr marL="12700">
              <a:lnSpc>
                <a:spcPct val="100000"/>
              </a:lnSpc>
              <a:spcBef>
                <a:spcPts val="100"/>
              </a:spcBef>
            </a:pPr>
            <a:r>
              <a:rPr sz="3000" b="1" spc="200" dirty="0">
                <a:solidFill>
                  <a:srgbClr val="000000"/>
                </a:solidFill>
              </a:rPr>
              <a:t>D</a:t>
            </a:r>
            <a:r>
              <a:rPr sz="3000" b="1" spc="105" dirty="0">
                <a:solidFill>
                  <a:srgbClr val="000000"/>
                </a:solidFill>
              </a:rPr>
              <a:t>a</a:t>
            </a:r>
            <a:r>
              <a:rPr sz="3000" b="1" spc="40" dirty="0">
                <a:solidFill>
                  <a:srgbClr val="000000"/>
                </a:solidFill>
              </a:rPr>
              <a:t>ta</a:t>
            </a:r>
            <a:r>
              <a:rPr sz="3000" b="1" spc="-185" dirty="0">
                <a:solidFill>
                  <a:srgbClr val="000000"/>
                </a:solidFill>
              </a:rPr>
              <a:t> </a:t>
            </a:r>
            <a:r>
              <a:rPr sz="3000" b="1" spc="-10" dirty="0">
                <a:solidFill>
                  <a:srgbClr val="000000"/>
                </a:solidFill>
              </a:rPr>
              <a:t>P</a:t>
            </a:r>
            <a:r>
              <a:rPr sz="3000" b="1" spc="-30" dirty="0">
                <a:solidFill>
                  <a:srgbClr val="000000"/>
                </a:solidFill>
              </a:rPr>
              <a:t>r</a:t>
            </a:r>
            <a:r>
              <a:rPr sz="3000" b="1" spc="35" dirty="0">
                <a:solidFill>
                  <a:srgbClr val="000000"/>
                </a:solidFill>
              </a:rPr>
              <a:t>ep</a:t>
            </a:r>
            <a:r>
              <a:rPr sz="3000" b="1" spc="5" dirty="0">
                <a:solidFill>
                  <a:srgbClr val="000000"/>
                </a:solidFill>
              </a:rPr>
              <a:t>r</a:t>
            </a:r>
            <a:r>
              <a:rPr sz="3000" b="1" spc="145" dirty="0">
                <a:solidFill>
                  <a:srgbClr val="000000"/>
                </a:solidFill>
              </a:rPr>
              <a:t>o</a:t>
            </a:r>
            <a:r>
              <a:rPr sz="3000" b="1" spc="114" dirty="0">
                <a:solidFill>
                  <a:srgbClr val="000000"/>
                </a:solidFill>
              </a:rPr>
              <a:t>c</a:t>
            </a:r>
            <a:r>
              <a:rPr sz="3000" b="1" spc="125" dirty="0">
                <a:solidFill>
                  <a:srgbClr val="000000"/>
                </a:solidFill>
              </a:rPr>
              <a:t>essing</a:t>
            </a:r>
            <a:endParaRPr sz="3000" b="1" dirty="0"/>
          </a:p>
        </p:txBody>
      </p:sp>
      <p:sp>
        <p:nvSpPr>
          <p:cNvPr id="3" name="object 3"/>
          <p:cNvSpPr txBox="1"/>
          <p:nvPr/>
        </p:nvSpPr>
        <p:spPr>
          <a:xfrm>
            <a:off x="838200" y="1428750"/>
            <a:ext cx="6782434" cy="2092881"/>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ahoma"/>
                <a:cs typeface="Tahoma"/>
              </a:rPr>
              <a:t>Conversion</a:t>
            </a:r>
            <a:r>
              <a:rPr sz="1800" spc="-220" dirty="0">
                <a:latin typeface="Tahoma"/>
                <a:cs typeface="Tahoma"/>
              </a:rPr>
              <a:t> </a:t>
            </a:r>
            <a:r>
              <a:rPr sz="1800" spc="25" dirty="0">
                <a:latin typeface="Tahoma"/>
                <a:cs typeface="Tahoma"/>
              </a:rPr>
              <a:t>of</a:t>
            </a:r>
            <a:r>
              <a:rPr sz="1800" spc="-215" dirty="0">
                <a:latin typeface="Tahoma"/>
                <a:cs typeface="Tahoma"/>
              </a:rPr>
              <a:t> </a:t>
            </a:r>
            <a:r>
              <a:rPr sz="1800" dirty="0">
                <a:latin typeface="Tahoma"/>
                <a:cs typeface="Tahoma"/>
              </a:rPr>
              <a:t>cleaned</a:t>
            </a:r>
            <a:r>
              <a:rPr sz="1800" spc="-220" dirty="0">
                <a:latin typeface="Tahoma"/>
                <a:cs typeface="Tahoma"/>
              </a:rPr>
              <a:t> </a:t>
            </a:r>
            <a:r>
              <a:rPr sz="1800" dirty="0">
                <a:latin typeface="Tahoma"/>
                <a:cs typeface="Tahoma"/>
              </a:rPr>
              <a:t>data</a:t>
            </a:r>
            <a:r>
              <a:rPr sz="1800" spc="-215" dirty="0">
                <a:latin typeface="Tahoma"/>
                <a:cs typeface="Tahoma"/>
              </a:rPr>
              <a:t> </a:t>
            </a:r>
            <a:r>
              <a:rPr sz="1800" spc="45" dirty="0">
                <a:latin typeface="Tahoma"/>
                <a:cs typeface="Tahoma"/>
              </a:rPr>
              <a:t>to</a:t>
            </a:r>
            <a:r>
              <a:rPr sz="1800" spc="-215" dirty="0">
                <a:latin typeface="Tahoma"/>
                <a:cs typeface="Tahoma"/>
              </a:rPr>
              <a:t> </a:t>
            </a:r>
            <a:r>
              <a:rPr sz="1800" spc="-5" dirty="0">
                <a:latin typeface="Tahoma"/>
                <a:cs typeface="Tahoma"/>
              </a:rPr>
              <a:t>machine</a:t>
            </a:r>
            <a:r>
              <a:rPr sz="1800" spc="-220" dirty="0">
                <a:latin typeface="Tahoma"/>
                <a:cs typeface="Tahoma"/>
              </a:rPr>
              <a:t> </a:t>
            </a:r>
            <a:r>
              <a:rPr sz="1800" spc="5" dirty="0">
                <a:latin typeface="Tahoma"/>
                <a:cs typeface="Tahoma"/>
              </a:rPr>
              <a:t>readable</a:t>
            </a:r>
            <a:r>
              <a:rPr sz="1800" spc="-215" dirty="0">
                <a:latin typeface="Tahoma"/>
                <a:cs typeface="Tahoma"/>
              </a:rPr>
              <a:t> </a:t>
            </a:r>
            <a:r>
              <a:rPr sz="1800" spc="-5" dirty="0">
                <a:latin typeface="Tahoma"/>
                <a:cs typeface="Tahoma"/>
              </a:rPr>
              <a:t>format.</a:t>
            </a:r>
            <a:endParaRPr sz="1800" dirty="0">
              <a:latin typeface="Tahoma"/>
              <a:cs typeface="Tahoma"/>
            </a:endParaRPr>
          </a:p>
          <a:p>
            <a:pPr>
              <a:lnSpc>
                <a:spcPct val="100000"/>
              </a:lnSpc>
            </a:pPr>
            <a:endParaRPr sz="1750" dirty="0">
              <a:latin typeface="Tahoma"/>
              <a:cs typeface="Tahoma"/>
            </a:endParaRPr>
          </a:p>
          <a:p>
            <a:pPr marL="12700">
              <a:lnSpc>
                <a:spcPct val="100000"/>
              </a:lnSpc>
            </a:pPr>
            <a:endParaRPr lang="en-IN" sz="1800" b="1" spc="160" dirty="0">
              <a:solidFill>
                <a:srgbClr val="F46524"/>
              </a:solidFill>
              <a:latin typeface="Trebuchet MS"/>
              <a:cs typeface="Trebuchet MS"/>
            </a:endParaRPr>
          </a:p>
          <a:p>
            <a:pPr marL="12700">
              <a:lnSpc>
                <a:spcPct val="100000"/>
              </a:lnSpc>
            </a:pPr>
            <a:r>
              <a:rPr sz="2400" b="1" spc="160" dirty="0">
                <a:solidFill>
                  <a:srgbClr val="F46524"/>
                </a:solidFill>
                <a:latin typeface="Trebuchet MS"/>
                <a:cs typeface="Trebuchet MS"/>
              </a:rPr>
              <a:t>S</a:t>
            </a:r>
            <a:r>
              <a:rPr sz="2400" b="1" spc="-40" dirty="0">
                <a:solidFill>
                  <a:srgbClr val="F46524"/>
                </a:solidFill>
                <a:latin typeface="Trebuchet MS"/>
                <a:cs typeface="Trebuchet MS"/>
              </a:rPr>
              <a:t>t</a:t>
            </a:r>
            <a:r>
              <a:rPr sz="2400" b="1" spc="80" dirty="0">
                <a:solidFill>
                  <a:srgbClr val="F46524"/>
                </a:solidFill>
                <a:latin typeface="Trebuchet MS"/>
                <a:cs typeface="Trebuchet MS"/>
              </a:rPr>
              <a:t>op</a:t>
            </a:r>
            <a:r>
              <a:rPr sz="2400" b="1" spc="-175" dirty="0">
                <a:solidFill>
                  <a:srgbClr val="F46524"/>
                </a:solidFill>
                <a:latin typeface="Trebuchet MS"/>
                <a:cs typeface="Trebuchet MS"/>
              </a:rPr>
              <a:t> </a:t>
            </a:r>
            <a:r>
              <a:rPr sz="2400" b="1" spc="175" dirty="0">
                <a:solidFill>
                  <a:srgbClr val="F46524"/>
                </a:solidFill>
                <a:latin typeface="Trebuchet MS"/>
                <a:cs typeface="Trebuchet MS"/>
              </a:rPr>
              <a:t>W</a:t>
            </a:r>
            <a:r>
              <a:rPr sz="2400" b="1" spc="-5" dirty="0">
                <a:solidFill>
                  <a:srgbClr val="F46524"/>
                </a:solidFill>
                <a:latin typeface="Trebuchet MS"/>
                <a:cs typeface="Trebuchet MS"/>
              </a:rPr>
              <a:t>o</a:t>
            </a:r>
            <a:r>
              <a:rPr sz="2400" b="1" spc="-15" dirty="0">
                <a:solidFill>
                  <a:srgbClr val="F46524"/>
                </a:solidFill>
                <a:latin typeface="Trebuchet MS"/>
                <a:cs typeface="Trebuchet MS"/>
              </a:rPr>
              <a:t>r</a:t>
            </a:r>
            <a:r>
              <a:rPr sz="2400" b="1" spc="114" dirty="0">
                <a:solidFill>
                  <a:srgbClr val="F46524"/>
                </a:solidFill>
                <a:latin typeface="Trebuchet MS"/>
                <a:cs typeface="Trebuchet MS"/>
              </a:rPr>
              <a:t>ds</a:t>
            </a:r>
            <a:endParaRPr sz="2400" dirty="0">
              <a:latin typeface="Trebuchet MS"/>
              <a:cs typeface="Trebuchet MS"/>
            </a:endParaRPr>
          </a:p>
          <a:p>
            <a:pPr marL="388620" indent="-285750">
              <a:lnSpc>
                <a:spcPct val="100000"/>
              </a:lnSpc>
              <a:spcBef>
                <a:spcPts val="1290"/>
              </a:spcBef>
              <a:buFont typeface="Arial" panose="020B0604020202020204" pitchFamily="34" charset="0"/>
              <a:buChar char="•"/>
              <a:tabLst>
                <a:tab pos="469265" algn="l"/>
                <a:tab pos="469900" algn="l"/>
              </a:tabLst>
            </a:pPr>
            <a:r>
              <a:rPr sz="1800" spc="25" dirty="0">
                <a:latin typeface="Tahoma"/>
                <a:cs typeface="Tahoma"/>
              </a:rPr>
              <a:t>Commonly</a:t>
            </a:r>
            <a:r>
              <a:rPr sz="1800" spc="-220" dirty="0">
                <a:latin typeface="Tahoma"/>
                <a:cs typeface="Tahoma"/>
              </a:rPr>
              <a:t> </a:t>
            </a:r>
            <a:r>
              <a:rPr sz="1800" spc="-5" dirty="0">
                <a:latin typeface="Tahoma"/>
                <a:cs typeface="Tahoma"/>
              </a:rPr>
              <a:t>used</a:t>
            </a:r>
            <a:r>
              <a:rPr sz="1800" spc="-220" dirty="0">
                <a:latin typeface="Tahoma"/>
                <a:cs typeface="Tahoma"/>
              </a:rPr>
              <a:t> </a:t>
            </a:r>
            <a:r>
              <a:rPr sz="1800" spc="25" dirty="0">
                <a:latin typeface="Tahoma"/>
                <a:cs typeface="Tahoma"/>
              </a:rPr>
              <a:t>words</a:t>
            </a:r>
            <a:r>
              <a:rPr sz="1800" spc="-220" dirty="0">
                <a:latin typeface="Tahoma"/>
                <a:cs typeface="Tahoma"/>
              </a:rPr>
              <a:t> </a:t>
            </a:r>
            <a:r>
              <a:rPr sz="1800" spc="15" dirty="0">
                <a:latin typeface="Tahoma"/>
                <a:cs typeface="Tahoma"/>
              </a:rPr>
              <a:t>which</a:t>
            </a:r>
            <a:r>
              <a:rPr sz="1800" spc="-220" dirty="0">
                <a:latin typeface="Tahoma"/>
                <a:cs typeface="Tahoma"/>
              </a:rPr>
              <a:t> </a:t>
            </a:r>
            <a:r>
              <a:rPr sz="1800" spc="10" dirty="0">
                <a:latin typeface="Tahoma"/>
                <a:cs typeface="Tahoma"/>
              </a:rPr>
              <a:t>do</a:t>
            </a:r>
            <a:r>
              <a:rPr sz="1800" spc="-55" dirty="0">
                <a:latin typeface="Tahoma"/>
                <a:cs typeface="Tahoma"/>
              </a:rPr>
              <a:t>n</a:t>
            </a:r>
            <a:r>
              <a:rPr sz="1800" spc="35" dirty="0">
                <a:latin typeface="Tahoma"/>
                <a:cs typeface="Tahoma"/>
              </a:rPr>
              <a:t>’t</a:t>
            </a:r>
            <a:r>
              <a:rPr sz="1800" spc="-220" dirty="0">
                <a:latin typeface="Tahoma"/>
                <a:cs typeface="Tahoma"/>
              </a:rPr>
              <a:t> </a:t>
            </a:r>
            <a:r>
              <a:rPr sz="1800" spc="-5" dirty="0">
                <a:latin typeface="Tahoma"/>
                <a:cs typeface="Tahoma"/>
              </a:rPr>
              <a:t>add</a:t>
            </a:r>
            <a:r>
              <a:rPr sz="1800" spc="-220" dirty="0">
                <a:latin typeface="Tahoma"/>
                <a:cs typeface="Tahoma"/>
              </a:rPr>
              <a:t> </a:t>
            </a:r>
            <a:r>
              <a:rPr sz="1800" spc="-20" dirty="0">
                <a:latin typeface="Tahoma"/>
                <a:cs typeface="Tahoma"/>
              </a:rPr>
              <a:t>a</a:t>
            </a:r>
            <a:r>
              <a:rPr sz="1800" spc="-50" dirty="0">
                <a:latin typeface="Tahoma"/>
                <a:cs typeface="Tahoma"/>
              </a:rPr>
              <a:t>n</a:t>
            </a:r>
            <a:r>
              <a:rPr sz="1800" spc="25" dirty="0">
                <a:latin typeface="Tahoma"/>
                <a:cs typeface="Tahoma"/>
              </a:rPr>
              <a:t>y</a:t>
            </a:r>
            <a:r>
              <a:rPr sz="1800" spc="-220" dirty="0">
                <a:latin typeface="Tahoma"/>
                <a:cs typeface="Tahoma"/>
              </a:rPr>
              <a:t> </a:t>
            </a:r>
            <a:r>
              <a:rPr sz="1800" spc="-15" dirty="0">
                <a:latin typeface="Tahoma"/>
                <a:cs typeface="Tahoma"/>
              </a:rPr>
              <a:t>meaning</a:t>
            </a:r>
            <a:r>
              <a:rPr sz="1800" spc="-220" dirty="0">
                <a:latin typeface="Tahoma"/>
                <a:cs typeface="Tahoma"/>
              </a:rPr>
              <a:t> </a:t>
            </a:r>
            <a:r>
              <a:rPr sz="1800" spc="45" dirty="0">
                <a:latin typeface="Tahoma"/>
                <a:cs typeface="Tahoma"/>
              </a:rPr>
              <a:t>to</a:t>
            </a:r>
            <a:r>
              <a:rPr sz="1800" spc="-220" dirty="0">
                <a:latin typeface="Tahoma"/>
                <a:cs typeface="Tahoma"/>
              </a:rPr>
              <a:t> </a:t>
            </a:r>
            <a:r>
              <a:rPr sz="1800" spc="20" dirty="0">
                <a:latin typeface="Tahoma"/>
                <a:cs typeface="Tahoma"/>
              </a:rPr>
              <a:t>the</a:t>
            </a:r>
            <a:r>
              <a:rPr sz="1800" spc="-220" dirty="0">
                <a:latin typeface="Tahoma"/>
                <a:cs typeface="Tahoma"/>
              </a:rPr>
              <a:t> </a:t>
            </a:r>
            <a:r>
              <a:rPr sz="1800" spc="25" dirty="0">
                <a:latin typeface="Tahoma"/>
                <a:cs typeface="Tahoma"/>
              </a:rPr>
              <a:t>t</a:t>
            </a:r>
            <a:r>
              <a:rPr sz="1800" spc="-20" dirty="0">
                <a:latin typeface="Tahoma"/>
                <a:cs typeface="Tahoma"/>
              </a:rPr>
              <a:t>e</a:t>
            </a:r>
            <a:r>
              <a:rPr sz="1800" spc="-30" dirty="0">
                <a:latin typeface="Tahoma"/>
                <a:cs typeface="Tahoma"/>
              </a:rPr>
              <a:t>xt.</a:t>
            </a:r>
            <a:endParaRPr lang="en-IN" sz="1800" spc="-30" dirty="0">
              <a:latin typeface="Tahoma"/>
              <a:cs typeface="Tahoma"/>
            </a:endParaRPr>
          </a:p>
          <a:p>
            <a:pPr marL="388620" indent="-285750">
              <a:lnSpc>
                <a:spcPct val="100000"/>
              </a:lnSpc>
              <a:spcBef>
                <a:spcPts val="1290"/>
              </a:spcBef>
              <a:buFont typeface="Arial" panose="020B0604020202020204" pitchFamily="34" charset="0"/>
              <a:buChar char="•"/>
              <a:tabLst>
                <a:tab pos="469265" algn="l"/>
                <a:tab pos="469900" algn="l"/>
              </a:tabLst>
            </a:pPr>
            <a:r>
              <a:rPr sz="1800" spc="-110" dirty="0">
                <a:latin typeface="Tahoma"/>
                <a:cs typeface="Tahoma"/>
              </a:rPr>
              <a:t>E.g.:</a:t>
            </a:r>
            <a:r>
              <a:rPr sz="1800" spc="-220" dirty="0">
                <a:latin typeface="Tahoma"/>
                <a:cs typeface="Tahoma"/>
              </a:rPr>
              <a:t> </a:t>
            </a:r>
            <a:r>
              <a:rPr sz="1800" spc="5" dirty="0">
                <a:latin typeface="Tahoma"/>
                <a:cs typeface="Tahoma"/>
              </a:rPr>
              <a:t>‘is</a:t>
            </a:r>
            <a:r>
              <a:rPr sz="1800" spc="-204" dirty="0">
                <a:latin typeface="Tahoma"/>
                <a:cs typeface="Tahoma"/>
              </a:rPr>
              <a:t>’</a:t>
            </a:r>
            <a:r>
              <a:rPr sz="1800" spc="-165" dirty="0">
                <a:latin typeface="Tahoma"/>
                <a:cs typeface="Tahoma"/>
              </a:rPr>
              <a:t>,</a:t>
            </a:r>
            <a:r>
              <a:rPr sz="1800" spc="-220" dirty="0">
                <a:latin typeface="Tahoma"/>
                <a:cs typeface="Tahoma"/>
              </a:rPr>
              <a:t> </a:t>
            </a:r>
            <a:r>
              <a:rPr sz="1800" spc="-60" dirty="0">
                <a:latin typeface="Tahoma"/>
                <a:cs typeface="Tahoma"/>
              </a:rPr>
              <a:t>‘</a:t>
            </a:r>
            <a:r>
              <a:rPr sz="1800" spc="10" dirty="0">
                <a:latin typeface="Tahoma"/>
                <a:cs typeface="Tahoma"/>
              </a:rPr>
              <a:t>ar</a:t>
            </a:r>
            <a:r>
              <a:rPr sz="1800" spc="-70" dirty="0">
                <a:latin typeface="Tahoma"/>
                <a:cs typeface="Tahoma"/>
              </a:rPr>
              <a:t>e</a:t>
            </a:r>
            <a:r>
              <a:rPr sz="1800" spc="-204" dirty="0">
                <a:latin typeface="Tahoma"/>
                <a:cs typeface="Tahoma"/>
              </a:rPr>
              <a:t>’</a:t>
            </a:r>
            <a:r>
              <a:rPr sz="1800" spc="-165" dirty="0">
                <a:latin typeface="Tahoma"/>
                <a:cs typeface="Tahoma"/>
              </a:rPr>
              <a:t>,</a:t>
            </a:r>
            <a:r>
              <a:rPr sz="1800" spc="-220" dirty="0">
                <a:latin typeface="Tahoma"/>
                <a:cs typeface="Tahoma"/>
              </a:rPr>
              <a:t> </a:t>
            </a:r>
            <a:r>
              <a:rPr sz="1800" spc="15" dirty="0">
                <a:latin typeface="Tahoma"/>
                <a:cs typeface="Tahoma"/>
              </a:rPr>
              <a:t>‘this</a:t>
            </a:r>
            <a:r>
              <a:rPr sz="1800" spc="-204" dirty="0">
                <a:latin typeface="Tahoma"/>
                <a:cs typeface="Tahoma"/>
              </a:rPr>
              <a:t>’</a:t>
            </a:r>
            <a:r>
              <a:rPr sz="1800" spc="-165" dirty="0">
                <a:latin typeface="Tahoma"/>
                <a:cs typeface="Tahoma"/>
              </a:rPr>
              <a:t>,</a:t>
            </a:r>
            <a:r>
              <a:rPr sz="1800" spc="-220" dirty="0">
                <a:latin typeface="Tahoma"/>
                <a:cs typeface="Tahoma"/>
              </a:rPr>
              <a:t> </a:t>
            </a:r>
            <a:r>
              <a:rPr sz="1800" spc="-60" dirty="0">
                <a:latin typeface="Tahoma"/>
                <a:cs typeface="Tahoma"/>
              </a:rPr>
              <a:t>‘</a:t>
            </a:r>
            <a:r>
              <a:rPr sz="1800" spc="15" dirty="0">
                <a:latin typeface="Tahoma"/>
                <a:cs typeface="Tahoma"/>
              </a:rPr>
              <a:t>at</a:t>
            </a:r>
            <a:r>
              <a:rPr sz="1800" spc="-204" dirty="0">
                <a:latin typeface="Tahoma"/>
                <a:cs typeface="Tahoma"/>
              </a:rPr>
              <a:t>’</a:t>
            </a:r>
            <a:r>
              <a:rPr sz="1800" spc="-165" dirty="0">
                <a:latin typeface="Tahoma"/>
                <a:cs typeface="Tahoma"/>
              </a:rPr>
              <a:t>,</a:t>
            </a:r>
            <a:r>
              <a:rPr sz="1800" spc="-220" dirty="0">
                <a:latin typeface="Tahoma"/>
                <a:cs typeface="Tahoma"/>
              </a:rPr>
              <a:t> </a:t>
            </a:r>
            <a:r>
              <a:rPr sz="1800" spc="-25" dirty="0">
                <a:latin typeface="Tahoma"/>
                <a:cs typeface="Tahoma"/>
              </a:rPr>
              <a:t>etc.</a:t>
            </a:r>
            <a:endParaRPr sz="1800" dirty="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7789"/>
            <a:ext cx="3048000"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E</a:t>
            </a:r>
            <a:r>
              <a:rPr sz="3000" b="1" spc="105" dirty="0">
                <a:solidFill>
                  <a:srgbClr val="000000"/>
                </a:solidFill>
              </a:rPr>
              <a:t>n</a:t>
            </a:r>
            <a:r>
              <a:rPr sz="3000" b="1" spc="75" dirty="0">
                <a:solidFill>
                  <a:srgbClr val="000000"/>
                </a:solidFill>
              </a:rPr>
              <a:t>c</a:t>
            </a:r>
            <a:r>
              <a:rPr sz="3000" b="1" spc="120" dirty="0">
                <a:solidFill>
                  <a:srgbClr val="000000"/>
                </a:solidFill>
              </a:rPr>
              <a:t>oding</a:t>
            </a:r>
            <a:r>
              <a:rPr sz="3000" b="1" spc="-275" dirty="0">
                <a:solidFill>
                  <a:srgbClr val="000000"/>
                </a:solidFill>
              </a:rPr>
              <a:t> </a:t>
            </a:r>
            <a:r>
              <a:rPr sz="3000" b="1" spc="-280" dirty="0">
                <a:solidFill>
                  <a:srgbClr val="000000"/>
                </a:solidFill>
              </a:rPr>
              <a:t>T</a:t>
            </a:r>
            <a:r>
              <a:rPr sz="3000" b="1" spc="10" dirty="0">
                <a:solidFill>
                  <a:srgbClr val="000000"/>
                </a:solidFill>
              </a:rPr>
              <a:t>e</a:t>
            </a:r>
            <a:r>
              <a:rPr sz="3000" b="1" spc="-55" dirty="0">
                <a:solidFill>
                  <a:srgbClr val="000000"/>
                </a:solidFill>
              </a:rPr>
              <a:t>xt</a:t>
            </a:r>
            <a:r>
              <a:rPr sz="3000" b="1" spc="-185" dirty="0">
                <a:solidFill>
                  <a:srgbClr val="000000"/>
                </a:solidFill>
              </a:rPr>
              <a:t> </a:t>
            </a:r>
            <a:r>
              <a:rPr sz="3000" b="1" spc="204" dirty="0">
                <a:solidFill>
                  <a:srgbClr val="000000"/>
                </a:solidFill>
              </a:rPr>
              <a:t>D</a:t>
            </a:r>
            <a:r>
              <a:rPr sz="3000" b="1" spc="105" dirty="0">
                <a:solidFill>
                  <a:srgbClr val="000000"/>
                </a:solidFill>
              </a:rPr>
              <a:t>a</a:t>
            </a:r>
            <a:r>
              <a:rPr sz="3000" b="1" spc="40" dirty="0">
                <a:solidFill>
                  <a:srgbClr val="000000"/>
                </a:solidFill>
              </a:rPr>
              <a:t>ta</a:t>
            </a:r>
            <a:endParaRPr sz="3000" b="1" dirty="0"/>
          </a:p>
        </p:txBody>
      </p:sp>
      <p:sp>
        <p:nvSpPr>
          <p:cNvPr id="3" name="object 3"/>
          <p:cNvSpPr txBox="1"/>
          <p:nvPr/>
        </p:nvSpPr>
        <p:spPr>
          <a:xfrm>
            <a:off x="384725" y="1148901"/>
            <a:ext cx="8006080" cy="3225800"/>
          </a:xfrm>
          <a:prstGeom prst="rect">
            <a:avLst/>
          </a:prstGeom>
        </p:spPr>
        <p:txBody>
          <a:bodyPr vert="horz" wrap="square" lIns="0" tIns="138430" rIns="0" bIns="0" rtlCol="0">
            <a:spAutoFit/>
          </a:bodyPr>
          <a:lstStyle/>
          <a:p>
            <a:pPr marL="12700">
              <a:lnSpc>
                <a:spcPct val="100000"/>
              </a:lnSpc>
              <a:spcBef>
                <a:spcPts val="1090"/>
              </a:spcBef>
            </a:pPr>
            <a:r>
              <a:rPr sz="1800" b="1" spc="-90" dirty="0">
                <a:solidFill>
                  <a:srgbClr val="F46524"/>
                </a:solidFill>
                <a:latin typeface="Tahoma"/>
                <a:cs typeface="Tahoma"/>
              </a:rPr>
              <a:t>Coun</a:t>
            </a:r>
            <a:r>
              <a:rPr sz="1800" b="1" spc="-55" dirty="0">
                <a:solidFill>
                  <a:srgbClr val="F46524"/>
                </a:solidFill>
                <a:latin typeface="Tahoma"/>
                <a:cs typeface="Tahoma"/>
              </a:rPr>
              <a:t>t</a:t>
            </a:r>
            <a:r>
              <a:rPr sz="1800" b="1" spc="-185" dirty="0">
                <a:solidFill>
                  <a:srgbClr val="F46524"/>
                </a:solidFill>
                <a:latin typeface="Tahoma"/>
                <a:cs typeface="Tahoma"/>
              </a:rPr>
              <a:t> </a:t>
            </a:r>
            <a:r>
              <a:rPr sz="1800" b="1" spc="-114" dirty="0">
                <a:solidFill>
                  <a:srgbClr val="F46524"/>
                </a:solidFill>
                <a:latin typeface="Tahoma"/>
                <a:cs typeface="Tahoma"/>
              </a:rPr>
              <a:t>v</a:t>
            </a:r>
            <a:r>
              <a:rPr sz="1800" b="1" spc="-90" dirty="0">
                <a:solidFill>
                  <a:srgbClr val="F46524"/>
                </a:solidFill>
                <a:latin typeface="Tahoma"/>
                <a:cs typeface="Tahoma"/>
              </a:rPr>
              <a:t>ectorise</a:t>
            </a:r>
            <a:r>
              <a:rPr sz="1800" b="1" spc="-75" dirty="0">
                <a:solidFill>
                  <a:srgbClr val="F46524"/>
                </a:solidFill>
                <a:latin typeface="Tahoma"/>
                <a:cs typeface="Tahoma"/>
              </a:rPr>
              <a:t>r</a:t>
            </a:r>
            <a:r>
              <a:rPr sz="1800" b="1" spc="-185" dirty="0">
                <a:solidFill>
                  <a:srgbClr val="F46524"/>
                </a:solidFill>
                <a:latin typeface="Tahoma"/>
                <a:cs typeface="Tahoma"/>
              </a:rPr>
              <a:t> </a:t>
            </a:r>
            <a:r>
              <a:rPr sz="1800" b="1" spc="-130" dirty="0">
                <a:solidFill>
                  <a:srgbClr val="F46524"/>
                </a:solidFill>
                <a:latin typeface="Tahoma"/>
                <a:cs typeface="Tahoma"/>
              </a:rPr>
              <a:t>an</a:t>
            </a:r>
            <a:r>
              <a:rPr sz="1800" b="1" spc="-125" dirty="0">
                <a:solidFill>
                  <a:srgbClr val="F46524"/>
                </a:solidFill>
                <a:latin typeface="Tahoma"/>
                <a:cs typeface="Tahoma"/>
              </a:rPr>
              <a:t>d</a:t>
            </a:r>
            <a:r>
              <a:rPr sz="1800" b="1" spc="-185" dirty="0">
                <a:solidFill>
                  <a:srgbClr val="F46524"/>
                </a:solidFill>
                <a:latin typeface="Tahoma"/>
                <a:cs typeface="Tahoma"/>
              </a:rPr>
              <a:t> </a:t>
            </a:r>
            <a:r>
              <a:rPr sz="1800" b="1" spc="-95" dirty="0">
                <a:solidFill>
                  <a:srgbClr val="F46524"/>
                </a:solidFill>
                <a:latin typeface="Tahoma"/>
                <a:cs typeface="Tahoma"/>
              </a:rPr>
              <a:t>TF-IDF</a:t>
            </a:r>
            <a:r>
              <a:rPr sz="1800" b="1" spc="-180" dirty="0">
                <a:solidFill>
                  <a:srgbClr val="F46524"/>
                </a:solidFill>
                <a:latin typeface="Tahoma"/>
                <a:cs typeface="Tahoma"/>
              </a:rPr>
              <a:t> </a:t>
            </a:r>
            <a:r>
              <a:rPr sz="1800" b="1" spc="-114" dirty="0">
                <a:solidFill>
                  <a:srgbClr val="F46524"/>
                </a:solidFill>
                <a:latin typeface="Tahoma"/>
                <a:cs typeface="Tahoma"/>
              </a:rPr>
              <a:t>v</a:t>
            </a:r>
            <a:r>
              <a:rPr sz="1800" b="1" spc="-100" dirty="0">
                <a:solidFill>
                  <a:srgbClr val="F46524"/>
                </a:solidFill>
                <a:latin typeface="Tahoma"/>
                <a:cs typeface="Tahoma"/>
              </a:rPr>
              <a:t>ectoriser:</a:t>
            </a:r>
            <a:endParaRPr sz="1800" dirty="0">
              <a:latin typeface="Tahoma"/>
              <a:cs typeface="Tahoma"/>
            </a:endParaRPr>
          </a:p>
          <a:p>
            <a:pPr marL="469900" indent="-367030">
              <a:lnSpc>
                <a:spcPct val="100000"/>
              </a:lnSpc>
              <a:spcBef>
                <a:spcPts val="990"/>
              </a:spcBef>
              <a:buFont typeface="Arial MT"/>
              <a:buChar char="●"/>
              <a:tabLst>
                <a:tab pos="469265" algn="l"/>
                <a:tab pos="469900" algn="l"/>
              </a:tabLst>
            </a:pPr>
            <a:r>
              <a:rPr sz="1800" spc="25" dirty="0">
                <a:latin typeface="Tahoma"/>
                <a:cs typeface="Tahoma"/>
              </a:rPr>
              <a:t>Used</a:t>
            </a:r>
            <a:r>
              <a:rPr sz="1800" spc="-220" dirty="0">
                <a:latin typeface="Tahoma"/>
                <a:cs typeface="Tahoma"/>
              </a:rPr>
              <a:t> </a:t>
            </a:r>
            <a:r>
              <a:rPr sz="1800" spc="40" dirty="0">
                <a:latin typeface="Tahoma"/>
                <a:cs typeface="Tahoma"/>
              </a:rPr>
              <a:t>for</a:t>
            </a:r>
            <a:r>
              <a:rPr sz="1800" spc="-220" dirty="0">
                <a:latin typeface="Tahoma"/>
                <a:cs typeface="Tahoma"/>
              </a:rPr>
              <a:t> </a:t>
            </a:r>
            <a:r>
              <a:rPr sz="1800" spc="20" dirty="0">
                <a:latin typeface="Tahoma"/>
                <a:cs typeface="Tahoma"/>
              </a:rPr>
              <a:t>text</a:t>
            </a:r>
            <a:r>
              <a:rPr sz="1800" spc="-215" dirty="0">
                <a:latin typeface="Tahoma"/>
                <a:cs typeface="Tahoma"/>
              </a:rPr>
              <a:t> </a:t>
            </a:r>
            <a:r>
              <a:rPr sz="1800" spc="15" dirty="0">
                <a:latin typeface="Tahoma"/>
                <a:cs typeface="Tahoma"/>
              </a:rPr>
              <a:t>feature</a:t>
            </a:r>
            <a:r>
              <a:rPr sz="1800" spc="-220" dirty="0">
                <a:latin typeface="Tahoma"/>
                <a:cs typeface="Tahoma"/>
              </a:rPr>
              <a:t> </a:t>
            </a:r>
            <a:r>
              <a:rPr sz="1800" spc="15" dirty="0">
                <a:latin typeface="Tahoma"/>
                <a:cs typeface="Tahoma"/>
              </a:rPr>
              <a:t>extraction</a:t>
            </a:r>
            <a:endParaRPr sz="1800" dirty="0">
              <a:latin typeface="Tahoma"/>
              <a:cs typeface="Tahoma"/>
            </a:endParaRPr>
          </a:p>
          <a:p>
            <a:pPr marL="469900" indent="-367030">
              <a:lnSpc>
                <a:spcPct val="100000"/>
              </a:lnSpc>
              <a:spcBef>
                <a:spcPts val="990"/>
              </a:spcBef>
              <a:buFont typeface="Arial MT"/>
              <a:buChar char="●"/>
              <a:tabLst>
                <a:tab pos="469265" algn="l"/>
                <a:tab pos="469900" algn="l"/>
              </a:tabLst>
            </a:pPr>
            <a:r>
              <a:rPr sz="1800" spc="-10" dirty="0">
                <a:latin typeface="Tahoma"/>
                <a:cs typeface="Tahoma"/>
              </a:rPr>
              <a:t>Transform</a:t>
            </a:r>
            <a:r>
              <a:rPr sz="1800" spc="-220" dirty="0">
                <a:latin typeface="Tahoma"/>
                <a:cs typeface="Tahoma"/>
              </a:rPr>
              <a:t> </a:t>
            </a:r>
            <a:r>
              <a:rPr sz="1800" spc="20" dirty="0">
                <a:latin typeface="Tahoma"/>
                <a:cs typeface="Tahoma"/>
              </a:rPr>
              <a:t>text</a:t>
            </a:r>
            <a:r>
              <a:rPr sz="1800" spc="-215" dirty="0">
                <a:latin typeface="Tahoma"/>
                <a:cs typeface="Tahoma"/>
              </a:rPr>
              <a:t> </a:t>
            </a:r>
            <a:r>
              <a:rPr sz="1800" dirty="0">
                <a:latin typeface="Arial MT"/>
                <a:cs typeface="Arial MT"/>
              </a:rPr>
              <a:t>→</a:t>
            </a:r>
            <a:r>
              <a:rPr sz="1800" spc="-155" dirty="0">
                <a:latin typeface="Arial MT"/>
                <a:cs typeface="Arial MT"/>
              </a:rPr>
              <a:t> </a:t>
            </a:r>
            <a:r>
              <a:rPr sz="1800" spc="-5" dirty="0">
                <a:latin typeface="Tahoma"/>
                <a:cs typeface="Tahoma"/>
              </a:rPr>
              <a:t>meaningful</a:t>
            </a:r>
            <a:r>
              <a:rPr sz="1800" spc="-215" dirty="0">
                <a:latin typeface="Tahoma"/>
                <a:cs typeface="Tahoma"/>
              </a:rPr>
              <a:t> </a:t>
            </a:r>
            <a:r>
              <a:rPr sz="1800" spc="20" dirty="0">
                <a:latin typeface="Tahoma"/>
                <a:cs typeface="Tahoma"/>
              </a:rPr>
              <a:t>representation</a:t>
            </a:r>
            <a:r>
              <a:rPr sz="1800" spc="-215" dirty="0">
                <a:latin typeface="Tahoma"/>
                <a:cs typeface="Tahoma"/>
              </a:rPr>
              <a:t> </a:t>
            </a:r>
            <a:r>
              <a:rPr sz="1800" spc="25" dirty="0">
                <a:latin typeface="Tahoma"/>
                <a:cs typeface="Tahoma"/>
              </a:rPr>
              <a:t>of</a:t>
            </a:r>
            <a:r>
              <a:rPr sz="1800" spc="-220" dirty="0">
                <a:latin typeface="Tahoma"/>
                <a:cs typeface="Tahoma"/>
              </a:rPr>
              <a:t> </a:t>
            </a:r>
            <a:r>
              <a:rPr sz="1800" dirty="0">
                <a:latin typeface="Tahoma"/>
                <a:cs typeface="Tahoma"/>
              </a:rPr>
              <a:t>numbers</a:t>
            </a:r>
          </a:p>
          <a:p>
            <a:pPr marL="469900" indent="-367030">
              <a:lnSpc>
                <a:spcPct val="100000"/>
              </a:lnSpc>
              <a:spcBef>
                <a:spcPts val="990"/>
              </a:spcBef>
              <a:buFont typeface="Arial MT"/>
              <a:buChar char="●"/>
              <a:tabLst>
                <a:tab pos="469265" algn="l"/>
                <a:tab pos="469900" algn="l"/>
              </a:tabLst>
            </a:pPr>
            <a:r>
              <a:rPr sz="1800" spc="-180" dirty="0">
                <a:latin typeface="Tahoma"/>
                <a:cs typeface="Tahoma"/>
              </a:rPr>
              <a:t>T</a:t>
            </a:r>
            <a:r>
              <a:rPr sz="1800" spc="20" dirty="0">
                <a:latin typeface="Tahoma"/>
                <a:cs typeface="Tahoma"/>
              </a:rPr>
              <a:t>o</a:t>
            </a:r>
            <a:r>
              <a:rPr sz="1800" spc="-220" dirty="0">
                <a:latin typeface="Tahoma"/>
                <a:cs typeface="Tahoma"/>
              </a:rPr>
              <a:t> </a:t>
            </a:r>
            <a:r>
              <a:rPr sz="1800" spc="65" dirty="0">
                <a:latin typeface="Tahoma"/>
                <a:cs typeface="Tahoma"/>
              </a:rPr>
              <a:t>ﬁt</a:t>
            </a:r>
            <a:r>
              <a:rPr sz="1800" spc="-220" dirty="0">
                <a:latin typeface="Tahoma"/>
                <a:cs typeface="Tahoma"/>
              </a:rPr>
              <a:t> </a:t>
            </a:r>
            <a:r>
              <a:rPr sz="1800" spc="40" dirty="0">
                <a:latin typeface="Tahoma"/>
                <a:cs typeface="Tahoma"/>
              </a:rPr>
              <a:t>Machine</a:t>
            </a:r>
            <a:r>
              <a:rPr sz="1800" spc="-220" dirty="0">
                <a:latin typeface="Tahoma"/>
                <a:cs typeface="Tahoma"/>
              </a:rPr>
              <a:t> </a:t>
            </a:r>
            <a:r>
              <a:rPr sz="1800" spc="-10" dirty="0">
                <a:latin typeface="Tahoma"/>
                <a:cs typeface="Tahoma"/>
              </a:rPr>
              <a:t>L</a:t>
            </a:r>
            <a:r>
              <a:rPr sz="1800" dirty="0">
                <a:latin typeface="Tahoma"/>
                <a:cs typeface="Tahoma"/>
              </a:rPr>
              <a:t>earning</a:t>
            </a:r>
            <a:r>
              <a:rPr sz="1800" spc="-220" dirty="0">
                <a:latin typeface="Tahoma"/>
                <a:cs typeface="Tahoma"/>
              </a:rPr>
              <a:t> </a:t>
            </a:r>
            <a:r>
              <a:rPr sz="1800" spc="10" dirty="0">
                <a:latin typeface="Tahoma"/>
                <a:cs typeface="Tahoma"/>
              </a:rPr>
              <a:t>algorithm</a:t>
            </a:r>
            <a:r>
              <a:rPr sz="1800" spc="-220" dirty="0">
                <a:latin typeface="Tahoma"/>
                <a:cs typeface="Tahoma"/>
              </a:rPr>
              <a:t> </a:t>
            </a:r>
            <a:r>
              <a:rPr sz="1800" spc="40" dirty="0">
                <a:latin typeface="Tahoma"/>
                <a:cs typeface="Tahoma"/>
              </a:rPr>
              <a:t>for</a:t>
            </a:r>
            <a:r>
              <a:rPr sz="1800" spc="-220" dirty="0">
                <a:latin typeface="Tahoma"/>
                <a:cs typeface="Tahoma"/>
              </a:rPr>
              <a:t> </a:t>
            </a:r>
            <a:r>
              <a:rPr sz="1800" spc="10" dirty="0">
                <a:latin typeface="Tahoma"/>
                <a:cs typeface="Tahoma"/>
              </a:rPr>
              <a:t>prediction.</a:t>
            </a:r>
            <a:endParaRPr sz="1800" dirty="0">
              <a:latin typeface="Tahoma"/>
              <a:cs typeface="Tahoma"/>
            </a:endParaRPr>
          </a:p>
          <a:p>
            <a:pPr marL="469900" indent="-367030">
              <a:lnSpc>
                <a:spcPct val="100000"/>
              </a:lnSpc>
              <a:spcBef>
                <a:spcPts val="990"/>
              </a:spcBef>
              <a:buFont typeface="Arial MT"/>
              <a:buChar char="●"/>
              <a:tabLst>
                <a:tab pos="469265" algn="l"/>
                <a:tab pos="469900" algn="l"/>
              </a:tabLst>
            </a:pPr>
            <a:r>
              <a:rPr sz="1800" spc="-30" dirty="0">
                <a:latin typeface="Tahoma"/>
                <a:cs typeface="Tahoma"/>
              </a:rPr>
              <a:t>Tokenizing,</a:t>
            </a:r>
            <a:r>
              <a:rPr sz="1800" spc="-215" dirty="0">
                <a:latin typeface="Tahoma"/>
                <a:cs typeface="Tahoma"/>
              </a:rPr>
              <a:t> </a:t>
            </a:r>
            <a:r>
              <a:rPr sz="1800" spc="-15" dirty="0">
                <a:latin typeface="Tahoma"/>
                <a:cs typeface="Tahoma"/>
              </a:rPr>
              <a:t>counting,</a:t>
            </a:r>
            <a:r>
              <a:rPr sz="1800" spc="-215" dirty="0">
                <a:latin typeface="Tahoma"/>
                <a:cs typeface="Tahoma"/>
              </a:rPr>
              <a:t> </a:t>
            </a:r>
            <a:r>
              <a:rPr sz="1800" spc="10" dirty="0">
                <a:latin typeface="Tahoma"/>
                <a:cs typeface="Tahoma"/>
              </a:rPr>
              <a:t>normalizing</a:t>
            </a:r>
            <a:r>
              <a:rPr sz="1800" spc="-210" dirty="0">
                <a:latin typeface="Tahoma"/>
                <a:cs typeface="Tahoma"/>
              </a:rPr>
              <a:t> </a:t>
            </a:r>
            <a:r>
              <a:rPr sz="1800" spc="10" dirty="0">
                <a:latin typeface="Tahoma"/>
                <a:cs typeface="Tahoma"/>
              </a:rPr>
              <a:t>are</a:t>
            </a:r>
            <a:r>
              <a:rPr sz="1800" spc="-215" dirty="0">
                <a:latin typeface="Tahoma"/>
                <a:cs typeface="Tahoma"/>
              </a:rPr>
              <a:t> </a:t>
            </a:r>
            <a:r>
              <a:rPr sz="1800" spc="-5" dirty="0">
                <a:latin typeface="Tahoma"/>
                <a:cs typeface="Tahoma"/>
              </a:rPr>
              <a:t>used</a:t>
            </a:r>
            <a:r>
              <a:rPr sz="1800" spc="-210" dirty="0">
                <a:latin typeface="Tahoma"/>
                <a:cs typeface="Tahoma"/>
              </a:rPr>
              <a:t> </a:t>
            </a:r>
            <a:r>
              <a:rPr sz="1800" spc="45" dirty="0">
                <a:latin typeface="Tahoma"/>
                <a:cs typeface="Tahoma"/>
              </a:rPr>
              <a:t>to</a:t>
            </a:r>
            <a:r>
              <a:rPr sz="1800" spc="-215" dirty="0">
                <a:latin typeface="Tahoma"/>
                <a:cs typeface="Tahoma"/>
              </a:rPr>
              <a:t> </a:t>
            </a:r>
            <a:r>
              <a:rPr sz="1800" spc="15" dirty="0">
                <a:latin typeface="Tahoma"/>
                <a:cs typeface="Tahoma"/>
              </a:rPr>
              <a:t>extract</a:t>
            </a:r>
            <a:r>
              <a:rPr sz="1800" spc="-210" dirty="0">
                <a:latin typeface="Tahoma"/>
                <a:cs typeface="Tahoma"/>
              </a:rPr>
              <a:t> </a:t>
            </a:r>
            <a:r>
              <a:rPr sz="1800" spc="10" dirty="0">
                <a:latin typeface="Tahoma"/>
                <a:cs typeface="Tahoma"/>
              </a:rPr>
              <a:t>features</a:t>
            </a:r>
            <a:r>
              <a:rPr sz="1800" spc="-215" dirty="0">
                <a:latin typeface="Tahoma"/>
                <a:cs typeface="Tahoma"/>
              </a:rPr>
              <a:t> </a:t>
            </a:r>
            <a:r>
              <a:rPr sz="1800" spc="25" dirty="0">
                <a:latin typeface="Tahoma"/>
                <a:cs typeface="Tahoma"/>
              </a:rPr>
              <a:t>from</a:t>
            </a:r>
            <a:r>
              <a:rPr sz="1800" spc="-215" dirty="0">
                <a:latin typeface="Tahoma"/>
                <a:cs typeface="Tahoma"/>
              </a:rPr>
              <a:t> </a:t>
            </a:r>
            <a:r>
              <a:rPr sz="1800" spc="-15" dirty="0">
                <a:latin typeface="Tahoma"/>
                <a:cs typeface="Tahoma"/>
              </a:rPr>
              <a:t>text.</a:t>
            </a:r>
            <a:endParaRPr sz="1800" dirty="0">
              <a:latin typeface="Tahoma"/>
              <a:cs typeface="Tahoma"/>
            </a:endParaRPr>
          </a:p>
          <a:p>
            <a:pPr marL="469900" indent="-367030">
              <a:lnSpc>
                <a:spcPct val="100000"/>
              </a:lnSpc>
              <a:spcBef>
                <a:spcPts val="990"/>
              </a:spcBef>
              <a:buClr>
                <a:srgbClr val="000000"/>
              </a:buClr>
              <a:buFont typeface="Arial MT"/>
              <a:buChar char="●"/>
              <a:tabLst>
                <a:tab pos="469265" algn="l"/>
                <a:tab pos="469900" algn="l"/>
              </a:tabLst>
            </a:pPr>
            <a:r>
              <a:rPr sz="1800" b="1" spc="-135" dirty="0">
                <a:solidFill>
                  <a:srgbClr val="F46524"/>
                </a:solidFill>
                <a:latin typeface="Tahoma"/>
                <a:cs typeface="Tahoma"/>
              </a:rPr>
              <a:t>Tokenizing:</a:t>
            </a:r>
            <a:r>
              <a:rPr sz="1800" b="1" spc="-175" dirty="0">
                <a:solidFill>
                  <a:srgbClr val="F46524"/>
                </a:solidFill>
                <a:latin typeface="Tahoma"/>
                <a:cs typeface="Tahoma"/>
              </a:rPr>
              <a:t> </a:t>
            </a:r>
            <a:r>
              <a:rPr sz="1800" spc="-40" dirty="0">
                <a:latin typeface="Tahoma"/>
                <a:cs typeface="Tahoma"/>
              </a:rPr>
              <a:t>Text</a:t>
            </a:r>
            <a:r>
              <a:rPr sz="1800" spc="-215" dirty="0">
                <a:latin typeface="Tahoma"/>
                <a:cs typeface="Tahoma"/>
              </a:rPr>
              <a:t> </a:t>
            </a:r>
            <a:r>
              <a:rPr sz="1800" dirty="0">
                <a:latin typeface="Arial MT"/>
                <a:cs typeface="Arial MT"/>
              </a:rPr>
              <a:t>→</a:t>
            </a:r>
            <a:r>
              <a:rPr sz="1800" spc="-150" dirty="0">
                <a:latin typeface="Arial MT"/>
                <a:cs typeface="Arial MT"/>
              </a:rPr>
              <a:t> </a:t>
            </a:r>
            <a:r>
              <a:rPr sz="1800" spc="25" dirty="0">
                <a:latin typeface="Tahoma"/>
                <a:cs typeface="Tahoma"/>
              </a:rPr>
              <a:t>split</a:t>
            </a:r>
            <a:r>
              <a:rPr sz="1800" spc="-220" dirty="0">
                <a:latin typeface="Tahoma"/>
                <a:cs typeface="Tahoma"/>
              </a:rPr>
              <a:t> </a:t>
            </a:r>
            <a:r>
              <a:rPr sz="1800" spc="30" dirty="0">
                <a:latin typeface="Tahoma"/>
                <a:cs typeface="Tahoma"/>
              </a:rPr>
              <a:t>into</a:t>
            </a:r>
            <a:r>
              <a:rPr sz="1800" spc="-215" dirty="0">
                <a:latin typeface="Tahoma"/>
                <a:cs typeface="Tahoma"/>
              </a:rPr>
              <a:t> </a:t>
            </a:r>
            <a:r>
              <a:rPr sz="1800" spc="5" dirty="0">
                <a:latin typeface="Tahoma"/>
                <a:cs typeface="Tahoma"/>
              </a:rPr>
              <a:t>tokens</a:t>
            </a:r>
            <a:r>
              <a:rPr sz="1800" spc="-215" dirty="0">
                <a:latin typeface="Tahoma"/>
                <a:cs typeface="Tahoma"/>
              </a:rPr>
              <a:t> </a:t>
            </a:r>
            <a:r>
              <a:rPr sz="1800" spc="50" dirty="0">
                <a:latin typeface="Tahoma"/>
                <a:cs typeface="Tahoma"/>
              </a:rPr>
              <a:t>&amp;</a:t>
            </a:r>
            <a:r>
              <a:rPr sz="1800" spc="-220" dirty="0">
                <a:latin typeface="Tahoma"/>
                <a:cs typeface="Tahoma"/>
              </a:rPr>
              <a:t> </a:t>
            </a:r>
            <a:r>
              <a:rPr sz="1800" spc="-15" dirty="0">
                <a:latin typeface="Tahoma"/>
                <a:cs typeface="Tahoma"/>
              </a:rPr>
              <a:t>assigning</a:t>
            </a:r>
            <a:r>
              <a:rPr sz="1800" spc="-215" dirty="0">
                <a:latin typeface="Tahoma"/>
                <a:cs typeface="Tahoma"/>
              </a:rPr>
              <a:t> </a:t>
            </a:r>
            <a:r>
              <a:rPr sz="1800" spc="15" dirty="0">
                <a:latin typeface="Tahoma"/>
                <a:cs typeface="Tahoma"/>
              </a:rPr>
              <a:t>integer</a:t>
            </a:r>
            <a:r>
              <a:rPr sz="1800" spc="-215" dirty="0">
                <a:latin typeface="Tahoma"/>
                <a:cs typeface="Tahoma"/>
              </a:rPr>
              <a:t> </a:t>
            </a:r>
            <a:r>
              <a:rPr sz="1800" spc="5" dirty="0">
                <a:latin typeface="Tahoma"/>
                <a:cs typeface="Tahoma"/>
              </a:rPr>
              <a:t>value</a:t>
            </a:r>
            <a:r>
              <a:rPr sz="1800" spc="-220" dirty="0">
                <a:latin typeface="Tahoma"/>
                <a:cs typeface="Tahoma"/>
              </a:rPr>
              <a:t> </a:t>
            </a:r>
            <a:r>
              <a:rPr sz="1800" spc="45" dirty="0">
                <a:latin typeface="Tahoma"/>
                <a:cs typeface="Tahoma"/>
              </a:rPr>
              <a:t>to</a:t>
            </a:r>
            <a:r>
              <a:rPr sz="1800" spc="-215" dirty="0">
                <a:latin typeface="Tahoma"/>
                <a:cs typeface="Tahoma"/>
              </a:rPr>
              <a:t> </a:t>
            </a:r>
            <a:r>
              <a:rPr sz="1800" spc="-10" dirty="0">
                <a:latin typeface="Tahoma"/>
                <a:cs typeface="Tahoma"/>
              </a:rPr>
              <a:t>each</a:t>
            </a:r>
            <a:r>
              <a:rPr sz="1800" spc="-215" dirty="0">
                <a:latin typeface="Tahoma"/>
                <a:cs typeface="Tahoma"/>
              </a:rPr>
              <a:t> </a:t>
            </a:r>
            <a:r>
              <a:rPr sz="1800" spc="-15" dirty="0">
                <a:latin typeface="Tahoma"/>
                <a:cs typeface="Tahoma"/>
              </a:rPr>
              <a:t>token.</a:t>
            </a:r>
            <a:endParaRPr sz="1800" dirty="0">
              <a:latin typeface="Tahoma"/>
              <a:cs typeface="Tahoma"/>
            </a:endParaRPr>
          </a:p>
          <a:p>
            <a:pPr marL="469900" indent="-367030">
              <a:lnSpc>
                <a:spcPct val="100000"/>
              </a:lnSpc>
              <a:spcBef>
                <a:spcPts val="990"/>
              </a:spcBef>
              <a:buClr>
                <a:srgbClr val="000000"/>
              </a:buClr>
              <a:buFont typeface="Arial MT"/>
              <a:buChar char="●"/>
              <a:tabLst>
                <a:tab pos="469265" algn="l"/>
                <a:tab pos="469900" algn="l"/>
              </a:tabLst>
            </a:pPr>
            <a:r>
              <a:rPr sz="1800" b="1" spc="-114" dirty="0">
                <a:solidFill>
                  <a:srgbClr val="F46524"/>
                </a:solidFill>
                <a:latin typeface="Tahoma"/>
                <a:cs typeface="Tahoma"/>
              </a:rPr>
              <a:t>Counting:</a:t>
            </a:r>
            <a:r>
              <a:rPr sz="1800" b="1" spc="-170" dirty="0">
                <a:solidFill>
                  <a:srgbClr val="F46524"/>
                </a:solidFill>
                <a:latin typeface="Tahoma"/>
                <a:cs typeface="Tahoma"/>
              </a:rPr>
              <a:t> </a:t>
            </a:r>
            <a:r>
              <a:rPr sz="1800" spc="5" dirty="0">
                <a:latin typeface="Tahoma"/>
                <a:cs typeface="Tahoma"/>
              </a:rPr>
              <a:t>counting</a:t>
            </a:r>
            <a:r>
              <a:rPr sz="1800" spc="-215" dirty="0">
                <a:latin typeface="Tahoma"/>
                <a:cs typeface="Tahoma"/>
              </a:rPr>
              <a:t> </a:t>
            </a:r>
            <a:r>
              <a:rPr sz="1800" spc="10" dirty="0">
                <a:latin typeface="Tahoma"/>
                <a:cs typeface="Tahoma"/>
              </a:rPr>
              <a:t>occurence</a:t>
            </a:r>
            <a:r>
              <a:rPr sz="1800" spc="-215" dirty="0">
                <a:latin typeface="Tahoma"/>
                <a:cs typeface="Tahoma"/>
              </a:rPr>
              <a:t> </a:t>
            </a:r>
            <a:r>
              <a:rPr sz="1800" spc="25" dirty="0">
                <a:latin typeface="Tahoma"/>
                <a:cs typeface="Tahoma"/>
              </a:rPr>
              <a:t>of</a:t>
            </a:r>
            <a:r>
              <a:rPr sz="1800" spc="-215" dirty="0">
                <a:latin typeface="Tahoma"/>
                <a:cs typeface="Tahoma"/>
              </a:rPr>
              <a:t> </a:t>
            </a:r>
            <a:r>
              <a:rPr sz="1800" spc="15" dirty="0">
                <a:latin typeface="Tahoma"/>
                <a:cs typeface="Tahoma"/>
              </a:rPr>
              <a:t>token</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document</a:t>
            </a:r>
            <a:endParaRPr sz="1800" dirty="0">
              <a:latin typeface="Tahoma"/>
              <a:cs typeface="Tahoma"/>
            </a:endParaRPr>
          </a:p>
          <a:p>
            <a:pPr marL="469900" indent="-367030">
              <a:lnSpc>
                <a:spcPct val="100000"/>
              </a:lnSpc>
              <a:spcBef>
                <a:spcPts val="990"/>
              </a:spcBef>
              <a:buClr>
                <a:srgbClr val="000000"/>
              </a:buClr>
              <a:buFont typeface="Arial MT"/>
              <a:buChar char="●"/>
              <a:tabLst>
                <a:tab pos="469265" algn="l"/>
                <a:tab pos="469900" algn="l"/>
              </a:tabLst>
            </a:pPr>
            <a:r>
              <a:rPr sz="1800" b="1" spc="-110" dirty="0">
                <a:solidFill>
                  <a:srgbClr val="F46524"/>
                </a:solidFill>
                <a:latin typeface="Tahoma"/>
                <a:cs typeface="Tahoma"/>
              </a:rPr>
              <a:t>Normalizing:</a:t>
            </a:r>
            <a:r>
              <a:rPr sz="1800" b="1" spc="-170" dirty="0">
                <a:solidFill>
                  <a:srgbClr val="F46524"/>
                </a:solidFill>
                <a:latin typeface="Tahoma"/>
                <a:cs typeface="Tahoma"/>
              </a:rPr>
              <a:t> </a:t>
            </a:r>
            <a:r>
              <a:rPr sz="1800" spc="15" dirty="0">
                <a:latin typeface="Tahoma"/>
                <a:cs typeface="Tahoma"/>
              </a:rPr>
              <a:t>Diminishing</a:t>
            </a:r>
            <a:r>
              <a:rPr sz="1800" spc="-210" dirty="0">
                <a:latin typeface="Tahoma"/>
                <a:cs typeface="Tahoma"/>
              </a:rPr>
              <a:t> </a:t>
            </a:r>
            <a:r>
              <a:rPr sz="1800" spc="10" dirty="0">
                <a:latin typeface="Tahoma"/>
                <a:cs typeface="Tahoma"/>
              </a:rPr>
              <a:t>those</a:t>
            </a:r>
            <a:r>
              <a:rPr sz="1800" spc="-210" dirty="0">
                <a:latin typeface="Tahoma"/>
                <a:cs typeface="Tahoma"/>
              </a:rPr>
              <a:t> </a:t>
            </a:r>
            <a:r>
              <a:rPr sz="1800" spc="5" dirty="0">
                <a:latin typeface="Tahoma"/>
                <a:cs typeface="Tahoma"/>
              </a:rPr>
              <a:t>tokens</a:t>
            </a:r>
            <a:r>
              <a:rPr sz="1800" spc="-210" dirty="0">
                <a:latin typeface="Tahoma"/>
                <a:cs typeface="Tahoma"/>
              </a:rPr>
              <a:t> </a:t>
            </a:r>
            <a:r>
              <a:rPr sz="1800" spc="25" dirty="0">
                <a:latin typeface="Tahoma"/>
                <a:cs typeface="Tahoma"/>
              </a:rPr>
              <a:t>that</a:t>
            </a:r>
            <a:r>
              <a:rPr sz="1800" spc="-210" dirty="0">
                <a:latin typeface="Tahoma"/>
                <a:cs typeface="Tahoma"/>
              </a:rPr>
              <a:t> </a:t>
            </a:r>
            <a:r>
              <a:rPr sz="1800" spc="20" dirty="0">
                <a:latin typeface="Tahoma"/>
                <a:cs typeface="Tahoma"/>
              </a:rPr>
              <a:t>occur</a:t>
            </a:r>
            <a:r>
              <a:rPr sz="1800" spc="-210" dirty="0">
                <a:latin typeface="Tahoma"/>
                <a:cs typeface="Tahoma"/>
              </a:rPr>
              <a:t> </a:t>
            </a:r>
            <a:r>
              <a:rPr sz="1800" spc="20" dirty="0">
                <a:latin typeface="Tahoma"/>
                <a:cs typeface="Tahoma"/>
              </a:rPr>
              <a:t>in</a:t>
            </a:r>
            <a:r>
              <a:rPr sz="1800" spc="-210" dirty="0">
                <a:latin typeface="Tahoma"/>
                <a:cs typeface="Tahoma"/>
              </a:rPr>
              <a:t> </a:t>
            </a:r>
            <a:r>
              <a:rPr sz="1800" spc="5" dirty="0">
                <a:latin typeface="Tahoma"/>
                <a:cs typeface="Tahoma"/>
              </a:rPr>
              <a:t>most</a:t>
            </a:r>
            <a:r>
              <a:rPr sz="1800" spc="-210" dirty="0">
                <a:latin typeface="Tahoma"/>
                <a:cs typeface="Tahoma"/>
              </a:rPr>
              <a:t> </a:t>
            </a:r>
            <a:r>
              <a:rPr sz="1800" spc="25" dirty="0">
                <a:latin typeface="Tahoma"/>
                <a:cs typeface="Tahoma"/>
              </a:rPr>
              <a:t>of</a:t>
            </a:r>
            <a:r>
              <a:rPr sz="1800" spc="-210" dirty="0">
                <a:latin typeface="Tahoma"/>
                <a:cs typeface="Tahoma"/>
              </a:rPr>
              <a:t> </a:t>
            </a:r>
            <a:r>
              <a:rPr sz="1800" spc="20" dirty="0">
                <a:latin typeface="Tahoma"/>
                <a:cs typeface="Tahoma"/>
              </a:rPr>
              <a:t>the</a:t>
            </a:r>
            <a:r>
              <a:rPr sz="1800" spc="-210" dirty="0">
                <a:latin typeface="Tahoma"/>
                <a:cs typeface="Tahoma"/>
              </a:rPr>
              <a:t> </a:t>
            </a:r>
            <a:r>
              <a:rPr sz="1800" spc="-15" dirty="0">
                <a:latin typeface="Tahoma"/>
                <a:cs typeface="Tahoma"/>
              </a:rPr>
              <a:t>documents.</a:t>
            </a:r>
            <a:endParaRPr sz="1800" dirty="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1276" y="361712"/>
            <a:ext cx="2976923"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E</a:t>
            </a:r>
            <a:r>
              <a:rPr sz="3000" b="1" spc="105" dirty="0">
                <a:solidFill>
                  <a:srgbClr val="000000"/>
                </a:solidFill>
              </a:rPr>
              <a:t>n</a:t>
            </a:r>
            <a:r>
              <a:rPr sz="3000" b="1" spc="75" dirty="0">
                <a:solidFill>
                  <a:srgbClr val="000000"/>
                </a:solidFill>
              </a:rPr>
              <a:t>c</a:t>
            </a:r>
            <a:r>
              <a:rPr sz="3000" b="1" spc="120" dirty="0">
                <a:solidFill>
                  <a:srgbClr val="000000"/>
                </a:solidFill>
              </a:rPr>
              <a:t>oding</a:t>
            </a:r>
            <a:r>
              <a:rPr sz="3000" b="1" spc="-275" dirty="0">
                <a:solidFill>
                  <a:srgbClr val="000000"/>
                </a:solidFill>
              </a:rPr>
              <a:t> </a:t>
            </a:r>
            <a:r>
              <a:rPr sz="3000" b="1" spc="-280" dirty="0">
                <a:solidFill>
                  <a:srgbClr val="000000"/>
                </a:solidFill>
              </a:rPr>
              <a:t>T</a:t>
            </a:r>
            <a:r>
              <a:rPr sz="3000" b="1" spc="10" dirty="0">
                <a:solidFill>
                  <a:srgbClr val="000000"/>
                </a:solidFill>
              </a:rPr>
              <a:t>e</a:t>
            </a:r>
            <a:r>
              <a:rPr sz="3000" b="1" spc="-55" dirty="0">
                <a:solidFill>
                  <a:srgbClr val="000000"/>
                </a:solidFill>
              </a:rPr>
              <a:t>xt</a:t>
            </a:r>
            <a:r>
              <a:rPr sz="3000" b="1" spc="-185" dirty="0">
                <a:solidFill>
                  <a:srgbClr val="000000"/>
                </a:solidFill>
              </a:rPr>
              <a:t> </a:t>
            </a:r>
            <a:r>
              <a:rPr sz="3000" b="1" spc="204" dirty="0">
                <a:solidFill>
                  <a:srgbClr val="000000"/>
                </a:solidFill>
              </a:rPr>
              <a:t>D</a:t>
            </a:r>
            <a:r>
              <a:rPr sz="3000" b="1" spc="105" dirty="0">
                <a:solidFill>
                  <a:srgbClr val="000000"/>
                </a:solidFill>
              </a:rPr>
              <a:t>a</a:t>
            </a:r>
            <a:r>
              <a:rPr sz="3000" b="1" spc="40" dirty="0">
                <a:solidFill>
                  <a:srgbClr val="000000"/>
                </a:solidFill>
              </a:rPr>
              <a:t>ta</a:t>
            </a:r>
            <a:endParaRPr sz="3000" b="1" dirty="0"/>
          </a:p>
        </p:txBody>
      </p:sp>
      <p:sp>
        <p:nvSpPr>
          <p:cNvPr id="3" name="object 3"/>
          <p:cNvSpPr txBox="1"/>
          <p:nvPr/>
        </p:nvSpPr>
        <p:spPr>
          <a:xfrm>
            <a:off x="381000" y="1198750"/>
            <a:ext cx="8139430" cy="2974975"/>
          </a:xfrm>
          <a:prstGeom prst="rect">
            <a:avLst/>
          </a:prstGeom>
        </p:spPr>
        <p:txBody>
          <a:bodyPr vert="horz" wrap="square" lIns="0" tIns="138430" rIns="0" bIns="0" rtlCol="0">
            <a:spAutoFit/>
          </a:bodyPr>
          <a:lstStyle/>
          <a:p>
            <a:pPr marL="12700">
              <a:lnSpc>
                <a:spcPct val="100000"/>
              </a:lnSpc>
              <a:spcBef>
                <a:spcPts val="1090"/>
              </a:spcBef>
            </a:pPr>
            <a:r>
              <a:rPr sz="1800" b="1" spc="-95" dirty="0">
                <a:solidFill>
                  <a:srgbClr val="F46524"/>
                </a:solidFill>
                <a:latin typeface="Tahoma"/>
                <a:cs typeface="Tahoma"/>
              </a:rPr>
              <a:t>TF-IDF</a:t>
            </a:r>
            <a:r>
              <a:rPr sz="1800" b="1" spc="-180" dirty="0">
                <a:solidFill>
                  <a:srgbClr val="F46524"/>
                </a:solidFill>
                <a:latin typeface="Tahoma"/>
                <a:cs typeface="Tahoma"/>
              </a:rPr>
              <a:t> </a:t>
            </a:r>
            <a:r>
              <a:rPr sz="1800" b="1" spc="-114" dirty="0">
                <a:solidFill>
                  <a:srgbClr val="F46524"/>
                </a:solidFill>
                <a:latin typeface="Tahoma"/>
                <a:cs typeface="Tahoma"/>
              </a:rPr>
              <a:t>v</a:t>
            </a:r>
            <a:r>
              <a:rPr sz="1800" b="1" spc="-100" dirty="0">
                <a:solidFill>
                  <a:srgbClr val="F46524"/>
                </a:solidFill>
                <a:latin typeface="Tahoma"/>
                <a:cs typeface="Tahoma"/>
              </a:rPr>
              <a:t>ectoriser:</a:t>
            </a:r>
            <a:endParaRPr sz="1800" dirty="0">
              <a:latin typeface="Tahoma"/>
              <a:cs typeface="Tahoma"/>
            </a:endParaRPr>
          </a:p>
          <a:p>
            <a:pPr marL="469900" indent="-367030">
              <a:lnSpc>
                <a:spcPct val="100000"/>
              </a:lnSpc>
              <a:spcBef>
                <a:spcPts val="990"/>
              </a:spcBef>
              <a:buFont typeface="Arial MT"/>
              <a:buChar char="●"/>
              <a:tabLst>
                <a:tab pos="469265" algn="l"/>
                <a:tab pos="469900" algn="l"/>
              </a:tabLst>
            </a:pPr>
            <a:r>
              <a:rPr sz="1800" dirty="0">
                <a:latin typeface="Tahoma"/>
                <a:cs typeface="Tahoma"/>
              </a:rPr>
              <a:t>Reduces</a:t>
            </a:r>
            <a:r>
              <a:rPr sz="1800" spc="-220" dirty="0">
                <a:latin typeface="Tahoma"/>
                <a:cs typeface="Tahoma"/>
              </a:rPr>
              <a:t> </a:t>
            </a:r>
            <a:r>
              <a:rPr sz="1800" spc="10" dirty="0">
                <a:latin typeface="Tahoma"/>
                <a:cs typeface="Tahoma"/>
              </a:rPr>
              <a:t>impact</a:t>
            </a:r>
            <a:r>
              <a:rPr sz="1800" spc="-215" dirty="0">
                <a:latin typeface="Tahoma"/>
                <a:cs typeface="Tahoma"/>
              </a:rPr>
              <a:t> </a:t>
            </a:r>
            <a:r>
              <a:rPr sz="1800" spc="25" dirty="0">
                <a:latin typeface="Tahoma"/>
                <a:cs typeface="Tahoma"/>
              </a:rPr>
              <a:t>of</a:t>
            </a:r>
            <a:r>
              <a:rPr sz="1800" spc="-215" dirty="0">
                <a:latin typeface="Tahoma"/>
                <a:cs typeface="Tahoma"/>
              </a:rPr>
              <a:t> </a:t>
            </a:r>
            <a:r>
              <a:rPr sz="1800" spc="5" dirty="0">
                <a:latin typeface="Tahoma"/>
                <a:cs typeface="Tahoma"/>
              </a:rPr>
              <a:t>tokens</a:t>
            </a:r>
            <a:r>
              <a:rPr sz="1800" spc="-215" dirty="0">
                <a:latin typeface="Tahoma"/>
                <a:cs typeface="Tahoma"/>
              </a:rPr>
              <a:t> </a:t>
            </a:r>
            <a:r>
              <a:rPr sz="1800" spc="25" dirty="0">
                <a:latin typeface="Tahoma"/>
                <a:cs typeface="Tahoma"/>
              </a:rPr>
              <a:t>that</a:t>
            </a:r>
            <a:r>
              <a:rPr sz="1800" spc="-215" dirty="0">
                <a:latin typeface="Tahoma"/>
                <a:cs typeface="Tahoma"/>
              </a:rPr>
              <a:t> </a:t>
            </a:r>
            <a:r>
              <a:rPr sz="1800" spc="20" dirty="0">
                <a:latin typeface="Tahoma"/>
                <a:cs typeface="Tahoma"/>
              </a:rPr>
              <a:t>occur</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most</a:t>
            </a:r>
            <a:r>
              <a:rPr sz="1800" spc="-215" dirty="0">
                <a:latin typeface="Tahoma"/>
                <a:cs typeface="Tahoma"/>
              </a:rPr>
              <a:t> </a:t>
            </a:r>
            <a:r>
              <a:rPr sz="1800" spc="25" dirty="0">
                <a:latin typeface="Tahoma"/>
                <a:cs typeface="Tahoma"/>
              </a:rPr>
              <a:t>of</a:t>
            </a:r>
            <a:r>
              <a:rPr sz="1800" spc="-220" dirty="0">
                <a:latin typeface="Tahoma"/>
                <a:cs typeface="Tahoma"/>
              </a:rPr>
              <a:t> </a:t>
            </a:r>
            <a:r>
              <a:rPr sz="1800" spc="20" dirty="0">
                <a:latin typeface="Tahoma"/>
                <a:cs typeface="Tahoma"/>
              </a:rPr>
              <a:t>the</a:t>
            </a:r>
            <a:r>
              <a:rPr sz="1800" spc="-215" dirty="0">
                <a:latin typeface="Tahoma"/>
                <a:cs typeface="Tahoma"/>
              </a:rPr>
              <a:t> </a:t>
            </a:r>
            <a:r>
              <a:rPr sz="1800" spc="-15" dirty="0">
                <a:latin typeface="Tahoma"/>
                <a:cs typeface="Tahoma"/>
              </a:rPr>
              <a:t>documents.</a:t>
            </a:r>
            <a:endParaRPr sz="1800" dirty="0">
              <a:latin typeface="Tahoma"/>
              <a:cs typeface="Tahoma"/>
            </a:endParaRPr>
          </a:p>
          <a:p>
            <a:pPr marL="469900" marR="317500" indent="-367030">
              <a:lnSpc>
                <a:spcPct val="100000"/>
              </a:lnSpc>
              <a:spcBef>
                <a:spcPts val="990"/>
              </a:spcBef>
              <a:buFont typeface="Arial MT"/>
              <a:buChar char="●"/>
              <a:tabLst>
                <a:tab pos="469265" algn="l"/>
                <a:tab pos="469900" algn="l"/>
              </a:tabLst>
            </a:pPr>
            <a:r>
              <a:rPr sz="1800" spc="45" dirty="0">
                <a:latin typeface="Tahoma"/>
                <a:cs typeface="Tahoma"/>
              </a:rPr>
              <a:t>V</a:t>
            </a:r>
            <a:r>
              <a:rPr sz="1800" dirty="0">
                <a:latin typeface="Tahoma"/>
                <a:cs typeface="Tahoma"/>
              </a:rPr>
              <a:t>alue</a:t>
            </a:r>
            <a:r>
              <a:rPr sz="1800" spc="-220" dirty="0">
                <a:latin typeface="Tahoma"/>
                <a:cs typeface="Tahoma"/>
              </a:rPr>
              <a:t> </a:t>
            </a:r>
            <a:r>
              <a:rPr sz="1800" spc="25" dirty="0">
                <a:latin typeface="Tahoma"/>
                <a:cs typeface="Tahoma"/>
              </a:rPr>
              <a:t>of</a:t>
            </a:r>
            <a:r>
              <a:rPr sz="1800" spc="-220" dirty="0">
                <a:latin typeface="Tahoma"/>
                <a:cs typeface="Tahoma"/>
              </a:rPr>
              <a:t> </a:t>
            </a:r>
            <a:r>
              <a:rPr sz="1800" spc="-35" dirty="0">
                <a:latin typeface="Tahoma"/>
                <a:cs typeface="Tahoma"/>
              </a:rPr>
              <a:t>a</a:t>
            </a:r>
            <a:r>
              <a:rPr sz="1800" spc="-220" dirty="0">
                <a:latin typeface="Tahoma"/>
                <a:cs typeface="Tahoma"/>
              </a:rPr>
              <a:t> </a:t>
            </a:r>
            <a:r>
              <a:rPr sz="1800" spc="25" dirty="0">
                <a:latin typeface="Tahoma"/>
                <a:cs typeface="Tahoma"/>
              </a:rPr>
              <a:t>term</a:t>
            </a:r>
            <a:r>
              <a:rPr sz="1800" spc="-220" dirty="0">
                <a:latin typeface="Tahoma"/>
                <a:cs typeface="Tahoma"/>
              </a:rPr>
              <a:t> </a:t>
            </a:r>
            <a:r>
              <a:rPr sz="1800" spc="20" dirty="0">
                <a:latin typeface="Tahoma"/>
                <a:cs typeface="Tahoma"/>
              </a:rPr>
              <a:t>in</a:t>
            </a:r>
            <a:r>
              <a:rPr sz="1800" spc="-220" dirty="0">
                <a:latin typeface="Tahoma"/>
                <a:cs typeface="Tahoma"/>
              </a:rPr>
              <a:t> </a:t>
            </a:r>
            <a:r>
              <a:rPr sz="1800" dirty="0">
                <a:latin typeface="Tahoma"/>
                <a:cs typeface="Tahoma"/>
              </a:rPr>
              <a:t>v</a:t>
            </a:r>
            <a:r>
              <a:rPr sz="1800" spc="35" dirty="0">
                <a:latin typeface="Tahoma"/>
                <a:cs typeface="Tahoma"/>
              </a:rPr>
              <a:t>ector</a:t>
            </a:r>
            <a:r>
              <a:rPr sz="1800" spc="-220" dirty="0">
                <a:latin typeface="Tahoma"/>
                <a:cs typeface="Tahoma"/>
              </a:rPr>
              <a:t> </a:t>
            </a:r>
            <a:r>
              <a:rPr sz="1800" spc="5" dirty="0">
                <a:latin typeface="Tahoma"/>
                <a:cs typeface="Tahoma"/>
              </a:rPr>
              <a:t>increases</a:t>
            </a:r>
            <a:r>
              <a:rPr sz="1800" spc="-220" dirty="0">
                <a:latin typeface="Tahoma"/>
                <a:cs typeface="Tahoma"/>
              </a:rPr>
              <a:t> </a:t>
            </a:r>
            <a:r>
              <a:rPr sz="1800" spc="30" dirty="0">
                <a:latin typeface="Tahoma"/>
                <a:cs typeface="Tahoma"/>
              </a:rPr>
              <a:t>proportionally</a:t>
            </a:r>
            <a:r>
              <a:rPr sz="1800" spc="-220" dirty="0">
                <a:latin typeface="Tahoma"/>
                <a:cs typeface="Tahoma"/>
              </a:rPr>
              <a:t> </a:t>
            </a:r>
            <a:r>
              <a:rPr sz="1800" spc="45" dirty="0">
                <a:latin typeface="Tahoma"/>
                <a:cs typeface="Tahoma"/>
              </a:rPr>
              <a:t>to</a:t>
            </a:r>
            <a:r>
              <a:rPr sz="1800" spc="-220" dirty="0">
                <a:latin typeface="Tahoma"/>
                <a:cs typeface="Tahoma"/>
              </a:rPr>
              <a:t> </a:t>
            </a:r>
            <a:r>
              <a:rPr sz="1800" spc="15" dirty="0">
                <a:latin typeface="Tahoma"/>
                <a:cs typeface="Tahoma"/>
              </a:rPr>
              <a:t>frequency</a:t>
            </a:r>
            <a:r>
              <a:rPr sz="1800" spc="-220" dirty="0">
                <a:latin typeface="Tahoma"/>
                <a:cs typeface="Tahoma"/>
              </a:rPr>
              <a:t> </a:t>
            </a:r>
            <a:r>
              <a:rPr sz="1800" spc="25" dirty="0">
                <a:latin typeface="Tahoma"/>
                <a:cs typeface="Tahoma"/>
              </a:rPr>
              <a:t>of</a:t>
            </a:r>
            <a:r>
              <a:rPr sz="1800" spc="-220" dirty="0">
                <a:latin typeface="Tahoma"/>
                <a:cs typeface="Tahoma"/>
              </a:rPr>
              <a:t> </a:t>
            </a:r>
            <a:r>
              <a:rPr sz="1800" spc="25" dirty="0">
                <a:latin typeface="Tahoma"/>
                <a:cs typeface="Tahoma"/>
              </a:rPr>
              <a:t>words</a:t>
            </a:r>
            <a:r>
              <a:rPr sz="1800" spc="-220" dirty="0">
                <a:latin typeface="Tahoma"/>
                <a:cs typeface="Tahoma"/>
              </a:rPr>
              <a:t> </a:t>
            </a:r>
            <a:r>
              <a:rPr sz="1800" spc="20" dirty="0">
                <a:latin typeface="Tahoma"/>
                <a:cs typeface="Tahoma"/>
              </a:rPr>
              <a:t>in  </a:t>
            </a:r>
            <a:r>
              <a:rPr sz="1800" spc="5" dirty="0">
                <a:latin typeface="Tahoma"/>
                <a:cs typeface="Tahoma"/>
              </a:rPr>
              <a:t>document</a:t>
            </a:r>
            <a:endParaRPr sz="1800" dirty="0">
              <a:latin typeface="Tahoma"/>
              <a:cs typeface="Tahoma"/>
            </a:endParaRPr>
          </a:p>
          <a:p>
            <a:pPr marL="469900" indent="-367030">
              <a:lnSpc>
                <a:spcPct val="100000"/>
              </a:lnSpc>
              <a:spcBef>
                <a:spcPts val="1005"/>
              </a:spcBef>
              <a:buFont typeface="Arial MT"/>
              <a:buChar char="●"/>
              <a:tabLst>
                <a:tab pos="469265" algn="l"/>
                <a:tab pos="469900" algn="l"/>
              </a:tabLst>
            </a:pPr>
            <a:r>
              <a:rPr sz="1800" spc="-45" dirty="0">
                <a:latin typeface="Tahoma"/>
                <a:cs typeface="Tahoma"/>
              </a:rPr>
              <a:t>If</a:t>
            </a:r>
            <a:r>
              <a:rPr sz="1800" spc="-220" dirty="0">
                <a:latin typeface="Tahoma"/>
                <a:cs typeface="Tahoma"/>
              </a:rPr>
              <a:t> </a:t>
            </a:r>
            <a:r>
              <a:rPr sz="1800" spc="20" dirty="0">
                <a:latin typeface="Tahoma"/>
                <a:cs typeface="Tahoma"/>
              </a:rPr>
              <a:t>the</a:t>
            </a:r>
            <a:r>
              <a:rPr sz="1800" spc="-215" dirty="0">
                <a:latin typeface="Tahoma"/>
                <a:cs typeface="Tahoma"/>
              </a:rPr>
              <a:t> </a:t>
            </a:r>
            <a:r>
              <a:rPr sz="1800" spc="15" dirty="0">
                <a:latin typeface="Tahoma"/>
                <a:cs typeface="Tahoma"/>
              </a:rPr>
              <a:t>token</a:t>
            </a:r>
            <a:r>
              <a:rPr sz="1800" spc="-215" dirty="0">
                <a:latin typeface="Tahoma"/>
                <a:cs typeface="Tahoma"/>
              </a:rPr>
              <a:t> </a:t>
            </a:r>
            <a:r>
              <a:rPr sz="1800" spc="-5" dirty="0">
                <a:latin typeface="Tahoma"/>
                <a:cs typeface="Tahoma"/>
              </a:rPr>
              <a:t>appears</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most</a:t>
            </a:r>
            <a:r>
              <a:rPr sz="1800" spc="-215" dirty="0">
                <a:latin typeface="Tahoma"/>
                <a:cs typeface="Tahoma"/>
              </a:rPr>
              <a:t> </a:t>
            </a:r>
            <a:r>
              <a:rPr sz="1800" spc="25" dirty="0">
                <a:latin typeface="Tahoma"/>
                <a:cs typeface="Tahoma"/>
              </a:rPr>
              <a:t>of</a:t>
            </a:r>
            <a:r>
              <a:rPr sz="1800" spc="-215" dirty="0">
                <a:latin typeface="Tahoma"/>
                <a:cs typeface="Tahoma"/>
              </a:rPr>
              <a:t> </a:t>
            </a:r>
            <a:r>
              <a:rPr sz="1800" spc="20" dirty="0">
                <a:latin typeface="Tahoma"/>
                <a:cs typeface="Tahoma"/>
              </a:rPr>
              <a:t>the</a:t>
            </a:r>
            <a:r>
              <a:rPr sz="1800" spc="-215" dirty="0">
                <a:latin typeface="Tahoma"/>
                <a:cs typeface="Tahoma"/>
              </a:rPr>
              <a:t> </a:t>
            </a:r>
            <a:r>
              <a:rPr sz="1800" spc="-15" dirty="0">
                <a:latin typeface="Tahoma"/>
                <a:cs typeface="Tahoma"/>
              </a:rPr>
              <a:t>documents,</a:t>
            </a:r>
            <a:r>
              <a:rPr sz="1800" spc="-215" dirty="0">
                <a:latin typeface="Tahoma"/>
                <a:cs typeface="Tahoma"/>
              </a:rPr>
              <a:t> </a:t>
            </a:r>
            <a:r>
              <a:rPr sz="1800" spc="10" dirty="0">
                <a:latin typeface="Tahoma"/>
                <a:cs typeface="Tahoma"/>
              </a:rPr>
              <a:t>then</a:t>
            </a:r>
            <a:r>
              <a:rPr sz="1800" spc="-215" dirty="0">
                <a:latin typeface="Tahoma"/>
                <a:cs typeface="Tahoma"/>
              </a:rPr>
              <a:t> </a:t>
            </a:r>
            <a:r>
              <a:rPr sz="1800" spc="25" dirty="0">
                <a:latin typeface="Tahoma"/>
                <a:cs typeface="Tahoma"/>
              </a:rPr>
              <a:t>that</a:t>
            </a:r>
            <a:r>
              <a:rPr sz="1800" spc="-220" dirty="0">
                <a:latin typeface="Tahoma"/>
                <a:cs typeface="Tahoma"/>
              </a:rPr>
              <a:t> </a:t>
            </a:r>
            <a:r>
              <a:rPr sz="1800" spc="25" dirty="0">
                <a:latin typeface="Tahoma"/>
                <a:cs typeface="Tahoma"/>
              </a:rPr>
              <a:t>term</a:t>
            </a:r>
            <a:r>
              <a:rPr sz="1800" spc="-215" dirty="0">
                <a:latin typeface="Tahoma"/>
                <a:cs typeface="Tahoma"/>
              </a:rPr>
              <a:t> </a:t>
            </a:r>
            <a:r>
              <a:rPr sz="1800" spc="10" dirty="0">
                <a:latin typeface="Tahoma"/>
                <a:cs typeface="Tahoma"/>
              </a:rPr>
              <a:t>is</a:t>
            </a:r>
            <a:r>
              <a:rPr sz="1800" spc="-215" dirty="0">
                <a:latin typeface="Tahoma"/>
                <a:cs typeface="Tahoma"/>
              </a:rPr>
              <a:t> </a:t>
            </a:r>
            <a:r>
              <a:rPr sz="1800" spc="-10" dirty="0">
                <a:latin typeface="Tahoma"/>
                <a:cs typeface="Tahoma"/>
              </a:rPr>
              <a:t>penalized.</a:t>
            </a:r>
            <a:endParaRPr sz="1800" dirty="0">
              <a:latin typeface="Tahoma"/>
              <a:cs typeface="Tahoma"/>
            </a:endParaRPr>
          </a:p>
          <a:p>
            <a:pPr marL="469900" indent="-367030">
              <a:lnSpc>
                <a:spcPct val="100000"/>
              </a:lnSpc>
              <a:spcBef>
                <a:spcPts val="990"/>
              </a:spcBef>
              <a:buClr>
                <a:srgbClr val="000000"/>
              </a:buClr>
              <a:buFont typeface="Arial MT"/>
              <a:buChar char="●"/>
              <a:tabLst>
                <a:tab pos="469265" algn="l"/>
                <a:tab pos="469900" algn="l"/>
              </a:tabLst>
            </a:pPr>
            <a:r>
              <a:rPr sz="1800" b="1" spc="-145" dirty="0">
                <a:solidFill>
                  <a:srgbClr val="F46524"/>
                </a:solidFill>
                <a:latin typeface="Tahoma"/>
                <a:cs typeface="Tahoma"/>
              </a:rPr>
              <a:t>Term</a:t>
            </a:r>
            <a:r>
              <a:rPr sz="1800" b="1" spc="-180" dirty="0">
                <a:solidFill>
                  <a:srgbClr val="F46524"/>
                </a:solidFill>
                <a:latin typeface="Tahoma"/>
                <a:cs typeface="Tahoma"/>
              </a:rPr>
              <a:t> </a:t>
            </a:r>
            <a:r>
              <a:rPr sz="1800" b="1" spc="-105" dirty="0">
                <a:solidFill>
                  <a:srgbClr val="F46524"/>
                </a:solidFill>
                <a:latin typeface="Tahoma"/>
                <a:cs typeface="Tahoma"/>
              </a:rPr>
              <a:t>Frequency</a:t>
            </a:r>
            <a:r>
              <a:rPr sz="1800" b="1" spc="-180" dirty="0">
                <a:solidFill>
                  <a:srgbClr val="F46524"/>
                </a:solidFill>
                <a:latin typeface="Tahoma"/>
                <a:cs typeface="Tahoma"/>
              </a:rPr>
              <a:t> </a:t>
            </a:r>
            <a:r>
              <a:rPr sz="1800" b="1" spc="-130" dirty="0">
                <a:solidFill>
                  <a:srgbClr val="F46524"/>
                </a:solidFill>
                <a:latin typeface="Tahoma"/>
                <a:cs typeface="Tahoma"/>
              </a:rPr>
              <a:t>-</a:t>
            </a:r>
            <a:r>
              <a:rPr sz="1800" b="1" spc="-175" dirty="0">
                <a:solidFill>
                  <a:srgbClr val="F46524"/>
                </a:solidFill>
                <a:latin typeface="Tahoma"/>
                <a:cs typeface="Tahoma"/>
              </a:rPr>
              <a:t> </a:t>
            </a:r>
            <a:r>
              <a:rPr sz="1800" b="1" spc="-114" dirty="0">
                <a:solidFill>
                  <a:srgbClr val="F46524"/>
                </a:solidFill>
                <a:latin typeface="Tahoma"/>
                <a:cs typeface="Tahoma"/>
              </a:rPr>
              <a:t>TF(t,</a:t>
            </a:r>
            <a:r>
              <a:rPr sz="1800" b="1" spc="-175" dirty="0">
                <a:solidFill>
                  <a:srgbClr val="F46524"/>
                </a:solidFill>
                <a:latin typeface="Tahoma"/>
                <a:cs typeface="Tahoma"/>
              </a:rPr>
              <a:t> </a:t>
            </a:r>
            <a:r>
              <a:rPr sz="1800" b="1" spc="-190" dirty="0">
                <a:solidFill>
                  <a:srgbClr val="F46524"/>
                </a:solidFill>
                <a:latin typeface="Tahoma"/>
                <a:cs typeface="Tahoma"/>
              </a:rPr>
              <a:t>d):</a:t>
            </a:r>
            <a:r>
              <a:rPr sz="1800" b="1" spc="-160" dirty="0">
                <a:solidFill>
                  <a:srgbClr val="F46524"/>
                </a:solidFill>
                <a:latin typeface="Tahoma"/>
                <a:cs typeface="Tahoma"/>
              </a:rPr>
              <a:t> </a:t>
            </a:r>
            <a:r>
              <a:rPr sz="1800" spc="30" dirty="0">
                <a:latin typeface="Tahoma"/>
                <a:cs typeface="Tahoma"/>
              </a:rPr>
              <a:t>Number</a:t>
            </a:r>
            <a:r>
              <a:rPr sz="1800" spc="-215" dirty="0">
                <a:latin typeface="Tahoma"/>
                <a:cs typeface="Tahoma"/>
              </a:rPr>
              <a:t> </a:t>
            </a:r>
            <a:r>
              <a:rPr sz="1800" spc="25" dirty="0">
                <a:latin typeface="Tahoma"/>
                <a:cs typeface="Tahoma"/>
              </a:rPr>
              <a:t>of</a:t>
            </a:r>
            <a:r>
              <a:rPr sz="1800" spc="-215" dirty="0">
                <a:latin typeface="Tahoma"/>
                <a:cs typeface="Tahoma"/>
              </a:rPr>
              <a:t> </a:t>
            </a:r>
            <a:r>
              <a:rPr sz="1800" spc="10" dirty="0">
                <a:latin typeface="Tahoma"/>
                <a:cs typeface="Tahoma"/>
              </a:rPr>
              <a:t>times</a:t>
            </a:r>
            <a:r>
              <a:rPr sz="1800" spc="-215" dirty="0">
                <a:latin typeface="Tahoma"/>
                <a:cs typeface="Tahoma"/>
              </a:rPr>
              <a:t> </a:t>
            </a:r>
            <a:r>
              <a:rPr sz="1800" spc="-35" dirty="0">
                <a:latin typeface="Tahoma"/>
                <a:cs typeface="Tahoma"/>
              </a:rPr>
              <a:t>a</a:t>
            </a:r>
            <a:r>
              <a:rPr sz="1800" spc="-210" dirty="0">
                <a:latin typeface="Tahoma"/>
                <a:cs typeface="Tahoma"/>
              </a:rPr>
              <a:t> </a:t>
            </a:r>
            <a:r>
              <a:rPr sz="1800" spc="25" dirty="0">
                <a:latin typeface="Tahoma"/>
                <a:cs typeface="Tahoma"/>
              </a:rPr>
              <a:t>term</a:t>
            </a:r>
            <a:r>
              <a:rPr sz="1800" spc="-215" dirty="0">
                <a:latin typeface="Tahoma"/>
                <a:cs typeface="Tahoma"/>
              </a:rPr>
              <a:t> </a:t>
            </a:r>
            <a:r>
              <a:rPr sz="1800" spc="20" dirty="0">
                <a:latin typeface="Tahoma"/>
                <a:cs typeface="Tahoma"/>
              </a:rPr>
              <a:t>‘t’</a:t>
            </a:r>
            <a:r>
              <a:rPr sz="1800" spc="-215" dirty="0">
                <a:latin typeface="Tahoma"/>
                <a:cs typeface="Tahoma"/>
              </a:rPr>
              <a:t> </a:t>
            </a:r>
            <a:r>
              <a:rPr sz="1800" spc="-5" dirty="0">
                <a:latin typeface="Tahoma"/>
                <a:cs typeface="Tahoma"/>
              </a:rPr>
              <a:t>appears</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document</a:t>
            </a:r>
            <a:r>
              <a:rPr sz="1800" spc="-215" dirty="0">
                <a:latin typeface="Tahoma"/>
                <a:cs typeface="Tahoma"/>
              </a:rPr>
              <a:t> </a:t>
            </a:r>
            <a:r>
              <a:rPr sz="1800" spc="-110" dirty="0">
                <a:latin typeface="Tahoma"/>
                <a:cs typeface="Tahoma"/>
              </a:rPr>
              <a:t>‘d’.</a:t>
            </a:r>
            <a:endParaRPr sz="1800" dirty="0">
              <a:latin typeface="Tahoma"/>
              <a:cs typeface="Tahoma"/>
            </a:endParaRPr>
          </a:p>
          <a:p>
            <a:pPr marL="469900" marR="5080" indent="-367030">
              <a:lnSpc>
                <a:spcPct val="100000"/>
              </a:lnSpc>
              <a:spcBef>
                <a:spcPts val="990"/>
              </a:spcBef>
              <a:buClr>
                <a:srgbClr val="000000"/>
              </a:buClr>
              <a:buFont typeface="Arial MT"/>
              <a:buChar char="●"/>
              <a:tabLst>
                <a:tab pos="469265" algn="l"/>
                <a:tab pos="469900" algn="l"/>
              </a:tabLst>
            </a:pPr>
            <a:r>
              <a:rPr sz="1800" b="1" spc="-145" dirty="0">
                <a:solidFill>
                  <a:srgbClr val="F46524"/>
                </a:solidFill>
                <a:latin typeface="Tahoma"/>
                <a:cs typeface="Tahoma"/>
              </a:rPr>
              <a:t>Inverse</a:t>
            </a:r>
            <a:r>
              <a:rPr sz="1800" b="1" spc="-180" dirty="0">
                <a:solidFill>
                  <a:srgbClr val="F46524"/>
                </a:solidFill>
                <a:latin typeface="Tahoma"/>
                <a:cs typeface="Tahoma"/>
              </a:rPr>
              <a:t> </a:t>
            </a:r>
            <a:r>
              <a:rPr sz="1800" b="1" spc="-110" dirty="0">
                <a:solidFill>
                  <a:srgbClr val="F46524"/>
                </a:solidFill>
                <a:latin typeface="Tahoma"/>
                <a:cs typeface="Tahoma"/>
              </a:rPr>
              <a:t>Document</a:t>
            </a:r>
            <a:r>
              <a:rPr sz="1800" b="1" spc="-175" dirty="0">
                <a:solidFill>
                  <a:srgbClr val="F46524"/>
                </a:solidFill>
                <a:latin typeface="Tahoma"/>
                <a:cs typeface="Tahoma"/>
              </a:rPr>
              <a:t> </a:t>
            </a:r>
            <a:r>
              <a:rPr sz="1800" b="1" spc="-105" dirty="0">
                <a:solidFill>
                  <a:srgbClr val="F46524"/>
                </a:solidFill>
                <a:latin typeface="Tahoma"/>
                <a:cs typeface="Tahoma"/>
              </a:rPr>
              <a:t>Frequency</a:t>
            </a:r>
            <a:r>
              <a:rPr sz="1800" b="1" spc="-175" dirty="0">
                <a:solidFill>
                  <a:srgbClr val="F46524"/>
                </a:solidFill>
                <a:latin typeface="Tahoma"/>
                <a:cs typeface="Tahoma"/>
              </a:rPr>
              <a:t> </a:t>
            </a:r>
            <a:r>
              <a:rPr sz="1800" b="1" spc="-130" dirty="0">
                <a:solidFill>
                  <a:srgbClr val="F46524"/>
                </a:solidFill>
                <a:latin typeface="Tahoma"/>
                <a:cs typeface="Tahoma"/>
              </a:rPr>
              <a:t>-</a:t>
            </a:r>
            <a:r>
              <a:rPr sz="1800" b="1" spc="-175" dirty="0">
                <a:solidFill>
                  <a:srgbClr val="F46524"/>
                </a:solidFill>
                <a:latin typeface="Tahoma"/>
                <a:cs typeface="Tahoma"/>
              </a:rPr>
              <a:t> </a:t>
            </a:r>
            <a:r>
              <a:rPr sz="1800" b="1" spc="-165" dirty="0">
                <a:solidFill>
                  <a:srgbClr val="F46524"/>
                </a:solidFill>
                <a:latin typeface="Tahoma"/>
                <a:cs typeface="Tahoma"/>
              </a:rPr>
              <a:t>IDF(t):</a:t>
            </a:r>
            <a:r>
              <a:rPr sz="1800" b="1" spc="-135" dirty="0">
                <a:solidFill>
                  <a:srgbClr val="F46524"/>
                </a:solidFill>
                <a:latin typeface="Tahoma"/>
                <a:cs typeface="Tahoma"/>
              </a:rPr>
              <a:t> </a:t>
            </a:r>
            <a:r>
              <a:rPr sz="1800" spc="-20" dirty="0">
                <a:latin typeface="Tahoma"/>
                <a:cs typeface="Tahoma"/>
              </a:rPr>
              <a:t>Inverse</a:t>
            </a:r>
            <a:r>
              <a:rPr sz="1800" spc="-210" dirty="0">
                <a:latin typeface="Tahoma"/>
                <a:cs typeface="Tahoma"/>
              </a:rPr>
              <a:t> </a:t>
            </a:r>
            <a:r>
              <a:rPr sz="1800" spc="25" dirty="0">
                <a:latin typeface="Tahoma"/>
                <a:cs typeface="Tahoma"/>
              </a:rPr>
              <a:t>of</a:t>
            </a:r>
            <a:r>
              <a:rPr sz="1800" spc="-210" dirty="0">
                <a:latin typeface="Tahoma"/>
                <a:cs typeface="Tahoma"/>
              </a:rPr>
              <a:t> </a:t>
            </a:r>
            <a:r>
              <a:rPr sz="1800" spc="5" dirty="0">
                <a:latin typeface="Tahoma"/>
                <a:cs typeface="Tahoma"/>
              </a:rPr>
              <a:t>document</a:t>
            </a:r>
            <a:r>
              <a:rPr sz="1800" spc="-215" dirty="0">
                <a:latin typeface="Tahoma"/>
                <a:cs typeface="Tahoma"/>
              </a:rPr>
              <a:t> </a:t>
            </a:r>
            <a:r>
              <a:rPr sz="1800" spc="15" dirty="0">
                <a:latin typeface="Tahoma"/>
                <a:cs typeface="Tahoma"/>
              </a:rPr>
              <a:t>frequency</a:t>
            </a:r>
            <a:r>
              <a:rPr sz="1800" spc="-210" dirty="0">
                <a:latin typeface="Tahoma"/>
                <a:cs typeface="Tahoma"/>
              </a:rPr>
              <a:t> </a:t>
            </a:r>
            <a:r>
              <a:rPr sz="1800" spc="-5" dirty="0">
                <a:latin typeface="Tahoma"/>
                <a:cs typeface="Tahoma"/>
              </a:rPr>
              <a:t>DF(t)</a:t>
            </a:r>
            <a:r>
              <a:rPr sz="1800" spc="-210" dirty="0">
                <a:latin typeface="Tahoma"/>
                <a:cs typeface="Tahoma"/>
              </a:rPr>
              <a:t> </a:t>
            </a:r>
            <a:r>
              <a:rPr sz="1800" spc="-30" dirty="0">
                <a:latin typeface="Tahoma"/>
                <a:cs typeface="Tahoma"/>
              </a:rPr>
              <a:t>- </a:t>
            </a:r>
            <a:r>
              <a:rPr sz="1800" spc="-550" dirty="0">
                <a:latin typeface="Tahoma"/>
                <a:cs typeface="Tahoma"/>
              </a:rPr>
              <a:t> </a:t>
            </a:r>
            <a:r>
              <a:rPr sz="1800" spc="5" dirty="0">
                <a:latin typeface="Tahoma"/>
                <a:cs typeface="Tahoma"/>
              </a:rPr>
              <a:t>number</a:t>
            </a:r>
            <a:r>
              <a:rPr sz="1800" spc="-220" dirty="0">
                <a:latin typeface="Tahoma"/>
                <a:cs typeface="Tahoma"/>
              </a:rPr>
              <a:t> </a:t>
            </a:r>
            <a:r>
              <a:rPr sz="1800" spc="25" dirty="0">
                <a:latin typeface="Tahoma"/>
                <a:cs typeface="Tahoma"/>
              </a:rPr>
              <a:t>of</a:t>
            </a:r>
            <a:r>
              <a:rPr sz="1800" spc="-220" dirty="0">
                <a:latin typeface="Tahoma"/>
                <a:cs typeface="Tahoma"/>
              </a:rPr>
              <a:t> </a:t>
            </a:r>
            <a:r>
              <a:rPr sz="1800" spc="5" dirty="0">
                <a:latin typeface="Tahoma"/>
                <a:cs typeface="Tahoma"/>
              </a:rPr>
              <a:t>documents</a:t>
            </a:r>
            <a:r>
              <a:rPr sz="1800" spc="-220" dirty="0">
                <a:latin typeface="Tahoma"/>
                <a:cs typeface="Tahoma"/>
              </a:rPr>
              <a:t> </a:t>
            </a:r>
            <a:r>
              <a:rPr sz="1800" spc="25" dirty="0">
                <a:latin typeface="Tahoma"/>
                <a:cs typeface="Tahoma"/>
              </a:rPr>
              <a:t>that</a:t>
            </a:r>
            <a:r>
              <a:rPr sz="1800" spc="-220" dirty="0">
                <a:latin typeface="Tahoma"/>
                <a:cs typeface="Tahoma"/>
              </a:rPr>
              <a:t> </a:t>
            </a:r>
            <a:r>
              <a:rPr sz="1800" spc="15" dirty="0">
                <a:latin typeface="Tahoma"/>
                <a:cs typeface="Tahoma"/>
              </a:rPr>
              <a:t>contain</a:t>
            </a:r>
            <a:r>
              <a:rPr sz="1800" spc="-220" dirty="0">
                <a:latin typeface="Tahoma"/>
                <a:cs typeface="Tahoma"/>
              </a:rPr>
              <a:t> </a:t>
            </a:r>
            <a:r>
              <a:rPr sz="1800" spc="-35" dirty="0">
                <a:latin typeface="Tahoma"/>
                <a:cs typeface="Tahoma"/>
              </a:rPr>
              <a:t>a</a:t>
            </a:r>
            <a:r>
              <a:rPr sz="1800" spc="-220" dirty="0">
                <a:latin typeface="Tahoma"/>
                <a:cs typeface="Tahoma"/>
              </a:rPr>
              <a:t> </a:t>
            </a:r>
            <a:r>
              <a:rPr sz="1800" spc="25" dirty="0">
                <a:latin typeface="Tahoma"/>
                <a:cs typeface="Tahoma"/>
              </a:rPr>
              <a:t>term</a:t>
            </a:r>
            <a:r>
              <a:rPr sz="1800" spc="-220" dirty="0">
                <a:latin typeface="Tahoma"/>
                <a:cs typeface="Tahoma"/>
              </a:rPr>
              <a:t> </a:t>
            </a:r>
            <a:r>
              <a:rPr sz="1800" spc="-50" dirty="0">
                <a:latin typeface="Tahoma"/>
                <a:cs typeface="Tahoma"/>
              </a:rPr>
              <a:t>t.</a:t>
            </a:r>
            <a:endParaRPr sz="1800" dirty="0">
              <a:latin typeface="Tahoma"/>
              <a:cs typeface="Tahoma"/>
            </a:endParaRPr>
          </a:p>
        </p:txBody>
      </p:sp>
      <p:pic>
        <p:nvPicPr>
          <p:cNvPr id="4" name="object 4"/>
          <p:cNvPicPr/>
          <p:nvPr/>
        </p:nvPicPr>
        <p:blipFill>
          <a:blip r:embed="rId2" cstate="print"/>
          <a:stretch>
            <a:fillRect/>
          </a:stretch>
        </p:blipFill>
        <p:spPr>
          <a:xfrm>
            <a:off x="2482250" y="4186650"/>
            <a:ext cx="3214976" cy="5585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457649"/>
            <a:ext cx="2981473"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E</a:t>
            </a:r>
            <a:r>
              <a:rPr sz="3000" b="1" spc="105" dirty="0">
                <a:solidFill>
                  <a:srgbClr val="000000"/>
                </a:solidFill>
              </a:rPr>
              <a:t>n</a:t>
            </a:r>
            <a:r>
              <a:rPr sz="3000" b="1" spc="75" dirty="0">
                <a:solidFill>
                  <a:srgbClr val="000000"/>
                </a:solidFill>
              </a:rPr>
              <a:t>c</a:t>
            </a:r>
            <a:r>
              <a:rPr sz="3000" b="1" spc="120" dirty="0">
                <a:solidFill>
                  <a:srgbClr val="000000"/>
                </a:solidFill>
              </a:rPr>
              <a:t>oding</a:t>
            </a:r>
            <a:r>
              <a:rPr sz="3000" b="1" spc="-275" dirty="0">
                <a:solidFill>
                  <a:srgbClr val="000000"/>
                </a:solidFill>
              </a:rPr>
              <a:t> </a:t>
            </a:r>
            <a:r>
              <a:rPr sz="3000" b="1" spc="-280" dirty="0">
                <a:solidFill>
                  <a:srgbClr val="000000"/>
                </a:solidFill>
              </a:rPr>
              <a:t>T</a:t>
            </a:r>
            <a:r>
              <a:rPr sz="3000" b="1" spc="10" dirty="0">
                <a:solidFill>
                  <a:srgbClr val="000000"/>
                </a:solidFill>
              </a:rPr>
              <a:t>e</a:t>
            </a:r>
            <a:r>
              <a:rPr sz="3000" b="1" spc="-55" dirty="0">
                <a:solidFill>
                  <a:srgbClr val="000000"/>
                </a:solidFill>
              </a:rPr>
              <a:t>xt</a:t>
            </a:r>
            <a:r>
              <a:rPr sz="3000" b="1" spc="-185" dirty="0">
                <a:solidFill>
                  <a:srgbClr val="000000"/>
                </a:solidFill>
              </a:rPr>
              <a:t> </a:t>
            </a:r>
            <a:r>
              <a:rPr sz="3000" b="1" spc="204" dirty="0">
                <a:solidFill>
                  <a:srgbClr val="000000"/>
                </a:solidFill>
              </a:rPr>
              <a:t>D</a:t>
            </a:r>
            <a:r>
              <a:rPr sz="3000" b="1" spc="105" dirty="0">
                <a:solidFill>
                  <a:srgbClr val="000000"/>
                </a:solidFill>
              </a:rPr>
              <a:t>a</a:t>
            </a:r>
            <a:r>
              <a:rPr sz="3000" b="1" spc="40" dirty="0">
                <a:solidFill>
                  <a:srgbClr val="000000"/>
                </a:solidFill>
              </a:rPr>
              <a:t>ta</a:t>
            </a:r>
            <a:endParaRPr sz="3000" b="1" dirty="0"/>
          </a:p>
        </p:txBody>
      </p:sp>
      <p:sp>
        <p:nvSpPr>
          <p:cNvPr id="3" name="object 3"/>
          <p:cNvSpPr txBox="1"/>
          <p:nvPr/>
        </p:nvSpPr>
        <p:spPr>
          <a:xfrm>
            <a:off x="384725" y="1350831"/>
            <a:ext cx="8193405" cy="2852420"/>
          </a:xfrm>
          <a:prstGeom prst="rect">
            <a:avLst/>
          </a:prstGeom>
        </p:spPr>
        <p:txBody>
          <a:bodyPr vert="horz" wrap="square" lIns="0" tIns="12700" rIns="0" bIns="0" rtlCol="0">
            <a:spAutoFit/>
          </a:bodyPr>
          <a:lstStyle/>
          <a:p>
            <a:pPr marL="12700">
              <a:lnSpc>
                <a:spcPct val="100000"/>
              </a:lnSpc>
              <a:spcBef>
                <a:spcPts val="100"/>
              </a:spcBef>
            </a:pPr>
            <a:r>
              <a:rPr sz="1800" b="1" spc="-95" dirty="0">
                <a:solidFill>
                  <a:srgbClr val="F46524"/>
                </a:solidFill>
                <a:latin typeface="Tahoma"/>
                <a:cs typeface="Tahoma"/>
              </a:rPr>
              <a:t>TF-IDF</a:t>
            </a:r>
            <a:r>
              <a:rPr sz="1800" b="1" spc="-180" dirty="0">
                <a:solidFill>
                  <a:srgbClr val="F46524"/>
                </a:solidFill>
                <a:latin typeface="Tahoma"/>
                <a:cs typeface="Tahoma"/>
              </a:rPr>
              <a:t> </a:t>
            </a:r>
            <a:r>
              <a:rPr sz="1800" b="1" spc="-114" dirty="0">
                <a:solidFill>
                  <a:srgbClr val="F46524"/>
                </a:solidFill>
                <a:latin typeface="Tahoma"/>
                <a:cs typeface="Tahoma"/>
              </a:rPr>
              <a:t>v</a:t>
            </a:r>
            <a:r>
              <a:rPr sz="1800" b="1" spc="-100" dirty="0">
                <a:solidFill>
                  <a:srgbClr val="F46524"/>
                </a:solidFill>
                <a:latin typeface="Tahoma"/>
                <a:cs typeface="Tahoma"/>
              </a:rPr>
              <a:t>ectoriser:</a:t>
            </a:r>
            <a:endParaRPr sz="1800" dirty="0">
              <a:latin typeface="Tahoma"/>
              <a:cs typeface="Tahoma"/>
            </a:endParaRPr>
          </a:p>
          <a:p>
            <a:pPr>
              <a:lnSpc>
                <a:spcPct val="100000"/>
              </a:lnSpc>
            </a:pPr>
            <a:endParaRPr sz="2100" dirty="0">
              <a:latin typeface="Tahoma"/>
              <a:cs typeface="Tahoma"/>
            </a:endParaRPr>
          </a:p>
          <a:p>
            <a:pPr marL="469900" marR="5080" indent="-367030">
              <a:lnSpc>
                <a:spcPct val="100000"/>
              </a:lnSpc>
              <a:spcBef>
                <a:spcPts val="1605"/>
              </a:spcBef>
              <a:buClr>
                <a:srgbClr val="000000"/>
              </a:buClr>
              <a:buFont typeface="Arial MT"/>
              <a:buChar char="●"/>
              <a:tabLst>
                <a:tab pos="469265" algn="l"/>
                <a:tab pos="469900" algn="l"/>
              </a:tabLst>
            </a:pPr>
            <a:r>
              <a:rPr sz="1800" b="1" spc="-114" dirty="0">
                <a:solidFill>
                  <a:srgbClr val="F46524"/>
                </a:solidFill>
                <a:latin typeface="Tahoma"/>
                <a:cs typeface="Tahoma"/>
              </a:rPr>
              <a:t>TF(t,</a:t>
            </a:r>
            <a:r>
              <a:rPr sz="1800" b="1" spc="-180" dirty="0">
                <a:solidFill>
                  <a:srgbClr val="F46524"/>
                </a:solidFill>
                <a:latin typeface="Tahoma"/>
                <a:cs typeface="Tahoma"/>
              </a:rPr>
              <a:t> </a:t>
            </a:r>
            <a:r>
              <a:rPr sz="1800" b="1" spc="-190" dirty="0">
                <a:solidFill>
                  <a:srgbClr val="F46524"/>
                </a:solidFill>
                <a:latin typeface="Tahoma"/>
                <a:cs typeface="Tahoma"/>
              </a:rPr>
              <a:t>d):</a:t>
            </a:r>
            <a:r>
              <a:rPr sz="1800" b="1" spc="-175" dirty="0">
                <a:solidFill>
                  <a:srgbClr val="F46524"/>
                </a:solidFill>
                <a:latin typeface="Tahoma"/>
                <a:cs typeface="Tahoma"/>
              </a:rPr>
              <a:t> </a:t>
            </a:r>
            <a:r>
              <a:rPr sz="1800" spc="25" dirty="0">
                <a:latin typeface="Tahoma"/>
                <a:cs typeface="Tahoma"/>
              </a:rPr>
              <a:t>High</a:t>
            </a:r>
            <a:r>
              <a:rPr sz="1800" spc="-215" dirty="0">
                <a:latin typeface="Tahoma"/>
                <a:cs typeface="Tahoma"/>
              </a:rPr>
              <a:t> </a:t>
            </a:r>
            <a:r>
              <a:rPr sz="1800" spc="15" dirty="0">
                <a:latin typeface="Tahoma"/>
                <a:cs typeface="Tahoma"/>
              </a:rPr>
              <a:t>frequency</a:t>
            </a:r>
            <a:r>
              <a:rPr sz="1800" spc="-215" dirty="0">
                <a:latin typeface="Tahoma"/>
                <a:cs typeface="Tahoma"/>
              </a:rPr>
              <a:t> </a:t>
            </a:r>
            <a:r>
              <a:rPr sz="1800" spc="25" dirty="0">
                <a:latin typeface="Tahoma"/>
                <a:cs typeface="Tahoma"/>
              </a:rPr>
              <a:t>of</a:t>
            </a:r>
            <a:r>
              <a:rPr sz="1800" spc="-215" dirty="0">
                <a:latin typeface="Tahoma"/>
                <a:cs typeface="Tahoma"/>
              </a:rPr>
              <a:t> </a:t>
            </a:r>
            <a:r>
              <a:rPr sz="1800" spc="25" dirty="0">
                <a:latin typeface="Tahoma"/>
                <a:cs typeface="Tahoma"/>
              </a:rPr>
              <a:t>term</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document</a:t>
            </a:r>
            <a:r>
              <a:rPr sz="1800" spc="-215" dirty="0">
                <a:latin typeface="Tahoma"/>
                <a:cs typeface="Tahoma"/>
              </a:rPr>
              <a:t> </a:t>
            </a:r>
            <a:r>
              <a:rPr sz="1800" spc="5" dirty="0">
                <a:latin typeface="Tahoma"/>
                <a:cs typeface="Tahoma"/>
              </a:rPr>
              <a:t>increases</a:t>
            </a:r>
            <a:r>
              <a:rPr sz="1800" spc="-215" dirty="0">
                <a:latin typeface="Tahoma"/>
                <a:cs typeface="Tahoma"/>
              </a:rPr>
              <a:t> </a:t>
            </a:r>
            <a:r>
              <a:rPr sz="1800" spc="10" dirty="0">
                <a:latin typeface="Tahoma"/>
                <a:cs typeface="Tahoma"/>
              </a:rPr>
              <a:t>weight</a:t>
            </a:r>
            <a:r>
              <a:rPr sz="1800" spc="-215" dirty="0">
                <a:latin typeface="Tahoma"/>
                <a:cs typeface="Tahoma"/>
              </a:rPr>
              <a:t> </a:t>
            </a:r>
            <a:r>
              <a:rPr sz="1800" spc="25" dirty="0">
                <a:latin typeface="Tahoma"/>
                <a:cs typeface="Tahoma"/>
              </a:rPr>
              <a:t>of</a:t>
            </a:r>
            <a:r>
              <a:rPr sz="1800" spc="-215" dirty="0">
                <a:latin typeface="Tahoma"/>
                <a:cs typeface="Tahoma"/>
              </a:rPr>
              <a:t> </a:t>
            </a:r>
            <a:r>
              <a:rPr sz="1800" spc="25" dirty="0">
                <a:latin typeface="Tahoma"/>
                <a:cs typeface="Tahoma"/>
              </a:rPr>
              <a:t>TF-IDF</a:t>
            </a:r>
            <a:r>
              <a:rPr sz="1800" spc="-220" dirty="0">
                <a:latin typeface="Tahoma"/>
                <a:cs typeface="Tahoma"/>
              </a:rPr>
              <a:t> </a:t>
            </a:r>
            <a:r>
              <a:rPr sz="1800" spc="-10" dirty="0">
                <a:latin typeface="Tahoma"/>
                <a:cs typeface="Tahoma"/>
              </a:rPr>
              <a:t>(local </a:t>
            </a:r>
            <a:r>
              <a:rPr sz="1800" spc="-545" dirty="0">
                <a:latin typeface="Tahoma"/>
                <a:cs typeface="Tahoma"/>
              </a:rPr>
              <a:t> </a:t>
            </a:r>
            <a:r>
              <a:rPr sz="1800" spc="-25" dirty="0">
                <a:latin typeface="Tahoma"/>
                <a:cs typeface="Tahoma"/>
              </a:rPr>
              <a:t>parameter).</a:t>
            </a:r>
            <a:endParaRPr sz="1800" dirty="0">
              <a:latin typeface="Tahoma"/>
              <a:cs typeface="Tahoma"/>
            </a:endParaRPr>
          </a:p>
          <a:p>
            <a:pPr marL="469900" marR="147955" indent="-367030">
              <a:lnSpc>
                <a:spcPct val="100000"/>
              </a:lnSpc>
              <a:spcBef>
                <a:spcPts val="1005"/>
              </a:spcBef>
              <a:buClr>
                <a:srgbClr val="000000"/>
              </a:buClr>
              <a:buFont typeface="Arial MT"/>
              <a:buChar char="●"/>
              <a:tabLst>
                <a:tab pos="469265" algn="l"/>
                <a:tab pos="469900" algn="l"/>
              </a:tabLst>
            </a:pPr>
            <a:r>
              <a:rPr sz="1800" b="1" spc="-165" dirty="0">
                <a:solidFill>
                  <a:srgbClr val="F46524"/>
                </a:solidFill>
                <a:latin typeface="Tahoma"/>
                <a:cs typeface="Tahoma"/>
              </a:rPr>
              <a:t>IDF(t):</a:t>
            </a:r>
            <a:r>
              <a:rPr sz="1800" b="1" spc="-180" dirty="0">
                <a:solidFill>
                  <a:srgbClr val="F46524"/>
                </a:solidFill>
                <a:latin typeface="Tahoma"/>
                <a:cs typeface="Tahoma"/>
              </a:rPr>
              <a:t> </a:t>
            </a:r>
            <a:r>
              <a:rPr sz="1800" spc="20" dirty="0">
                <a:latin typeface="Tahoma"/>
                <a:cs typeface="Tahoma"/>
              </a:rPr>
              <a:t>Low</a:t>
            </a:r>
            <a:r>
              <a:rPr sz="1800" spc="-215" dirty="0">
                <a:latin typeface="Tahoma"/>
                <a:cs typeface="Tahoma"/>
              </a:rPr>
              <a:t> </a:t>
            </a:r>
            <a:r>
              <a:rPr sz="1800" spc="5" dirty="0">
                <a:latin typeface="Tahoma"/>
                <a:cs typeface="Tahoma"/>
              </a:rPr>
              <a:t>document</a:t>
            </a:r>
            <a:r>
              <a:rPr sz="1800" spc="-220" dirty="0">
                <a:latin typeface="Tahoma"/>
                <a:cs typeface="Tahoma"/>
              </a:rPr>
              <a:t> </a:t>
            </a:r>
            <a:r>
              <a:rPr sz="1800" spc="15" dirty="0">
                <a:latin typeface="Tahoma"/>
                <a:cs typeface="Tahoma"/>
              </a:rPr>
              <a:t>frequency</a:t>
            </a:r>
            <a:r>
              <a:rPr sz="1800" spc="-215" dirty="0">
                <a:latin typeface="Tahoma"/>
                <a:cs typeface="Tahoma"/>
              </a:rPr>
              <a:t> </a:t>
            </a:r>
            <a:r>
              <a:rPr sz="1800" spc="25" dirty="0">
                <a:latin typeface="Tahoma"/>
                <a:cs typeface="Tahoma"/>
              </a:rPr>
              <a:t>of</a:t>
            </a:r>
            <a:r>
              <a:rPr sz="1800" spc="-215" dirty="0">
                <a:latin typeface="Tahoma"/>
                <a:cs typeface="Tahoma"/>
              </a:rPr>
              <a:t> </a:t>
            </a:r>
            <a:r>
              <a:rPr sz="1800" spc="25" dirty="0">
                <a:latin typeface="Tahoma"/>
                <a:cs typeface="Tahoma"/>
              </a:rPr>
              <a:t>term</a:t>
            </a:r>
            <a:r>
              <a:rPr sz="1800" spc="-220" dirty="0">
                <a:latin typeface="Tahoma"/>
                <a:cs typeface="Tahoma"/>
              </a:rPr>
              <a:t> </a:t>
            </a:r>
            <a:r>
              <a:rPr sz="1800" spc="20" dirty="0">
                <a:latin typeface="Tahoma"/>
                <a:cs typeface="Tahoma"/>
              </a:rPr>
              <a:t>in</a:t>
            </a:r>
            <a:r>
              <a:rPr sz="1800" spc="-215" dirty="0">
                <a:latin typeface="Tahoma"/>
                <a:cs typeface="Tahoma"/>
              </a:rPr>
              <a:t> </a:t>
            </a:r>
            <a:r>
              <a:rPr sz="1800" spc="20" dirty="0">
                <a:latin typeface="Tahoma"/>
                <a:cs typeface="Tahoma"/>
              </a:rPr>
              <a:t>whole</a:t>
            </a:r>
            <a:r>
              <a:rPr sz="1800" spc="-215" dirty="0">
                <a:latin typeface="Tahoma"/>
                <a:cs typeface="Tahoma"/>
              </a:rPr>
              <a:t> </a:t>
            </a:r>
            <a:r>
              <a:rPr sz="1800" spc="10" dirty="0">
                <a:latin typeface="Tahoma"/>
                <a:cs typeface="Tahoma"/>
              </a:rPr>
              <a:t>corpus</a:t>
            </a:r>
            <a:r>
              <a:rPr sz="1800" spc="-220" dirty="0">
                <a:latin typeface="Tahoma"/>
                <a:cs typeface="Tahoma"/>
              </a:rPr>
              <a:t> </a:t>
            </a:r>
            <a:r>
              <a:rPr sz="1800" spc="5" dirty="0">
                <a:latin typeface="Tahoma"/>
                <a:cs typeface="Tahoma"/>
              </a:rPr>
              <a:t>increases</a:t>
            </a:r>
            <a:r>
              <a:rPr sz="1800" spc="-215" dirty="0">
                <a:latin typeface="Tahoma"/>
                <a:cs typeface="Tahoma"/>
              </a:rPr>
              <a:t> </a:t>
            </a:r>
            <a:r>
              <a:rPr sz="1800" spc="10" dirty="0">
                <a:latin typeface="Tahoma"/>
                <a:cs typeface="Tahoma"/>
              </a:rPr>
              <a:t>weight</a:t>
            </a:r>
            <a:r>
              <a:rPr sz="1800" spc="-215" dirty="0">
                <a:latin typeface="Tahoma"/>
                <a:cs typeface="Tahoma"/>
              </a:rPr>
              <a:t> </a:t>
            </a:r>
            <a:r>
              <a:rPr sz="1800" spc="25" dirty="0">
                <a:latin typeface="Tahoma"/>
                <a:cs typeface="Tahoma"/>
              </a:rPr>
              <a:t>of </a:t>
            </a:r>
            <a:r>
              <a:rPr sz="1800" spc="-550" dirty="0">
                <a:latin typeface="Tahoma"/>
                <a:cs typeface="Tahoma"/>
              </a:rPr>
              <a:t> </a:t>
            </a:r>
            <a:r>
              <a:rPr sz="1800" spc="25" dirty="0">
                <a:latin typeface="Tahoma"/>
                <a:cs typeface="Tahoma"/>
              </a:rPr>
              <a:t>TF-IDF</a:t>
            </a:r>
            <a:r>
              <a:rPr sz="1800" spc="-225" dirty="0">
                <a:latin typeface="Tahoma"/>
                <a:cs typeface="Tahoma"/>
              </a:rPr>
              <a:t> </a:t>
            </a:r>
            <a:r>
              <a:rPr sz="1800" spc="-20" dirty="0">
                <a:latin typeface="Tahoma"/>
                <a:cs typeface="Tahoma"/>
              </a:rPr>
              <a:t>(global</a:t>
            </a:r>
            <a:r>
              <a:rPr sz="1800" spc="-220" dirty="0">
                <a:latin typeface="Tahoma"/>
                <a:cs typeface="Tahoma"/>
              </a:rPr>
              <a:t> </a:t>
            </a:r>
            <a:r>
              <a:rPr sz="1800" spc="-25" dirty="0">
                <a:latin typeface="Tahoma"/>
                <a:cs typeface="Tahoma"/>
              </a:rPr>
              <a:t>parameter).</a:t>
            </a:r>
            <a:endParaRPr sz="1800" dirty="0">
              <a:latin typeface="Tahoma"/>
              <a:cs typeface="Tahoma"/>
            </a:endParaRPr>
          </a:p>
          <a:p>
            <a:pPr marL="469900" indent="-367030">
              <a:lnSpc>
                <a:spcPct val="100000"/>
              </a:lnSpc>
              <a:spcBef>
                <a:spcPts val="1005"/>
              </a:spcBef>
              <a:buClr>
                <a:srgbClr val="000000"/>
              </a:buClr>
              <a:buFont typeface="Arial MT"/>
              <a:buChar char="●"/>
              <a:tabLst>
                <a:tab pos="469265" algn="l"/>
                <a:tab pos="469900" algn="l"/>
              </a:tabLst>
            </a:pPr>
            <a:r>
              <a:rPr sz="1800" b="1" spc="-114" dirty="0">
                <a:solidFill>
                  <a:srgbClr val="F46524"/>
                </a:solidFill>
                <a:latin typeface="Tahoma"/>
                <a:cs typeface="Tahoma"/>
              </a:rPr>
              <a:t>TF-IDF:</a:t>
            </a:r>
            <a:r>
              <a:rPr sz="1800" b="1" spc="-180" dirty="0">
                <a:solidFill>
                  <a:srgbClr val="F46524"/>
                </a:solidFill>
                <a:latin typeface="Tahoma"/>
                <a:cs typeface="Tahoma"/>
              </a:rPr>
              <a:t> </a:t>
            </a:r>
            <a:r>
              <a:rPr sz="1800" spc="25" dirty="0">
                <a:latin typeface="Tahoma"/>
                <a:cs typeface="Tahoma"/>
              </a:rPr>
              <a:t>Considers</a:t>
            </a:r>
            <a:r>
              <a:rPr sz="1800" spc="-215" dirty="0">
                <a:latin typeface="Tahoma"/>
                <a:cs typeface="Tahoma"/>
              </a:rPr>
              <a:t> </a:t>
            </a:r>
            <a:r>
              <a:rPr sz="1800" spc="25" dirty="0">
                <a:latin typeface="Tahoma"/>
                <a:cs typeface="Tahoma"/>
              </a:rPr>
              <a:t>both</a:t>
            </a:r>
            <a:r>
              <a:rPr sz="1800" spc="-220" dirty="0">
                <a:latin typeface="Tahoma"/>
                <a:cs typeface="Tahoma"/>
              </a:rPr>
              <a:t> </a:t>
            </a:r>
            <a:r>
              <a:rPr sz="1800" spc="20" dirty="0">
                <a:latin typeface="Tahoma"/>
                <a:cs typeface="Tahoma"/>
              </a:rPr>
              <a:t>local</a:t>
            </a:r>
            <a:r>
              <a:rPr sz="1800" spc="-215" dirty="0">
                <a:latin typeface="Tahoma"/>
                <a:cs typeface="Tahoma"/>
              </a:rPr>
              <a:t> </a:t>
            </a:r>
            <a:r>
              <a:rPr sz="1800" spc="-10" dirty="0">
                <a:latin typeface="Tahoma"/>
                <a:cs typeface="Tahoma"/>
              </a:rPr>
              <a:t>and</a:t>
            </a:r>
            <a:r>
              <a:rPr sz="1800" spc="-220" dirty="0">
                <a:latin typeface="Tahoma"/>
                <a:cs typeface="Tahoma"/>
              </a:rPr>
              <a:t> </a:t>
            </a:r>
            <a:r>
              <a:rPr sz="1800" dirty="0">
                <a:latin typeface="Tahoma"/>
                <a:cs typeface="Tahoma"/>
              </a:rPr>
              <a:t>global</a:t>
            </a:r>
            <a:r>
              <a:rPr sz="1800" spc="-215" dirty="0">
                <a:latin typeface="Tahoma"/>
                <a:cs typeface="Tahoma"/>
              </a:rPr>
              <a:t> </a:t>
            </a:r>
            <a:r>
              <a:rPr sz="1800" spc="10" dirty="0">
                <a:latin typeface="Tahoma"/>
                <a:cs typeface="Tahoma"/>
              </a:rPr>
              <a:t>impact</a:t>
            </a:r>
            <a:r>
              <a:rPr sz="1800" spc="-220" dirty="0">
                <a:latin typeface="Tahoma"/>
                <a:cs typeface="Tahoma"/>
              </a:rPr>
              <a:t> </a:t>
            </a:r>
            <a:r>
              <a:rPr sz="1800" spc="25" dirty="0">
                <a:latin typeface="Tahoma"/>
                <a:cs typeface="Tahoma"/>
              </a:rPr>
              <a:t>of</a:t>
            </a:r>
            <a:r>
              <a:rPr sz="1800" spc="-215" dirty="0">
                <a:latin typeface="Tahoma"/>
                <a:cs typeface="Tahoma"/>
              </a:rPr>
              <a:t> </a:t>
            </a:r>
            <a:r>
              <a:rPr sz="1800" spc="-35" dirty="0">
                <a:latin typeface="Tahoma"/>
                <a:cs typeface="Tahoma"/>
              </a:rPr>
              <a:t>a</a:t>
            </a:r>
            <a:r>
              <a:rPr sz="1800" spc="-220" dirty="0">
                <a:latin typeface="Tahoma"/>
                <a:cs typeface="Tahoma"/>
              </a:rPr>
              <a:t> </a:t>
            </a:r>
            <a:r>
              <a:rPr sz="1800" spc="35" dirty="0">
                <a:latin typeface="Tahoma"/>
                <a:cs typeface="Tahoma"/>
              </a:rPr>
              <a:t>word</a:t>
            </a:r>
            <a:r>
              <a:rPr sz="1800" spc="-215" dirty="0">
                <a:latin typeface="Tahoma"/>
                <a:cs typeface="Tahoma"/>
              </a:rPr>
              <a:t> </a:t>
            </a:r>
            <a:r>
              <a:rPr sz="1800" spc="20" dirty="0">
                <a:latin typeface="Tahoma"/>
                <a:cs typeface="Tahoma"/>
              </a:rPr>
              <a:t>in</a:t>
            </a:r>
            <a:r>
              <a:rPr sz="1800" spc="-220" dirty="0">
                <a:latin typeface="Tahoma"/>
                <a:cs typeface="Tahoma"/>
              </a:rPr>
              <a:t> </a:t>
            </a:r>
            <a:r>
              <a:rPr sz="1800" spc="-15" dirty="0">
                <a:latin typeface="Tahoma"/>
                <a:cs typeface="Tahoma"/>
              </a:rPr>
              <a:t>vocabulary.</a:t>
            </a:r>
            <a:endParaRPr sz="1800" dirty="0">
              <a:latin typeface="Tahoma"/>
              <a:cs typeface="Tahoma"/>
            </a:endParaRPr>
          </a:p>
          <a:p>
            <a:pPr marL="469900" indent="-367030">
              <a:lnSpc>
                <a:spcPct val="100000"/>
              </a:lnSpc>
              <a:spcBef>
                <a:spcPts val="990"/>
              </a:spcBef>
              <a:buFont typeface="Arial MT"/>
              <a:buChar char="●"/>
              <a:tabLst>
                <a:tab pos="469265" algn="l"/>
                <a:tab pos="469900" algn="l"/>
              </a:tabLst>
            </a:pPr>
            <a:r>
              <a:rPr sz="1800" spc="25" dirty="0">
                <a:latin typeface="Tahoma"/>
                <a:cs typeface="Tahoma"/>
              </a:rPr>
              <a:t>Performs</a:t>
            </a:r>
            <a:r>
              <a:rPr sz="1800" spc="-215" dirty="0">
                <a:latin typeface="Tahoma"/>
                <a:cs typeface="Tahoma"/>
              </a:rPr>
              <a:t> </a:t>
            </a:r>
            <a:r>
              <a:rPr sz="1800" spc="35" dirty="0">
                <a:latin typeface="Tahoma"/>
                <a:cs typeface="Tahoma"/>
              </a:rPr>
              <a:t>better</a:t>
            </a:r>
            <a:r>
              <a:rPr sz="1800" spc="-215" dirty="0">
                <a:latin typeface="Tahoma"/>
                <a:cs typeface="Tahoma"/>
              </a:rPr>
              <a:t> </a:t>
            </a:r>
            <a:r>
              <a:rPr sz="1800" spc="5" dirty="0">
                <a:latin typeface="Tahoma"/>
                <a:cs typeface="Tahoma"/>
              </a:rPr>
              <a:t>than</a:t>
            </a:r>
            <a:r>
              <a:rPr sz="1800" spc="-215" dirty="0">
                <a:latin typeface="Tahoma"/>
                <a:cs typeface="Tahoma"/>
              </a:rPr>
              <a:t> </a:t>
            </a:r>
            <a:r>
              <a:rPr sz="1800" spc="45" dirty="0">
                <a:latin typeface="Tahoma"/>
                <a:cs typeface="Tahoma"/>
              </a:rPr>
              <a:t>Count</a:t>
            </a:r>
            <a:r>
              <a:rPr sz="1800" spc="-215" dirty="0">
                <a:latin typeface="Tahoma"/>
                <a:cs typeface="Tahoma"/>
              </a:rPr>
              <a:t> </a:t>
            </a:r>
            <a:r>
              <a:rPr sz="1800" spc="35" dirty="0">
                <a:latin typeface="Tahoma"/>
                <a:cs typeface="Tahoma"/>
              </a:rPr>
              <a:t>Vectorizer</a:t>
            </a:r>
            <a:r>
              <a:rPr sz="1800" spc="-215" dirty="0">
                <a:latin typeface="Tahoma"/>
                <a:cs typeface="Tahoma"/>
              </a:rPr>
              <a:t> </a:t>
            </a:r>
            <a:r>
              <a:rPr sz="1800" spc="40" dirty="0">
                <a:latin typeface="Tahoma"/>
                <a:cs typeface="Tahoma"/>
              </a:rPr>
              <a:t>for</a:t>
            </a:r>
            <a:r>
              <a:rPr sz="1800" spc="-210" dirty="0">
                <a:latin typeface="Tahoma"/>
                <a:cs typeface="Tahoma"/>
              </a:rPr>
              <a:t> </a:t>
            </a:r>
            <a:r>
              <a:rPr sz="1800" spc="15" dirty="0">
                <a:latin typeface="Tahoma"/>
                <a:cs typeface="Tahoma"/>
              </a:rPr>
              <a:t>feature</a:t>
            </a:r>
            <a:r>
              <a:rPr sz="1800" spc="-215" dirty="0">
                <a:latin typeface="Tahoma"/>
                <a:cs typeface="Tahoma"/>
              </a:rPr>
              <a:t> </a:t>
            </a:r>
            <a:r>
              <a:rPr sz="1800" dirty="0">
                <a:latin typeface="Tahoma"/>
                <a:cs typeface="Tahoma"/>
              </a:rPr>
              <a:t>extraction.</a:t>
            </a:r>
          </a:p>
        </p:txBody>
      </p:sp>
      <p:pic>
        <p:nvPicPr>
          <p:cNvPr id="4" name="object 4"/>
          <p:cNvPicPr/>
          <p:nvPr/>
        </p:nvPicPr>
        <p:blipFill>
          <a:blip r:embed="rId2" cstate="print"/>
          <a:stretch>
            <a:fillRect/>
          </a:stretch>
        </p:blipFill>
        <p:spPr>
          <a:xfrm>
            <a:off x="2156224" y="1716350"/>
            <a:ext cx="3492249" cy="3492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B698-D23C-4382-813F-FB0E9C942B3A}"/>
              </a:ext>
            </a:extLst>
          </p:cNvPr>
          <p:cNvSpPr>
            <a:spLocks noGrp="1"/>
          </p:cNvSpPr>
          <p:nvPr>
            <p:ph type="title"/>
          </p:nvPr>
        </p:nvSpPr>
        <p:spPr>
          <a:xfrm>
            <a:off x="2796897" y="272305"/>
            <a:ext cx="3280517" cy="609600"/>
          </a:xfrm>
        </p:spPr>
        <p:txBody>
          <a:bodyPr>
            <a:normAutofit/>
          </a:bodyPr>
          <a:lstStyle/>
          <a:p>
            <a:r>
              <a:rPr lang="en-IN" sz="3200" b="1" spc="85" dirty="0">
                <a:solidFill>
                  <a:srgbClr val="000000"/>
                </a:solidFill>
              </a:rPr>
              <a:t>E</a:t>
            </a:r>
            <a:r>
              <a:rPr lang="en-IN" sz="3200" b="1" spc="105" dirty="0">
                <a:solidFill>
                  <a:srgbClr val="000000"/>
                </a:solidFill>
              </a:rPr>
              <a:t>n</a:t>
            </a:r>
            <a:r>
              <a:rPr lang="en-IN" sz="3200" b="1" spc="75" dirty="0">
                <a:solidFill>
                  <a:srgbClr val="000000"/>
                </a:solidFill>
              </a:rPr>
              <a:t>c</a:t>
            </a:r>
            <a:r>
              <a:rPr lang="en-IN" sz="3200" b="1" spc="120" dirty="0">
                <a:solidFill>
                  <a:srgbClr val="000000"/>
                </a:solidFill>
              </a:rPr>
              <a:t>oding</a:t>
            </a:r>
            <a:r>
              <a:rPr lang="en-IN" sz="3200" b="1" spc="-275" dirty="0">
                <a:solidFill>
                  <a:srgbClr val="000000"/>
                </a:solidFill>
              </a:rPr>
              <a:t> </a:t>
            </a:r>
            <a:r>
              <a:rPr lang="en-IN" sz="3200" b="1" spc="-280" dirty="0">
                <a:solidFill>
                  <a:srgbClr val="000000"/>
                </a:solidFill>
              </a:rPr>
              <a:t>T</a:t>
            </a:r>
            <a:r>
              <a:rPr lang="en-IN" sz="3200" b="1" spc="10" dirty="0">
                <a:solidFill>
                  <a:srgbClr val="000000"/>
                </a:solidFill>
              </a:rPr>
              <a:t>e</a:t>
            </a:r>
            <a:r>
              <a:rPr lang="en-IN" sz="3200" b="1" spc="-55" dirty="0">
                <a:solidFill>
                  <a:srgbClr val="000000"/>
                </a:solidFill>
              </a:rPr>
              <a:t>xt</a:t>
            </a:r>
            <a:r>
              <a:rPr lang="en-IN" sz="3200" b="1" spc="-185" dirty="0">
                <a:solidFill>
                  <a:srgbClr val="000000"/>
                </a:solidFill>
              </a:rPr>
              <a:t> </a:t>
            </a:r>
            <a:r>
              <a:rPr lang="en-IN" sz="3200" b="1" spc="204" dirty="0">
                <a:solidFill>
                  <a:srgbClr val="000000"/>
                </a:solidFill>
              </a:rPr>
              <a:t>D</a:t>
            </a:r>
            <a:r>
              <a:rPr lang="en-IN" sz="3200" b="1" spc="105" dirty="0">
                <a:solidFill>
                  <a:srgbClr val="000000"/>
                </a:solidFill>
              </a:rPr>
              <a:t>a</a:t>
            </a:r>
            <a:r>
              <a:rPr lang="en-IN" sz="3200" b="1" spc="40" dirty="0">
                <a:solidFill>
                  <a:srgbClr val="000000"/>
                </a:solidFill>
              </a:rPr>
              <a:t>ta</a:t>
            </a:r>
            <a:endParaRPr lang="en-IN" sz="3200" dirty="0"/>
          </a:p>
        </p:txBody>
      </p:sp>
      <p:sp>
        <p:nvSpPr>
          <p:cNvPr id="5" name="Text Placeholder 4">
            <a:extLst>
              <a:ext uri="{FF2B5EF4-FFF2-40B4-BE49-F238E27FC236}">
                <a16:creationId xmlns:a16="http://schemas.microsoft.com/office/drawing/2014/main" id="{68EBD90E-5AA7-4680-87E7-16D7D749A9E8}"/>
              </a:ext>
            </a:extLst>
          </p:cNvPr>
          <p:cNvSpPr>
            <a:spLocks noGrp="1"/>
          </p:cNvSpPr>
          <p:nvPr>
            <p:ph type="body" idx="1"/>
          </p:nvPr>
        </p:nvSpPr>
        <p:spPr>
          <a:xfrm>
            <a:off x="990600" y="1339269"/>
            <a:ext cx="2475708" cy="457200"/>
          </a:xfrm>
        </p:spPr>
        <p:txBody>
          <a:bodyPr>
            <a:normAutofit/>
          </a:bodyPr>
          <a:lstStyle/>
          <a:p>
            <a:pPr algn="l"/>
            <a:r>
              <a:rPr lang="en-IN" sz="1800" b="1" i="0" u="none" strike="noStrike" baseline="0" dirty="0">
                <a:solidFill>
                  <a:srgbClr val="F56524"/>
                </a:solidFill>
                <a:latin typeface="Lato-Bold"/>
              </a:rPr>
              <a:t>TF-IDF Vectorizer</a:t>
            </a:r>
          </a:p>
        </p:txBody>
      </p:sp>
      <p:sp>
        <p:nvSpPr>
          <p:cNvPr id="6" name="Content Placeholder 5">
            <a:extLst>
              <a:ext uri="{FF2B5EF4-FFF2-40B4-BE49-F238E27FC236}">
                <a16:creationId xmlns:a16="http://schemas.microsoft.com/office/drawing/2014/main" id="{474FFC1D-7638-4C3D-816A-C10F95DDBFDD}"/>
              </a:ext>
            </a:extLst>
          </p:cNvPr>
          <p:cNvSpPr>
            <a:spLocks noGrp="1"/>
          </p:cNvSpPr>
          <p:nvPr>
            <p:ph sz="half" idx="2"/>
          </p:nvPr>
        </p:nvSpPr>
        <p:spPr>
          <a:xfrm>
            <a:off x="1447800" y="2266950"/>
            <a:ext cx="6248400" cy="1981200"/>
          </a:xfrm>
        </p:spPr>
        <p:txBody>
          <a:bodyPr>
            <a:normAutofit/>
          </a:bodyPr>
          <a:lstStyle/>
          <a:p>
            <a:pPr algn="l">
              <a:buFont typeface="Wingdings" panose="05000000000000000000" pitchFamily="2" charset="2"/>
              <a:buChar char="Ø"/>
            </a:pPr>
            <a:r>
              <a:rPr lang="en-US" sz="1800" b="0" i="0" u="none" strike="noStrike" baseline="0" dirty="0">
                <a:latin typeface="Tahoma" panose="020B0604030504040204" pitchFamily="34" charset="0"/>
                <a:ea typeface="Tahoma" panose="020B0604030504040204" pitchFamily="34" charset="0"/>
                <a:cs typeface="Tahoma" panose="020B0604030504040204" pitchFamily="34" charset="0"/>
              </a:rPr>
              <a:t>Compares no. of times word appears in document with no. of </a:t>
            </a:r>
            <a:r>
              <a:rPr lang="en-IN" sz="1800" b="0" i="0" u="none" strike="noStrike" baseline="0" dirty="0">
                <a:latin typeface="Tahoma" panose="020B0604030504040204" pitchFamily="34" charset="0"/>
                <a:ea typeface="Tahoma" panose="020B0604030504040204" pitchFamily="34" charset="0"/>
                <a:cs typeface="Tahoma" panose="020B0604030504040204" pitchFamily="34" charset="0"/>
              </a:rPr>
              <a:t>documents containing that word.</a:t>
            </a:r>
          </a:p>
          <a:p>
            <a:pPr marL="0" indent="0" algn="l">
              <a:buNone/>
            </a:pPr>
            <a:endParaRPr lang="en-IN" sz="1800" b="0" i="0" u="none" strike="noStrike" baseline="0" dirty="0">
              <a:latin typeface="Tahoma" panose="020B0604030504040204" pitchFamily="34" charset="0"/>
              <a:ea typeface="Tahoma" panose="020B0604030504040204" pitchFamily="34" charset="0"/>
              <a:cs typeface="Tahoma" panose="020B0604030504040204" pitchFamily="34" charset="0"/>
            </a:endParaRPr>
          </a:p>
          <a:p>
            <a:pPr algn="l">
              <a:buFont typeface="Wingdings" panose="05000000000000000000" pitchFamily="2" charset="2"/>
              <a:buChar char="Ø"/>
            </a:pPr>
            <a:r>
              <a:rPr lang="en-US" sz="1800" b="0" i="0" u="none" strike="noStrike" baseline="0" dirty="0">
                <a:latin typeface="Tahoma" panose="020B0604030504040204" pitchFamily="34" charset="0"/>
                <a:ea typeface="Tahoma" panose="020B0604030504040204" pitchFamily="34" charset="0"/>
                <a:cs typeface="Tahoma" panose="020B0604030504040204" pitchFamily="34" charset="0"/>
              </a:rPr>
              <a:t>Assigns the value by considering</a:t>
            </a:r>
            <a:r>
              <a:rPr lang="en-IN" sz="1800" b="0" i="0" u="none" strike="noStrike" baseline="0" dirty="0">
                <a:latin typeface="Tahoma" panose="020B0604030504040204" pitchFamily="34" charset="0"/>
                <a:ea typeface="Tahoma" panose="020B0604030504040204" pitchFamily="34" charset="0"/>
                <a:cs typeface="Tahoma" panose="020B0604030504040204" pitchFamily="34" charset="0"/>
              </a:rPr>
              <a:t>overall document of words,</a:t>
            </a:r>
            <a:r>
              <a:rPr lang="en-US" sz="1800" b="0" i="0" u="none" strike="noStrike" baseline="0" dirty="0">
                <a:latin typeface="Tahoma" panose="020B0604030504040204" pitchFamily="34" charset="0"/>
                <a:ea typeface="Tahoma" panose="020B0604030504040204" pitchFamily="34" charset="0"/>
                <a:cs typeface="Tahoma" panose="020B0604030504040204" pitchFamily="34" charset="0"/>
              </a:rPr>
              <a:t>penalizing the words having high</a:t>
            </a:r>
            <a:r>
              <a:rPr lang="en-IN" sz="1800" b="0" i="0" u="none" strike="noStrike" baseline="0" dirty="0">
                <a:latin typeface="Tahoma" panose="020B0604030504040204" pitchFamily="34" charset="0"/>
                <a:ea typeface="Tahoma" panose="020B0604030504040204" pitchFamily="34" charset="0"/>
                <a:cs typeface="Tahoma" panose="020B0604030504040204" pitchFamily="34" charset="0"/>
              </a:rPr>
              <a:t>document frequency</a:t>
            </a:r>
            <a:r>
              <a:rPr lang="en-IN" sz="1800" b="0" i="0" u="none" strike="noStrike" baseline="0" dirty="0">
                <a:latin typeface="Lato-Regular"/>
              </a:rPr>
              <a:t>.</a:t>
            </a:r>
            <a:endParaRPr lang="en-IN" dirty="0"/>
          </a:p>
        </p:txBody>
      </p:sp>
    </p:spTree>
    <p:extLst>
      <p:ext uri="{BB962C8B-B14F-4D97-AF65-F5344CB8AC3E}">
        <p14:creationId xmlns:p14="http://schemas.microsoft.com/office/powerpoint/2010/main" val="43050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4725" y="1300031"/>
            <a:ext cx="8322945" cy="2952731"/>
          </a:xfrm>
          <a:prstGeom prst="rect">
            <a:avLst/>
          </a:prstGeom>
        </p:spPr>
        <p:txBody>
          <a:bodyPr vert="horz" wrap="square" lIns="0" tIns="12700" rIns="0" bIns="0" rtlCol="0">
            <a:spAutoFit/>
          </a:bodyPr>
          <a:lstStyle/>
          <a:p>
            <a:pPr marL="12700">
              <a:lnSpc>
                <a:spcPct val="100000"/>
              </a:lnSpc>
              <a:spcBef>
                <a:spcPts val="100"/>
              </a:spcBef>
            </a:pPr>
            <a:r>
              <a:rPr dirty="0"/>
              <a:t>The project Hate Speech / Toxic Comment Detection aims at:</a:t>
            </a:r>
          </a:p>
          <a:p>
            <a:pPr>
              <a:lnSpc>
                <a:spcPct val="100000"/>
              </a:lnSpc>
              <a:spcBef>
                <a:spcPts val="15"/>
              </a:spcBef>
            </a:pPr>
            <a:endParaRPr dirty="0"/>
          </a:p>
          <a:p>
            <a:pPr marL="469900" indent="-367030">
              <a:lnSpc>
                <a:spcPct val="100000"/>
              </a:lnSpc>
              <a:spcBef>
                <a:spcPts val="1290"/>
              </a:spcBef>
              <a:buFont typeface="Arial MT"/>
              <a:buChar char="●"/>
              <a:tabLst>
                <a:tab pos="469265" algn="l"/>
                <a:tab pos="469900" algn="l"/>
              </a:tabLst>
            </a:pPr>
            <a:r>
              <a:rPr dirty="0"/>
              <a:t>Online bullying has become a serious issue in recent years.</a:t>
            </a:r>
          </a:p>
          <a:p>
            <a:pPr marL="469900" marR="681990" indent="-367030">
              <a:lnSpc>
                <a:spcPct val="114599"/>
              </a:lnSpc>
              <a:spcBef>
                <a:spcPts val="969"/>
              </a:spcBef>
              <a:buFont typeface="Arial MT"/>
              <a:buChar char="●"/>
              <a:tabLst>
                <a:tab pos="469265" algn="l"/>
                <a:tab pos="469900" algn="l"/>
              </a:tabLst>
            </a:pPr>
            <a:r>
              <a:rPr dirty="0"/>
              <a:t>The threat of abuse and harassment online means that many people stop  expressing themselves.</a:t>
            </a:r>
          </a:p>
          <a:p>
            <a:pPr marL="469900" indent="-367030">
              <a:lnSpc>
                <a:spcPct val="100000"/>
              </a:lnSpc>
              <a:spcBef>
                <a:spcPts val="1290"/>
              </a:spcBef>
              <a:buFont typeface="Arial MT"/>
              <a:buChar char="●"/>
              <a:tabLst>
                <a:tab pos="469265" algn="l"/>
                <a:tab pos="469900" algn="l"/>
              </a:tabLst>
            </a:pPr>
            <a:r>
              <a:rPr dirty="0"/>
              <a:t>Toxic comments spread negativity, racial harassment and depression</a:t>
            </a:r>
          </a:p>
          <a:p>
            <a:pPr marL="469900" marR="5080" indent="-367030">
              <a:lnSpc>
                <a:spcPct val="114599"/>
              </a:lnSpc>
              <a:spcBef>
                <a:spcPts val="975"/>
              </a:spcBef>
              <a:buFont typeface="Arial MT"/>
              <a:buChar char="●"/>
              <a:tabLst>
                <a:tab pos="469265" algn="l"/>
                <a:tab pos="469900" algn="l"/>
              </a:tabLst>
            </a:pPr>
            <a:r>
              <a:rPr dirty="0"/>
              <a:t>Removing hate speech makes easy for everyone to express their opinions freely  over the internet.</a:t>
            </a:r>
          </a:p>
        </p:txBody>
      </p:sp>
      <p:sp>
        <p:nvSpPr>
          <p:cNvPr id="5" name="Title 4">
            <a:extLst>
              <a:ext uri="{FF2B5EF4-FFF2-40B4-BE49-F238E27FC236}">
                <a16:creationId xmlns:a16="http://schemas.microsoft.com/office/drawing/2014/main" id="{C4784507-E8C9-4559-BC78-87489F8E915B}"/>
              </a:ext>
            </a:extLst>
          </p:cNvPr>
          <p:cNvSpPr>
            <a:spLocks noGrp="1"/>
          </p:cNvSpPr>
          <p:nvPr>
            <p:ph type="title"/>
          </p:nvPr>
        </p:nvSpPr>
        <p:spPr>
          <a:xfrm>
            <a:off x="3403197" y="254467"/>
            <a:ext cx="2286000" cy="636271"/>
          </a:xfrm>
        </p:spPr>
        <p:txBody>
          <a:bodyPr>
            <a:normAutofit/>
          </a:bodyPr>
          <a:lstStyle/>
          <a:p>
            <a:r>
              <a:rPr lang="en-IN" sz="3200" b="1"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6975" y="438150"/>
            <a:ext cx="3120475" cy="482600"/>
          </a:xfrm>
          <a:prstGeom prst="rect">
            <a:avLst/>
          </a:prstGeom>
        </p:spPr>
        <p:txBody>
          <a:bodyPr vert="horz" wrap="square" lIns="0" tIns="12700" rIns="0" bIns="0" rtlCol="0">
            <a:spAutoFit/>
          </a:bodyPr>
          <a:lstStyle/>
          <a:p>
            <a:pPr marL="12700">
              <a:lnSpc>
                <a:spcPct val="100000"/>
              </a:lnSpc>
              <a:spcBef>
                <a:spcPts val="100"/>
              </a:spcBef>
            </a:pPr>
            <a:r>
              <a:rPr sz="3000" b="1" spc="295" dirty="0">
                <a:solidFill>
                  <a:srgbClr val="000000"/>
                </a:solidFill>
              </a:rPr>
              <a:t>W</a:t>
            </a:r>
            <a:r>
              <a:rPr sz="3000" b="1" spc="-5" dirty="0">
                <a:solidFill>
                  <a:srgbClr val="000000"/>
                </a:solidFill>
              </a:rPr>
              <a:t>o</a:t>
            </a:r>
            <a:r>
              <a:rPr sz="3000" b="1" spc="-20" dirty="0">
                <a:solidFill>
                  <a:srgbClr val="000000"/>
                </a:solidFill>
              </a:rPr>
              <a:t>r</a:t>
            </a:r>
            <a:r>
              <a:rPr sz="3000" b="1" spc="190" dirty="0">
                <a:solidFill>
                  <a:srgbClr val="000000"/>
                </a:solidFill>
              </a:rPr>
              <a:t>d</a:t>
            </a:r>
            <a:r>
              <a:rPr sz="3000" b="1" spc="-185" dirty="0">
                <a:solidFill>
                  <a:srgbClr val="000000"/>
                </a:solidFill>
              </a:rPr>
              <a:t> </a:t>
            </a:r>
            <a:r>
              <a:rPr sz="3000" b="1" spc="85" dirty="0">
                <a:solidFill>
                  <a:srgbClr val="000000"/>
                </a:solidFill>
              </a:rPr>
              <a:t>E</a:t>
            </a:r>
            <a:r>
              <a:rPr sz="3000" b="1" spc="145" dirty="0">
                <a:solidFill>
                  <a:srgbClr val="000000"/>
                </a:solidFill>
              </a:rPr>
              <a:t>mbeddings</a:t>
            </a:r>
            <a:endParaRPr sz="3000" b="1" dirty="0"/>
          </a:p>
        </p:txBody>
      </p:sp>
      <p:sp>
        <p:nvSpPr>
          <p:cNvPr id="3" name="object 3"/>
          <p:cNvSpPr txBox="1"/>
          <p:nvPr/>
        </p:nvSpPr>
        <p:spPr>
          <a:xfrm>
            <a:off x="475249" y="1427031"/>
            <a:ext cx="8242300" cy="1652270"/>
          </a:xfrm>
          <a:prstGeom prst="rect">
            <a:avLst/>
          </a:prstGeom>
        </p:spPr>
        <p:txBody>
          <a:bodyPr vert="horz" wrap="square" lIns="0" tIns="22860" rIns="0" bIns="0" rtlCol="0">
            <a:spAutoFit/>
          </a:bodyPr>
          <a:lstStyle/>
          <a:p>
            <a:pPr marL="379095" marR="5080" indent="-367030">
              <a:lnSpc>
                <a:spcPts val="2150"/>
              </a:lnSpc>
              <a:spcBef>
                <a:spcPts val="180"/>
              </a:spcBef>
              <a:buFont typeface="Arial MT"/>
              <a:buChar char="●"/>
              <a:tabLst>
                <a:tab pos="379095" algn="l"/>
                <a:tab pos="379730" algn="l"/>
              </a:tabLst>
            </a:pPr>
            <a:r>
              <a:rPr sz="1800" spc="5" dirty="0">
                <a:latin typeface="Tahoma"/>
                <a:cs typeface="Tahoma"/>
              </a:rPr>
              <a:t>Learned</a:t>
            </a:r>
            <a:r>
              <a:rPr sz="1800" spc="-215" dirty="0">
                <a:latin typeface="Tahoma"/>
                <a:cs typeface="Tahoma"/>
              </a:rPr>
              <a:t> </a:t>
            </a:r>
            <a:r>
              <a:rPr sz="1800" b="1" spc="-100" dirty="0">
                <a:solidFill>
                  <a:srgbClr val="F46524"/>
                </a:solidFill>
                <a:latin typeface="Tahoma"/>
                <a:cs typeface="Tahoma"/>
              </a:rPr>
              <a:t>representation</a:t>
            </a:r>
            <a:r>
              <a:rPr sz="1800" b="1" spc="-160" dirty="0">
                <a:solidFill>
                  <a:srgbClr val="F46524"/>
                </a:solidFill>
                <a:latin typeface="Tahoma"/>
                <a:cs typeface="Tahoma"/>
              </a:rPr>
              <a:t> </a:t>
            </a:r>
            <a:r>
              <a:rPr sz="1800" spc="40" dirty="0">
                <a:latin typeface="Tahoma"/>
                <a:cs typeface="Tahoma"/>
              </a:rPr>
              <a:t>for</a:t>
            </a:r>
            <a:r>
              <a:rPr sz="1800" spc="-220" dirty="0">
                <a:latin typeface="Tahoma"/>
                <a:cs typeface="Tahoma"/>
              </a:rPr>
              <a:t> </a:t>
            </a:r>
            <a:r>
              <a:rPr sz="1800" spc="20" dirty="0">
                <a:latin typeface="Tahoma"/>
                <a:cs typeface="Tahoma"/>
              </a:rPr>
              <a:t>text</a:t>
            </a:r>
            <a:r>
              <a:rPr sz="1800" spc="-215" dirty="0">
                <a:latin typeface="Tahoma"/>
                <a:cs typeface="Tahoma"/>
              </a:rPr>
              <a:t> </a:t>
            </a:r>
            <a:r>
              <a:rPr sz="1800" spc="20" dirty="0">
                <a:latin typeface="Tahoma"/>
                <a:cs typeface="Tahoma"/>
              </a:rPr>
              <a:t>where</a:t>
            </a:r>
            <a:r>
              <a:rPr sz="1800" spc="-220" dirty="0">
                <a:latin typeface="Tahoma"/>
                <a:cs typeface="Tahoma"/>
              </a:rPr>
              <a:t> </a:t>
            </a:r>
            <a:r>
              <a:rPr sz="1800" spc="25" dirty="0">
                <a:latin typeface="Tahoma"/>
                <a:cs typeface="Tahoma"/>
              </a:rPr>
              <a:t>words</a:t>
            </a:r>
            <a:r>
              <a:rPr sz="1800" spc="-220" dirty="0">
                <a:latin typeface="Tahoma"/>
                <a:cs typeface="Tahoma"/>
              </a:rPr>
              <a:t> </a:t>
            </a:r>
            <a:r>
              <a:rPr sz="1800" spc="25" dirty="0">
                <a:latin typeface="Tahoma"/>
                <a:cs typeface="Tahoma"/>
              </a:rPr>
              <a:t>that</a:t>
            </a:r>
            <a:r>
              <a:rPr sz="1800" spc="-215" dirty="0">
                <a:latin typeface="Tahoma"/>
                <a:cs typeface="Tahoma"/>
              </a:rPr>
              <a:t> </a:t>
            </a:r>
            <a:r>
              <a:rPr sz="1800" spc="-20" dirty="0">
                <a:latin typeface="Tahoma"/>
                <a:cs typeface="Tahoma"/>
              </a:rPr>
              <a:t>have</a:t>
            </a:r>
            <a:r>
              <a:rPr sz="1800" spc="-220" dirty="0">
                <a:latin typeface="Tahoma"/>
                <a:cs typeface="Tahoma"/>
              </a:rPr>
              <a:t> </a:t>
            </a:r>
            <a:r>
              <a:rPr sz="1800" spc="20" dirty="0">
                <a:latin typeface="Tahoma"/>
                <a:cs typeface="Tahoma"/>
              </a:rPr>
              <a:t>the</a:t>
            </a:r>
            <a:r>
              <a:rPr sz="1800" spc="-220" dirty="0">
                <a:latin typeface="Tahoma"/>
                <a:cs typeface="Tahoma"/>
              </a:rPr>
              <a:t> </a:t>
            </a:r>
            <a:r>
              <a:rPr sz="1800" spc="-25" dirty="0">
                <a:latin typeface="Tahoma"/>
                <a:cs typeface="Tahoma"/>
              </a:rPr>
              <a:t>same</a:t>
            </a:r>
            <a:r>
              <a:rPr sz="1800" spc="-215" dirty="0">
                <a:latin typeface="Tahoma"/>
                <a:cs typeface="Tahoma"/>
              </a:rPr>
              <a:t> </a:t>
            </a:r>
            <a:r>
              <a:rPr sz="1800" spc="-15" dirty="0">
                <a:latin typeface="Tahoma"/>
                <a:cs typeface="Tahoma"/>
              </a:rPr>
              <a:t>meaning</a:t>
            </a:r>
            <a:r>
              <a:rPr sz="1800" spc="-220" dirty="0">
                <a:latin typeface="Tahoma"/>
                <a:cs typeface="Tahoma"/>
              </a:rPr>
              <a:t> </a:t>
            </a:r>
            <a:r>
              <a:rPr sz="1800" spc="-20" dirty="0">
                <a:latin typeface="Tahoma"/>
                <a:cs typeface="Tahoma"/>
              </a:rPr>
              <a:t>have </a:t>
            </a:r>
            <a:r>
              <a:rPr sz="1800" spc="-550" dirty="0">
                <a:latin typeface="Tahoma"/>
                <a:cs typeface="Tahoma"/>
              </a:rPr>
              <a:t> </a:t>
            </a:r>
            <a:r>
              <a:rPr sz="1800" spc="-35" dirty="0">
                <a:latin typeface="Tahoma"/>
                <a:cs typeface="Tahoma"/>
              </a:rPr>
              <a:t>a</a:t>
            </a:r>
            <a:r>
              <a:rPr sz="1800" spc="-225" dirty="0">
                <a:latin typeface="Tahoma"/>
                <a:cs typeface="Tahoma"/>
              </a:rPr>
              <a:t> </a:t>
            </a:r>
            <a:r>
              <a:rPr sz="1800" spc="15" dirty="0">
                <a:latin typeface="Tahoma"/>
                <a:cs typeface="Tahoma"/>
              </a:rPr>
              <a:t>similar</a:t>
            </a:r>
            <a:r>
              <a:rPr sz="1800" spc="-220" dirty="0">
                <a:latin typeface="Tahoma"/>
                <a:cs typeface="Tahoma"/>
              </a:rPr>
              <a:t> </a:t>
            </a:r>
            <a:r>
              <a:rPr sz="1800" spc="5" dirty="0">
                <a:latin typeface="Tahoma"/>
                <a:cs typeface="Tahoma"/>
              </a:rPr>
              <a:t>representation.</a:t>
            </a:r>
            <a:endParaRPr sz="1800">
              <a:latin typeface="Tahoma"/>
              <a:cs typeface="Tahoma"/>
            </a:endParaRPr>
          </a:p>
          <a:p>
            <a:pPr marL="379095" marR="43815" indent="-367030">
              <a:lnSpc>
                <a:spcPct val="100000"/>
              </a:lnSpc>
              <a:spcBef>
                <a:spcPts val="944"/>
              </a:spcBef>
              <a:buFont typeface="Arial MT"/>
              <a:buChar char="●"/>
              <a:tabLst>
                <a:tab pos="379095" algn="l"/>
                <a:tab pos="379730" algn="l"/>
              </a:tabLst>
            </a:pPr>
            <a:r>
              <a:rPr sz="1800" spc="5" dirty="0">
                <a:latin typeface="Tahoma"/>
                <a:cs typeface="Tahoma"/>
              </a:rPr>
              <a:t>Low-dimensional</a:t>
            </a:r>
            <a:r>
              <a:rPr sz="1800" spc="-215" dirty="0">
                <a:latin typeface="Tahoma"/>
                <a:cs typeface="Tahoma"/>
              </a:rPr>
              <a:t> </a:t>
            </a:r>
            <a:r>
              <a:rPr sz="1800" spc="-10" dirty="0">
                <a:latin typeface="Tahoma"/>
                <a:cs typeface="Tahoma"/>
              </a:rPr>
              <a:t>and</a:t>
            </a:r>
            <a:r>
              <a:rPr sz="1800" spc="-204" dirty="0">
                <a:latin typeface="Tahoma"/>
                <a:cs typeface="Tahoma"/>
              </a:rPr>
              <a:t> </a:t>
            </a:r>
            <a:r>
              <a:rPr sz="1800" b="1" spc="-130" dirty="0">
                <a:solidFill>
                  <a:srgbClr val="F46524"/>
                </a:solidFill>
                <a:latin typeface="Tahoma"/>
                <a:cs typeface="Tahoma"/>
              </a:rPr>
              <a:t>dense</a:t>
            </a:r>
            <a:r>
              <a:rPr sz="1800" spc="-130" dirty="0">
                <a:latin typeface="Tahoma"/>
                <a:cs typeface="Tahoma"/>
              </a:rPr>
              <a:t>.</a:t>
            </a:r>
            <a:r>
              <a:rPr sz="1800" spc="-210" dirty="0">
                <a:latin typeface="Tahoma"/>
                <a:cs typeface="Tahoma"/>
              </a:rPr>
              <a:t> </a:t>
            </a:r>
            <a:r>
              <a:rPr sz="1800" spc="30" dirty="0">
                <a:latin typeface="Tahoma"/>
                <a:cs typeface="Tahoma"/>
              </a:rPr>
              <a:t>Number</a:t>
            </a:r>
            <a:r>
              <a:rPr sz="1800" spc="-210" dirty="0">
                <a:latin typeface="Tahoma"/>
                <a:cs typeface="Tahoma"/>
              </a:rPr>
              <a:t> </a:t>
            </a:r>
            <a:r>
              <a:rPr sz="1800" spc="25" dirty="0">
                <a:latin typeface="Tahoma"/>
                <a:cs typeface="Tahoma"/>
              </a:rPr>
              <a:t>of</a:t>
            </a:r>
            <a:r>
              <a:rPr sz="1800" spc="-210" dirty="0">
                <a:latin typeface="Tahoma"/>
                <a:cs typeface="Tahoma"/>
              </a:rPr>
              <a:t> </a:t>
            </a:r>
            <a:r>
              <a:rPr sz="1800" spc="10" dirty="0">
                <a:latin typeface="Tahoma"/>
                <a:cs typeface="Tahoma"/>
              </a:rPr>
              <a:t>features</a:t>
            </a:r>
            <a:r>
              <a:rPr sz="1800" spc="-210" dirty="0">
                <a:latin typeface="Tahoma"/>
                <a:cs typeface="Tahoma"/>
              </a:rPr>
              <a:t> </a:t>
            </a:r>
            <a:r>
              <a:rPr sz="1800" spc="10" dirty="0">
                <a:latin typeface="Tahoma"/>
                <a:cs typeface="Tahoma"/>
              </a:rPr>
              <a:t>is</a:t>
            </a:r>
            <a:r>
              <a:rPr sz="1800" spc="-210" dirty="0">
                <a:latin typeface="Tahoma"/>
                <a:cs typeface="Tahoma"/>
              </a:rPr>
              <a:t> </a:t>
            </a:r>
            <a:r>
              <a:rPr sz="1800" spc="-10" dirty="0">
                <a:latin typeface="Tahoma"/>
                <a:cs typeface="Tahoma"/>
              </a:rPr>
              <a:t>much</a:t>
            </a:r>
            <a:r>
              <a:rPr sz="1800" spc="-210" dirty="0">
                <a:latin typeface="Tahoma"/>
                <a:cs typeface="Tahoma"/>
              </a:rPr>
              <a:t> </a:t>
            </a:r>
            <a:r>
              <a:rPr sz="1800" spc="10" dirty="0">
                <a:latin typeface="Tahoma"/>
                <a:cs typeface="Tahoma"/>
              </a:rPr>
              <a:t>smaller</a:t>
            </a:r>
            <a:r>
              <a:rPr sz="1800" spc="-210" dirty="0">
                <a:latin typeface="Tahoma"/>
                <a:cs typeface="Tahoma"/>
              </a:rPr>
              <a:t> </a:t>
            </a:r>
            <a:r>
              <a:rPr sz="1800" spc="5" dirty="0">
                <a:latin typeface="Tahoma"/>
                <a:cs typeface="Tahoma"/>
              </a:rPr>
              <a:t>than</a:t>
            </a:r>
            <a:r>
              <a:rPr sz="1800" spc="-210" dirty="0">
                <a:latin typeface="Tahoma"/>
                <a:cs typeface="Tahoma"/>
              </a:rPr>
              <a:t> </a:t>
            </a:r>
            <a:r>
              <a:rPr sz="1800" spc="5" dirty="0">
                <a:latin typeface="Tahoma"/>
                <a:cs typeface="Tahoma"/>
              </a:rPr>
              <a:t>than</a:t>
            </a:r>
            <a:r>
              <a:rPr sz="1800" spc="-210" dirty="0">
                <a:latin typeface="Tahoma"/>
                <a:cs typeface="Tahoma"/>
              </a:rPr>
              <a:t> </a:t>
            </a:r>
            <a:r>
              <a:rPr sz="1800" spc="10" dirty="0">
                <a:latin typeface="Tahoma"/>
                <a:cs typeface="Tahoma"/>
              </a:rPr>
              <a:t>size </a:t>
            </a:r>
            <a:r>
              <a:rPr sz="1800" spc="-545" dirty="0">
                <a:latin typeface="Tahoma"/>
                <a:cs typeface="Tahoma"/>
              </a:rPr>
              <a:t> </a:t>
            </a:r>
            <a:r>
              <a:rPr sz="1800" spc="25" dirty="0">
                <a:latin typeface="Tahoma"/>
                <a:cs typeface="Tahoma"/>
              </a:rPr>
              <a:t>of</a:t>
            </a:r>
            <a:r>
              <a:rPr sz="1800" spc="-225" dirty="0">
                <a:latin typeface="Tahoma"/>
                <a:cs typeface="Tahoma"/>
              </a:rPr>
              <a:t> </a:t>
            </a:r>
            <a:r>
              <a:rPr sz="1800" spc="-15" dirty="0">
                <a:latin typeface="Tahoma"/>
                <a:cs typeface="Tahoma"/>
              </a:rPr>
              <a:t>vocabulary.</a:t>
            </a:r>
            <a:endParaRPr sz="1800">
              <a:latin typeface="Tahoma"/>
              <a:cs typeface="Tahoma"/>
            </a:endParaRPr>
          </a:p>
          <a:p>
            <a:pPr marL="379095" indent="-367030">
              <a:lnSpc>
                <a:spcPct val="100000"/>
              </a:lnSpc>
              <a:spcBef>
                <a:spcPts val="1005"/>
              </a:spcBef>
              <a:buFont typeface="Arial MT"/>
              <a:buChar char="●"/>
              <a:tabLst>
                <a:tab pos="379095" algn="l"/>
                <a:tab pos="379730" algn="l"/>
              </a:tabLst>
            </a:pPr>
            <a:r>
              <a:rPr sz="1800" spc="35" dirty="0">
                <a:latin typeface="Tahoma"/>
                <a:cs typeface="Tahoma"/>
              </a:rPr>
              <a:t>Vector</a:t>
            </a:r>
            <a:r>
              <a:rPr sz="1800" spc="-220" dirty="0">
                <a:latin typeface="Tahoma"/>
                <a:cs typeface="Tahoma"/>
              </a:rPr>
              <a:t> </a:t>
            </a:r>
            <a:r>
              <a:rPr sz="1800" dirty="0">
                <a:latin typeface="Tahoma"/>
                <a:cs typeface="Tahoma"/>
              </a:rPr>
              <a:t>values</a:t>
            </a:r>
            <a:r>
              <a:rPr sz="1800" spc="-220" dirty="0">
                <a:latin typeface="Tahoma"/>
                <a:cs typeface="Tahoma"/>
              </a:rPr>
              <a:t> </a:t>
            </a:r>
            <a:r>
              <a:rPr sz="1800" spc="10" dirty="0">
                <a:latin typeface="Tahoma"/>
                <a:cs typeface="Tahoma"/>
              </a:rPr>
              <a:t>are</a:t>
            </a:r>
            <a:r>
              <a:rPr sz="1800" spc="-220" dirty="0">
                <a:latin typeface="Tahoma"/>
                <a:cs typeface="Tahoma"/>
              </a:rPr>
              <a:t> </a:t>
            </a:r>
            <a:r>
              <a:rPr sz="1800" spc="10" dirty="0">
                <a:latin typeface="Tahoma"/>
                <a:cs typeface="Tahoma"/>
              </a:rPr>
              <a:t>learned</a:t>
            </a:r>
            <a:r>
              <a:rPr sz="1800" spc="-220" dirty="0">
                <a:latin typeface="Tahoma"/>
                <a:cs typeface="Tahoma"/>
              </a:rPr>
              <a:t> </a:t>
            </a:r>
            <a:r>
              <a:rPr sz="1800" spc="20" dirty="0">
                <a:latin typeface="Tahoma"/>
                <a:cs typeface="Tahoma"/>
              </a:rPr>
              <a:t>in</a:t>
            </a:r>
            <a:r>
              <a:rPr sz="1800" spc="-220" dirty="0">
                <a:latin typeface="Tahoma"/>
                <a:cs typeface="Tahoma"/>
              </a:rPr>
              <a:t> </a:t>
            </a:r>
            <a:r>
              <a:rPr sz="1800" spc="-35" dirty="0">
                <a:latin typeface="Tahoma"/>
                <a:cs typeface="Tahoma"/>
              </a:rPr>
              <a:t>a</a:t>
            </a:r>
            <a:r>
              <a:rPr sz="1800" spc="-220" dirty="0">
                <a:latin typeface="Tahoma"/>
                <a:cs typeface="Tahoma"/>
              </a:rPr>
              <a:t> </a:t>
            </a:r>
            <a:r>
              <a:rPr sz="1800" dirty="0">
                <a:latin typeface="Tahoma"/>
                <a:cs typeface="Tahoma"/>
              </a:rPr>
              <a:t>way</a:t>
            </a:r>
            <a:r>
              <a:rPr sz="1800" spc="-220" dirty="0">
                <a:latin typeface="Tahoma"/>
                <a:cs typeface="Tahoma"/>
              </a:rPr>
              <a:t> </a:t>
            </a:r>
            <a:r>
              <a:rPr sz="1800" spc="25" dirty="0">
                <a:latin typeface="Tahoma"/>
                <a:cs typeface="Tahoma"/>
              </a:rPr>
              <a:t>that</a:t>
            </a:r>
            <a:r>
              <a:rPr sz="1800" spc="-215" dirty="0">
                <a:latin typeface="Tahoma"/>
                <a:cs typeface="Tahoma"/>
              </a:rPr>
              <a:t> </a:t>
            </a:r>
            <a:r>
              <a:rPr sz="1800" spc="5" dirty="0">
                <a:latin typeface="Tahoma"/>
                <a:cs typeface="Tahoma"/>
              </a:rPr>
              <a:t>resembles</a:t>
            </a:r>
            <a:r>
              <a:rPr sz="1800" spc="-220" dirty="0">
                <a:latin typeface="Tahoma"/>
                <a:cs typeface="Tahoma"/>
              </a:rPr>
              <a:t> </a:t>
            </a:r>
            <a:r>
              <a:rPr sz="1800" spc="-35" dirty="0">
                <a:latin typeface="Tahoma"/>
                <a:cs typeface="Tahoma"/>
              </a:rPr>
              <a:t>a</a:t>
            </a:r>
            <a:r>
              <a:rPr sz="1800" spc="-220" dirty="0">
                <a:latin typeface="Tahoma"/>
                <a:cs typeface="Tahoma"/>
              </a:rPr>
              <a:t> </a:t>
            </a:r>
            <a:r>
              <a:rPr sz="1800" spc="5" dirty="0">
                <a:latin typeface="Tahoma"/>
                <a:cs typeface="Tahoma"/>
              </a:rPr>
              <a:t>neural</a:t>
            </a:r>
            <a:r>
              <a:rPr sz="1800" spc="-220" dirty="0">
                <a:latin typeface="Tahoma"/>
                <a:cs typeface="Tahoma"/>
              </a:rPr>
              <a:t> </a:t>
            </a:r>
            <a:r>
              <a:rPr sz="1800" spc="10" dirty="0">
                <a:latin typeface="Tahoma"/>
                <a:cs typeface="Tahoma"/>
              </a:rPr>
              <a:t>network.</a:t>
            </a:r>
            <a:endParaRPr sz="1800">
              <a:latin typeface="Tahoma"/>
              <a:cs typeface="Tahoma"/>
            </a:endParaRPr>
          </a:p>
        </p:txBody>
      </p:sp>
      <p:pic>
        <p:nvPicPr>
          <p:cNvPr id="4" name="object 4"/>
          <p:cNvPicPr/>
          <p:nvPr/>
        </p:nvPicPr>
        <p:blipFill>
          <a:blip r:embed="rId2" cstate="print"/>
          <a:stretch>
            <a:fillRect/>
          </a:stretch>
        </p:blipFill>
        <p:spPr>
          <a:xfrm>
            <a:off x="2856975" y="3279925"/>
            <a:ext cx="3390165" cy="1686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862" y="590550"/>
            <a:ext cx="3806275"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000000"/>
                </a:solidFill>
              </a:rPr>
              <a:t>P</a:t>
            </a:r>
            <a:r>
              <a:rPr sz="3000" b="1" spc="-30" dirty="0">
                <a:solidFill>
                  <a:srgbClr val="000000"/>
                </a:solidFill>
              </a:rPr>
              <a:t>r</a:t>
            </a:r>
            <a:r>
              <a:rPr sz="3000" b="1" spc="55" dirty="0">
                <a:solidFill>
                  <a:srgbClr val="000000"/>
                </a:solidFill>
              </a:rPr>
              <a:t>e</a:t>
            </a:r>
            <a:r>
              <a:rPr sz="3000" b="1" spc="-80" dirty="0">
                <a:solidFill>
                  <a:srgbClr val="000000"/>
                </a:solidFill>
              </a:rPr>
              <a:t>t</a:t>
            </a:r>
            <a:r>
              <a:rPr sz="3000" b="1" spc="-95" dirty="0">
                <a:solidFill>
                  <a:srgbClr val="000000"/>
                </a:solidFill>
              </a:rPr>
              <a:t>r</a:t>
            </a:r>
            <a:r>
              <a:rPr sz="3000" b="1" spc="60" dirty="0">
                <a:solidFill>
                  <a:srgbClr val="000000"/>
                </a:solidFill>
              </a:rPr>
              <a:t>ained</a:t>
            </a:r>
            <a:r>
              <a:rPr sz="3000" b="1" spc="-185" dirty="0">
                <a:solidFill>
                  <a:srgbClr val="000000"/>
                </a:solidFill>
              </a:rPr>
              <a:t> </a:t>
            </a:r>
            <a:r>
              <a:rPr sz="3000" b="1" spc="85" dirty="0">
                <a:solidFill>
                  <a:srgbClr val="000000"/>
                </a:solidFill>
              </a:rPr>
              <a:t>E</a:t>
            </a:r>
            <a:r>
              <a:rPr sz="3000" b="1" spc="145" dirty="0">
                <a:solidFill>
                  <a:srgbClr val="000000"/>
                </a:solidFill>
              </a:rPr>
              <a:t>mbeddings</a:t>
            </a:r>
            <a:endParaRPr sz="3000" b="1" dirty="0"/>
          </a:p>
        </p:txBody>
      </p:sp>
      <p:sp>
        <p:nvSpPr>
          <p:cNvPr id="3" name="object 3"/>
          <p:cNvSpPr txBox="1"/>
          <p:nvPr/>
        </p:nvSpPr>
        <p:spPr>
          <a:xfrm>
            <a:off x="475249" y="1427031"/>
            <a:ext cx="8238490" cy="3001645"/>
          </a:xfrm>
          <a:prstGeom prst="rect">
            <a:avLst/>
          </a:prstGeom>
        </p:spPr>
        <p:txBody>
          <a:bodyPr vert="horz" wrap="square" lIns="0" tIns="12065" rIns="0" bIns="0" rtlCol="0">
            <a:spAutoFit/>
          </a:bodyPr>
          <a:lstStyle/>
          <a:p>
            <a:pPr marL="379095" marR="671830" indent="-367030">
              <a:lnSpc>
                <a:spcPct val="100099"/>
              </a:lnSpc>
              <a:spcBef>
                <a:spcPts val="95"/>
              </a:spcBef>
              <a:buFont typeface="Arial MT"/>
              <a:buChar char="●"/>
              <a:tabLst>
                <a:tab pos="379095" algn="l"/>
                <a:tab pos="379730" algn="l"/>
              </a:tabLst>
            </a:pPr>
            <a:r>
              <a:rPr sz="1800" spc="30" dirty="0">
                <a:latin typeface="Tahoma"/>
                <a:cs typeface="Tahoma"/>
              </a:rPr>
              <a:t>Unstructured</a:t>
            </a:r>
            <a:r>
              <a:rPr sz="1800" spc="-215" dirty="0">
                <a:latin typeface="Tahoma"/>
                <a:cs typeface="Tahoma"/>
              </a:rPr>
              <a:t> </a:t>
            </a:r>
            <a:r>
              <a:rPr sz="1800" spc="15" dirty="0">
                <a:latin typeface="Tahoma"/>
                <a:cs typeface="Tahoma"/>
              </a:rPr>
              <a:t>textual</a:t>
            </a:r>
            <a:r>
              <a:rPr sz="1800" spc="-215" dirty="0">
                <a:latin typeface="Tahoma"/>
                <a:cs typeface="Tahoma"/>
              </a:rPr>
              <a:t> </a:t>
            </a:r>
            <a:r>
              <a:rPr sz="1800" dirty="0">
                <a:latin typeface="Tahoma"/>
                <a:cs typeface="Tahoma"/>
              </a:rPr>
              <a:t>data</a:t>
            </a:r>
            <a:r>
              <a:rPr sz="1800" spc="-215" dirty="0">
                <a:latin typeface="Tahoma"/>
                <a:cs typeface="Tahoma"/>
              </a:rPr>
              <a:t> </a:t>
            </a:r>
            <a:r>
              <a:rPr sz="1800" spc="-5" dirty="0">
                <a:latin typeface="Tahoma"/>
                <a:cs typeface="Tahoma"/>
              </a:rPr>
              <a:t>needs</a:t>
            </a:r>
            <a:r>
              <a:rPr sz="1800" spc="-215" dirty="0">
                <a:latin typeface="Tahoma"/>
                <a:cs typeface="Tahoma"/>
              </a:rPr>
              <a:t> </a:t>
            </a:r>
            <a:r>
              <a:rPr sz="1800" spc="45" dirty="0">
                <a:latin typeface="Tahoma"/>
                <a:cs typeface="Tahoma"/>
              </a:rPr>
              <a:t>to</a:t>
            </a:r>
            <a:r>
              <a:rPr sz="1800" spc="-215" dirty="0">
                <a:latin typeface="Tahoma"/>
                <a:cs typeface="Tahoma"/>
              </a:rPr>
              <a:t> </a:t>
            </a:r>
            <a:r>
              <a:rPr sz="1800" dirty="0">
                <a:latin typeface="Tahoma"/>
                <a:cs typeface="Tahoma"/>
              </a:rPr>
              <a:t>be</a:t>
            </a:r>
            <a:r>
              <a:rPr sz="1800" spc="-215" dirty="0">
                <a:latin typeface="Tahoma"/>
                <a:cs typeface="Tahoma"/>
              </a:rPr>
              <a:t> </a:t>
            </a:r>
            <a:r>
              <a:rPr sz="1800" spc="5" dirty="0">
                <a:latin typeface="Tahoma"/>
                <a:cs typeface="Tahoma"/>
              </a:rPr>
              <a:t>processed</a:t>
            </a:r>
            <a:r>
              <a:rPr sz="1800" spc="-210" dirty="0">
                <a:latin typeface="Tahoma"/>
                <a:cs typeface="Tahoma"/>
              </a:rPr>
              <a:t> </a:t>
            </a:r>
            <a:r>
              <a:rPr sz="1800" spc="30" dirty="0">
                <a:latin typeface="Tahoma"/>
                <a:cs typeface="Tahoma"/>
              </a:rPr>
              <a:t>into</a:t>
            </a:r>
            <a:r>
              <a:rPr sz="1800" spc="-215" dirty="0">
                <a:latin typeface="Tahoma"/>
                <a:cs typeface="Tahoma"/>
              </a:rPr>
              <a:t> </a:t>
            </a:r>
            <a:r>
              <a:rPr sz="1800" spc="-10" dirty="0">
                <a:latin typeface="Tahoma"/>
                <a:cs typeface="Tahoma"/>
              </a:rPr>
              <a:t>some</a:t>
            </a:r>
            <a:r>
              <a:rPr sz="1800" spc="-210" dirty="0">
                <a:latin typeface="Tahoma"/>
                <a:cs typeface="Tahoma"/>
              </a:rPr>
              <a:t> </a:t>
            </a:r>
            <a:r>
              <a:rPr sz="1800" b="1" spc="-100" dirty="0">
                <a:solidFill>
                  <a:srgbClr val="F46524"/>
                </a:solidFill>
                <a:latin typeface="Tahoma"/>
                <a:cs typeface="Tahoma"/>
              </a:rPr>
              <a:t>structured</a:t>
            </a:r>
            <a:r>
              <a:rPr sz="1800" spc="-100" dirty="0">
                <a:latin typeface="Tahoma"/>
                <a:cs typeface="Tahoma"/>
              </a:rPr>
              <a:t>, </a:t>
            </a:r>
            <a:r>
              <a:rPr sz="1800" spc="-95" dirty="0">
                <a:latin typeface="Tahoma"/>
                <a:cs typeface="Tahoma"/>
              </a:rPr>
              <a:t> </a:t>
            </a:r>
            <a:r>
              <a:rPr sz="1800" b="1" spc="-95" dirty="0">
                <a:solidFill>
                  <a:srgbClr val="F46524"/>
                </a:solidFill>
                <a:latin typeface="Tahoma"/>
                <a:cs typeface="Tahoma"/>
              </a:rPr>
              <a:t>vectorized</a:t>
            </a:r>
            <a:r>
              <a:rPr sz="1800" b="1" spc="-165" dirty="0">
                <a:solidFill>
                  <a:srgbClr val="F46524"/>
                </a:solidFill>
                <a:latin typeface="Tahoma"/>
                <a:cs typeface="Tahoma"/>
              </a:rPr>
              <a:t> </a:t>
            </a:r>
            <a:r>
              <a:rPr sz="1800" spc="15" dirty="0">
                <a:latin typeface="Tahoma"/>
                <a:cs typeface="Tahoma"/>
              </a:rPr>
              <a:t>formats</a:t>
            </a:r>
            <a:r>
              <a:rPr sz="1800" spc="-215" dirty="0">
                <a:latin typeface="Tahoma"/>
                <a:cs typeface="Tahoma"/>
              </a:rPr>
              <a:t> </a:t>
            </a:r>
            <a:r>
              <a:rPr sz="1800" spc="15" dirty="0">
                <a:latin typeface="Tahoma"/>
                <a:cs typeface="Tahoma"/>
              </a:rPr>
              <a:t>which</a:t>
            </a:r>
            <a:r>
              <a:rPr sz="1800" spc="-210" dirty="0">
                <a:latin typeface="Tahoma"/>
                <a:cs typeface="Tahoma"/>
              </a:rPr>
              <a:t> </a:t>
            </a:r>
            <a:r>
              <a:rPr sz="1800" spc="-10" dirty="0">
                <a:latin typeface="Tahoma"/>
                <a:cs typeface="Tahoma"/>
              </a:rPr>
              <a:t>can</a:t>
            </a:r>
            <a:r>
              <a:rPr sz="1800" spc="-215" dirty="0">
                <a:latin typeface="Tahoma"/>
                <a:cs typeface="Tahoma"/>
              </a:rPr>
              <a:t> </a:t>
            </a:r>
            <a:r>
              <a:rPr sz="1800" dirty="0">
                <a:latin typeface="Tahoma"/>
                <a:cs typeface="Tahoma"/>
              </a:rPr>
              <a:t>be</a:t>
            </a:r>
            <a:r>
              <a:rPr sz="1800" spc="-215" dirty="0">
                <a:latin typeface="Tahoma"/>
                <a:cs typeface="Tahoma"/>
              </a:rPr>
              <a:t> </a:t>
            </a:r>
            <a:r>
              <a:rPr sz="1800" spc="15" dirty="0">
                <a:latin typeface="Tahoma"/>
                <a:cs typeface="Tahoma"/>
              </a:rPr>
              <a:t>understood</a:t>
            </a:r>
            <a:r>
              <a:rPr sz="1800" spc="-210" dirty="0">
                <a:latin typeface="Tahoma"/>
                <a:cs typeface="Tahoma"/>
              </a:rPr>
              <a:t> </a:t>
            </a:r>
            <a:r>
              <a:rPr sz="1800" spc="-10" dirty="0">
                <a:latin typeface="Tahoma"/>
                <a:cs typeface="Tahoma"/>
              </a:rPr>
              <a:t>and</a:t>
            </a:r>
            <a:r>
              <a:rPr sz="1800" spc="-215" dirty="0">
                <a:latin typeface="Tahoma"/>
                <a:cs typeface="Tahoma"/>
              </a:rPr>
              <a:t> </a:t>
            </a:r>
            <a:r>
              <a:rPr sz="1800" spc="10" dirty="0">
                <a:latin typeface="Tahoma"/>
                <a:cs typeface="Tahoma"/>
              </a:rPr>
              <a:t>acted</a:t>
            </a:r>
            <a:r>
              <a:rPr sz="1800" spc="-215" dirty="0">
                <a:latin typeface="Tahoma"/>
                <a:cs typeface="Tahoma"/>
              </a:rPr>
              <a:t> </a:t>
            </a:r>
            <a:r>
              <a:rPr sz="1800" dirty="0">
                <a:latin typeface="Tahoma"/>
                <a:cs typeface="Tahoma"/>
              </a:rPr>
              <a:t>upon</a:t>
            </a:r>
            <a:r>
              <a:rPr sz="1800" spc="-210" dirty="0">
                <a:latin typeface="Tahoma"/>
                <a:cs typeface="Tahoma"/>
              </a:rPr>
              <a:t> </a:t>
            </a:r>
            <a:r>
              <a:rPr sz="1800" spc="5" dirty="0">
                <a:latin typeface="Tahoma"/>
                <a:cs typeface="Tahoma"/>
              </a:rPr>
              <a:t>by</a:t>
            </a:r>
            <a:r>
              <a:rPr sz="1800" spc="-215" dirty="0">
                <a:latin typeface="Tahoma"/>
                <a:cs typeface="Tahoma"/>
              </a:rPr>
              <a:t> </a:t>
            </a:r>
            <a:r>
              <a:rPr sz="1800" spc="-5" dirty="0">
                <a:latin typeface="Tahoma"/>
                <a:cs typeface="Tahoma"/>
              </a:rPr>
              <a:t>machine </a:t>
            </a:r>
            <a:r>
              <a:rPr sz="1800" spc="-545" dirty="0">
                <a:latin typeface="Tahoma"/>
                <a:cs typeface="Tahoma"/>
              </a:rPr>
              <a:t> </a:t>
            </a:r>
            <a:r>
              <a:rPr sz="1800" spc="5" dirty="0">
                <a:latin typeface="Tahoma"/>
                <a:cs typeface="Tahoma"/>
              </a:rPr>
              <a:t>learning</a:t>
            </a:r>
            <a:r>
              <a:rPr sz="1800" spc="-225" dirty="0">
                <a:latin typeface="Tahoma"/>
                <a:cs typeface="Tahoma"/>
              </a:rPr>
              <a:t> </a:t>
            </a:r>
            <a:r>
              <a:rPr sz="1800" spc="-10" dirty="0">
                <a:latin typeface="Tahoma"/>
                <a:cs typeface="Tahoma"/>
              </a:rPr>
              <a:t>algorithms.</a:t>
            </a:r>
            <a:endParaRPr sz="1800">
              <a:latin typeface="Tahoma"/>
              <a:cs typeface="Tahoma"/>
            </a:endParaRPr>
          </a:p>
          <a:p>
            <a:pPr marL="379095" indent="-367030">
              <a:lnSpc>
                <a:spcPct val="100000"/>
              </a:lnSpc>
              <a:spcBef>
                <a:spcPts val="1015"/>
              </a:spcBef>
              <a:buFont typeface="Arial MT"/>
              <a:buChar char="●"/>
              <a:tabLst>
                <a:tab pos="379095" algn="l"/>
                <a:tab pos="379730" algn="l"/>
              </a:tabLst>
            </a:pPr>
            <a:r>
              <a:rPr sz="1800" spc="30" dirty="0">
                <a:latin typeface="Tahoma"/>
                <a:cs typeface="Tahoma"/>
              </a:rPr>
              <a:t>Obtained</a:t>
            </a:r>
            <a:r>
              <a:rPr sz="1800" spc="-220" dirty="0">
                <a:latin typeface="Tahoma"/>
                <a:cs typeface="Tahoma"/>
              </a:rPr>
              <a:t> </a:t>
            </a:r>
            <a:r>
              <a:rPr sz="1800" spc="5" dirty="0">
                <a:latin typeface="Tahoma"/>
                <a:cs typeface="Tahoma"/>
              </a:rPr>
              <a:t>by</a:t>
            </a:r>
            <a:r>
              <a:rPr sz="1800" spc="-215" dirty="0">
                <a:latin typeface="Tahoma"/>
                <a:cs typeface="Tahoma"/>
              </a:rPr>
              <a:t> </a:t>
            </a:r>
            <a:r>
              <a:rPr sz="1800" b="1" spc="-114" dirty="0">
                <a:solidFill>
                  <a:srgbClr val="F46524"/>
                </a:solidFill>
                <a:latin typeface="Tahoma"/>
                <a:cs typeface="Tahoma"/>
              </a:rPr>
              <a:t>unsupervised</a:t>
            </a:r>
            <a:r>
              <a:rPr sz="1800" b="1" spc="-180" dirty="0">
                <a:solidFill>
                  <a:srgbClr val="F46524"/>
                </a:solidFill>
                <a:latin typeface="Tahoma"/>
                <a:cs typeface="Tahoma"/>
              </a:rPr>
              <a:t> </a:t>
            </a:r>
            <a:r>
              <a:rPr sz="1800" b="1" spc="-110" dirty="0">
                <a:solidFill>
                  <a:srgbClr val="F46524"/>
                </a:solidFill>
                <a:latin typeface="Tahoma"/>
                <a:cs typeface="Tahoma"/>
              </a:rPr>
              <a:t>training</a:t>
            </a:r>
            <a:r>
              <a:rPr sz="1800" b="1" spc="-150" dirty="0">
                <a:solidFill>
                  <a:srgbClr val="F46524"/>
                </a:solidFill>
                <a:latin typeface="Tahoma"/>
                <a:cs typeface="Tahoma"/>
              </a:rPr>
              <a:t> </a:t>
            </a:r>
            <a:r>
              <a:rPr sz="1800" spc="25" dirty="0">
                <a:latin typeface="Tahoma"/>
                <a:cs typeface="Tahoma"/>
              </a:rPr>
              <a:t>of</a:t>
            </a:r>
            <a:r>
              <a:rPr sz="1800" spc="-215" dirty="0">
                <a:latin typeface="Tahoma"/>
                <a:cs typeface="Tahoma"/>
              </a:rPr>
              <a:t> </a:t>
            </a:r>
            <a:r>
              <a:rPr sz="1800" spc="-35" dirty="0">
                <a:latin typeface="Tahoma"/>
                <a:cs typeface="Tahoma"/>
              </a:rPr>
              <a:t>a</a:t>
            </a:r>
            <a:r>
              <a:rPr sz="1800" spc="-220" dirty="0">
                <a:latin typeface="Tahoma"/>
                <a:cs typeface="Tahoma"/>
              </a:rPr>
              <a:t> </a:t>
            </a:r>
            <a:r>
              <a:rPr sz="1800" spc="5" dirty="0">
                <a:latin typeface="Tahoma"/>
                <a:cs typeface="Tahoma"/>
              </a:rPr>
              <a:t>model</a:t>
            </a:r>
            <a:r>
              <a:rPr sz="1800" spc="-215" dirty="0">
                <a:latin typeface="Tahoma"/>
                <a:cs typeface="Tahoma"/>
              </a:rPr>
              <a:t> </a:t>
            </a:r>
            <a:r>
              <a:rPr sz="1800" spc="10" dirty="0">
                <a:latin typeface="Tahoma"/>
                <a:cs typeface="Tahoma"/>
              </a:rPr>
              <a:t>on</a:t>
            </a:r>
            <a:r>
              <a:rPr sz="1800" spc="-215" dirty="0">
                <a:latin typeface="Tahoma"/>
                <a:cs typeface="Tahoma"/>
              </a:rPr>
              <a:t> </a:t>
            </a:r>
            <a:r>
              <a:rPr sz="1800" spc="-35" dirty="0">
                <a:latin typeface="Tahoma"/>
                <a:cs typeface="Tahoma"/>
              </a:rPr>
              <a:t>a</a:t>
            </a:r>
            <a:r>
              <a:rPr sz="1800" spc="-215" dirty="0">
                <a:latin typeface="Tahoma"/>
                <a:cs typeface="Tahoma"/>
              </a:rPr>
              <a:t> </a:t>
            </a:r>
            <a:r>
              <a:rPr sz="1800" dirty="0">
                <a:latin typeface="Tahoma"/>
                <a:cs typeface="Tahoma"/>
              </a:rPr>
              <a:t>large</a:t>
            </a:r>
            <a:r>
              <a:rPr sz="1800" spc="-215" dirty="0">
                <a:latin typeface="Tahoma"/>
                <a:cs typeface="Tahoma"/>
              </a:rPr>
              <a:t> </a:t>
            </a:r>
            <a:r>
              <a:rPr sz="1800" spc="20" dirty="0">
                <a:latin typeface="Tahoma"/>
                <a:cs typeface="Tahoma"/>
              </a:rPr>
              <a:t>corpora</a:t>
            </a:r>
            <a:r>
              <a:rPr sz="1800" spc="-220" dirty="0">
                <a:latin typeface="Tahoma"/>
                <a:cs typeface="Tahoma"/>
              </a:rPr>
              <a:t> </a:t>
            </a:r>
            <a:r>
              <a:rPr sz="1800" spc="25" dirty="0">
                <a:latin typeface="Tahoma"/>
                <a:cs typeface="Tahoma"/>
              </a:rPr>
              <a:t>of</a:t>
            </a:r>
            <a:r>
              <a:rPr sz="1800" spc="-215" dirty="0">
                <a:latin typeface="Tahoma"/>
                <a:cs typeface="Tahoma"/>
              </a:rPr>
              <a:t> </a:t>
            </a:r>
            <a:r>
              <a:rPr sz="1800" spc="-15" dirty="0">
                <a:latin typeface="Tahoma"/>
                <a:cs typeface="Tahoma"/>
              </a:rPr>
              <a:t>text.</a:t>
            </a:r>
            <a:endParaRPr sz="1800">
              <a:latin typeface="Tahoma"/>
              <a:cs typeface="Tahoma"/>
            </a:endParaRPr>
          </a:p>
          <a:p>
            <a:pPr marL="379095" marR="457834" indent="-367030">
              <a:lnSpc>
                <a:spcPct val="100000"/>
              </a:lnSpc>
              <a:spcBef>
                <a:spcPts val="990"/>
              </a:spcBef>
              <a:buFont typeface="Arial MT"/>
              <a:buChar char="●"/>
              <a:tabLst>
                <a:tab pos="379095" algn="l"/>
                <a:tab pos="379730" algn="l"/>
              </a:tabLst>
            </a:pPr>
            <a:r>
              <a:rPr sz="1800" spc="25" dirty="0">
                <a:latin typeface="Tahoma"/>
                <a:cs typeface="Tahoma"/>
              </a:rPr>
              <a:t>Captures</a:t>
            </a:r>
            <a:r>
              <a:rPr sz="1800" spc="-220" dirty="0">
                <a:latin typeface="Tahoma"/>
                <a:cs typeface="Tahoma"/>
              </a:rPr>
              <a:t> </a:t>
            </a:r>
            <a:r>
              <a:rPr sz="1800" spc="20" dirty="0">
                <a:latin typeface="Tahoma"/>
                <a:cs typeface="Tahoma"/>
              </a:rPr>
              <a:t>the</a:t>
            </a:r>
            <a:r>
              <a:rPr sz="1800" spc="-215" dirty="0">
                <a:latin typeface="Tahoma"/>
                <a:cs typeface="Tahoma"/>
              </a:rPr>
              <a:t> </a:t>
            </a:r>
            <a:r>
              <a:rPr sz="1800" b="1" spc="-110" dirty="0">
                <a:solidFill>
                  <a:srgbClr val="F46524"/>
                </a:solidFill>
                <a:latin typeface="Tahoma"/>
                <a:cs typeface="Tahoma"/>
              </a:rPr>
              <a:t>syntax</a:t>
            </a:r>
            <a:r>
              <a:rPr sz="1800" b="1" spc="-175" dirty="0">
                <a:solidFill>
                  <a:srgbClr val="F46524"/>
                </a:solidFill>
                <a:latin typeface="Tahoma"/>
                <a:cs typeface="Tahoma"/>
              </a:rPr>
              <a:t> </a:t>
            </a:r>
            <a:r>
              <a:rPr sz="1800" spc="-10" dirty="0">
                <a:latin typeface="Tahoma"/>
                <a:cs typeface="Tahoma"/>
              </a:rPr>
              <a:t>and</a:t>
            </a:r>
            <a:r>
              <a:rPr sz="1800" spc="-220" dirty="0">
                <a:latin typeface="Tahoma"/>
                <a:cs typeface="Tahoma"/>
              </a:rPr>
              <a:t> </a:t>
            </a:r>
            <a:r>
              <a:rPr sz="1800" b="1" spc="-114" dirty="0">
                <a:solidFill>
                  <a:srgbClr val="F46524"/>
                </a:solidFill>
                <a:latin typeface="Tahoma"/>
                <a:cs typeface="Tahoma"/>
              </a:rPr>
              <a:t>semantic</a:t>
            </a:r>
            <a:r>
              <a:rPr sz="1800" b="1" spc="-175" dirty="0">
                <a:solidFill>
                  <a:srgbClr val="F46524"/>
                </a:solidFill>
                <a:latin typeface="Tahoma"/>
                <a:cs typeface="Tahoma"/>
              </a:rPr>
              <a:t> </a:t>
            </a:r>
            <a:r>
              <a:rPr sz="1800" spc="-15" dirty="0">
                <a:latin typeface="Tahoma"/>
                <a:cs typeface="Tahoma"/>
              </a:rPr>
              <a:t>meaning</a:t>
            </a:r>
            <a:r>
              <a:rPr sz="1800" spc="-220" dirty="0">
                <a:latin typeface="Tahoma"/>
                <a:cs typeface="Tahoma"/>
              </a:rPr>
              <a:t> </a:t>
            </a:r>
            <a:r>
              <a:rPr sz="1800" spc="25" dirty="0">
                <a:latin typeface="Tahoma"/>
                <a:cs typeface="Tahoma"/>
              </a:rPr>
              <a:t>of</a:t>
            </a:r>
            <a:r>
              <a:rPr sz="1800" spc="-215" dirty="0">
                <a:latin typeface="Tahoma"/>
                <a:cs typeface="Tahoma"/>
              </a:rPr>
              <a:t> </a:t>
            </a:r>
            <a:r>
              <a:rPr sz="1800" spc="-35" dirty="0">
                <a:latin typeface="Tahoma"/>
                <a:cs typeface="Tahoma"/>
              </a:rPr>
              <a:t>a</a:t>
            </a:r>
            <a:r>
              <a:rPr sz="1800" spc="-220" dirty="0">
                <a:latin typeface="Tahoma"/>
                <a:cs typeface="Tahoma"/>
              </a:rPr>
              <a:t> </a:t>
            </a:r>
            <a:r>
              <a:rPr sz="1800" spc="35" dirty="0">
                <a:latin typeface="Tahoma"/>
                <a:cs typeface="Tahoma"/>
              </a:rPr>
              <a:t>word</a:t>
            </a:r>
            <a:r>
              <a:rPr sz="1800" spc="-215" dirty="0">
                <a:latin typeface="Tahoma"/>
                <a:cs typeface="Tahoma"/>
              </a:rPr>
              <a:t> </a:t>
            </a:r>
            <a:r>
              <a:rPr sz="1800" spc="5" dirty="0">
                <a:latin typeface="Tahoma"/>
                <a:cs typeface="Tahoma"/>
              </a:rPr>
              <a:t>by</a:t>
            </a:r>
            <a:r>
              <a:rPr sz="1800" spc="-220" dirty="0">
                <a:latin typeface="Tahoma"/>
                <a:cs typeface="Tahoma"/>
              </a:rPr>
              <a:t> </a:t>
            </a:r>
            <a:r>
              <a:rPr sz="1800" spc="10" dirty="0">
                <a:latin typeface="Tahoma"/>
                <a:cs typeface="Tahoma"/>
              </a:rPr>
              <a:t>training</a:t>
            </a:r>
            <a:r>
              <a:rPr sz="1800" spc="-215" dirty="0">
                <a:latin typeface="Tahoma"/>
                <a:cs typeface="Tahoma"/>
              </a:rPr>
              <a:t> </a:t>
            </a:r>
            <a:r>
              <a:rPr sz="1800" spc="10" dirty="0">
                <a:latin typeface="Tahoma"/>
                <a:cs typeface="Tahoma"/>
              </a:rPr>
              <a:t>on</a:t>
            </a:r>
            <a:r>
              <a:rPr sz="1800" spc="-220" dirty="0">
                <a:latin typeface="Tahoma"/>
                <a:cs typeface="Tahoma"/>
              </a:rPr>
              <a:t> </a:t>
            </a:r>
            <a:r>
              <a:rPr sz="1800" spc="-35" dirty="0">
                <a:latin typeface="Tahoma"/>
                <a:cs typeface="Tahoma"/>
              </a:rPr>
              <a:t>a</a:t>
            </a:r>
            <a:r>
              <a:rPr sz="1800" spc="-215" dirty="0">
                <a:latin typeface="Tahoma"/>
                <a:cs typeface="Tahoma"/>
              </a:rPr>
              <a:t> </a:t>
            </a:r>
            <a:r>
              <a:rPr sz="1800" dirty="0">
                <a:latin typeface="Tahoma"/>
                <a:cs typeface="Tahoma"/>
              </a:rPr>
              <a:t>large </a:t>
            </a:r>
            <a:r>
              <a:rPr sz="1800" spc="-550" dirty="0">
                <a:latin typeface="Tahoma"/>
                <a:cs typeface="Tahoma"/>
              </a:rPr>
              <a:t> </a:t>
            </a:r>
            <a:r>
              <a:rPr sz="1800" spc="-5" dirty="0">
                <a:latin typeface="Tahoma"/>
                <a:cs typeface="Tahoma"/>
              </a:rPr>
              <a:t>corpora.</a:t>
            </a:r>
            <a:endParaRPr sz="1800">
              <a:latin typeface="Tahoma"/>
              <a:cs typeface="Tahoma"/>
            </a:endParaRPr>
          </a:p>
          <a:p>
            <a:pPr marL="379095" indent="-367030">
              <a:lnSpc>
                <a:spcPct val="100000"/>
              </a:lnSpc>
              <a:spcBef>
                <a:spcPts val="1005"/>
              </a:spcBef>
              <a:buFont typeface="Arial MT"/>
              <a:buChar char="●"/>
              <a:tabLst>
                <a:tab pos="379095" algn="l"/>
                <a:tab pos="379730" algn="l"/>
              </a:tabLst>
            </a:pPr>
            <a:r>
              <a:rPr sz="1800" spc="-15" dirty="0">
                <a:latin typeface="Tahoma"/>
                <a:cs typeface="Tahoma"/>
              </a:rPr>
              <a:t>Increases</a:t>
            </a:r>
            <a:r>
              <a:rPr sz="1800" spc="-215" dirty="0">
                <a:latin typeface="Tahoma"/>
                <a:cs typeface="Tahoma"/>
              </a:rPr>
              <a:t> </a:t>
            </a:r>
            <a:r>
              <a:rPr sz="1800" b="1" spc="-100" dirty="0">
                <a:solidFill>
                  <a:srgbClr val="F46524"/>
                </a:solidFill>
                <a:latin typeface="Tahoma"/>
                <a:cs typeface="Tahoma"/>
              </a:rPr>
              <a:t>efﬁcienc</a:t>
            </a:r>
            <a:r>
              <a:rPr sz="1800" b="1" spc="-105" dirty="0">
                <a:solidFill>
                  <a:srgbClr val="F46524"/>
                </a:solidFill>
                <a:latin typeface="Tahoma"/>
                <a:cs typeface="Tahoma"/>
              </a:rPr>
              <a:t>y</a:t>
            </a:r>
            <a:r>
              <a:rPr sz="1800" b="1" spc="-170" dirty="0">
                <a:solidFill>
                  <a:srgbClr val="F46524"/>
                </a:solidFill>
                <a:latin typeface="Tahoma"/>
                <a:cs typeface="Tahoma"/>
              </a:rPr>
              <a:t> </a:t>
            </a:r>
            <a:r>
              <a:rPr sz="1800" spc="25" dirty="0">
                <a:latin typeface="Tahoma"/>
                <a:cs typeface="Tahoma"/>
              </a:rPr>
              <a:t>of</a:t>
            </a:r>
            <a:r>
              <a:rPr sz="1800" spc="-220" dirty="0">
                <a:latin typeface="Tahoma"/>
                <a:cs typeface="Tahoma"/>
              </a:rPr>
              <a:t> </a:t>
            </a:r>
            <a:r>
              <a:rPr sz="1800" spc="20" dirty="0">
                <a:latin typeface="Tahoma"/>
                <a:cs typeface="Tahoma"/>
              </a:rPr>
              <a:t>the</a:t>
            </a:r>
            <a:r>
              <a:rPr sz="1800" spc="-220" dirty="0">
                <a:latin typeface="Tahoma"/>
                <a:cs typeface="Tahoma"/>
              </a:rPr>
              <a:t> </a:t>
            </a:r>
            <a:r>
              <a:rPr sz="1800" spc="-20" dirty="0">
                <a:latin typeface="Tahoma"/>
                <a:cs typeface="Tahoma"/>
              </a:rPr>
              <a:t>model.</a:t>
            </a:r>
            <a:endParaRPr sz="1800">
              <a:latin typeface="Tahoma"/>
              <a:cs typeface="Tahoma"/>
            </a:endParaRPr>
          </a:p>
          <a:p>
            <a:pPr marL="379095" marR="5080" indent="-367030">
              <a:lnSpc>
                <a:spcPct val="100000"/>
              </a:lnSpc>
              <a:spcBef>
                <a:spcPts val="990"/>
              </a:spcBef>
              <a:buFont typeface="Arial MT"/>
              <a:buChar char="●"/>
              <a:tabLst>
                <a:tab pos="379095" algn="l"/>
                <a:tab pos="379730" algn="l"/>
              </a:tabLst>
            </a:pPr>
            <a:r>
              <a:rPr sz="1800" spc="-5" dirty="0">
                <a:latin typeface="Tahoma"/>
                <a:cs typeface="Tahoma"/>
              </a:rPr>
              <a:t>Several</a:t>
            </a:r>
            <a:r>
              <a:rPr sz="1800" spc="-210" dirty="0">
                <a:latin typeface="Tahoma"/>
                <a:cs typeface="Tahoma"/>
              </a:rPr>
              <a:t> </a:t>
            </a:r>
            <a:r>
              <a:rPr sz="1800" spc="20" dirty="0">
                <a:latin typeface="Tahoma"/>
                <a:cs typeface="Tahoma"/>
              </a:rPr>
              <a:t>pre</a:t>
            </a:r>
            <a:r>
              <a:rPr sz="1800" spc="-210" dirty="0">
                <a:latin typeface="Tahoma"/>
                <a:cs typeface="Tahoma"/>
              </a:rPr>
              <a:t> </a:t>
            </a:r>
            <a:r>
              <a:rPr sz="1800" spc="15" dirty="0">
                <a:latin typeface="Tahoma"/>
                <a:cs typeface="Tahoma"/>
              </a:rPr>
              <a:t>trained</a:t>
            </a:r>
            <a:r>
              <a:rPr sz="1800" spc="-210" dirty="0">
                <a:latin typeface="Tahoma"/>
                <a:cs typeface="Tahoma"/>
              </a:rPr>
              <a:t> </a:t>
            </a:r>
            <a:r>
              <a:rPr sz="1800" dirty="0">
                <a:latin typeface="Tahoma"/>
                <a:cs typeface="Tahoma"/>
              </a:rPr>
              <a:t>word-embeddings</a:t>
            </a:r>
            <a:r>
              <a:rPr sz="1800" spc="-210" dirty="0">
                <a:latin typeface="Tahoma"/>
                <a:cs typeface="Tahoma"/>
              </a:rPr>
              <a:t> </a:t>
            </a:r>
            <a:r>
              <a:rPr sz="1800" spc="10" dirty="0">
                <a:latin typeface="Tahoma"/>
                <a:cs typeface="Tahoma"/>
              </a:rPr>
              <a:t>are</a:t>
            </a:r>
            <a:r>
              <a:rPr sz="1800" spc="-210" dirty="0">
                <a:latin typeface="Tahoma"/>
                <a:cs typeface="Tahoma"/>
              </a:rPr>
              <a:t> </a:t>
            </a:r>
            <a:r>
              <a:rPr sz="1800" spc="15" dirty="0">
                <a:latin typeface="Tahoma"/>
                <a:cs typeface="Tahoma"/>
              </a:rPr>
              <a:t>present</a:t>
            </a:r>
            <a:r>
              <a:rPr sz="1800" spc="-210" dirty="0">
                <a:latin typeface="Tahoma"/>
                <a:cs typeface="Tahoma"/>
              </a:rPr>
              <a:t> </a:t>
            </a:r>
            <a:r>
              <a:rPr sz="1800" spc="-45" dirty="0">
                <a:latin typeface="Tahoma"/>
                <a:cs typeface="Tahoma"/>
              </a:rPr>
              <a:t>namely,</a:t>
            </a:r>
            <a:r>
              <a:rPr sz="1800" spc="-210" dirty="0">
                <a:latin typeface="Tahoma"/>
                <a:cs typeface="Tahoma"/>
              </a:rPr>
              <a:t> </a:t>
            </a:r>
            <a:r>
              <a:rPr sz="1800" spc="25" dirty="0">
                <a:latin typeface="Tahoma"/>
                <a:cs typeface="Tahoma"/>
              </a:rPr>
              <a:t>Word2Vec,</a:t>
            </a:r>
            <a:r>
              <a:rPr sz="1800" spc="-220" dirty="0">
                <a:latin typeface="Tahoma"/>
                <a:cs typeface="Tahoma"/>
              </a:rPr>
              <a:t> </a:t>
            </a:r>
            <a:r>
              <a:rPr sz="1800" spc="-25" dirty="0">
                <a:latin typeface="Tahoma"/>
                <a:cs typeface="Tahoma"/>
              </a:rPr>
              <a:t>FastText, </a:t>
            </a:r>
            <a:r>
              <a:rPr sz="1800" spc="-545" dirty="0">
                <a:latin typeface="Tahoma"/>
                <a:cs typeface="Tahoma"/>
              </a:rPr>
              <a:t> </a:t>
            </a:r>
            <a:r>
              <a:rPr sz="1800" dirty="0">
                <a:latin typeface="Tahoma"/>
                <a:cs typeface="Tahoma"/>
              </a:rPr>
              <a:t>Glove.</a:t>
            </a:r>
            <a:endParaRPr sz="1800">
              <a:latin typeface="Tahoma"/>
              <a:cs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543" y="611495"/>
            <a:ext cx="1748875" cy="474489"/>
          </a:xfrm>
          <a:prstGeom prst="rect">
            <a:avLst/>
          </a:prstGeom>
        </p:spPr>
        <p:txBody>
          <a:bodyPr vert="horz" wrap="square" lIns="0" tIns="12700" rIns="0" bIns="0" rtlCol="0">
            <a:spAutoFit/>
          </a:bodyPr>
          <a:lstStyle/>
          <a:p>
            <a:pPr marL="12700">
              <a:lnSpc>
                <a:spcPct val="100000"/>
              </a:lnSpc>
              <a:spcBef>
                <a:spcPts val="100"/>
              </a:spcBef>
            </a:pPr>
            <a:r>
              <a:rPr sz="3000" b="1" spc="60" dirty="0">
                <a:solidFill>
                  <a:srgbClr val="000000"/>
                </a:solidFill>
              </a:rPr>
              <a:t>Word2Vec</a:t>
            </a:r>
            <a:endParaRPr sz="3000" b="1" dirty="0"/>
          </a:p>
        </p:txBody>
      </p:sp>
      <p:sp>
        <p:nvSpPr>
          <p:cNvPr id="3" name="object 3"/>
          <p:cNvSpPr txBox="1"/>
          <p:nvPr/>
        </p:nvSpPr>
        <p:spPr>
          <a:xfrm>
            <a:off x="475249" y="1427031"/>
            <a:ext cx="8165465" cy="1376045"/>
          </a:xfrm>
          <a:prstGeom prst="rect">
            <a:avLst/>
          </a:prstGeom>
        </p:spPr>
        <p:txBody>
          <a:bodyPr vert="horz" wrap="square" lIns="0" tIns="22860" rIns="0" bIns="0" rtlCol="0">
            <a:spAutoFit/>
          </a:bodyPr>
          <a:lstStyle/>
          <a:p>
            <a:pPr marL="379095" marR="5080" indent="-367030">
              <a:lnSpc>
                <a:spcPts val="2150"/>
              </a:lnSpc>
              <a:spcBef>
                <a:spcPts val="180"/>
              </a:spcBef>
              <a:buFont typeface="Arial MT"/>
              <a:buChar char="●"/>
              <a:tabLst>
                <a:tab pos="379095" algn="l"/>
                <a:tab pos="379730" algn="l"/>
              </a:tabLst>
            </a:pPr>
            <a:r>
              <a:rPr sz="1800" spc="20" dirty="0">
                <a:latin typeface="Tahoma"/>
                <a:cs typeface="Tahoma"/>
              </a:rPr>
              <a:t>Statistical</a:t>
            </a:r>
            <a:r>
              <a:rPr sz="1800" spc="-220" dirty="0">
                <a:latin typeface="Tahoma"/>
                <a:cs typeface="Tahoma"/>
              </a:rPr>
              <a:t> </a:t>
            </a:r>
            <a:r>
              <a:rPr sz="1800" spc="10" dirty="0">
                <a:latin typeface="Tahoma"/>
                <a:cs typeface="Tahoma"/>
              </a:rPr>
              <a:t>method</a:t>
            </a:r>
            <a:r>
              <a:rPr sz="1800" spc="-220" dirty="0">
                <a:latin typeface="Tahoma"/>
                <a:cs typeface="Tahoma"/>
              </a:rPr>
              <a:t> </a:t>
            </a:r>
            <a:r>
              <a:rPr sz="1800" spc="40" dirty="0">
                <a:latin typeface="Tahoma"/>
                <a:cs typeface="Tahoma"/>
              </a:rPr>
              <a:t>for</a:t>
            </a:r>
            <a:r>
              <a:rPr sz="1800" spc="-215" dirty="0">
                <a:latin typeface="Tahoma"/>
                <a:cs typeface="Tahoma"/>
              </a:rPr>
              <a:t> </a:t>
            </a:r>
            <a:r>
              <a:rPr sz="1800" spc="25" dirty="0">
                <a:latin typeface="Tahoma"/>
                <a:cs typeface="Tahoma"/>
              </a:rPr>
              <a:t>efﬁciently</a:t>
            </a:r>
            <a:r>
              <a:rPr sz="1800" spc="-220" dirty="0">
                <a:latin typeface="Tahoma"/>
                <a:cs typeface="Tahoma"/>
              </a:rPr>
              <a:t> </a:t>
            </a:r>
            <a:r>
              <a:rPr sz="1800" spc="5" dirty="0">
                <a:latin typeface="Tahoma"/>
                <a:cs typeface="Tahoma"/>
              </a:rPr>
              <a:t>learning</a:t>
            </a:r>
            <a:r>
              <a:rPr sz="1800" spc="-215" dirty="0">
                <a:latin typeface="Tahoma"/>
                <a:cs typeface="Tahoma"/>
              </a:rPr>
              <a:t> </a:t>
            </a:r>
            <a:r>
              <a:rPr sz="1800" spc="-35" dirty="0">
                <a:latin typeface="Tahoma"/>
                <a:cs typeface="Tahoma"/>
              </a:rPr>
              <a:t>a</a:t>
            </a:r>
            <a:r>
              <a:rPr sz="1800" spc="-220" dirty="0">
                <a:latin typeface="Tahoma"/>
                <a:cs typeface="Tahoma"/>
              </a:rPr>
              <a:t> </a:t>
            </a:r>
            <a:r>
              <a:rPr sz="1800" spc="5" dirty="0">
                <a:latin typeface="Tahoma"/>
                <a:cs typeface="Tahoma"/>
              </a:rPr>
              <a:t>standalone</a:t>
            </a:r>
            <a:r>
              <a:rPr sz="1800" spc="-215" dirty="0">
                <a:latin typeface="Tahoma"/>
                <a:cs typeface="Tahoma"/>
              </a:rPr>
              <a:t> </a:t>
            </a:r>
            <a:r>
              <a:rPr sz="1800" spc="35" dirty="0">
                <a:latin typeface="Tahoma"/>
                <a:cs typeface="Tahoma"/>
              </a:rPr>
              <a:t>word</a:t>
            </a:r>
            <a:r>
              <a:rPr sz="1800" spc="-220" dirty="0">
                <a:latin typeface="Tahoma"/>
                <a:cs typeface="Tahoma"/>
              </a:rPr>
              <a:t> </a:t>
            </a:r>
            <a:r>
              <a:rPr sz="1800" spc="-5" dirty="0">
                <a:latin typeface="Tahoma"/>
                <a:cs typeface="Tahoma"/>
              </a:rPr>
              <a:t>embedding</a:t>
            </a:r>
            <a:r>
              <a:rPr sz="1800" spc="-220" dirty="0">
                <a:latin typeface="Tahoma"/>
                <a:cs typeface="Tahoma"/>
              </a:rPr>
              <a:t> </a:t>
            </a:r>
            <a:r>
              <a:rPr sz="1800" spc="25" dirty="0">
                <a:latin typeface="Tahoma"/>
                <a:cs typeface="Tahoma"/>
              </a:rPr>
              <a:t>from</a:t>
            </a:r>
            <a:r>
              <a:rPr sz="1800" spc="-215" dirty="0">
                <a:latin typeface="Tahoma"/>
                <a:cs typeface="Tahoma"/>
              </a:rPr>
              <a:t> </a:t>
            </a:r>
            <a:r>
              <a:rPr sz="1800" spc="-35" dirty="0">
                <a:latin typeface="Tahoma"/>
                <a:cs typeface="Tahoma"/>
              </a:rPr>
              <a:t>a </a:t>
            </a:r>
            <a:r>
              <a:rPr sz="1800" spc="-550" dirty="0">
                <a:latin typeface="Tahoma"/>
                <a:cs typeface="Tahoma"/>
              </a:rPr>
              <a:t> </a:t>
            </a:r>
            <a:r>
              <a:rPr sz="1800" spc="20" dirty="0">
                <a:latin typeface="Tahoma"/>
                <a:cs typeface="Tahoma"/>
              </a:rPr>
              <a:t>text</a:t>
            </a:r>
            <a:r>
              <a:rPr sz="1800" spc="-225" dirty="0">
                <a:latin typeface="Tahoma"/>
                <a:cs typeface="Tahoma"/>
              </a:rPr>
              <a:t> </a:t>
            </a:r>
            <a:r>
              <a:rPr sz="1800" spc="-15" dirty="0">
                <a:latin typeface="Tahoma"/>
                <a:cs typeface="Tahoma"/>
              </a:rPr>
              <a:t>corpus.</a:t>
            </a:r>
            <a:endParaRPr sz="1800">
              <a:latin typeface="Tahoma"/>
              <a:cs typeface="Tahoma"/>
            </a:endParaRPr>
          </a:p>
          <a:p>
            <a:pPr marL="379095" indent="-367030">
              <a:lnSpc>
                <a:spcPct val="100000"/>
              </a:lnSpc>
              <a:spcBef>
                <a:spcPts val="944"/>
              </a:spcBef>
              <a:buFont typeface="Arial MT"/>
              <a:buChar char="●"/>
              <a:tabLst>
                <a:tab pos="379095" algn="l"/>
                <a:tab pos="379730" algn="l"/>
              </a:tabLst>
            </a:pPr>
            <a:r>
              <a:rPr sz="1800" spc="30" dirty="0">
                <a:latin typeface="Tahoma"/>
                <a:cs typeface="Tahoma"/>
              </a:rPr>
              <a:t>King</a:t>
            </a:r>
            <a:r>
              <a:rPr sz="1800" spc="-220" dirty="0">
                <a:latin typeface="Tahoma"/>
                <a:cs typeface="Tahoma"/>
              </a:rPr>
              <a:t> </a:t>
            </a:r>
            <a:r>
              <a:rPr sz="1800" spc="-30" dirty="0">
                <a:latin typeface="Tahoma"/>
                <a:cs typeface="Tahoma"/>
              </a:rPr>
              <a:t>-</a:t>
            </a:r>
            <a:r>
              <a:rPr sz="1800" spc="-220" dirty="0">
                <a:latin typeface="Tahoma"/>
                <a:cs typeface="Tahoma"/>
              </a:rPr>
              <a:t> </a:t>
            </a:r>
            <a:r>
              <a:rPr sz="1800" spc="75" dirty="0">
                <a:latin typeface="Tahoma"/>
                <a:cs typeface="Tahoma"/>
              </a:rPr>
              <a:t>Man</a:t>
            </a:r>
            <a:r>
              <a:rPr sz="1800" spc="-220" dirty="0">
                <a:latin typeface="Tahoma"/>
                <a:cs typeface="Tahoma"/>
              </a:rPr>
              <a:t> </a:t>
            </a:r>
            <a:r>
              <a:rPr sz="1800" spc="-270" dirty="0">
                <a:latin typeface="Tahoma"/>
                <a:cs typeface="Tahoma"/>
              </a:rPr>
              <a:t>+</a:t>
            </a:r>
            <a:r>
              <a:rPr sz="1800" spc="-220" dirty="0">
                <a:latin typeface="Tahoma"/>
                <a:cs typeface="Tahoma"/>
              </a:rPr>
              <a:t> </a:t>
            </a:r>
            <a:r>
              <a:rPr sz="1800" spc="180" dirty="0">
                <a:latin typeface="Tahoma"/>
                <a:cs typeface="Tahoma"/>
              </a:rPr>
              <a:t>W</a:t>
            </a:r>
            <a:r>
              <a:rPr sz="1800" spc="-15" dirty="0">
                <a:latin typeface="Tahoma"/>
                <a:cs typeface="Tahoma"/>
              </a:rPr>
              <a:t>oman</a:t>
            </a:r>
            <a:r>
              <a:rPr sz="1800" spc="-220" dirty="0">
                <a:latin typeface="Tahoma"/>
                <a:cs typeface="Tahoma"/>
              </a:rPr>
              <a:t> </a:t>
            </a:r>
            <a:r>
              <a:rPr sz="1800" spc="-270" dirty="0">
                <a:latin typeface="Tahoma"/>
                <a:cs typeface="Tahoma"/>
              </a:rPr>
              <a:t>=</a:t>
            </a:r>
            <a:r>
              <a:rPr sz="1800" spc="-220" dirty="0">
                <a:latin typeface="Tahoma"/>
                <a:cs typeface="Tahoma"/>
              </a:rPr>
              <a:t> </a:t>
            </a:r>
            <a:r>
              <a:rPr sz="1800" spc="25" dirty="0">
                <a:latin typeface="Tahoma"/>
                <a:cs typeface="Tahoma"/>
              </a:rPr>
              <a:t>Queen</a:t>
            </a:r>
            <a:endParaRPr sz="1800">
              <a:latin typeface="Tahoma"/>
              <a:cs typeface="Tahoma"/>
            </a:endParaRPr>
          </a:p>
          <a:p>
            <a:pPr marL="379095" indent="-367030">
              <a:lnSpc>
                <a:spcPct val="100000"/>
              </a:lnSpc>
              <a:spcBef>
                <a:spcPts val="990"/>
              </a:spcBef>
              <a:buFont typeface="Arial MT"/>
              <a:buChar char="●"/>
              <a:tabLst>
                <a:tab pos="379095" algn="l"/>
                <a:tab pos="379730" algn="l"/>
              </a:tabLst>
            </a:pPr>
            <a:r>
              <a:rPr sz="1800" spc="-114" dirty="0">
                <a:latin typeface="Tahoma"/>
                <a:cs typeface="Tahoma"/>
              </a:rPr>
              <a:t>T</a:t>
            </a:r>
            <a:r>
              <a:rPr sz="1800" spc="30" dirty="0">
                <a:latin typeface="Tahoma"/>
                <a:cs typeface="Tahoma"/>
              </a:rPr>
              <a:t>wo</a:t>
            </a:r>
            <a:r>
              <a:rPr sz="1800" spc="-220" dirty="0">
                <a:latin typeface="Tahoma"/>
                <a:cs typeface="Tahoma"/>
              </a:rPr>
              <a:t> </a:t>
            </a:r>
            <a:r>
              <a:rPr sz="1800" spc="15" dirty="0">
                <a:latin typeface="Tahoma"/>
                <a:cs typeface="Tahoma"/>
              </a:rPr>
              <a:t>popular</a:t>
            </a:r>
            <a:r>
              <a:rPr sz="1800" spc="-220" dirty="0">
                <a:latin typeface="Tahoma"/>
                <a:cs typeface="Tahoma"/>
              </a:rPr>
              <a:t> </a:t>
            </a:r>
            <a:r>
              <a:rPr sz="1800" dirty="0">
                <a:latin typeface="Tahoma"/>
                <a:cs typeface="Tahoma"/>
              </a:rPr>
              <a:t>models</a:t>
            </a:r>
            <a:r>
              <a:rPr sz="1800" spc="-220" dirty="0">
                <a:latin typeface="Tahoma"/>
                <a:cs typeface="Tahoma"/>
              </a:rPr>
              <a:t> </a:t>
            </a:r>
            <a:r>
              <a:rPr sz="1800" spc="10" dirty="0">
                <a:latin typeface="Tahoma"/>
                <a:cs typeface="Tahoma"/>
              </a:rPr>
              <a:t>are</a:t>
            </a:r>
            <a:r>
              <a:rPr sz="1800" spc="-220" dirty="0">
                <a:latin typeface="Tahoma"/>
                <a:cs typeface="Tahoma"/>
              </a:rPr>
              <a:t> </a:t>
            </a:r>
            <a:r>
              <a:rPr sz="1800" b="1" spc="-100" dirty="0">
                <a:solidFill>
                  <a:srgbClr val="F46524"/>
                </a:solidFill>
                <a:latin typeface="Tahoma"/>
                <a:cs typeface="Tahoma"/>
              </a:rPr>
              <a:t>SkipGr</a:t>
            </a:r>
            <a:r>
              <a:rPr sz="1800" b="1" spc="-135" dirty="0">
                <a:solidFill>
                  <a:srgbClr val="F46524"/>
                </a:solidFill>
                <a:latin typeface="Tahoma"/>
                <a:cs typeface="Tahoma"/>
              </a:rPr>
              <a:t>a</a:t>
            </a:r>
            <a:r>
              <a:rPr sz="1800" b="1" spc="-210" dirty="0">
                <a:solidFill>
                  <a:srgbClr val="F46524"/>
                </a:solidFill>
                <a:latin typeface="Tahoma"/>
                <a:cs typeface="Tahoma"/>
              </a:rPr>
              <a:t>m</a:t>
            </a:r>
            <a:r>
              <a:rPr sz="1800" b="1" spc="-175" dirty="0">
                <a:solidFill>
                  <a:srgbClr val="F46524"/>
                </a:solidFill>
                <a:latin typeface="Tahoma"/>
                <a:cs typeface="Tahoma"/>
              </a:rPr>
              <a:t> </a:t>
            </a:r>
            <a:r>
              <a:rPr sz="1800" spc="-10" dirty="0">
                <a:latin typeface="Tahoma"/>
                <a:cs typeface="Tahoma"/>
              </a:rPr>
              <a:t>and</a:t>
            </a:r>
            <a:r>
              <a:rPr sz="1800" spc="-220" dirty="0">
                <a:latin typeface="Tahoma"/>
                <a:cs typeface="Tahoma"/>
              </a:rPr>
              <a:t> </a:t>
            </a:r>
            <a:r>
              <a:rPr sz="1800" b="1" dirty="0">
                <a:solidFill>
                  <a:srgbClr val="F46524"/>
                </a:solidFill>
                <a:latin typeface="Tahoma"/>
                <a:cs typeface="Tahoma"/>
              </a:rPr>
              <a:t>CBO</a:t>
            </a:r>
            <a:r>
              <a:rPr sz="1800" b="1" spc="5" dirty="0">
                <a:solidFill>
                  <a:srgbClr val="F46524"/>
                </a:solidFill>
                <a:latin typeface="Tahoma"/>
                <a:cs typeface="Tahoma"/>
              </a:rPr>
              <a:t>W</a:t>
            </a:r>
            <a:r>
              <a:rPr sz="1800" spc="-165" dirty="0">
                <a:latin typeface="Tahoma"/>
                <a:cs typeface="Tahoma"/>
              </a:rPr>
              <a:t>.</a:t>
            </a:r>
            <a:endParaRPr sz="1800">
              <a:latin typeface="Tahoma"/>
              <a:cs typeface="Tahoma"/>
            </a:endParaRPr>
          </a:p>
        </p:txBody>
      </p:sp>
      <p:pic>
        <p:nvPicPr>
          <p:cNvPr id="4" name="object 4"/>
          <p:cNvPicPr/>
          <p:nvPr/>
        </p:nvPicPr>
        <p:blipFill>
          <a:blip r:embed="rId2" cstate="print"/>
          <a:stretch>
            <a:fillRect/>
          </a:stretch>
        </p:blipFill>
        <p:spPr>
          <a:xfrm>
            <a:off x="2950875" y="2945100"/>
            <a:ext cx="3429669" cy="197054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7562" y="666750"/>
            <a:ext cx="1748875" cy="482600"/>
          </a:xfrm>
          <a:prstGeom prst="rect">
            <a:avLst/>
          </a:prstGeom>
        </p:spPr>
        <p:txBody>
          <a:bodyPr vert="horz" wrap="square" lIns="0" tIns="12700" rIns="0" bIns="0" rtlCol="0">
            <a:spAutoFit/>
          </a:bodyPr>
          <a:lstStyle/>
          <a:p>
            <a:pPr marL="12700">
              <a:lnSpc>
                <a:spcPct val="100000"/>
              </a:lnSpc>
              <a:spcBef>
                <a:spcPts val="100"/>
              </a:spcBef>
            </a:pPr>
            <a:r>
              <a:rPr sz="3000" b="1" spc="60" dirty="0">
                <a:solidFill>
                  <a:srgbClr val="000000"/>
                </a:solidFill>
              </a:rPr>
              <a:t>Word2Vec</a:t>
            </a:r>
            <a:endParaRPr sz="3000" b="1" dirty="0"/>
          </a:p>
        </p:txBody>
      </p:sp>
      <p:sp>
        <p:nvSpPr>
          <p:cNvPr id="3" name="object 3"/>
          <p:cNvSpPr txBox="1"/>
          <p:nvPr/>
        </p:nvSpPr>
        <p:spPr>
          <a:xfrm>
            <a:off x="384725" y="1300031"/>
            <a:ext cx="7941309" cy="28555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46524"/>
                </a:solidFill>
                <a:latin typeface="Tahoma"/>
                <a:cs typeface="Tahoma"/>
              </a:rPr>
              <a:t>CBO</a:t>
            </a:r>
            <a:r>
              <a:rPr sz="1800" b="1" spc="5" dirty="0">
                <a:solidFill>
                  <a:srgbClr val="F46524"/>
                </a:solidFill>
                <a:latin typeface="Tahoma"/>
                <a:cs typeface="Tahoma"/>
              </a:rPr>
              <a:t>W</a:t>
            </a:r>
            <a:r>
              <a:rPr sz="1800" b="1" spc="-185" dirty="0">
                <a:solidFill>
                  <a:srgbClr val="F46524"/>
                </a:solidFill>
                <a:latin typeface="Tahoma"/>
                <a:cs typeface="Tahoma"/>
              </a:rPr>
              <a:t> </a:t>
            </a:r>
            <a:r>
              <a:rPr sz="1800" b="1" spc="-60" dirty="0">
                <a:solidFill>
                  <a:srgbClr val="F46524"/>
                </a:solidFill>
                <a:latin typeface="Tahoma"/>
                <a:cs typeface="Tahoma"/>
              </a:rPr>
              <a:t>Model</a:t>
            </a:r>
            <a:endParaRPr sz="1800" dirty="0">
              <a:latin typeface="Tahoma"/>
              <a:cs typeface="Tahoma"/>
            </a:endParaRPr>
          </a:p>
          <a:p>
            <a:pPr>
              <a:lnSpc>
                <a:spcPct val="100000"/>
              </a:lnSpc>
              <a:spcBef>
                <a:spcPts val="15"/>
              </a:spcBef>
            </a:pPr>
            <a:endParaRPr sz="1550" dirty="0">
              <a:latin typeface="Tahoma"/>
              <a:cs typeface="Tahoma"/>
            </a:endParaRPr>
          </a:p>
          <a:p>
            <a:pPr marL="469900" indent="-367030">
              <a:lnSpc>
                <a:spcPct val="100000"/>
              </a:lnSpc>
              <a:spcBef>
                <a:spcPts val="5"/>
              </a:spcBef>
              <a:buFont typeface="Arial MT"/>
              <a:buChar char="●"/>
              <a:tabLst>
                <a:tab pos="469265" algn="l"/>
                <a:tab pos="469900" algn="l"/>
              </a:tabLst>
            </a:pPr>
            <a:r>
              <a:rPr sz="1800" dirty="0">
                <a:latin typeface="Tahoma"/>
                <a:cs typeface="Tahoma"/>
              </a:rPr>
              <a:t>Learns</a:t>
            </a:r>
            <a:r>
              <a:rPr sz="1800" spc="-220" dirty="0">
                <a:latin typeface="Tahoma"/>
                <a:cs typeface="Tahoma"/>
              </a:rPr>
              <a:t> </a:t>
            </a:r>
            <a:r>
              <a:rPr sz="1800" spc="20" dirty="0">
                <a:latin typeface="Tahoma"/>
                <a:cs typeface="Tahoma"/>
              </a:rPr>
              <a:t>the</a:t>
            </a:r>
            <a:r>
              <a:rPr sz="1800" spc="-215" dirty="0">
                <a:latin typeface="Tahoma"/>
                <a:cs typeface="Tahoma"/>
              </a:rPr>
              <a:t> </a:t>
            </a:r>
            <a:r>
              <a:rPr sz="1800" spc="-10" dirty="0">
                <a:latin typeface="Tahoma"/>
                <a:cs typeface="Tahoma"/>
              </a:rPr>
              <a:t>embeddings</a:t>
            </a:r>
            <a:r>
              <a:rPr sz="1800" spc="-215" dirty="0">
                <a:latin typeface="Tahoma"/>
                <a:cs typeface="Tahoma"/>
              </a:rPr>
              <a:t> </a:t>
            </a:r>
            <a:r>
              <a:rPr sz="1800" spc="5" dirty="0">
                <a:latin typeface="Tahoma"/>
                <a:cs typeface="Tahoma"/>
              </a:rPr>
              <a:t>by</a:t>
            </a:r>
            <a:r>
              <a:rPr sz="1800" spc="-220" dirty="0">
                <a:latin typeface="Tahoma"/>
                <a:cs typeface="Tahoma"/>
              </a:rPr>
              <a:t> </a:t>
            </a:r>
            <a:r>
              <a:rPr sz="1800" spc="15" dirty="0">
                <a:latin typeface="Tahoma"/>
                <a:cs typeface="Tahoma"/>
              </a:rPr>
              <a:t>predicting</a:t>
            </a:r>
            <a:r>
              <a:rPr sz="1800" spc="-215" dirty="0">
                <a:latin typeface="Tahoma"/>
                <a:cs typeface="Tahoma"/>
              </a:rPr>
              <a:t> </a:t>
            </a:r>
            <a:r>
              <a:rPr sz="1800" spc="20" dirty="0">
                <a:latin typeface="Tahoma"/>
                <a:cs typeface="Tahoma"/>
              </a:rPr>
              <a:t>the</a:t>
            </a:r>
            <a:r>
              <a:rPr sz="1800" spc="-215" dirty="0">
                <a:latin typeface="Tahoma"/>
                <a:cs typeface="Tahoma"/>
              </a:rPr>
              <a:t> </a:t>
            </a:r>
            <a:r>
              <a:rPr sz="1800" spc="30" dirty="0">
                <a:latin typeface="Tahoma"/>
                <a:cs typeface="Tahoma"/>
              </a:rPr>
              <a:t>current</a:t>
            </a:r>
            <a:r>
              <a:rPr sz="1800" spc="-220" dirty="0">
                <a:latin typeface="Tahoma"/>
                <a:cs typeface="Tahoma"/>
              </a:rPr>
              <a:t> </a:t>
            </a:r>
            <a:r>
              <a:rPr sz="1800" spc="35" dirty="0">
                <a:latin typeface="Tahoma"/>
                <a:cs typeface="Tahoma"/>
              </a:rPr>
              <a:t>word</a:t>
            </a:r>
            <a:r>
              <a:rPr sz="1800" spc="-215" dirty="0">
                <a:latin typeface="Tahoma"/>
                <a:cs typeface="Tahoma"/>
              </a:rPr>
              <a:t> </a:t>
            </a:r>
            <a:r>
              <a:rPr sz="1800" spc="-10" dirty="0">
                <a:latin typeface="Tahoma"/>
                <a:cs typeface="Tahoma"/>
              </a:rPr>
              <a:t>based</a:t>
            </a:r>
            <a:r>
              <a:rPr sz="1800" spc="-215" dirty="0">
                <a:latin typeface="Tahoma"/>
                <a:cs typeface="Tahoma"/>
              </a:rPr>
              <a:t> </a:t>
            </a:r>
            <a:r>
              <a:rPr sz="1800" spc="10" dirty="0">
                <a:latin typeface="Tahoma"/>
                <a:cs typeface="Tahoma"/>
              </a:rPr>
              <a:t>on</a:t>
            </a:r>
            <a:r>
              <a:rPr sz="1800" spc="-215" dirty="0">
                <a:latin typeface="Tahoma"/>
                <a:cs typeface="Tahoma"/>
              </a:rPr>
              <a:t> </a:t>
            </a:r>
            <a:r>
              <a:rPr sz="1800" spc="30" dirty="0">
                <a:latin typeface="Tahoma"/>
                <a:cs typeface="Tahoma"/>
              </a:rPr>
              <a:t>its</a:t>
            </a:r>
            <a:r>
              <a:rPr sz="1800" spc="-220" dirty="0">
                <a:latin typeface="Tahoma"/>
                <a:cs typeface="Tahoma"/>
              </a:rPr>
              <a:t> </a:t>
            </a:r>
            <a:r>
              <a:rPr sz="1800" spc="-5" dirty="0">
                <a:latin typeface="Tahoma"/>
                <a:cs typeface="Tahoma"/>
              </a:rPr>
              <a:t>context.</a:t>
            </a:r>
            <a:endParaRPr sz="1800" dirty="0">
              <a:latin typeface="Tahoma"/>
              <a:cs typeface="Tahoma"/>
            </a:endParaRPr>
          </a:p>
          <a:p>
            <a:pPr marL="469900" indent="-367030">
              <a:lnSpc>
                <a:spcPct val="100000"/>
              </a:lnSpc>
              <a:spcBef>
                <a:spcPts val="1015"/>
              </a:spcBef>
              <a:buFont typeface="Arial MT"/>
              <a:buChar char="●"/>
              <a:tabLst>
                <a:tab pos="469265" algn="l"/>
                <a:tab pos="469900" algn="l"/>
              </a:tabLst>
            </a:pPr>
            <a:r>
              <a:rPr sz="1800" spc="-20" dirty="0">
                <a:latin typeface="Tahoma"/>
                <a:cs typeface="Tahoma"/>
              </a:rPr>
              <a:t>Trains</a:t>
            </a:r>
            <a:r>
              <a:rPr sz="1800" spc="-220" dirty="0">
                <a:latin typeface="Tahoma"/>
                <a:cs typeface="Tahoma"/>
              </a:rPr>
              <a:t> </a:t>
            </a:r>
            <a:r>
              <a:rPr sz="1800" spc="20" dirty="0">
                <a:latin typeface="Tahoma"/>
                <a:cs typeface="Tahoma"/>
              </a:rPr>
              <a:t>faster</a:t>
            </a:r>
            <a:r>
              <a:rPr sz="1800" spc="-220" dirty="0">
                <a:latin typeface="Tahoma"/>
                <a:cs typeface="Tahoma"/>
              </a:rPr>
              <a:t> </a:t>
            </a:r>
            <a:r>
              <a:rPr sz="1800" spc="-10" dirty="0">
                <a:latin typeface="Tahoma"/>
                <a:cs typeface="Tahoma"/>
              </a:rPr>
              <a:t>and</a:t>
            </a:r>
            <a:r>
              <a:rPr sz="1800" spc="-220" dirty="0">
                <a:latin typeface="Tahoma"/>
                <a:cs typeface="Tahoma"/>
              </a:rPr>
              <a:t> </a:t>
            </a:r>
            <a:r>
              <a:rPr sz="1800" spc="30" dirty="0">
                <a:latin typeface="Tahoma"/>
                <a:cs typeface="Tahoma"/>
              </a:rPr>
              <a:t>works</a:t>
            </a:r>
            <a:r>
              <a:rPr sz="1800" spc="-215" dirty="0">
                <a:latin typeface="Tahoma"/>
                <a:cs typeface="Tahoma"/>
              </a:rPr>
              <a:t> </a:t>
            </a:r>
            <a:r>
              <a:rPr sz="1800" spc="35" dirty="0">
                <a:latin typeface="Tahoma"/>
                <a:cs typeface="Tahoma"/>
              </a:rPr>
              <a:t>better</a:t>
            </a:r>
            <a:r>
              <a:rPr sz="1800" spc="-220" dirty="0">
                <a:latin typeface="Tahoma"/>
                <a:cs typeface="Tahoma"/>
              </a:rPr>
              <a:t> </a:t>
            </a:r>
            <a:r>
              <a:rPr sz="1800" spc="40" dirty="0">
                <a:latin typeface="Tahoma"/>
                <a:cs typeface="Tahoma"/>
              </a:rPr>
              <a:t>for</a:t>
            </a:r>
            <a:r>
              <a:rPr sz="1800" spc="-220" dirty="0">
                <a:latin typeface="Tahoma"/>
                <a:cs typeface="Tahoma"/>
              </a:rPr>
              <a:t> </a:t>
            </a:r>
            <a:r>
              <a:rPr sz="1800" spc="20" dirty="0">
                <a:latin typeface="Tahoma"/>
                <a:cs typeface="Tahoma"/>
              </a:rPr>
              <a:t>frequent</a:t>
            </a:r>
            <a:r>
              <a:rPr sz="1800" spc="-220" dirty="0">
                <a:latin typeface="Tahoma"/>
                <a:cs typeface="Tahoma"/>
              </a:rPr>
              <a:t> </a:t>
            </a:r>
            <a:r>
              <a:rPr sz="1800" spc="-10" dirty="0">
                <a:latin typeface="Tahoma"/>
                <a:cs typeface="Tahoma"/>
              </a:rPr>
              <a:t>words.</a:t>
            </a:r>
            <a:endParaRPr sz="1800" dirty="0">
              <a:latin typeface="Tahoma"/>
              <a:cs typeface="Tahoma"/>
            </a:endParaRPr>
          </a:p>
          <a:p>
            <a:pPr>
              <a:lnSpc>
                <a:spcPct val="100000"/>
              </a:lnSpc>
              <a:spcBef>
                <a:spcPts val="15"/>
              </a:spcBef>
              <a:buFont typeface="Arial MT"/>
              <a:buChar char="●"/>
            </a:pPr>
            <a:endParaRPr sz="2650" dirty="0">
              <a:latin typeface="Tahoma"/>
              <a:cs typeface="Tahoma"/>
            </a:endParaRPr>
          </a:p>
          <a:p>
            <a:pPr marL="12700">
              <a:lnSpc>
                <a:spcPct val="100000"/>
              </a:lnSpc>
            </a:pPr>
            <a:r>
              <a:rPr sz="1800" b="1" spc="-100" dirty="0">
                <a:solidFill>
                  <a:srgbClr val="F46524"/>
                </a:solidFill>
                <a:latin typeface="Tahoma"/>
                <a:cs typeface="Tahoma"/>
              </a:rPr>
              <a:t>SkipGr</a:t>
            </a:r>
            <a:r>
              <a:rPr sz="1800" b="1" spc="-135" dirty="0">
                <a:solidFill>
                  <a:srgbClr val="F46524"/>
                </a:solidFill>
                <a:latin typeface="Tahoma"/>
                <a:cs typeface="Tahoma"/>
              </a:rPr>
              <a:t>a</a:t>
            </a:r>
            <a:r>
              <a:rPr sz="1800" b="1" spc="-210" dirty="0">
                <a:solidFill>
                  <a:srgbClr val="F46524"/>
                </a:solidFill>
                <a:latin typeface="Tahoma"/>
                <a:cs typeface="Tahoma"/>
              </a:rPr>
              <a:t>m</a:t>
            </a:r>
            <a:r>
              <a:rPr sz="1800" b="1" spc="-185" dirty="0">
                <a:solidFill>
                  <a:srgbClr val="F46524"/>
                </a:solidFill>
                <a:latin typeface="Tahoma"/>
                <a:cs typeface="Tahoma"/>
              </a:rPr>
              <a:t> </a:t>
            </a:r>
            <a:r>
              <a:rPr sz="1800" b="1" spc="-60" dirty="0">
                <a:solidFill>
                  <a:srgbClr val="F46524"/>
                </a:solidFill>
                <a:latin typeface="Tahoma"/>
                <a:cs typeface="Tahoma"/>
              </a:rPr>
              <a:t>Model</a:t>
            </a:r>
            <a:endParaRPr sz="1800" dirty="0">
              <a:latin typeface="Tahoma"/>
              <a:cs typeface="Tahoma"/>
            </a:endParaRPr>
          </a:p>
          <a:p>
            <a:pPr>
              <a:lnSpc>
                <a:spcPct val="100000"/>
              </a:lnSpc>
              <a:spcBef>
                <a:spcPts val="15"/>
              </a:spcBef>
            </a:pPr>
            <a:endParaRPr sz="1550" dirty="0">
              <a:latin typeface="Tahoma"/>
              <a:cs typeface="Tahoma"/>
            </a:endParaRPr>
          </a:p>
          <a:p>
            <a:pPr marL="469900" indent="-367030">
              <a:lnSpc>
                <a:spcPct val="100000"/>
              </a:lnSpc>
              <a:spcBef>
                <a:spcPts val="5"/>
              </a:spcBef>
              <a:buFont typeface="Arial MT"/>
              <a:buChar char="●"/>
              <a:tabLst>
                <a:tab pos="469265" algn="l"/>
                <a:tab pos="469900" algn="l"/>
              </a:tabLst>
            </a:pPr>
            <a:r>
              <a:rPr sz="1800" dirty="0">
                <a:latin typeface="Tahoma"/>
                <a:cs typeface="Tahoma"/>
              </a:rPr>
              <a:t>Learns</a:t>
            </a:r>
            <a:r>
              <a:rPr sz="1800" spc="-220" dirty="0">
                <a:latin typeface="Tahoma"/>
                <a:cs typeface="Tahoma"/>
              </a:rPr>
              <a:t> </a:t>
            </a:r>
            <a:r>
              <a:rPr sz="1800" spc="5" dirty="0">
                <a:latin typeface="Tahoma"/>
                <a:cs typeface="Tahoma"/>
              </a:rPr>
              <a:t>by</a:t>
            </a:r>
            <a:r>
              <a:rPr sz="1800" spc="-220" dirty="0">
                <a:latin typeface="Tahoma"/>
                <a:cs typeface="Tahoma"/>
              </a:rPr>
              <a:t> </a:t>
            </a:r>
            <a:r>
              <a:rPr sz="1800" spc="15" dirty="0">
                <a:latin typeface="Tahoma"/>
                <a:cs typeface="Tahoma"/>
              </a:rPr>
              <a:t>predicting</a:t>
            </a:r>
            <a:r>
              <a:rPr sz="1800" spc="-215" dirty="0">
                <a:latin typeface="Tahoma"/>
                <a:cs typeface="Tahoma"/>
              </a:rPr>
              <a:t> </a:t>
            </a:r>
            <a:r>
              <a:rPr sz="1800" spc="20" dirty="0">
                <a:latin typeface="Tahoma"/>
                <a:cs typeface="Tahoma"/>
              </a:rPr>
              <a:t>the</a:t>
            </a:r>
            <a:r>
              <a:rPr sz="1800" spc="-220" dirty="0">
                <a:latin typeface="Tahoma"/>
                <a:cs typeface="Tahoma"/>
              </a:rPr>
              <a:t> </a:t>
            </a:r>
            <a:r>
              <a:rPr sz="1800" spc="10" dirty="0">
                <a:latin typeface="Tahoma"/>
                <a:cs typeface="Tahoma"/>
              </a:rPr>
              <a:t>surrounding</a:t>
            </a:r>
            <a:r>
              <a:rPr sz="1800" spc="-220" dirty="0">
                <a:latin typeface="Tahoma"/>
                <a:cs typeface="Tahoma"/>
              </a:rPr>
              <a:t> </a:t>
            </a:r>
            <a:r>
              <a:rPr sz="1800" spc="25" dirty="0">
                <a:latin typeface="Tahoma"/>
                <a:cs typeface="Tahoma"/>
              </a:rPr>
              <a:t>words</a:t>
            </a:r>
            <a:r>
              <a:rPr sz="1800" spc="-215" dirty="0">
                <a:latin typeface="Tahoma"/>
                <a:cs typeface="Tahoma"/>
              </a:rPr>
              <a:t> </a:t>
            </a:r>
            <a:r>
              <a:rPr sz="1800" spc="-10" dirty="0">
                <a:latin typeface="Tahoma"/>
                <a:cs typeface="Tahoma"/>
              </a:rPr>
              <a:t>given</a:t>
            </a:r>
            <a:r>
              <a:rPr sz="1800" spc="-220" dirty="0">
                <a:latin typeface="Tahoma"/>
                <a:cs typeface="Tahoma"/>
              </a:rPr>
              <a:t> </a:t>
            </a:r>
            <a:r>
              <a:rPr sz="1800" spc="-35" dirty="0">
                <a:latin typeface="Tahoma"/>
                <a:cs typeface="Tahoma"/>
              </a:rPr>
              <a:t>a</a:t>
            </a:r>
            <a:r>
              <a:rPr sz="1800" spc="-215" dirty="0">
                <a:latin typeface="Tahoma"/>
                <a:cs typeface="Tahoma"/>
              </a:rPr>
              <a:t> </a:t>
            </a:r>
            <a:r>
              <a:rPr sz="1800" spc="30" dirty="0">
                <a:latin typeface="Tahoma"/>
                <a:cs typeface="Tahoma"/>
              </a:rPr>
              <a:t>current</a:t>
            </a:r>
            <a:r>
              <a:rPr sz="1800" spc="-220" dirty="0">
                <a:latin typeface="Tahoma"/>
                <a:cs typeface="Tahoma"/>
              </a:rPr>
              <a:t> </a:t>
            </a:r>
            <a:r>
              <a:rPr sz="1800" spc="-5" dirty="0">
                <a:latin typeface="Tahoma"/>
                <a:cs typeface="Tahoma"/>
              </a:rPr>
              <a:t>word.</a:t>
            </a:r>
            <a:endParaRPr sz="1800" dirty="0">
              <a:latin typeface="Tahoma"/>
              <a:cs typeface="Tahoma"/>
            </a:endParaRPr>
          </a:p>
          <a:p>
            <a:pPr marL="469900" indent="-367030">
              <a:lnSpc>
                <a:spcPct val="100000"/>
              </a:lnSpc>
              <a:spcBef>
                <a:spcPts val="1315"/>
              </a:spcBef>
              <a:buFont typeface="Arial MT"/>
              <a:buChar char="●"/>
              <a:tabLst>
                <a:tab pos="469265" algn="l"/>
                <a:tab pos="469900" algn="l"/>
              </a:tabLst>
            </a:pPr>
            <a:r>
              <a:rPr sz="1800" spc="60" dirty="0">
                <a:latin typeface="Tahoma"/>
                <a:cs typeface="Tahoma"/>
              </a:rPr>
              <a:t>Works</a:t>
            </a:r>
            <a:r>
              <a:rPr sz="1800" spc="-220" dirty="0">
                <a:latin typeface="Tahoma"/>
                <a:cs typeface="Tahoma"/>
              </a:rPr>
              <a:t> </a:t>
            </a:r>
            <a:r>
              <a:rPr sz="1800" spc="30" dirty="0">
                <a:latin typeface="Tahoma"/>
                <a:cs typeface="Tahoma"/>
              </a:rPr>
              <a:t>well</a:t>
            </a:r>
            <a:r>
              <a:rPr sz="1800" spc="-220" dirty="0">
                <a:latin typeface="Tahoma"/>
                <a:cs typeface="Tahoma"/>
              </a:rPr>
              <a:t> </a:t>
            </a:r>
            <a:r>
              <a:rPr sz="1800" spc="35" dirty="0">
                <a:latin typeface="Tahoma"/>
                <a:cs typeface="Tahoma"/>
              </a:rPr>
              <a:t>with</a:t>
            </a:r>
            <a:r>
              <a:rPr sz="1800" spc="-220" dirty="0">
                <a:latin typeface="Tahoma"/>
                <a:cs typeface="Tahoma"/>
              </a:rPr>
              <a:t> </a:t>
            </a:r>
            <a:r>
              <a:rPr sz="1800" dirty="0">
                <a:latin typeface="Tahoma"/>
                <a:cs typeface="Tahoma"/>
              </a:rPr>
              <a:t>small</a:t>
            </a:r>
            <a:r>
              <a:rPr sz="1800" spc="-215" dirty="0">
                <a:latin typeface="Tahoma"/>
                <a:cs typeface="Tahoma"/>
              </a:rPr>
              <a:t> </a:t>
            </a:r>
            <a:r>
              <a:rPr sz="1800" dirty="0">
                <a:latin typeface="Tahoma"/>
                <a:cs typeface="Tahoma"/>
              </a:rPr>
              <a:t>data</a:t>
            </a:r>
            <a:r>
              <a:rPr sz="1800" spc="-220" dirty="0">
                <a:latin typeface="Tahoma"/>
                <a:cs typeface="Tahoma"/>
              </a:rPr>
              <a:t> </a:t>
            </a:r>
            <a:r>
              <a:rPr sz="1800" spc="-10" dirty="0">
                <a:latin typeface="Tahoma"/>
                <a:cs typeface="Tahoma"/>
              </a:rPr>
              <a:t>and</a:t>
            </a:r>
            <a:r>
              <a:rPr sz="1800" spc="-220" dirty="0">
                <a:latin typeface="Tahoma"/>
                <a:cs typeface="Tahoma"/>
              </a:rPr>
              <a:t> </a:t>
            </a:r>
            <a:r>
              <a:rPr sz="1800" spc="-10" dirty="0">
                <a:latin typeface="Tahoma"/>
                <a:cs typeface="Tahoma"/>
              </a:rPr>
              <a:t>can</a:t>
            </a:r>
            <a:r>
              <a:rPr sz="1800" spc="-220" dirty="0">
                <a:latin typeface="Tahoma"/>
                <a:cs typeface="Tahoma"/>
              </a:rPr>
              <a:t> </a:t>
            </a:r>
            <a:r>
              <a:rPr sz="1800" spc="20" dirty="0">
                <a:latin typeface="Tahoma"/>
                <a:cs typeface="Tahoma"/>
              </a:rPr>
              <a:t>represent</a:t>
            </a:r>
            <a:r>
              <a:rPr sz="1800" spc="-215" dirty="0">
                <a:latin typeface="Tahoma"/>
                <a:cs typeface="Tahoma"/>
              </a:rPr>
              <a:t> </a:t>
            </a:r>
            <a:r>
              <a:rPr sz="1800" spc="20" dirty="0">
                <a:latin typeface="Tahoma"/>
                <a:cs typeface="Tahoma"/>
              </a:rPr>
              <a:t>rare</a:t>
            </a:r>
            <a:r>
              <a:rPr sz="1800" spc="-220" dirty="0">
                <a:latin typeface="Tahoma"/>
                <a:cs typeface="Tahoma"/>
              </a:rPr>
              <a:t> </a:t>
            </a:r>
            <a:r>
              <a:rPr sz="1800" spc="-10" dirty="0">
                <a:latin typeface="Tahoma"/>
                <a:cs typeface="Tahoma"/>
              </a:rPr>
              <a:t>words.</a:t>
            </a:r>
            <a:endParaRPr sz="1800" dirty="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A2DB-94C7-4809-8471-9D59CB911249}"/>
              </a:ext>
            </a:extLst>
          </p:cNvPr>
          <p:cNvSpPr>
            <a:spLocks noGrp="1"/>
          </p:cNvSpPr>
          <p:nvPr>
            <p:ph type="title"/>
          </p:nvPr>
        </p:nvSpPr>
        <p:spPr/>
        <p:txBody>
          <a:bodyPr>
            <a:normAutofit/>
          </a:bodyPr>
          <a:lstStyle/>
          <a:p>
            <a:pPr algn="ctr"/>
            <a:r>
              <a:rPr lang="en-IN" sz="3200" b="1" spc="60" dirty="0" err="1">
                <a:solidFill>
                  <a:srgbClr val="000000"/>
                </a:solidFill>
              </a:rPr>
              <a:t>Tf-Idf</a:t>
            </a:r>
            <a:r>
              <a:rPr lang="en-IN" sz="3200" b="1" spc="60" dirty="0">
                <a:solidFill>
                  <a:srgbClr val="000000"/>
                </a:solidFill>
              </a:rPr>
              <a:t> weighted Word2Vec</a:t>
            </a:r>
            <a:endParaRPr lang="en-IN" sz="3200" dirty="0"/>
          </a:p>
        </p:txBody>
      </p:sp>
      <p:sp>
        <p:nvSpPr>
          <p:cNvPr id="3" name="Content Placeholder 2">
            <a:extLst>
              <a:ext uri="{FF2B5EF4-FFF2-40B4-BE49-F238E27FC236}">
                <a16:creationId xmlns:a16="http://schemas.microsoft.com/office/drawing/2014/main" id="{C1F5EEB5-3C25-43F9-AD55-D9A325687657}"/>
              </a:ext>
            </a:extLst>
          </p:cNvPr>
          <p:cNvSpPr>
            <a:spLocks noGrp="1"/>
          </p:cNvSpPr>
          <p:nvPr>
            <p:ph idx="1"/>
          </p:nvPr>
        </p:nvSpPr>
        <p:spPr/>
        <p:txBody>
          <a:bodyP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In text processing, different features have different influences on the text. For example, the features related to the theme and structure of the text are more important than the general features. Therefore, it is necessary to weight the feature items of the text.</a:t>
            </a:r>
          </a:p>
          <a:p>
            <a:r>
              <a:rPr lang="en-US" sz="1800" dirty="0">
                <a:latin typeface="Tahoma" panose="020B0604030504040204" pitchFamily="34" charset="0"/>
                <a:ea typeface="Tahoma" panose="020B0604030504040204" pitchFamily="34" charset="0"/>
                <a:cs typeface="Tahoma" panose="020B0604030504040204" pitchFamily="34" charset="0"/>
              </a:rPr>
              <a:t>In the Word2vec word vector method, the usual method for processing features to obtain the vector representation method of text is weighted average or TF-IDF method</a:t>
            </a: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C443C14-9235-4A9B-AA28-3AEFF16B3675}"/>
              </a:ext>
            </a:extLst>
          </p:cNvPr>
          <p:cNvPicPr>
            <a:picLocks noChangeAspect="1"/>
          </p:cNvPicPr>
          <p:nvPr/>
        </p:nvPicPr>
        <p:blipFill>
          <a:blip r:embed="rId2"/>
          <a:stretch>
            <a:fillRect/>
          </a:stretch>
        </p:blipFill>
        <p:spPr>
          <a:xfrm>
            <a:off x="2411543" y="3409950"/>
            <a:ext cx="4320914" cy="967824"/>
          </a:xfrm>
          <a:prstGeom prst="rect">
            <a:avLst/>
          </a:prstGeom>
        </p:spPr>
      </p:pic>
    </p:spTree>
    <p:extLst>
      <p:ext uri="{BB962C8B-B14F-4D97-AF65-F5344CB8AC3E}">
        <p14:creationId xmlns:p14="http://schemas.microsoft.com/office/powerpoint/2010/main" val="3044338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3FB7-1548-4E9A-B980-A8A231B6F899}"/>
              </a:ext>
            </a:extLst>
          </p:cNvPr>
          <p:cNvSpPr>
            <a:spLocks noGrp="1"/>
          </p:cNvSpPr>
          <p:nvPr>
            <p:ph type="title"/>
          </p:nvPr>
        </p:nvSpPr>
        <p:spPr>
          <a:xfrm>
            <a:off x="628650" y="273844"/>
            <a:ext cx="3562350" cy="621506"/>
          </a:xfrm>
        </p:spPr>
        <p:txBody>
          <a:bodyPr>
            <a:normAutofit fontScale="90000"/>
          </a:bodyPr>
          <a:lstStyle/>
          <a:p>
            <a:r>
              <a:rPr lang="en-IN" sz="2800" b="1" spc="-100" dirty="0">
                <a:solidFill>
                  <a:srgbClr val="F46524"/>
                </a:solidFill>
                <a:latin typeface="Tahoma"/>
                <a:cs typeface="Tahoma"/>
              </a:rPr>
              <a:t>Text Representation:</a:t>
            </a:r>
            <a:endParaRPr lang="en-IN" sz="2800" b="1" dirty="0">
              <a:latin typeface="+mn-lt"/>
            </a:endParaRPr>
          </a:p>
        </p:txBody>
      </p:sp>
      <p:sp>
        <p:nvSpPr>
          <p:cNvPr id="3" name="Content Placeholder 2">
            <a:extLst>
              <a:ext uri="{FF2B5EF4-FFF2-40B4-BE49-F238E27FC236}">
                <a16:creationId xmlns:a16="http://schemas.microsoft.com/office/drawing/2014/main" id="{E678AD77-1200-471B-816E-8EDD87E77154}"/>
              </a:ext>
            </a:extLst>
          </p:cNvPr>
          <p:cNvSpPr>
            <a:spLocks noGrp="1"/>
          </p:cNvSpPr>
          <p:nvPr>
            <p:ph idx="1"/>
          </p:nvPr>
        </p:nvSpPr>
        <p:spPr>
          <a:xfrm>
            <a:off x="628650" y="939998"/>
            <a:ext cx="7886700" cy="3263504"/>
          </a:xfrm>
        </p:spPr>
        <p:txBody>
          <a:bodyP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First calculate the word weight of each text through the improved TF-IDF algorithm</a:t>
            </a:r>
          </a:p>
          <a:p>
            <a:r>
              <a:rPr lang="en-US" sz="1800" dirty="0">
                <a:latin typeface="Tahoma" panose="020B0604030504040204" pitchFamily="34" charset="0"/>
                <a:ea typeface="Tahoma" panose="020B0604030504040204" pitchFamily="34" charset="0"/>
                <a:cs typeface="Tahoma" panose="020B0604030504040204" pitchFamily="34" charset="0"/>
              </a:rPr>
              <a:t>Second, use the Word2vec model to train the text and get the word vector for each text.</a:t>
            </a:r>
          </a:p>
          <a:p>
            <a:r>
              <a:rPr lang="en-US" sz="1800" dirty="0">
                <a:latin typeface="Tahoma" panose="020B0604030504040204" pitchFamily="34" charset="0"/>
                <a:ea typeface="Tahoma" panose="020B0604030504040204" pitchFamily="34" charset="0"/>
                <a:cs typeface="Tahoma" panose="020B0604030504040204" pitchFamily="34" charset="0"/>
              </a:rPr>
              <a:t>Finally, use word weights and word vector weights to get word vectors for each word.</a:t>
            </a:r>
          </a:p>
          <a:p>
            <a:r>
              <a:rPr lang="en-US" sz="1800" dirty="0">
                <a:latin typeface="Tahoma" panose="020B0604030504040204" pitchFamily="34" charset="0"/>
                <a:ea typeface="Tahoma" panose="020B0604030504040204" pitchFamily="34" charset="0"/>
                <a:cs typeface="Tahoma" panose="020B0604030504040204" pitchFamily="34" charset="0"/>
              </a:rPr>
              <a:t>The weighted word vector is added to get a new vector representation, </a:t>
            </a:r>
            <a:r>
              <a:rPr lang="en-US" sz="1800" dirty="0" err="1">
                <a:latin typeface="Tahoma" panose="020B0604030504040204" pitchFamily="34" charset="0"/>
                <a:ea typeface="Tahoma" panose="020B0604030504040204" pitchFamily="34" charset="0"/>
                <a:cs typeface="Tahoma" panose="020B0604030504040204" pitchFamily="34" charset="0"/>
              </a:rPr>
              <a:t>weight</a:t>
            </a:r>
            <a:r>
              <a:rPr lang="en-US" sz="1800" baseline="-25000" dirty="0" err="1">
                <a:latin typeface="Tahoma" panose="020B0604030504040204" pitchFamily="34" charset="0"/>
                <a:ea typeface="Tahoma" panose="020B0604030504040204" pitchFamily="34" charset="0"/>
                <a:cs typeface="Tahoma" panose="020B0604030504040204" pitchFamily="34" charset="0"/>
              </a:rPr>
              <a:t>R</a:t>
            </a:r>
            <a:r>
              <a:rPr lang="en-US" sz="1800" baseline="-25000" dirty="0">
                <a:latin typeface="Tahoma" panose="020B0604030504040204" pitchFamily="34" charset="0"/>
                <a:ea typeface="Tahoma" panose="020B0604030504040204" pitchFamily="34" charset="0"/>
                <a:cs typeface="Tahoma" panose="020B0604030504040204" pitchFamily="34" charset="0"/>
              </a:rPr>
              <a:t>(di) </a:t>
            </a:r>
            <a:r>
              <a:rPr lang="en-US" sz="1800" dirty="0">
                <a:latin typeface="Tahoma" panose="020B0604030504040204" pitchFamily="34" charset="0"/>
                <a:ea typeface="Tahoma" panose="020B0604030504040204" pitchFamily="34" charset="0"/>
                <a:cs typeface="Tahoma" panose="020B0604030504040204" pitchFamily="34" charset="0"/>
              </a:rPr>
              <a:t>, of the document d</a:t>
            </a:r>
            <a:r>
              <a:rPr lang="en-US" sz="1800" baseline="-25000" dirty="0">
                <a:latin typeface="Tahoma" panose="020B0604030504040204" pitchFamily="34" charset="0"/>
                <a:ea typeface="Tahoma" panose="020B0604030504040204" pitchFamily="34" charset="0"/>
                <a:cs typeface="Tahoma" panose="020B0604030504040204" pitchFamily="34" charset="0"/>
              </a:rPr>
              <a:t>i</a:t>
            </a:r>
            <a:endParaRPr lang="en-IN" sz="1800" baseline="-25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C3FBF8C8-2535-4B84-9CC7-3E79E2C536F9}"/>
              </a:ext>
            </a:extLst>
          </p:cNvPr>
          <p:cNvPicPr>
            <a:picLocks noChangeAspect="1"/>
          </p:cNvPicPr>
          <p:nvPr/>
        </p:nvPicPr>
        <p:blipFill>
          <a:blip r:embed="rId2"/>
          <a:stretch>
            <a:fillRect/>
          </a:stretch>
        </p:blipFill>
        <p:spPr>
          <a:xfrm>
            <a:off x="2453626" y="3486150"/>
            <a:ext cx="4236747" cy="962446"/>
          </a:xfrm>
          <a:prstGeom prst="rect">
            <a:avLst/>
          </a:prstGeom>
        </p:spPr>
      </p:pic>
    </p:spTree>
    <p:extLst>
      <p:ext uri="{BB962C8B-B14F-4D97-AF65-F5344CB8AC3E}">
        <p14:creationId xmlns:p14="http://schemas.microsoft.com/office/powerpoint/2010/main" val="1587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175BA-E466-4E55-BFAA-D02218F3A32A}"/>
              </a:ext>
            </a:extLst>
          </p:cNvPr>
          <p:cNvSpPr>
            <a:spLocks noGrp="1"/>
          </p:cNvSpPr>
          <p:nvPr>
            <p:ph idx="1"/>
          </p:nvPr>
        </p:nvSpPr>
        <p:spPr>
          <a:xfrm>
            <a:off x="628650" y="666750"/>
            <a:ext cx="7886700" cy="3965973"/>
          </a:xfrm>
        </p:spPr>
        <p:txBody>
          <a:bodyP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The text needs to be pre-processed before text classification, including text segmentation and removal of stop words, etc. </a:t>
            </a:r>
            <a:r>
              <a:rPr lang="en-US" sz="1800" dirty="0" err="1">
                <a:latin typeface="Tahoma" panose="020B0604030504040204" pitchFamily="34" charset="0"/>
                <a:ea typeface="Tahoma" panose="020B0604030504040204" pitchFamily="34" charset="0"/>
                <a:cs typeface="Tahoma" panose="020B0604030504040204" pitchFamily="34" charset="0"/>
              </a:rPr>
              <a:t>Stopwords</a:t>
            </a:r>
            <a:r>
              <a:rPr lang="en-US" sz="1800" dirty="0">
                <a:latin typeface="Tahoma" panose="020B0604030504040204" pitchFamily="34" charset="0"/>
                <a:ea typeface="Tahoma" panose="020B0604030504040204" pitchFamily="34" charset="0"/>
                <a:cs typeface="Tahoma" panose="020B0604030504040204" pitchFamily="34" charset="0"/>
              </a:rPr>
              <a:t> mainly include characters that are used infrequently and have no practical meaning. </a:t>
            </a:r>
          </a:p>
          <a:p>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A large number of experiments have shown that removing the </a:t>
            </a:r>
            <a:r>
              <a:rPr lang="en-US" sz="1800" dirty="0" err="1">
                <a:latin typeface="Tahoma" panose="020B0604030504040204" pitchFamily="34" charset="0"/>
                <a:ea typeface="Tahoma" panose="020B0604030504040204" pitchFamily="34" charset="0"/>
                <a:cs typeface="Tahoma" panose="020B0604030504040204" pitchFamily="34" charset="0"/>
              </a:rPr>
              <a:t>stopwords</a:t>
            </a:r>
            <a:r>
              <a:rPr lang="en-US" sz="1800" dirty="0">
                <a:latin typeface="Tahoma" panose="020B0604030504040204" pitchFamily="34" charset="0"/>
                <a:ea typeface="Tahoma" panose="020B0604030504040204" pitchFamily="34" charset="0"/>
                <a:cs typeface="Tahoma" panose="020B0604030504040204" pitchFamily="34" charset="0"/>
              </a:rPr>
              <a:t> in the text can improve the text classification effect. </a:t>
            </a:r>
          </a:p>
          <a:p>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Experimental results show that the improved TF-IDF algorithm has a higher classification accuracy compared with the traditional TF-IDF algorithm. </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8162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EDE0-C34A-4DC9-BFC7-7F1CFEBC2363}"/>
              </a:ext>
            </a:extLst>
          </p:cNvPr>
          <p:cNvSpPr>
            <a:spLocks noGrp="1"/>
          </p:cNvSpPr>
          <p:nvPr>
            <p:ph type="ctrTitle"/>
          </p:nvPr>
        </p:nvSpPr>
        <p:spPr>
          <a:xfrm>
            <a:off x="3545162" y="977265"/>
            <a:ext cx="2053675" cy="443198"/>
          </a:xfrm>
        </p:spPr>
        <p:txBody>
          <a:bodyPr/>
          <a:lstStyle/>
          <a:p>
            <a:r>
              <a:rPr lang="en-IN" sz="3200" b="1" dirty="0"/>
              <a:t>Naïve Bayes</a:t>
            </a:r>
          </a:p>
        </p:txBody>
      </p:sp>
      <p:sp>
        <p:nvSpPr>
          <p:cNvPr id="3" name="Subtitle 2">
            <a:extLst>
              <a:ext uri="{FF2B5EF4-FFF2-40B4-BE49-F238E27FC236}">
                <a16:creationId xmlns:a16="http://schemas.microsoft.com/office/drawing/2014/main" id="{0FD0A8B6-96C9-4A21-8929-10329A5CBDFE}"/>
              </a:ext>
            </a:extLst>
          </p:cNvPr>
          <p:cNvSpPr>
            <a:spLocks noGrp="1"/>
          </p:cNvSpPr>
          <p:nvPr>
            <p:ph type="subTitle" idx="4"/>
          </p:nvPr>
        </p:nvSpPr>
        <p:spPr>
          <a:xfrm>
            <a:off x="685800" y="1657350"/>
            <a:ext cx="7772400" cy="3113673"/>
          </a:xfrm>
        </p:spPr>
        <p:txBody>
          <a:bodyPr/>
          <a:lstStyle/>
          <a:p>
            <a:r>
              <a:rPr lang="en-US" dirty="0"/>
              <a:t>Naïve Bayes classifier is a probabilistic classifier based on Bayes’ theorem, which assumes that each feature makes an independent and equal contribution to the target class. </a:t>
            </a:r>
          </a:p>
          <a:p>
            <a:r>
              <a:rPr lang="en-US" dirty="0"/>
              <a:t>NB classifier performs well on large datasets having high dimensionality. NB classifier is conducive for real-time applications and is not sensitive to noise. </a:t>
            </a:r>
          </a:p>
          <a:p>
            <a:r>
              <a:rPr lang="en-US" dirty="0"/>
              <a:t>NB classifier processes the training dataset to calculate the class probabilities P(</a:t>
            </a:r>
            <a:r>
              <a:rPr lang="en-US" dirty="0" err="1"/>
              <a:t>y</a:t>
            </a:r>
            <a:r>
              <a:rPr lang="en-US" baseline="-25000" dirty="0" err="1"/>
              <a:t>i</a:t>
            </a:r>
            <a:r>
              <a:rPr lang="en-US" dirty="0"/>
              <a:t>) and the conditional probabilities, which define the frequency of each feature value for a given class value divided by the frequency of instances with that class value. </a:t>
            </a:r>
          </a:p>
        </p:txBody>
      </p:sp>
      <p:sp>
        <p:nvSpPr>
          <p:cNvPr id="4" name="TextBox 3">
            <a:extLst>
              <a:ext uri="{FF2B5EF4-FFF2-40B4-BE49-F238E27FC236}">
                <a16:creationId xmlns:a16="http://schemas.microsoft.com/office/drawing/2014/main" id="{4FCE02E4-771C-4252-B23D-698DF670E2AF}"/>
              </a:ext>
            </a:extLst>
          </p:cNvPr>
          <p:cNvSpPr txBox="1"/>
          <p:nvPr/>
        </p:nvSpPr>
        <p:spPr>
          <a:xfrm>
            <a:off x="2743200" y="65246"/>
            <a:ext cx="3657600" cy="984885"/>
          </a:xfrm>
          <a:prstGeom prst="rect">
            <a:avLst/>
          </a:prstGeom>
          <a:noFill/>
        </p:spPr>
        <p:txBody>
          <a:bodyPr wrap="square" rtlCol="0">
            <a:spAutoFit/>
          </a:bodyPr>
          <a:lstStyle/>
          <a:p>
            <a:r>
              <a:rPr lang="en-IN" sz="4000" b="1" dirty="0"/>
              <a:t>Training Models</a:t>
            </a:r>
          </a:p>
          <a:p>
            <a:endParaRPr lang="en-IN" dirty="0"/>
          </a:p>
        </p:txBody>
      </p:sp>
    </p:spTree>
    <p:extLst>
      <p:ext uri="{BB962C8B-B14F-4D97-AF65-F5344CB8AC3E}">
        <p14:creationId xmlns:p14="http://schemas.microsoft.com/office/powerpoint/2010/main" val="1452264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65725-80E8-4330-B753-0957478A7DB5}"/>
              </a:ext>
            </a:extLst>
          </p:cNvPr>
          <p:cNvSpPr txBox="1"/>
          <p:nvPr/>
        </p:nvSpPr>
        <p:spPr>
          <a:xfrm>
            <a:off x="838200" y="1352550"/>
            <a:ext cx="7848600" cy="2308324"/>
          </a:xfrm>
          <a:prstGeom prst="rect">
            <a:avLst/>
          </a:prstGeom>
          <a:noFill/>
        </p:spPr>
        <p:txBody>
          <a:bodyPr wrap="square" rtlCol="0">
            <a:spAutoFit/>
          </a:bodyPr>
          <a:lstStyle/>
          <a:p>
            <a:r>
              <a:rPr lang="en-IN" dirty="0">
                <a:latin typeface="Tahoma" panose="020B0604030504040204" pitchFamily="34" charset="0"/>
                <a:ea typeface="Tahoma" panose="020B0604030504040204" pitchFamily="34" charset="0"/>
                <a:cs typeface="Tahoma" panose="020B0604030504040204" pitchFamily="34" charset="0"/>
              </a:rPr>
              <a:t>In our model, after performing Naïve Bayes algorithm we achieved:</a:t>
            </a:r>
          </a:p>
          <a:p>
            <a:endParaRPr lang="en-IN"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Mean training accuracy of approximately 93.25%</a:t>
            </a:r>
          </a:p>
          <a:p>
            <a:pPr marL="285750" indent="-285750">
              <a:buFont typeface="Arial" panose="020B0604020202020204" pitchFamily="34" charset="0"/>
              <a:buChar char="•"/>
            </a:pPr>
            <a:endParaRPr lang="en-IN"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Mean validation accuracy of approximately 93.32%</a:t>
            </a:r>
          </a:p>
          <a:p>
            <a:pPr marL="285750" indent="-285750">
              <a:buFont typeface="Arial" panose="020B0604020202020204" pitchFamily="34" charset="0"/>
              <a:buChar char="•"/>
            </a:pPr>
            <a:endParaRPr lang="en-IN"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IN" dirty="0">
                <a:latin typeface="Tahoma" panose="020B0604030504040204" pitchFamily="34" charset="0"/>
                <a:ea typeface="Tahoma" panose="020B0604030504040204" pitchFamily="34" charset="0"/>
                <a:cs typeface="Tahoma" panose="020B0604030504040204" pitchFamily="34" charset="0"/>
              </a:rPr>
              <a:t>Mean validation F1 score of 0.3728</a:t>
            </a:r>
          </a:p>
          <a:p>
            <a:endParaRPr lang="en-IN" dirty="0"/>
          </a:p>
        </p:txBody>
      </p:sp>
      <p:sp>
        <p:nvSpPr>
          <p:cNvPr id="5" name="TextBox 4">
            <a:extLst>
              <a:ext uri="{FF2B5EF4-FFF2-40B4-BE49-F238E27FC236}">
                <a16:creationId xmlns:a16="http://schemas.microsoft.com/office/drawing/2014/main" id="{097AA898-D621-4D46-9784-0631F84BF5E1}"/>
              </a:ext>
            </a:extLst>
          </p:cNvPr>
          <p:cNvSpPr txBox="1"/>
          <p:nvPr/>
        </p:nvSpPr>
        <p:spPr>
          <a:xfrm>
            <a:off x="838200" y="514350"/>
            <a:ext cx="1752600" cy="461665"/>
          </a:xfrm>
          <a:prstGeom prst="rect">
            <a:avLst/>
          </a:prstGeom>
          <a:noFill/>
        </p:spPr>
        <p:txBody>
          <a:bodyPr wrap="square" rtlCol="0">
            <a:spAutoFit/>
          </a:bodyPr>
          <a:lstStyle/>
          <a:p>
            <a:r>
              <a:rPr lang="en-IN" sz="2400" b="1" spc="-100" dirty="0">
                <a:solidFill>
                  <a:srgbClr val="F46524"/>
                </a:solidFill>
                <a:latin typeface="Tahoma"/>
                <a:cs typeface="Tahoma"/>
              </a:rPr>
              <a:t>Results:</a:t>
            </a:r>
            <a:endParaRPr lang="en-IN" sz="2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6711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398343"/>
            <a:ext cx="4114801" cy="482600"/>
          </a:xfrm>
          <a:prstGeom prst="rect">
            <a:avLst/>
          </a:prstGeom>
        </p:spPr>
        <p:txBody>
          <a:bodyPr vert="horz" wrap="square" lIns="0" tIns="12700" rIns="0" bIns="0" rtlCol="0">
            <a:spAutoFit/>
          </a:bodyPr>
          <a:lstStyle/>
          <a:p>
            <a:pPr marL="12700">
              <a:lnSpc>
                <a:spcPct val="100000"/>
              </a:lnSpc>
              <a:spcBef>
                <a:spcPts val="100"/>
              </a:spcBef>
            </a:pPr>
            <a:r>
              <a:rPr sz="3000" b="1" spc="295" dirty="0">
                <a:solidFill>
                  <a:srgbClr val="000000"/>
                </a:solidFill>
              </a:rPr>
              <a:t>S</a:t>
            </a:r>
            <a:r>
              <a:rPr sz="3000" b="1" spc="55" dirty="0">
                <a:solidFill>
                  <a:srgbClr val="000000"/>
                </a:solidFill>
              </a:rPr>
              <a:t>upport</a:t>
            </a:r>
            <a:r>
              <a:rPr sz="3000" b="1" spc="-290" dirty="0">
                <a:solidFill>
                  <a:srgbClr val="000000"/>
                </a:solidFill>
              </a:rPr>
              <a:t> </a:t>
            </a:r>
            <a:r>
              <a:rPr sz="3000" b="1" spc="-45" dirty="0">
                <a:solidFill>
                  <a:srgbClr val="000000"/>
                </a:solidFill>
              </a:rPr>
              <a:t>V</a:t>
            </a:r>
            <a:r>
              <a:rPr sz="3000" b="1" spc="70" dirty="0">
                <a:solidFill>
                  <a:srgbClr val="000000"/>
                </a:solidFill>
              </a:rPr>
              <a:t>ec</a:t>
            </a:r>
            <a:r>
              <a:rPr sz="3000" b="1" spc="30" dirty="0">
                <a:solidFill>
                  <a:srgbClr val="000000"/>
                </a:solidFill>
              </a:rPr>
              <a:t>t</a:t>
            </a:r>
            <a:r>
              <a:rPr sz="3000" b="1" spc="-5" dirty="0">
                <a:solidFill>
                  <a:srgbClr val="000000"/>
                </a:solidFill>
              </a:rPr>
              <a:t>or</a:t>
            </a:r>
            <a:r>
              <a:rPr sz="3000" b="1" spc="-250" dirty="0">
                <a:solidFill>
                  <a:srgbClr val="000000"/>
                </a:solidFill>
              </a:rPr>
              <a:t> </a:t>
            </a:r>
            <a:r>
              <a:rPr sz="3000" b="1" spc="335" dirty="0">
                <a:solidFill>
                  <a:srgbClr val="000000"/>
                </a:solidFill>
              </a:rPr>
              <a:t>M</a:t>
            </a:r>
            <a:r>
              <a:rPr sz="3000" b="1" spc="65" dirty="0">
                <a:solidFill>
                  <a:srgbClr val="000000"/>
                </a:solidFill>
              </a:rPr>
              <a:t>achines</a:t>
            </a:r>
            <a:endParaRPr sz="3000" b="1" dirty="0"/>
          </a:p>
        </p:txBody>
      </p:sp>
      <p:sp>
        <p:nvSpPr>
          <p:cNvPr id="3" name="object 3"/>
          <p:cNvSpPr txBox="1"/>
          <p:nvPr/>
        </p:nvSpPr>
        <p:spPr>
          <a:xfrm>
            <a:off x="609600" y="1504950"/>
            <a:ext cx="4864100" cy="2905125"/>
          </a:xfrm>
          <a:prstGeom prst="rect">
            <a:avLst/>
          </a:prstGeom>
        </p:spPr>
        <p:txBody>
          <a:bodyPr vert="horz" wrap="square" lIns="0" tIns="12700" rIns="0" bIns="0" rtlCol="0">
            <a:spAutoFit/>
          </a:bodyPr>
          <a:lstStyle/>
          <a:p>
            <a:pPr marL="379095" marR="5080" indent="-367030">
              <a:lnSpc>
                <a:spcPct val="113399"/>
              </a:lnSpc>
              <a:spcBef>
                <a:spcPts val="100"/>
              </a:spcBef>
              <a:buFont typeface="Arial MT"/>
              <a:buChar char="●"/>
              <a:tabLst>
                <a:tab pos="379095" algn="l"/>
                <a:tab pos="379730" algn="l"/>
              </a:tabLst>
            </a:pPr>
            <a:r>
              <a:rPr sz="1800" spc="35" dirty="0">
                <a:latin typeface="Tahoma"/>
                <a:cs typeface="Tahoma"/>
              </a:rPr>
              <a:t>Constructs</a:t>
            </a:r>
            <a:r>
              <a:rPr sz="1800" spc="-220" dirty="0">
                <a:latin typeface="Tahoma"/>
                <a:cs typeface="Tahoma"/>
              </a:rPr>
              <a:t> </a:t>
            </a:r>
            <a:r>
              <a:rPr sz="1800" spc="-35" dirty="0">
                <a:latin typeface="Tahoma"/>
                <a:cs typeface="Tahoma"/>
              </a:rPr>
              <a:t>a</a:t>
            </a:r>
            <a:r>
              <a:rPr sz="1800" spc="-220" dirty="0">
                <a:latin typeface="Tahoma"/>
                <a:cs typeface="Tahoma"/>
              </a:rPr>
              <a:t> </a:t>
            </a:r>
            <a:r>
              <a:rPr sz="1800" spc="30" dirty="0">
                <a:latin typeface="Tahoma"/>
                <a:cs typeface="Tahoma"/>
              </a:rPr>
              <a:t>Maximum</a:t>
            </a:r>
            <a:r>
              <a:rPr sz="1800" spc="-220" dirty="0">
                <a:latin typeface="Tahoma"/>
                <a:cs typeface="Tahoma"/>
              </a:rPr>
              <a:t> </a:t>
            </a:r>
            <a:r>
              <a:rPr sz="1800" spc="35" dirty="0">
                <a:latin typeface="Tahoma"/>
                <a:cs typeface="Tahoma"/>
              </a:rPr>
              <a:t>Marginal</a:t>
            </a:r>
            <a:r>
              <a:rPr sz="1800" spc="-220" dirty="0">
                <a:latin typeface="Tahoma"/>
                <a:cs typeface="Tahoma"/>
              </a:rPr>
              <a:t> </a:t>
            </a:r>
            <a:r>
              <a:rPr sz="1800" spc="20" dirty="0">
                <a:latin typeface="Tahoma"/>
                <a:cs typeface="Tahoma"/>
              </a:rPr>
              <a:t>Hyperplane  </a:t>
            </a:r>
            <a:r>
              <a:rPr sz="1800" spc="25" dirty="0">
                <a:latin typeface="Tahoma"/>
                <a:cs typeface="Tahoma"/>
              </a:rPr>
              <a:t>that</a:t>
            </a:r>
            <a:r>
              <a:rPr sz="1800" spc="-220" dirty="0">
                <a:latin typeface="Tahoma"/>
                <a:cs typeface="Tahoma"/>
              </a:rPr>
              <a:t> </a:t>
            </a:r>
            <a:r>
              <a:rPr sz="1800" spc="10" dirty="0">
                <a:latin typeface="Tahoma"/>
                <a:cs typeface="Tahoma"/>
              </a:rPr>
              <a:t>best</a:t>
            </a:r>
            <a:r>
              <a:rPr sz="1800" spc="-220" dirty="0">
                <a:latin typeface="Tahoma"/>
                <a:cs typeface="Tahoma"/>
              </a:rPr>
              <a:t> </a:t>
            </a:r>
            <a:r>
              <a:rPr sz="1800" spc="15" dirty="0">
                <a:latin typeface="Tahoma"/>
                <a:cs typeface="Tahoma"/>
              </a:rPr>
              <a:t>divides</a:t>
            </a:r>
            <a:r>
              <a:rPr sz="1800" spc="-220" dirty="0">
                <a:latin typeface="Tahoma"/>
                <a:cs typeface="Tahoma"/>
              </a:rPr>
              <a:t> </a:t>
            </a:r>
            <a:r>
              <a:rPr sz="1800" spc="20" dirty="0">
                <a:latin typeface="Tahoma"/>
                <a:cs typeface="Tahoma"/>
              </a:rPr>
              <a:t>the</a:t>
            </a:r>
            <a:r>
              <a:rPr sz="1800" spc="-220" dirty="0">
                <a:latin typeface="Tahoma"/>
                <a:cs typeface="Tahoma"/>
              </a:rPr>
              <a:t> </a:t>
            </a:r>
            <a:r>
              <a:rPr sz="1800" spc="5" dirty="0">
                <a:latin typeface="Tahoma"/>
                <a:cs typeface="Tahoma"/>
              </a:rPr>
              <a:t>dataset</a:t>
            </a:r>
            <a:r>
              <a:rPr sz="1800" spc="-220" dirty="0">
                <a:latin typeface="Tahoma"/>
                <a:cs typeface="Tahoma"/>
              </a:rPr>
              <a:t> </a:t>
            </a:r>
            <a:r>
              <a:rPr sz="1800" spc="30" dirty="0">
                <a:latin typeface="Tahoma"/>
                <a:cs typeface="Tahoma"/>
              </a:rPr>
              <a:t>into</a:t>
            </a:r>
            <a:r>
              <a:rPr sz="1800" spc="-220" dirty="0">
                <a:latin typeface="Tahoma"/>
                <a:cs typeface="Tahoma"/>
              </a:rPr>
              <a:t> </a:t>
            </a:r>
            <a:r>
              <a:rPr sz="1800" spc="-30" dirty="0">
                <a:latin typeface="Tahoma"/>
                <a:cs typeface="Tahoma"/>
              </a:rPr>
              <a:t>classes.</a:t>
            </a:r>
            <a:endParaRPr sz="1800" dirty="0">
              <a:latin typeface="Tahoma"/>
              <a:cs typeface="Tahoma"/>
            </a:endParaRPr>
          </a:p>
          <a:p>
            <a:pPr marL="379095" marR="121285" indent="-367030">
              <a:lnSpc>
                <a:spcPct val="113399"/>
              </a:lnSpc>
              <a:spcBef>
                <a:spcPts val="1025"/>
              </a:spcBef>
              <a:buClr>
                <a:srgbClr val="000000"/>
              </a:buClr>
              <a:buFont typeface="Arial MT"/>
              <a:buChar char="●"/>
              <a:tabLst>
                <a:tab pos="379095" algn="l"/>
                <a:tab pos="379730" algn="l"/>
              </a:tabLst>
            </a:pPr>
            <a:r>
              <a:rPr sz="1800" b="1" spc="-100" dirty="0">
                <a:solidFill>
                  <a:srgbClr val="F46524"/>
                </a:solidFill>
                <a:latin typeface="Tahoma"/>
                <a:cs typeface="Tahoma"/>
              </a:rPr>
              <a:t>Hyperplane:</a:t>
            </a:r>
            <a:r>
              <a:rPr sz="1800" b="1" spc="-180" dirty="0">
                <a:solidFill>
                  <a:srgbClr val="F46524"/>
                </a:solidFill>
                <a:latin typeface="Tahoma"/>
                <a:cs typeface="Tahoma"/>
              </a:rPr>
              <a:t> </a:t>
            </a:r>
            <a:r>
              <a:rPr sz="1800" spc="10" dirty="0">
                <a:latin typeface="Tahoma"/>
                <a:cs typeface="Tahoma"/>
              </a:rPr>
              <a:t>decision</a:t>
            </a:r>
            <a:r>
              <a:rPr sz="1800" spc="-220" dirty="0">
                <a:latin typeface="Tahoma"/>
                <a:cs typeface="Tahoma"/>
              </a:rPr>
              <a:t> </a:t>
            </a:r>
            <a:r>
              <a:rPr sz="1800" dirty="0">
                <a:latin typeface="Tahoma"/>
                <a:cs typeface="Tahoma"/>
              </a:rPr>
              <a:t>plane</a:t>
            </a:r>
            <a:r>
              <a:rPr sz="1800" spc="-215" dirty="0">
                <a:latin typeface="Tahoma"/>
                <a:cs typeface="Tahoma"/>
              </a:rPr>
              <a:t> </a:t>
            </a:r>
            <a:r>
              <a:rPr sz="1800" spc="25" dirty="0">
                <a:latin typeface="Tahoma"/>
                <a:cs typeface="Tahoma"/>
              </a:rPr>
              <a:t>that</a:t>
            </a:r>
            <a:r>
              <a:rPr sz="1800" spc="-220" dirty="0">
                <a:latin typeface="Tahoma"/>
                <a:cs typeface="Tahoma"/>
              </a:rPr>
              <a:t> </a:t>
            </a:r>
            <a:r>
              <a:rPr sz="1800" spc="-5" dirty="0">
                <a:latin typeface="Tahoma"/>
                <a:cs typeface="Tahoma"/>
              </a:rPr>
              <a:t>separates</a:t>
            </a:r>
            <a:r>
              <a:rPr sz="1800" spc="-215" dirty="0">
                <a:latin typeface="Tahoma"/>
                <a:cs typeface="Tahoma"/>
              </a:rPr>
              <a:t> </a:t>
            </a:r>
            <a:r>
              <a:rPr sz="1800" spc="-35" dirty="0">
                <a:latin typeface="Tahoma"/>
                <a:cs typeface="Tahoma"/>
              </a:rPr>
              <a:t>a </a:t>
            </a:r>
            <a:r>
              <a:rPr sz="1800" spc="-550" dirty="0">
                <a:latin typeface="Tahoma"/>
                <a:cs typeface="Tahoma"/>
              </a:rPr>
              <a:t> </a:t>
            </a:r>
            <a:r>
              <a:rPr sz="1800" spc="10" dirty="0">
                <a:latin typeface="Tahoma"/>
                <a:cs typeface="Tahoma"/>
              </a:rPr>
              <a:t>set</a:t>
            </a:r>
            <a:r>
              <a:rPr sz="1800" spc="-220" dirty="0">
                <a:latin typeface="Tahoma"/>
                <a:cs typeface="Tahoma"/>
              </a:rPr>
              <a:t> </a:t>
            </a:r>
            <a:r>
              <a:rPr sz="1800" spc="25" dirty="0">
                <a:latin typeface="Tahoma"/>
                <a:cs typeface="Tahoma"/>
              </a:rPr>
              <a:t>of</a:t>
            </a:r>
            <a:r>
              <a:rPr sz="1800" spc="-220" dirty="0">
                <a:latin typeface="Tahoma"/>
                <a:cs typeface="Tahoma"/>
              </a:rPr>
              <a:t> </a:t>
            </a:r>
            <a:r>
              <a:rPr sz="1800" spc="5" dirty="0">
                <a:latin typeface="Tahoma"/>
                <a:cs typeface="Tahoma"/>
              </a:rPr>
              <a:t>objects</a:t>
            </a:r>
            <a:r>
              <a:rPr sz="1800" spc="-220" dirty="0">
                <a:latin typeface="Tahoma"/>
                <a:cs typeface="Tahoma"/>
              </a:rPr>
              <a:t> </a:t>
            </a:r>
            <a:r>
              <a:rPr sz="1800" spc="-5" dirty="0">
                <a:latin typeface="Tahoma"/>
                <a:cs typeface="Tahoma"/>
              </a:rPr>
              <a:t>belonging</a:t>
            </a:r>
            <a:r>
              <a:rPr sz="1800" spc="-220" dirty="0">
                <a:latin typeface="Tahoma"/>
                <a:cs typeface="Tahoma"/>
              </a:rPr>
              <a:t> </a:t>
            </a:r>
            <a:r>
              <a:rPr sz="1800" spc="45" dirty="0">
                <a:latin typeface="Tahoma"/>
                <a:cs typeface="Tahoma"/>
              </a:rPr>
              <a:t>to</a:t>
            </a:r>
            <a:r>
              <a:rPr sz="1800" spc="-220" dirty="0">
                <a:latin typeface="Tahoma"/>
                <a:cs typeface="Tahoma"/>
              </a:rPr>
              <a:t> </a:t>
            </a:r>
            <a:r>
              <a:rPr sz="1800" spc="25" dirty="0">
                <a:latin typeface="Tahoma"/>
                <a:cs typeface="Tahoma"/>
              </a:rPr>
              <a:t>different</a:t>
            </a:r>
            <a:r>
              <a:rPr sz="1800" spc="-220" dirty="0">
                <a:latin typeface="Tahoma"/>
                <a:cs typeface="Tahoma"/>
              </a:rPr>
              <a:t> </a:t>
            </a:r>
            <a:r>
              <a:rPr sz="1800" spc="-30" dirty="0">
                <a:latin typeface="Tahoma"/>
                <a:cs typeface="Tahoma"/>
              </a:rPr>
              <a:t>class.</a:t>
            </a:r>
            <a:endParaRPr sz="1800" dirty="0">
              <a:latin typeface="Tahoma"/>
              <a:cs typeface="Tahoma"/>
            </a:endParaRPr>
          </a:p>
          <a:p>
            <a:pPr marL="379095" marR="546100" indent="-367030">
              <a:lnSpc>
                <a:spcPct val="113399"/>
              </a:lnSpc>
              <a:spcBef>
                <a:spcPts val="1025"/>
              </a:spcBef>
              <a:buClr>
                <a:srgbClr val="000000"/>
              </a:buClr>
              <a:buFont typeface="Arial MT"/>
              <a:buChar char="●"/>
              <a:tabLst>
                <a:tab pos="379095" algn="l"/>
                <a:tab pos="379730" algn="l"/>
              </a:tabLst>
            </a:pPr>
            <a:r>
              <a:rPr sz="1800" b="1" spc="-110" dirty="0">
                <a:solidFill>
                  <a:srgbClr val="F46524"/>
                </a:solidFill>
                <a:latin typeface="Tahoma"/>
                <a:cs typeface="Tahoma"/>
              </a:rPr>
              <a:t>Support</a:t>
            </a:r>
            <a:r>
              <a:rPr sz="1800" b="1" spc="-185" dirty="0">
                <a:solidFill>
                  <a:srgbClr val="F46524"/>
                </a:solidFill>
                <a:latin typeface="Tahoma"/>
                <a:cs typeface="Tahoma"/>
              </a:rPr>
              <a:t> </a:t>
            </a:r>
            <a:r>
              <a:rPr sz="1800" b="1" spc="-100" dirty="0">
                <a:solidFill>
                  <a:srgbClr val="F46524"/>
                </a:solidFill>
                <a:latin typeface="Tahoma"/>
                <a:cs typeface="Tahoma"/>
              </a:rPr>
              <a:t>Vectors:</a:t>
            </a:r>
            <a:r>
              <a:rPr sz="1800" b="1" spc="-160" dirty="0">
                <a:solidFill>
                  <a:srgbClr val="F46524"/>
                </a:solidFill>
                <a:latin typeface="Tahoma"/>
                <a:cs typeface="Tahoma"/>
              </a:rPr>
              <a:t> </a:t>
            </a:r>
            <a:r>
              <a:rPr sz="1800" spc="30" dirty="0">
                <a:latin typeface="Tahoma"/>
                <a:cs typeface="Tahoma"/>
              </a:rPr>
              <a:t>Data</a:t>
            </a:r>
            <a:r>
              <a:rPr sz="1800" spc="-215" dirty="0">
                <a:latin typeface="Tahoma"/>
                <a:cs typeface="Tahoma"/>
              </a:rPr>
              <a:t> </a:t>
            </a:r>
            <a:r>
              <a:rPr sz="1800" spc="15" dirty="0">
                <a:latin typeface="Tahoma"/>
                <a:cs typeface="Tahoma"/>
              </a:rPr>
              <a:t>points</a:t>
            </a:r>
            <a:r>
              <a:rPr sz="1800" spc="-215" dirty="0">
                <a:latin typeface="Tahoma"/>
                <a:cs typeface="Tahoma"/>
              </a:rPr>
              <a:t> </a:t>
            </a:r>
            <a:r>
              <a:rPr sz="1800" spc="15" dirty="0">
                <a:latin typeface="Tahoma"/>
                <a:cs typeface="Tahoma"/>
              </a:rPr>
              <a:t>which</a:t>
            </a:r>
            <a:r>
              <a:rPr sz="1800" spc="-215" dirty="0">
                <a:latin typeface="Tahoma"/>
                <a:cs typeface="Tahoma"/>
              </a:rPr>
              <a:t> </a:t>
            </a:r>
            <a:r>
              <a:rPr sz="1800" spc="10" dirty="0">
                <a:latin typeface="Tahoma"/>
                <a:cs typeface="Tahoma"/>
              </a:rPr>
              <a:t>are </a:t>
            </a:r>
            <a:r>
              <a:rPr sz="1800" spc="-545" dirty="0">
                <a:latin typeface="Tahoma"/>
                <a:cs typeface="Tahoma"/>
              </a:rPr>
              <a:t> </a:t>
            </a:r>
            <a:r>
              <a:rPr sz="1800" spc="10" dirty="0">
                <a:latin typeface="Tahoma"/>
                <a:cs typeface="Tahoma"/>
              </a:rPr>
              <a:t>closest</a:t>
            </a:r>
            <a:r>
              <a:rPr sz="1800" spc="-220" dirty="0">
                <a:latin typeface="Tahoma"/>
                <a:cs typeface="Tahoma"/>
              </a:rPr>
              <a:t> </a:t>
            </a:r>
            <a:r>
              <a:rPr sz="1800" spc="45" dirty="0">
                <a:latin typeface="Tahoma"/>
                <a:cs typeface="Tahoma"/>
              </a:rPr>
              <a:t>to</a:t>
            </a:r>
            <a:r>
              <a:rPr sz="1800" spc="-220" dirty="0">
                <a:latin typeface="Tahoma"/>
                <a:cs typeface="Tahoma"/>
              </a:rPr>
              <a:t> </a:t>
            </a:r>
            <a:r>
              <a:rPr sz="1800" spc="20" dirty="0">
                <a:latin typeface="Tahoma"/>
                <a:cs typeface="Tahoma"/>
              </a:rPr>
              <a:t>the</a:t>
            </a:r>
            <a:r>
              <a:rPr sz="1800" spc="-220" dirty="0">
                <a:latin typeface="Tahoma"/>
                <a:cs typeface="Tahoma"/>
              </a:rPr>
              <a:t> </a:t>
            </a:r>
            <a:r>
              <a:rPr sz="1800" spc="-35" dirty="0">
                <a:latin typeface="Tahoma"/>
                <a:cs typeface="Tahoma"/>
              </a:rPr>
              <a:t>h</a:t>
            </a:r>
            <a:r>
              <a:rPr sz="1800" spc="-10" dirty="0">
                <a:latin typeface="Tahoma"/>
                <a:cs typeface="Tahoma"/>
              </a:rPr>
              <a:t>yperplane.</a:t>
            </a:r>
            <a:endParaRPr sz="1800" dirty="0">
              <a:latin typeface="Tahoma"/>
              <a:cs typeface="Tahoma"/>
            </a:endParaRPr>
          </a:p>
          <a:p>
            <a:pPr marL="379095" marR="5080" indent="-367030">
              <a:lnSpc>
                <a:spcPct val="113399"/>
              </a:lnSpc>
              <a:spcBef>
                <a:spcPts val="1025"/>
              </a:spcBef>
              <a:buClr>
                <a:srgbClr val="000000"/>
              </a:buClr>
              <a:buFont typeface="Arial MT"/>
              <a:buChar char="●"/>
              <a:tabLst>
                <a:tab pos="379095" algn="l"/>
                <a:tab pos="379730" algn="l"/>
              </a:tabLst>
            </a:pPr>
            <a:r>
              <a:rPr sz="1800" b="1" spc="-100" dirty="0">
                <a:solidFill>
                  <a:srgbClr val="F46524"/>
                </a:solidFill>
                <a:latin typeface="Tahoma"/>
                <a:cs typeface="Tahoma"/>
              </a:rPr>
              <a:t>Margin:</a:t>
            </a:r>
            <a:r>
              <a:rPr sz="1800" b="1" spc="-180" dirty="0">
                <a:solidFill>
                  <a:srgbClr val="F46524"/>
                </a:solidFill>
                <a:latin typeface="Tahoma"/>
                <a:cs typeface="Tahoma"/>
              </a:rPr>
              <a:t> </a:t>
            </a:r>
            <a:r>
              <a:rPr sz="1800" spc="-40" dirty="0">
                <a:latin typeface="Tahoma"/>
                <a:cs typeface="Tahoma"/>
              </a:rPr>
              <a:t>gap</a:t>
            </a:r>
            <a:r>
              <a:rPr sz="1800" spc="-220" dirty="0">
                <a:latin typeface="Tahoma"/>
                <a:cs typeface="Tahoma"/>
              </a:rPr>
              <a:t> </a:t>
            </a:r>
            <a:r>
              <a:rPr sz="1800" spc="15" dirty="0">
                <a:latin typeface="Tahoma"/>
                <a:cs typeface="Tahoma"/>
              </a:rPr>
              <a:t>between</a:t>
            </a:r>
            <a:r>
              <a:rPr sz="1800" spc="-220" dirty="0">
                <a:latin typeface="Tahoma"/>
                <a:cs typeface="Tahoma"/>
              </a:rPr>
              <a:t> </a:t>
            </a:r>
            <a:r>
              <a:rPr sz="1800" spc="20" dirty="0">
                <a:latin typeface="Tahoma"/>
                <a:cs typeface="Tahoma"/>
              </a:rPr>
              <a:t>the</a:t>
            </a:r>
            <a:r>
              <a:rPr sz="1800" spc="-220" dirty="0">
                <a:latin typeface="Tahoma"/>
                <a:cs typeface="Tahoma"/>
              </a:rPr>
              <a:t> </a:t>
            </a:r>
            <a:r>
              <a:rPr sz="1800" spc="45" dirty="0">
                <a:latin typeface="Tahoma"/>
                <a:cs typeface="Tahoma"/>
              </a:rPr>
              <a:t>two</a:t>
            </a:r>
            <a:r>
              <a:rPr sz="1800" spc="-220" dirty="0">
                <a:latin typeface="Tahoma"/>
                <a:cs typeface="Tahoma"/>
              </a:rPr>
              <a:t> </a:t>
            </a:r>
            <a:r>
              <a:rPr sz="1800" spc="10" dirty="0">
                <a:latin typeface="Tahoma"/>
                <a:cs typeface="Tahoma"/>
              </a:rPr>
              <a:t>lines</a:t>
            </a:r>
            <a:r>
              <a:rPr sz="1800" spc="-220" dirty="0">
                <a:latin typeface="Tahoma"/>
                <a:cs typeface="Tahoma"/>
              </a:rPr>
              <a:t> </a:t>
            </a:r>
            <a:r>
              <a:rPr sz="1800" spc="10" dirty="0">
                <a:latin typeface="Tahoma"/>
                <a:cs typeface="Tahoma"/>
              </a:rPr>
              <a:t>on</a:t>
            </a:r>
            <a:r>
              <a:rPr sz="1800" spc="-220" dirty="0">
                <a:latin typeface="Tahoma"/>
                <a:cs typeface="Tahoma"/>
              </a:rPr>
              <a:t> </a:t>
            </a:r>
            <a:r>
              <a:rPr sz="1800" spc="10" dirty="0">
                <a:latin typeface="Tahoma"/>
                <a:cs typeface="Tahoma"/>
              </a:rPr>
              <a:t>closest  </a:t>
            </a:r>
            <a:r>
              <a:rPr sz="1800" spc="-5" dirty="0">
                <a:latin typeface="Tahoma"/>
                <a:cs typeface="Tahoma"/>
              </a:rPr>
              <a:t>class</a:t>
            </a:r>
            <a:r>
              <a:rPr sz="1800" spc="-220" dirty="0">
                <a:latin typeface="Tahoma"/>
                <a:cs typeface="Tahoma"/>
              </a:rPr>
              <a:t> </a:t>
            </a:r>
            <a:r>
              <a:rPr sz="1800" spc="-10" dirty="0">
                <a:latin typeface="Tahoma"/>
                <a:cs typeface="Tahoma"/>
              </a:rPr>
              <a:t>points.</a:t>
            </a:r>
            <a:endParaRPr sz="1800" dirty="0">
              <a:latin typeface="Tahoma"/>
              <a:cs typeface="Tahoma"/>
            </a:endParaRPr>
          </a:p>
        </p:txBody>
      </p:sp>
      <p:pic>
        <p:nvPicPr>
          <p:cNvPr id="4" name="object 4"/>
          <p:cNvPicPr/>
          <p:nvPr/>
        </p:nvPicPr>
        <p:blipFill>
          <a:blip r:embed="rId2" cstate="print"/>
          <a:stretch>
            <a:fillRect/>
          </a:stretch>
        </p:blipFill>
        <p:spPr>
          <a:xfrm>
            <a:off x="5791200" y="1794608"/>
            <a:ext cx="3047895" cy="23258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13824" y="1504950"/>
            <a:ext cx="8677776" cy="2567113"/>
          </a:xfrm>
          <a:prstGeom prst="rect">
            <a:avLst/>
          </a:prstGeom>
        </p:spPr>
        <p:txBody>
          <a:bodyPr vert="horz" wrap="square" lIns="0" tIns="12700" rIns="0" bIns="0" rtlCol="0">
            <a:spAutoFit/>
          </a:bodyPr>
          <a:lstStyle/>
          <a:p>
            <a:pPr marL="379095" indent="-367030">
              <a:spcBef>
                <a:spcPts val="100"/>
              </a:spcBef>
              <a:buClr>
                <a:srgbClr val="000000"/>
              </a:buClr>
              <a:buFont typeface="Wingdings" panose="05000000000000000000" pitchFamily="2" charset="2"/>
              <a:buChar char="Ø"/>
              <a:tabLst>
                <a:tab pos="379095" algn="l"/>
                <a:tab pos="379730" algn="l"/>
              </a:tabLst>
            </a:pPr>
            <a:r>
              <a:rPr lang="en-IN" sz="1800" b="1" spc="75" dirty="0">
                <a:solidFill>
                  <a:srgbClr val="F46524"/>
                </a:solidFill>
                <a:latin typeface="Trebuchet MS"/>
                <a:cs typeface="Trebuchet MS"/>
              </a:rPr>
              <a:t>Social networking</a:t>
            </a:r>
            <a:r>
              <a:rPr dirty="0"/>
              <a:t>: Message or tweet can be reported to the support team.</a:t>
            </a:r>
          </a:p>
          <a:p>
            <a:pPr marL="379095" marR="5080" indent="-367030">
              <a:lnSpc>
                <a:spcPct val="114599"/>
              </a:lnSpc>
              <a:spcBef>
                <a:spcPts val="975"/>
              </a:spcBef>
              <a:buClr>
                <a:srgbClr val="000000"/>
              </a:buClr>
              <a:buFont typeface="Wingdings" panose="05000000000000000000" pitchFamily="2" charset="2"/>
              <a:buChar char="Ø"/>
              <a:tabLst>
                <a:tab pos="379095" algn="l"/>
                <a:tab pos="379730" algn="l"/>
              </a:tabLst>
            </a:pPr>
            <a:r>
              <a:rPr lang="en-IN" sz="1800" b="1" spc="75" dirty="0">
                <a:solidFill>
                  <a:srgbClr val="F46524"/>
                </a:solidFill>
                <a:latin typeface="Trebuchet MS"/>
                <a:cs typeface="Trebuchet MS"/>
              </a:rPr>
              <a:t>Online meetings/webinars</a:t>
            </a:r>
            <a:r>
              <a:rPr dirty="0"/>
              <a:t>: Message can be hidden from attendees and shown  only to the moderators.</a:t>
            </a:r>
          </a:p>
          <a:p>
            <a:pPr marL="297815" marR="23495" indent="-285750">
              <a:lnSpc>
                <a:spcPct val="114599"/>
              </a:lnSpc>
              <a:spcBef>
                <a:spcPts val="975"/>
              </a:spcBef>
              <a:buClr>
                <a:srgbClr val="000000"/>
              </a:buClr>
              <a:buFont typeface="Wingdings" panose="05000000000000000000" pitchFamily="2" charset="2"/>
              <a:buChar char="Ø"/>
              <a:tabLst>
                <a:tab pos="379095" algn="l"/>
                <a:tab pos="379730" algn="l"/>
              </a:tabLst>
            </a:pPr>
            <a:r>
              <a:rPr lang="en-IN" sz="1800" b="1" spc="75" dirty="0">
                <a:solidFill>
                  <a:srgbClr val="F46524"/>
                </a:solidFill>
                <a:latin typeface="Trebuchet MS"/>
                <a:cs typeface="Trebuchet MS"/>
              </a:rPr>
              <a:t>Chatbot training</a:t>
            </a:r>
            <a:r>
              <a:rPr dirty="0"/>
              <a:t>: The model can give large negative feedback for any insulting  reply towards the user.</a:t>
            </a:r>
          </a:p>
          <a:p>
            <a:pPr marL="379095" marR="66675" indent="-367030">
              <a:lnSpc>
                <a:spcPct val="114599"/>
              </a:lnSpc>
              <a:spcBef>
                <a:spcPts val="969"/>
              </a:spcBef>
              <a:buClr>
                <a:srgbClr val="000000"/>
              </a:buClr>
              <a:buFont typeface="Wingdings" panose="05000000000000000000" pitchFamily="2" charset="2"/>
              <a:buChar char="Ø"/>
              <a:tabLst>
                <a:tab pos="379095" algn="l"/>
                <a:tab pos="379730" algn="l"/>
                <a:tab pos="1800225" algn="l"/>
                <a:tab pos="3004185" algn="l"/>
                <a:tab pos="3983354" algn="l"/>
                <a:tab pos="5042535" algn="l"/>
                <a:tab pos="5423535" algn="l"/>
                <a:tab pos="6646545" algn="l"/>
                <a:tab pos="7911465" algn="l"/>
              </a:tabLst>
            </a:pPr>
            <a:r>
              <a:rPr lang="en-IN" sz="1800" b="1" spc="75" dirty="0">
                <a:solidFill>
                  <a:srgbClr val="F46524"/>
                </a:solidFill>
                <a:latin typeface="Trebuchet MS"/>
                <a:cs typeface="Trebuchet MS"/>
              </a:rPr>
              <a:t>Threatening messages</a:t>
            </a:r>
            <a:r>
              <a:rPr dirty="0"/>
              <a:t>:</a:t>
            </a:r>
            <a:r>
              <a:rPr lang="en-IN" dirty="0"/>
              <a:t> </a:t>
            </a:r>
            <a:r>
              <a:rPr dirty="0"/>
              <a:t>Directly</a:t>
            </a:r>
            <a:r>
              <a:rPr lang="en-IN" dirty="0"/>
              <a:t> </a:t>
            </a:r>
            <a:r>
              <a:rPr dirty="0"/>
              <a:t>reported</a:t>
            </a:r>
            <a:r>
              <a:rPr lang="en-IN" dirty="0"/>
              <a:t> </a:t>
            </a:r>
            <a:r>
              <a:rPr dirty="0"/>
              <a:t>to</a:t>
            </a:r>
            <a:r>
              <a:rPr lang="en-IN" dirty="0"/>
              <a:t> </a:t>
            </a:r>
            <a:r>
              <a:rPr dirty="0"/>
              <a:t>concerned</a:t>
            </a:r>
            <a:r>
              <a:rPr lang="en-IN" dirty="0"/>
              <a:t> </a:t>
            </a:r>
            <a:r>
              <a:rPr dirty="0"/>
              <a:t>authorities</a:t>
            </a:r>
            <a:r>
              <a:rPr lang="en-IN" dirty="0"/>
              <a:t> </a:t>
            </a:r>
            <a:r>
              <a:rPr dirty="0"/>
              <a:t>for</a:t>
            </a:r>
            <a:r>
              <a:rPr lang="en-IN" dirty="0"/>
              <a:t> </a:t>
            </a:r>
            <a:r>
              <a:rPr dirty="0"/>
              <a:t>immediate actions.</a:t>
            </a:r>
          </a:p>
        </p:txBody>
      </p:sp>
      <p:sp>
        <p:nvSpPr>
          <p:cNvPr id="5" name="Title 4">
            <a:extLst>
              <a:ext uri="{FF2B5EF4-FFF2-40B4-BE49-F238E27FC236}">
                <a16:creationId xmlns:a16="http://schemas.microsoft.com/office/drawing/2014/main" id="{51DB75CD-0750-4119-8CAE-302C0DA407AD}"/>
              </a:ext>
            </a:extLst>
          </p:cNvPr>
          <p:cNvSpPr>
            <a:spLocks noGrp="1"/>
          </p:cNvSpPr>
          <p:nvPr>
            <p:ph type="title"/>
          </p:nvPr>
        </p:nvSpPr>
        <p:spPr>
          <a:xfrm>
            <a:off x="2519112" y="209550"/>
            <a:ext cx="4267200" cy="685800"/>
          </a:xfrm>
        </p:spPr>
        <p:txBody>
          <a:bodyPr>
            <a:normAutofit fontScale="90000"/>
          </a:bodyPr>
          <a:lstStyle/>
          <a:p>
            <a:r>
              <a:rPr lang="en-IN" sz="3200" b="1" dirty="0"/>
              <a:t>Motivation &amp; Applications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3027" y="438150"/>
            <a:ext cx="4089174" cy="482600"/>
          </a:xfrm>
          <a:prstGeom prst="rect">
            <a:avLst/>
          </a:prstGeom>
        </p:spPr>
        <p:txBody>
          <a:bodyPr vert="horz" wrap="square" lIns="0" tIns="12700" rIns="0" bIns="0" rtlCol="0">
            <a:spAutoFit/>
          </a:bodyPr>
          <a:lstStyle/>
          <a:p>
            <a:pPr marL="12700">
              <a:lnSpc>
                <a:spcPct val="100000"/>
              </a:lnSpc>
              <a:spcBef>
                <a:spcPts val="100"/>
              </a:spcBef>
            </a:pPr>
            <a:r>
              <a:rPr sz="3000" b="1" spc="295" dirty="0">
                <a:solidFill>
                  <a:srgbClr val="000000"/>
                </a:solidFill>
              </a:rPr>
              <a:t>S</a:t>
            </a:r>
            <a:r>
              <a:rPr sz="3000" b="1" spc="55" dirty="0">
                <a:solidFill>
                  <a:srgbClr val="000000"/>
                </a:solidFill>
              </a:rPr>
              <a:t>upport</a:t>
            </a:r>
            <a:r>
              <a:rPr sz="3000" b="1" spc="-290" dirty="0">
                <a:solidFill>
                  <a:srgbClr val="000000"/>
                </a:solidFill>
              </a:rPr>
              <a:t> </a:t>
            </a:r>
            <a:r>
              <a:rPr sz="3000" b="1" spc="-45" dirty="0">
                <a:solidFill>
                  <a:srgbClr val="000000"/>
                </a:solidFill>
              </a:rPr>
              <a:t>V</a:t>
            </a:r>
            <a:r>
              <a:rPr sz="3000" b="1" spc="70" dirty="0">
                <a:solidFill>
                  <a:srgbClr val="000000"/>
                </a:solidFill>
              </a:rPr>
              <a:t>ec</a:t>
            </a:r>
            <a:r>
              <a:rPr sz="3000" b="1" spc="30" dirty="0">
                <a:solidFill>
                  <a:srgbClr val="000000"/>
                </a:solidFill>
              </a:rPr>
              <a:t>t</a:t>
            </a:r>
            <a:r>
              <a:rPr sz="3000" b="1" spc="-5" dirty="0">
                <a:solidFill>
                  <a:srgbClr val="000000"/>
                </a:solidFill>
              </a:rPr>
              <a:t>or</a:t>
            </a:r>
            <a:r>
              <a:rPr sz="3000" b="1" spc="-250" dirty="0">
                <a:solidFill>
                  <a:srgbClr val="000000"/>
                </a:solidFill>
              </a:rPr>
              <a:t> </a:t>
            </a:r>
            <a:r>
              <a:rPr sz="3000" b="1" spc="335" dirty="0">
                <a:solidFill>
                  <a:srgbClr val="000000"/>
                </a:solidFill>
              </a:rPr>
              <a:t>M</a:t>
            </a:r>
            <a:r>
              <a:rPr sz="3000" b="1" spc="65" dirty="0">
                <a:solidFill>
                  <a:srgbClr val="000000"/>
                </a:solidFill>
              </a:rPr>
              <a:t>achines</a:t>
            </a:r>
            <a:endParaRPr sz="3000" b="1" dirty="0"/>
          </a:p>
        </p:txBody>
      </p:sp>
      <p:sp>
        <p:nvSpPr>
          <p:cNvPr id="3" name="object 3"/>
          <p:cNvSpPr txBox="1"/>
          <p:nvPr/>
        </p:nvSpPr>
        <p:spPr>
          <a:xfrm>
            <a:off x="475249" y="1390201"/>
            <a:ext cx="4730115" cy="2152650"/>
          </a:xfrm>
          <a:prstGeom prst="rect">
            <a:avLst/>
          </a:prstGeom>
        </p:spPr>
        <p:txBody>
          <a:bodyPr vert="horz" wrap="square" lIns="0" tIns="12700" rIns="0" bIns="0" rtlCol="0">
            <a:spAutoFit/>
          </a:bodyPr>
          <a:lstStyle/>
          <a:p>
            <a:pPr marL="379095" marR="5080" indent="-367030">
              <a:lnSpc>
                <a:spcPct val="113399"/>
              </a:lnSpc>
              <a:spcBef>
                <a:spcPts val="100"/>
              </a:spcBef>
              <a:buFont typeface="Arial MT"/>
              <a:buChar char="●"/>
              <a:tabLst>
                <a:tab pos="379095" algn="l"/>
                <a:tab pos="379730" algn="l"/>
              </a:tabLst>
            </a:pPr>
            <a:r>
              <a:rPr sz="1800" spc="15" dirty="0">
                <a:latin typeface="Tahoma"/>
                <a:cs typeface="Tahoma"/>
              </a:rPr>
              <a:t>Generates</a:t>
            </a:r>
            <a:r>
              <a:rPr sz="1800" spc="-220" dirty="0">
                <a:latin typeface="Tahoma"/>
                <a:cs typeface="Tahoma"/>
              </a:rPr>
              <a:t> </a:t>
            </a:r>
            <a:r>
              <a:rPr sz="1800" spc="15" dirty="0">
                <a:latin typeface="Tahoma"/>
                <a:cs typeface="Tahoma"/>
              </a:rPr>
              <a:t>optimal</a:t>
            </a:r>
            <a:r>
              <a:rPr sz="1800" spc="-220" dirty="0">
                <a:latin typeface="Tahoma"/>
                <a:cs typeface="Tahoma"/>
              </a:rPr>
              <a:t> </a:t>
            </a:r>
            <a:r>
              <a:rPr sz="1800" spc="5" dirty="0">
                <a:latin typeface="Tahoma"/>
                <a:cs typeface="Tahoma"/>
              </a:rPr>
              <a:t>hyperplane</a:t>
            </a:r>
            <a:r>
              <a:rPr sz="1800" spc="-215" dirty="0">
                <a:latin typeface="Tahoma"/>
                <a:cs typeface="Tahoma"/>
              </a:rPr>
              <a:t> </a:t>
            </a:r>
            <a:r>
              <a:rPr sz="1800" spc="25" dirty="0">
                <a:latin typeface="Tahoma"/>
                <a:cs typeface="Tahoma"/>
              </a:rPr>
              <a:t>iteratively</a:t>
            </a:r>
            <a:r>
              <a:rPr sz="1800" spc="-220" dirty="0">
                <a:latin typeface="Tahoma"/>
                <a:cs typeface="Tahoma"/>
              </a:rPr>
              <a:t> </a:t>
            </a:r>
            <a:r>
              <a:rPr sz="1800" spc="45" dirty="0">
                <a:latin typeface="Tahoma"/>
                <a:cs typeface="Tahoma"/>
              </a:rPr>
              <a:t>to </a:t>
            </a:r>
            <a:r>
              <a:rPr sz="1800" spc="-545" dirty="0">
                <a:latin typeface="Tahoma"/>
                <a:cs typeface="Tahoma"/>
              </a:rPr>
              <a:t> </a:t>
            </a:r>
            <a:r>
              <a:rPr sz="1800" spc="10" dirty="0">
                <a:latin typeface="Tahoma"/>
                <a:cs typeface="Tahoma"/>
              </a:rPr>
              <a:t>minimize</a:t>
            </a:r>
            <a:r>
              <a:rPr sz="1800" spc="-220" dirty="0">
                <a:latin typeface="Tahoma"/>
                <a:cs typeface="Tahoma"/>
              </a:rPr>
              <a:t> </a:t>
            </a:r>
            <a:r>
              <a:rPr sz="1800" spc="20" dirty="0">
                <a:latin typeface="Tahoma"/>
                <a:cs typeface="Tahoma"/>
              </a:rPr>
              <a:t>the</a:t>
            </a:r>
            <a:r>
              <a:rPr sz="1800" spc="-220" dirty="0">
                <a:latin typeface="Tahoma"/>
                <a:cs typeface="Tahoma"/>
              </a:rPr>
              <a:t> </a:t>
            </a:r>
            <a:r>
              <a:rPr sz="1800" spc="40" dirty="0">
                <a:latin typeface="Tahoma"/>
                <a:cs typeface="Tahoma"/>
              </a:rPr>
              <a:t>erro</a:t>
            </a:r>
            <a:r>
              <a:rPr sz="1800" spc="-45" dirty="0">
                <a:latin typeface="Tahoma"/>
                <a:cs typeface="Tahoma"/>
              </a:rPr>
              <a:t>r</a:t>
            </a:r>
            <a:r>
              <a:rPr sz="1800" spc="-165" dirty="0">
                <a:latin typeface="Tahoma"/>
                <a:cs typeface="Tahoma"/>
              </a:rPr>
              <a:t>.</a:t>
            </a:r>
            <a:endParaRPr sz="1800">
              <a:latin typeface="Tahoma"/>
              <a:cs typeface="Tahoma"/>
            </a:endParaRPr>
          </a:p>
          <a:p>
            <a:pPr marL="379095" marR="114300" indent="-367030">
              <a:lnSpc>
                <a:spcPct val="113399"/>
              </a:lnSpc>
              <a:spcBef>
                <a:spcPts val="1025"/>
              </a:spcBef>
              <a:buClr>
                <a:srgbClr val="000000"/>
              </a:buClr>
              <a:buFont typeface="Arial MT"/>
              <a:buChar char="●"/>
              <a:tabLst>
                <a:tab pos="379095" algn="l"/>
                <a:tab pos="379730" algn="l"/>
              </a:tabLst>
            </a:pPr>
            <a:r>
              <a:rPr sz="1800" b="1" spc="-100" dirty="0">
                <a:solidFill>
                  <a:srgbClr val="F46524"/>
                </a:solidFill>
                <a:latin typeface="Tahoma"/>
                <a:cs typeface="Tahoma"/>
              </a:rPr>
              <a:t>Objective:</a:t>
            </a:r>
            <a:r>
              <a:rPr sz="1800" b="1" spc="-170" dirty="0">
                <a:solidFill>
                  <a:srgbClr val="F46524"/>
                </a:solidFill>
                <a:latin typeface="Tahoma"/>
                <a:cs typeface="Tahoma"/>
              </a:rPr>
              <a:t> </a:t>
            </a:r>
            <a:r>
              <a:rPr sz="1800" spc="30" dirty="0">
                <a:latin typeface="Tahoma"/>
                <a:cs typeface="Tahoma"/>
              </a:rPr>
              <a:t>Find</a:t>
            </a:r>
            <a:r>
              <a:rPr sz="1800" spc="-215" dirty="0">
                <a:latin typeface="Tahoma"/>
                <a:cs typeface="Tahoma"/>
              </a:rPr>
              <a:t> </a:t>
            </a:r>
            <a:r>
              <a:rPr sz="1800" spc="5" dirty="0">
                <a:latin typeface="Tahoma"/>
                <a:cs typeface="Tahoma"/>
              </a:rPr>
              <a:t>hyperplane</a:t>
            </a:r>
            <a:r>
              <a:rPr sz="1800" spc="-215" dirty="0">
                <a:latin typeface="Tahoma"/>
                <a:cs typeface="Tahoma"/>
              </a:rPr>
              <a:t> </a:t>
            </a:r>
            <a:r>
              <a:rPr sz="1800" spc="35" dirty="0">
                <a:latin typeface="Tahoma"/>
                <a:cs typeface="Tahoma"/>
              </a:rPr>
              <a:t>with</a:t>
            </a:r>
            <a:r>
              <a:rPr sz="1800" spc="-210" dirty="0">
                <a:latin typeface="Tahoma"/>
                <a:cs typeface="Tahoma"/>
              </a:rPr>
              <a:t> </a:t>
            </a:r>
            <a:r>
              <a:rPr sz="1800" spc="-15" dirty="0">
                <a:latin typeface="Tahoma"/>
                <a:cs typeface="Tahoma"/>
              </a:rPr>
              <a:t>maximum </a:t>
            </a:r>
            <a:r>
              <a:rPr sz="1800" spc="-550" dirty="0">
                <a:latin typeface="Tahoma"/>
                <a:cs typeface="Tahoma"/>
              </a:rPr>
              <a:t> </a:t>
            </a:r>
            <a:r>
              <a:rPr sz="1800" spc="10" dirty="0">
                <a:latin typeface="Tahoma"/>
                <a:cs typeface="Tahoma"/>
              </a:rPr>
              <a:t>possible</a:t>
            </a:r>
            <a:r>
              <a:rPr sz="1800" spc="-220" dirty="0">
                <a:latin typeface="Tahoma"/>
                <a:cs typeface="Tahoma"/>
              </a:rPr>
              <a:t> </a:t>
            </a:r>
            <a:r>
              <a:rPr sz="1800" spc="-5" dirty="0">
                <a:latin typeface="Tahoma"/>
                <a:cs typeface="Tahoma"/>
              </a:rPr>
              <a:t>margin</a:t>
            </a:r>
            <a:r>
              <a:rPr sz="1800" spc="-220" dirty="0">
                <a:latin typeface="Tahoma"/>
                <a:cs typeface="Tahoma"/>
              </a:rPr>
              <a:t> </a:t>
            </a:r>
            <a:r>
              <a:rPr sz="1800" spc="15" dirty="0">
                <a:latin typeface="Tahoma"/>
                <a:cs typeface="Tahoma"/>
              </a:rPr>
              <a:t>between</a:t>
            </a:r>
            <a:r>
              <a:rPr sz="1800" spc="-220" dirty="0">
                <a:latin typeface="Tahoma"/>
                <a:cs typeface="Tahoma"/>
              </a:rPr>
              <a:t> </a:t>
            </a:r>
            <a:r>
              <a:rPr sz="1800" spc="20" dirty="0">
                <a:latin typeface="Tahoma"/>
                <a:cs typeface="Tahoma"/>
              </a:rPr>
              <a:t>support</a:t>
            </a:r>
            <a:r>
              <a:rPr sz="1800" spc="-220" dirty="0">
                <a:latin typeface="Tahoma"/>
                <a:cs typeface="Tahoma"/>
              </a:rPr>
              <a:t> </a:t>
            </a:r>
            <a:r>
              <a:rPr sz="1800" dirty="0">
                <a:latin typeface="Tahoma"/>
                <a:cs typeface="Tahoma"/>
              </a:rPr>
              <a:t>v</a:t>
            </a:r>
            <a:r>
              <a:rPr sz="1800" spc="-5" dirty="0">
                <a:latin typeface="Tahoma"/>
                <a:cs typeface="Tahoma"/>
              </a:rPr>
              <a:t>ectors.</a:t>
            </a:r>
            <a:endParaRPr sz="1800">
              <a:latin typeface="Tahoma"/>
              <a:cs typeface="Tahoma"/>
            </a:endParaRPr>
          </a:p>
          <a:p>
            <a:pPr marL="379095" marR="215265" indent="-367030">
              <a:lnSpc>
                <a:spcPct val="113399"/>
              </a:lnSpc>
              <a:spcBef>
                <a:spcPts val="1025"/>
              </a:spcBef>
              <a:buFont typeface="Arial MT"/>
              <a:buChar char="●"/>
              <a:tabLst>
                <a:tab pos="379095" algn="l"/>
                <a:tab pos="379730" algn="l"/>
              </a:tabLst>
            </a:pPr>
            <a:r>
              <a:rPr sz="1800" spc="35" dirty="0">
                <a:latin typeface="Tahoma"/>
                <a:cs typeface="Tahoma"/>
              </a:rPr>
              <a:t>Can</a:t>
            </a:r>
            <a:r>
              <a:rPr sz="1800" spc="-220" dirty="0">
                <a:latin typeface="Tahoma"/>
                <a:cs typeface="Tahoma"/>
              </a:rPr>
              <a:t> </a:t>
            </a:r>
            <a:r>
              <a:rPr sz="1800" dirty="0">
                <a:latin typeface="Tahoma"/>
                <a:cs typeface="Tahoma"/>
              </a:rPr>
              <a:t>be</a:t>
            </a:r>
            <a:r>
              <a:rPr sz="1800" spc="-220" dirty="0">
                <a:latin typeface="Tahoma"/>
                <a:cs typeface="Tahoma"/>
              </a:rPr>
              <a:t> </a:t>
            </a:r>
            <a:r>
              <a:rPr sz="1800" spc="-5" dirty="0">
                <a:latin typeface="Tahoma"/>
                <a:cs typeface="Tahoma"/>
              </a:rPr>
              <a:t>used</a:t>
            </a:r>
            <a:r>
              <a:rPr sz="1800" spc="-220" dirty="0">
                <a:latin typeface="Tahoma"/>
                <a:cs typeface="Tahoma"/>
              </a:rPr>
              <a:t> </a:t>
            </a:r>
            <a:r>
              <a:rPr sz="1800" spc="40" dirty="0">
                <a:latin typeface="Tahoma"/>
                <a:cs typeface="Tahoma"/>
              </a:rPr>
              <a:t>for</a:t>
            </a:r>
            <a:r>
              <a:rPr sz="1800" spc="-220" dirty="0">
                <a:latin typeface="Tahoma"/>
                <a:cs typeface="Tahoma"/>
              </a:rPr>
              <a:t> </a:t>
            </a:r>
            <a:r>
              <a:rPr sz="1800" spc="25" dirty="0">
                <a:latin typeface="Tahoma"/>
                <a:cs typeface="Tahoma"/>
              </a:rPr>
              <a:t>both</a:t>
            </a:r>
            <a:r>
              <a:rPr sz="1800" spc="-220" dirty="0">
                <a:latin typeface="Tahoma"/>
                <a:cs typeface="Tahoma"/>
              </a:rPr>
              <a:t> </a:t>
            </a:r>
            <a:r>
              <a:rPr sz="1800" spc="25" dirty="0">
                <a:latin typeface="Tahoma"/>
                <a:cs typeface="Tahoma"/>
              </a:rPr>
              <a:t>linearly</a:t>
            </a:r>
            <a:r>
              <a:rPr sz="1800" spc="-220" dirty="0">
                <a:latin typeface="Tahoma"/>
                <a:cs typeface="Tahoma"/>
              </a:rPr>
              <a:t> </a:t>
            </a:r>
            <a:r>
              <a:rPr sz="1800" dirty="0">
                <a:latin typeface="Tahoma"/>
                <a:cs typeface="Tahoma"/>
              </a:rPr>
              <a:t>sepa</a:t>
            </a:r>
            <a:r>
              <a:rPr sz="1800" spc="-35" dirty="0">
                <a:latin typeface="Tahoma"/>
                <a:cs typeface="Tahoma"/>
              </a:rPr>
              <a:t>r</a:t>
            </a:r>
            <a:r>
              <a:rPr sz="1800" spc="5" dirty="0">
                <a:latin typeface="Tahoma"/>
                <a:cs typeface="Tahoma"/>
              </a:rPr>
              <a:t>able</a:t>
            </a:r>
            <a:r>
              <a:rPr sz="1800" spc="-220" dirty="0">
                <a:latin typeface="Tahoma"/>
                <a:cs typeface="Tahoma"/>
              </a:rPr>
              <a:t> </a:t>
            </a:r>
            <a:r>
              <a:rPr sz="1800" spc="-25" dirty="0">
                <a:latin typeface="Tahoma"/>
                <a:cs typeface="Tahoma"/>
              </a:rPr>
              <a:t>as  </a:t>
            </a:r>
            <a:r>
              <a:rPr sz="1800" spc="30" dirty="0">
                <a:latin typeface="Tahoma"/>
                <a:cs typeface="Tahoma"/>
              </a:rPr>
              <a:t>well</a:t>
            </a:r>
            <a:r>
              <a:rPr sz="1800" spc="-220" dirty="0">
                <a:latin typeface="Tahoma"/>
                <a:cs typeface="Tahoma"/>
              </a:rPr>
              <a:t> </a:t>
            </a:r>
            <a:r>
              <a:rPr sz="1800" spc="-30" dirty="0">
                <a:latin typeface="Tahoma"/>
                <a:cs typeface="Tahoma"/>
              </a:rPr>
              <a:t>as</a:t>
            </a:r>
            <a:r>
              <a:rPr sz="1800" spc="-220" dirty="0">
                <a:latin typeface="Tahoma"/>
                <a:cs typeface="Tahoma"/>
              </a:rPr>
              <a:t> </a:t>
            </a:r>
            <a:r>
              <a:rPr sz="1800" spc="15" dirty="0">
                <a:latin typeface="Tahoma"/>
                <a:cs typeface="Tahoma"/>
              </a:rPr>
              <a:t>non-linearly</a:t>
            </a:r>
            <a:r>
              <a:rPr sz="1800" spc="-220" dirty="0">
                <a:latin typeface="Tahoma"/>
                <a:cs typeface="Tahoma"/>
              </a:rPr>
              <a:t> </a:t>
            </a:r>
            <a:r>
              <a:rPr sz="1800" dirty="0">
                <a:latin typeface="Tahoma"/>
                <a:cs typeface="Tahoma"/>
              </a:rPr>
              <a:t>sepa</a:t>
            </a:r>
            <a:r>
              <a:rPr sz="1800" spc="-35" dirty="0">
                <a:latin typeface="Tahoma"/>
                <a:cs typeface="Tahoma"/>
              </a:rPr>
              <a:t>r</a:t>
            </a:r>
            <a:r>
              <a:rPr sz="1800" spc="5" dirty="0">
                <a:latin typeface="Tahoma"/>
                <a:cs typeface="Tahoma"/>
              </a:rPr>
              <a:t>able</a:t>
            </a:r>
            <a:r>
              <a:rPr sz="1800" spc="-220" dirty="0">
                <a:latin typeface="Tahoma"/>
                <a:cs typeface="Tahoma"/>
              </a:rPr>
              <a:t> </a:t>
            </a:r>
            <a:r>
              <a:rPr sz="1800" spc="-30" dirty="0">
                <a:latin typeface="Tahoma"/>
                <a:cs typeface="Tahoma"/>
              </a:rPr>
              <a:t>data.</a:t>
            </a:r>
            <a:endParaRPr sz="1800">
              <a:latin typeface="Tahoma"/>
              <a:cs typeface="Tahoma"/>
            </a:endParaRPr>
          </a:p>
        </p:txBody>
      </p:sp>
      <p:pic>
        <p:nvPicPr>
          <p:cNvPr id="4" name="object 4"/>
          <p:cNvPicPr/>
          <p:nvPr/>
        </p:nvPicPr>
        <p:blipFill>
          <a:blip r:embed="rId2" cstate="print"/>
          <a:stretch>
            <a:fillRect/>
          </a:stretch>
        </p:blipFill>
        <p:spPr>
          <a:xfrm>
            <a:off x="5708900" y="1718960"/>
            <a:ext cx="3047895" cy="232580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F90C-9686-4895-B75B-65770CD23D4A}"/>
              </a:ext>
            </a:extLst>
          </p:cNvPr>
          <p:cNvSpPr>
            <a:spLocks noGrp="1"/>
          </p:cNvSpPr>
          <p:nvPr>
            <p:ph type="ctrTitle"/>
          </p:nvPr>
        </p:nvSpPr>
        <p:spPr>
          <a:xfrm>
            <a:off x="2783162" y="530579"/>
            <a:ext cx="3577675" cy="482600"/>
          </a:xfrm>
        </p:spPr>
        <p:txBody>
          <a:bodyPr/>
          <a:lstStyle/>
          <a:p>
            <a:r>
              <a:rPr lang="en-IN" b="1" spc="55" dirty="0">
                <a:solidFill>
                  <a:srgbClr val="000000"/>
                </a:solidFill>
              </a:rPr>
              <a:t>Logistic Regression</a:t>
            </a:r>
            <a:endParaRPr lang="en-IN" dirty="0"/>
          </a:p>
        </p:txBody>
      </p:sp>
      <p:sp>
        <p:nvSpPr>
          <p:cNvPr id="3" name="Subtitle 2">
            <a:extLst>
              <a:ext uri="{FF2B5EF4-FFF2-40B4-BE49-F238E27FC236}">
                <a16:creationId xmlns:a16="http://schemas.microsoft.com/office/drawing/2014/main" id="{5F801D13-F770-43A3-BF40-F2C3770B45E5}"/>
              </a:ext>
            </a:extLst>
          </p:cNvPr>
          <p:cNvSpPr>
            <a:spLocks noGrp="1"/>
          </p:cNvSpPr>
          <p:nvPr>
            <p:ph type="subTitle" idx="4"/>
          </p:nvPr>
        </p:nvSpPr>
        <p:spPr>
          <a:xfrm>
            <a:off x="762000" y="1504950"/>
            <a:ext cx="7696200" cy="2756652"/>
          </a:xfrm>
        </p:spPr>
        <p:txBody>
          <a:bodyPr/>
          <a:lstStyle/>
          <a:p>
            <a:r>
              <a:rPr lang="en-US" sz="180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Logistic regression </a:t>
            </a:r>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is a process of modeling the probability of a discrete outcome given an input variable.</a:t>
            </a:r>
          </a:p>
          <a:p>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Logistic regression is a transformation of a linear regression using the </a:t>
            </a:r>
            <a:r>
              <a:rPr lang="en-US" sz="1800" dirty="0">
                <a:solidFill>
                  <a:srgbClr val="2E2E2E"/>
                </a:solidFill>
                <a:latin typeface="Tahoma" panose="020B0604030504040204" pitchFamily="34" charset="0"/>
                <a:ea typeface="Tahoma" panose="020B0604030504040204" pitchFamily="34" charset="0"/>
                <a:cs typeface="Tahoma" panose="020B0604030504040204" pitchFamily="34" charset="0"/>
              </a:rPr>
              <a:t>sigmoid function</a:t>
            </a:r>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a:t>
            </a:r>
          </a:p>
          <a:p>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The formula of Logistic regression is as follows:</a:t>
            </a:r>
          </a:p>
          <a:p>
            <a:endParaRPr lang="en-US" sz="1800" dirty="0">
              <a:solidFill>
                <a:srgbClr val="2E2E2E"/>
              </a:solidFill>
              <a:latin typeface="Tahoma" panose="020B0604030504040204" pitchFamily="34" charset="0"/>
              <a:ea typeface="Tahoma" panose="020B0604030504040204" pitchFamily="34" charset="0"/>
              <a:cs typeface="Tahoma" panose="020B0604030504040204" pitchFamily="34" charset="0"/>
            </a:endParaRPr>
          </a:p>
          <a:p>
            <a:endParaRPr lang="en-US" sz="1800" dirty="0">
              <a:solidFill>
                <a:srgbClr val="2E2E2E"/>
              </a:solidFill>
              <a:latin typeface="Tahoma" panose="020B0604030504040204" pitchFamily="34" charset="0"/>
              <a:ea typeface="Tahoma" panose="020B0604030504040204" pitchFamily="34" charset="0"/>
              <a:cs typeface="Tahoma" panose="020B0604030504040204" pitchFamily="34" charset="0"/>
            </a:endParaRPr>
          </a:p>
          <a:p>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The </a:t>
            </a:r>
            <a:r>
              <a:rPr lang="en-US" sz="1800" dirty="0">
                <a:solidFill>
                  <a:srgbClr val="2E2E2E"/>
                </a:solidFill>
                <a:latin typeface="Tahoma" panose="020B0604030504040204" pitchFamily="34" charset="0"/>
                <a:ea typeface="Tahoma" panose="020B0604030504040204" pitchFamily="34" charset="0"/>
                <a:cs typeface="Tahoma" panose="020B0604030504040204" pitchFamily="34" charset="0"/>
              </a:rPr>
              <a:t>logistic function</a:t>
            </a:r>
            <a:r>
              <a:rPr lang="en-US" sz="1800" b="0" i="0" dirty="0">
                <a:solidFill>
                  <a:srgbClr val="2E2E2E"/>
                </a:solidFill>
                <a:effectLst/>
                <a:latin typeface="Tahoma" panose="020B0604030504040204" pitchFamily="34" charset="0"/>
                <a:ea typeface="Tahoma" panose="020B0604030504040204" pitchFamily="34" charset="0"/>
                <a:cs typeface="Tahoma" panose="020B0604030504040204" pitchFamily="34" charset="0"/>
              </a:rPr>
              <a:t> applies a sigmoid function to restrict the y value from a large scale to within the range 0–1.</a:t>
            </a:r>
            <a:endParaRPr lang="en-US" sz="1800" dirty="0">
              <a:solidFill>
                <a:srgbClr val="2E2E2E"/>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D0829BDA-C92A-43B9-BC3F-AED90CD49253}"/>
              </a:ext>
            </a:extLst>
          </p:cNvPr>
          <p:cNvPicPr>
            <a:picLocks noChangeAspect="1"/>
          </p:cNvPicPr>
          <p:nvPr/>
        </p:nvPicPr>
        <p:blipFill>
          <a:blip r:embed="rId2"/>
          <a:stretch>
            <a:fillRect/>
          </a:stretch>
        </p:blipFill>
        <p:spPr>
          <a:xfrm>
            <a:off x="3562261" y="3028950"/>
            <a:ext cx="2019475" cy="586791"/>
          </a:xfrm>
          <a:prstGeom prst="rect">
            <a:avLst/>
          </a:prstGeom>
        </p:spPr>
      </p:pic>
    </p:spTree>
    <p:extLst>
      <p:ext uri="{BB962C8B-B14F-4D97-AF65-F5344CB8AC3E}">
        <p14:creationId xmlns:p14="http://schemas.microsoft.com/office/powerpoint/2010/main" val="3387499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1" y="514350"/>
            <a:ext cx="3810000"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Problem</a:t>
            </a:r>
            <a:r>
              <a:rPr sz="3000" b="1" spc="-225" dirty="0">
                <a:solidFill>
                  <a:srgbClr val="000000"/>
                </a:solidFill>
              </a:rPr>
              <a:t> </a:t>
            </a:r>
            <a:r>
              <a:rPr sz="3000" b="1" spc="30" dirty="0">
                <a:solidFill>
                  <a:srgbClr val="000000"/>
                </a:solidFill>
              </a:rPr>
              <a:t>transformation</a:t>
            </a:r>
            <a:endParaRPr sz="3000" b="1" dirty="0"/>
          </a:p>
        </p:txBody>
      </p:sp>
      <p:sp>
        <p:nvSpPr>
          <p:cNvPr id="3" name="object 3"/>
          <p:cNvSpPr txBox="1"/>
          <p:nvPr/>
        </p:nvSpPr>
        <p:spPr>
          <a:xfrm>
            <a:off x="475249" y="1285426"/>
            <a:ext cx="7925434" cy="2495550"/>
          </a:xfrm>
          <a:prstGeom prst="rect">
            <a:avLst/>
          </a:prstGeom>
        </p:spPr>
        <p:txBody>
          <a:bodyPr vert="horz" wrap="square" lIns="0" tIns="154305" rIns="0" bIns="0" rtlCol="0">
            <a:spAutoFit/>
          </a:bodyPr>
          <a:lstStyle/>
          <a:p>
            <a:pPr marL="379095" indent="-367030">
              <a:lnSpc>
                <a:spcPct val="100000"/>
              </a:lnSpc>
              <a:spcBef>
                <a:spcPts val="1215"/>
              </a:spcBef>
              <a:buFont typeface="Arial MT"/>
              <a:buChar char="●"/>
              <a:tabLst>
                <a:tab pos="379095" algn="l"/>
                <a:tab pos="379730" algn="l"/>
              </a:tabLst>
            </a:pPr>
            <a:r>
              <a:rPr sz="1800" spc="-10" dirty="0">
                <a:latin typeface="Tahoma"/>
                <a:cs typeface="Tahoma"/>
              </a:rPr>
              <a:t>Transforms</a:t>
            </a:r>
            <a:r>
              <a:rPr sz="1800" spc="-215" dirty="0">
                <a:latin typeface="Tahoma"/>
                <a:cs typeface="Tahoma"/>
              </a:rPr>
              <a:t> </a:t>
            </a:r>
            <a:r>
              <a:rPr sz="1800" spc="20" dirty="0">
                <a:latin typeface="Tahoma"/>
                <a:cs typeface="Tahoma"/>
              </a:rPr>
              <a:t>the</a:t>
            </a:r>
            <a:r>
              <a:rPr sz="1800" spc="-215" dirty="0">
                <a:latin typeface="Tahoma"/>
                <a:cs typeface="Tahoma"/>
              </a:rPr>
              <a:t> </a:t>
            </a:r>
            <a:r>
              <a:rPr sz="1800" spc="15" dirty="0">
                <a:latin typeface="Tahoma"/>
                <a:cs typeface="Tahoma"/>
              </a:rPr>
              <a:t>problem</a:t>
            </a:r>
            <a:r>
              <a:rPr sz="1800" spc="-210" dirty="0">
                <a:latin typeface="Tahoma"/>
                <a:cs typeface="Tahoma"/>
              </a:rPr>
              <a:t> </a:t>
            </a:r>
            <a:r>
              <a:rPr sz="1800" spc="30" dirty="0">
                <a:latin typeface="Tahoma"/>
                <a:cs typeface="Tahoma"/>
              </a:rPr>
              <a:t>into</a:t>
            </a:r>
            <a:r>
              <a:rPr sz="1800" spc="-215" dirty="0">
                <a:latin typeface="Tahoma"/>
                <a:cs typeface="Tahoma"/>
              </a:rPr>
              <a:t> </a:t>
            </a:r>
            <a:r>
              <a:rPr sz="1800" dirty="0">
                <a:latin typeface="Tahoma"/>
                <a:cs typeface="Tahoma"/>
              </a:rPr>
              <a:t>separate</a:t>
            </a:r>
            <a:r>
              <a:rPr sz="1800" spc="-210" dirty="0">
                <a:latin typeface="Tahoma"/>
                <a:cs typeface="Tahoma"/>
              </a:rPr>
              <a:t> </a:t>
            </a:r>
            <a:r>
              <a:rPr sz="1800" spc="-5" dirty="0">
                <a:latin typeface="Tahoma"/>
                <a:cs typeface="Tahoma"/>
              </a:rPr>
              <a:t>single</a:t>
            </a:r>
            <a:r>
              <a:rPr sz="1800" spc="-215" dirty="0">
                <a:latin typeface="Tahoma"/>
                <a:cs typeface="Tahoma"/>
              </a:rPr>
              <a:t> </a:t>
            </a:r>
            <a:r>
              <a:rPr sz="1800" spc="-5" dirty="0">
                <a:latin typeface="Tahoma"/>
                <a:cs typeface="Tahoma"/>
              </a:rPr>
              <a:t>class</a:t>
            </a:r>
            <a:r>
              <a:rPr sz="1800" spc="-210" dirty="0">
                <a:latin typeface="Tahoma"/>
                <a:cs typeface="Tahoma"/>
              </a:rPr>
              <a:t> </a:t>
            </a:r>
            <a:r>
              <a:rPr sz="1800" spc="15" dirty="0">
                <a:latin typeface="Tahoma"/>
                <a:cs typeface="Tahoma"/>
              </a:rPr>
              <a:t>classiﬁcation</a:t>
            </a:r>
            <a:r>
              <a:rPr sz="1800" spc="-215" dirty="0">
                <a:latin typeface="Tahoma"/>
                <a:cs typeface="Tahoma"/>
              </a:rPr>
              <a:t> </a:t>
            </a:r>
            <a:r>
              <a:rPr sz="1800" spc="-10" dirty="0">
                <a:latin typeface="Tahoma"/>
                <a:cs typeface="Tahoma"/>
              </a:rPr>
              <a:t>problem.</a:t>
            </a:r>
            <a:endParaRPr sz="1800" dirty="0">
              <a:latin typeface="Tahoma"/>
              <a:cs typeface="Tahoma"/>
            </a:endParaRPr>
          </a:p>
          <a:p>
            <a:pPr marL="379095" indent="-367030">
              <a:lnSpc>
                <a:spcPct val="100000"/>
              </a:lnSpc>
              <a:spcBef>
                <a:spcPts val="1115"/>
              </a:spcBef>
              <a:buFont typeface="Arial MT"/>
              <a:buChar char="●"/>
              <a:tabLst>
                <a:tab pos="379095" algn="l"/>
                <a:tab pos="379730" algn="l"/>
              </a:tabLst>
            </a:pPr>
            <a:r>
              <a:rPr sz="1800" spc="45" dirty="0">
                <a:latin typeface="Tahoma"/>
                <a:cs typeface="Tahoma"/>
              </a:rPr>
              <a:t>Methods</a:t>
            </a:r>
            <a:r>
              <a:rPr sz="1800" spc="-215" dirty="0">
                <a:latin typeface="Tahoma"/>
                <a:cs typeface="Tahoma"/>
              </a:rPr>
              <a:t> </a:t>
            </a:r>
            <a:r>
              <a:rPr sz="1800" spc="25" dirty="0">
                <a:latin typeface="Tahoma"/>
                <a:cs typeface="Tahoma"/>
              </a:rPr>
              <a:t>Used</a:t>
            </a:r>
            <a:r>
              <a:rPr sz="1800" spc="-210" dirty="0">
                <a:latin typeface="Tahoma"/>
                <a:cs typeface="Tahoma"/>
              </a:rPr>
              <a:t> </a:t>
            </a:r>
            <a:r>
              <a:rPr sz="1800" spc="-30" dirty="0">
                <a:latin typeface="Tahoma"/>
                <a:cs typeface="Tahoma"/>
              </a:rPr>
              <a:t>-</a:t>
            </a:r>
            <a:r>
              <a:rPr sz="1800" spc="-215" dirty="0">
                <a:latin typeface="Tahoma"/>
                <a:cs typeface="Tahoma"/>
              </a:rPr>
              <a:t> </a:t>
            </a:r>
            <a:r>
              <a:rPr sz="1800" spc="35" dirty="0">
                <a:latin typeface="Tahoma"/>
                <a:cs typeface="Tahoma"/>
              </a:rPr>
              <a:t>Binary</a:t>
            </a:r>
            <a:r>
              <a:rPr sz="1800" spc="-210" dirty="0">
                <a:latin typeface="Tahoma"/>
                <a:cs typeface="Tahoma"/>
              </a:rPr>
              <a:t> </a:t>
            </a:r>
            <a:r>
              <a:rPr sz="1800" spc="-15" dirty="0">
                <a:latin typeface="Tahoma"/>
                <a:cs typeface="Tahoma"/>
              </a:rPr>
              <a:t>Relevance,</a:t>
            </a:r>
            <a:r>
              <a:rPr sz="1800" spc="-210" dirty="0">
                <a:latin typeface="Tahoma"/>
                <a:cs typeface="Tahoma"/>
              </a:rPr>
              <a:t> </a:t>
            </a:r>
            <a:r>
              <a:rPr sz="1800" spc="30" dirty="0">
                <a:latin typeface="Tahoma"/>
                <a:cs typeface="Tahoma"/>
              </a:rPr>
              <a:t>Classiﬁer</a:t>
            </a:r>
            <a:r>
              <a:rPr sz="1800" spc="-215" dirty="0">
                <a:latin typeface="Tahoma"/>
                <a:cs typeface="Tahoma"/>
              </a:rPr>
              <a:t> </a:t>
            </a:r>
            <a:r>
              <a:rPr sz="1800" spc="20" dirty="0">
                <a:latin typeface="Tahoma"/>
                <a:cs typeface="Tahoma"/>
              </a:rPr>
              <a:t>Chains</a:t>
            </a:r>
            <a:endParaRPr sz="1800" dirty="0">
              <a:latin typeface="Tahoma"/>
              <a:cs typeface="Tahoma"/>
            </a:endParaRPr>
          </a:p>
          <a:p>
            <a:pPr marL="379095" marR="5080" indent="-367030">
              <a:lnSpc>
                <a:spcPct val="149300"/>
              </a:lnSpc>
              <a:buClr>
                <a:srgbClr val="000000"/>
              </a:buClr>
              <a:buFont typeface="Arial MT"/>
              <a:buChar char="●"/>
              <a:tabLst>
                <a:tab pos="379095" algn="l"/>
                <a:tab pos="379730" algn="l"/>
              </a:tabLst>
            </a:pPr>
            <a:r>
              <a:rPr sz="1800" b="1" spc="-90" dirty="0">
                <a:solidFill>
                  <a:srgbClr val="F46524"/>
                </a:solidFill>
                <a:latin typeface="Tahoma"/>
                <a:cs typeface="Tahoma"/>
              </a:rPr>
              <a:t>Binary</a:t>
            </a:r>
            <a:r>
              <a:rPr sz="1800" b="1" spc="-180" dirty="0">
                <a:solidFill>
                  <a:srgbClr val="F46524"/>
                </a:solidFill>
                <a:latin typeface="Tahoma"/>
                <a:cs typeface="Tahoma"/>
              </a:rPr>
              <a:t> </a:t>
            </a:r>
            <a:r>
              <a:rPr sz="1800" b="1" spc="-120" dirty="0">
                <a:solidFill>
                  <a:srgbClr val="F46524"/>
                </a:solidFill>
                <a:latin typeface="Tahoma"/>
                <a:cs typeface="Tahoma"/>
              </a:rPr>
              <a:t>Relevance:</a:t>
            </a:r>
            <a:r>
              <a:rPr sz="1800" b="1" spc="-165" dirty="0">
                <a:solidFill>
                  <a:srgbClr val="F46524"/>
                </a:solidFill>
                <a:latin typeface="Tahoma"/>
                <a:cs typeface="Tahoma"/>
              </a:rPr>
              <a:t> </a:t>
            </a:r>
            <a:r>
              <a:rPr sz="1800" dirty="0">
                <a:latin typeface="Tahoma"/>
                <a:cs typeface="Tahoma"/>
              </a:rPr>
              <a:t>Each</a:t>
            </a:r>
            <a:r>
              <a:rPr sz="1800" spc="-210" dirty="0">
                <a:latin typeface="Tahoma"/>
                <a:cs typeface="Tahoma"/>
              </a:rPr>
              <a:t> </a:t>
            </a:r>
            <a:r>
              <a:rPr sz="1800" spc="10" dirty="0">
                <a:latin typeface="Tahoma"/>
                <a:cs typeface="Tahoma"/>
              </a:rPr>
              <a:t>label</a:t>
            </a:r>
            <a:r>
              <a:rPr sz="1800" spc="-215" dirty="0">
                <a:latin typeface="Tahoma"/>
                <a:cs typeface="Tahoma"/>
              </a:rPr>
              <a:t> </a:t>
            </a:r>
            <a:r>
              <a:rPr sz="1800" spc="10" dirty="0">
                <a:latin typeface="Tahoma"/>
                <a:cs typeface="Tahoma"/>
              </a:rPr>
              <a:t>is</a:t>
            </a:r>
            <a:r>
              <a:rPr sz="1800" spc="-215" dirty="0">
                <a:latin typeface="Tahoma"/>
                <a:cs typeface="Tahoma"/>
              </a:rPr>
              <a:t> </a:t>
            </a:r>
            <a:r>
              <a:rPr sz="1800" spc="25" dirty="0">
                <a:latin typeface="Tahoma"/>
                <a:cs typeface="Tahoma"/>
              </a:rPr>
              <a:t>treated</a:t>
            </a:r>
            <a:r>
              <a:rPr sz="1800" spc="-215" dirty="0">
                <a:latin typeface="Tahoma"/>
                <a:cs typeface="Tahoma"/>
              </a:rPr>
              <a:t> </a:t>
            </a:r>
            <a:r>
              <a:rPr sz="1800" spc="-30" dirty="0">
                <a:latin typeface="Tahoma"/>
                <a:cs typeface="Tahoma"/>
              </a:rPr>
              <a:t>as</a:t>
            </a:r>
            <a:r>
              <a:rPr sz="1800" spc="-210" dirty="0">
                <a:latin typeface="Tahoma"/>
                <a:cs typeface="Tahoma"/>
              </a:rPr>
              <a:t> </a:t>
            </a:r>
            <a:r>
              <a:rPr sz="1800" dirty="0">
                <a:latin typeface="Tahoma"/>
                <a:cs typeface="Tahoma"/>
              </a:rPr>
              <a:t>separate</a:t>
            </a:r>
            <a:r>
              <a:rPr sz="1800" spc="-215" dirty="0">
                <a:latin typeface="Tahoma"/>
                <a:cs typeface="Tahoma"/>
              </a:rPr>
              <a:t> </a:t>
            </a:r>
            <a:r>
              <a:rPr sz="1800" spc="-5" dirty="0">
                <a:latin typeface="Tahoma"/>
                <a:cs typeface="Tahoma"/>
              </a:rPr>
              <a:t>single</a:t>
            </a:r>
            <a:r>
              <a:rPr sz="1800" spc="-215" dirty="0">
                <a:latin typeface="Tahoma"/>
                <a:cs typeface="Tahoma"/>
              </a:rPr>
              <a:t> </a:t>
            </a:r>
            <a:r>
              <a:rPr sz="1800" spc="-5" dirty="0">
                <a:latin typeface="Tahoma"/>
                <a:cs typeface="Tahoma"/>
              </a:rPr>
              <a:t>class</a:t>
            </a:r>
            <a:r>
              <a:rPr sz="1800" spc="-210" dirty="0">
                <a:latin typeface="Tahoma"/>
                <a:cs typeface="Tahoma"/>
              </a:rPr>
              <a:t> </a:t>
            </a:r>
            <a:r>
              <a:rPr sz="1800" spc="15" dirty="0">
                <a:latin typeface="Tahoma"/>
                <a:cs typeface="Tahoma"/>
              </a:rPr>
              <a:t>classiﬁcation </a:t>
            </a:r>
            <a:r>
              <a:rPr sz="1800" spc="-550" dirty="0">
                <a:latin typeface="Tahoma"/>
                <a:cs typeface="Tahoma"/>
              </a:rPr>
              <a:t> </a:t>
            </a:r>
            <a:r>
              <a:rPr sz="1800" spc="-10" dirty="0">
                <a:latin typeface="Tahoma"/>
                <a:cs typeface="Tahoma"/>
              </a:rPr>
              <a:t>problem.</a:t>
            </a:r>
            <a:endParaRPr sz="1800" dirty="0">
              <a:latin typeface="Tahoma"/>
              <a:cs typeface="Tahoma"/>
            </a:endParaRPr>
          </a:p>
          <a:p>
            <a:pPr marL="379095" marR="388620" indent="-367030">
              <a:lnSpc>
                <a:spcPct val="149300"/>
              </a:lnSpc>
              <a:buClr>
                <a:srgbClr val="000000"/>
              </a:buClr>
              <a:buFont typeface="Arial MT"/>
              <a:buChar char="●"/>
              <a:tabLst>
                <a:tab pos="379095" algn="l"/>
                <a:tab pos="379730" algn="l"/>
              </a:tabLst>
            </a:pPr>
            <a:r>
              <a:rPr sz="1800" b="1" spc="-95" dirty="0">
                <a:solidFill>
                  <a:srgbClr val="F46524"/>
                </a:solidFill>
                <a:latin typeface="Tahoma"/>
                <a:cs typeface="Tahoma"/>
              </a:rPr>
              <a:t>Classiﬁer</a:t>
            </a:r>
            <a:r>
              <a:rPr sz="1800" b="1" spc="-180" dirty="0">
                <a:solidFill>
                  <a:srgbClr val="F46524"/>
                </a:solidFill>
                <a:latin typeface="Tahoma"/>
                <a:cs typeface="Tahoma"/>
              </a:rPr>
              <a:t> </a:t>
            </a:r>
            <a:r>
              <a:rPr sz="1800" b="1" spc="-114" dirty="0">
                <a:solidFill>
                  <a:srgbClr val="F46524"/>
                </a:solidFill>
                <a:latin typeface="Tahoma"/>
                <a:cs typeface="Tahoma"/>
              </a:rPr>
              <a:t>Chains:</a:t>
            </a:r>
            <a:r>
              <a:rPr sz="1800" b="1" spc="-155" dirty="0">
                <a:solidFill>
                  <a:srgbClr val="F46524"/>
                </a:solidFill>
                <a:latin typeface="Tahoma"/>
                <a:cs typeface="Tahoma"/>
              </a:rPr>
              <a:t> </a:t>
            </a:r>
            <a:r>
              <a:rPr sz="1800" spc="50" dirty="0">
                <a:latin typeface="Tahoma"/>
                <a:cs typeface="Tahoma"/>
              </a:rPr>
              <a:t>First</a:t>
            </a:r>
            <a:r>
              <a:rPr sz="1800" spc="-215" dirty="0">
                <a:latin typeface="Tahoma"/>
                <a:cs typeface="Tahoma"/>
              </a:rPr>
              <a:t> </a:t>
            </a:r>
            <a:r>
              <a:rPr sz="1800" spc="15" dirty="0">
                <a:latin typeface="Tahoma"/>
                <a:cs typeface="Tahoma"/>
              </a:rPr>
              <a:t>classiﬁer</a:t>
            </a:r>
            <a:r>
              <a:rPr sz="1800" spc="-215" dirty="0">
                <a:latin typeface="Tahoma"/>
                <a:cs typeface="Tahoma"/>
              </a:rPr>
              <a:t> </a:t>
            </a:r>
            <a:r>
              <a:rPr sz="1800" spc="10" dirty="0">
                <a:latin typeface="Tahoma"/>
                <a:cs typeface="Tahoma"/>
              </a:rPr>
              <a:t>is</a:t>
            </a:r>
            <a:r>
              <a:rPr sz="1800" spc="-215" dirty="0">
                <a:latin typeface="Tahoma"/>
                <a:cs typeface="Tahoma"/>
              </a:rPr>
              <a:t> </a:t>
            </a:r>
            <a:r>
              <a:rPr sz="1800" spc="15" dirty="0">
                <a:latin typeface="Tahoma"/>
                <a:cs typeface="Tahoma"/>
              </a:rPr>
              <a:t>trained</a:t>
            </a:r>
            <a:r>
              <a:rPr sz="1800" spc="-215" dirty="0">
                <a:latin typeface="Tahoma"/>
                <a:cs typeface="Tahoma"/>
              </a:rPr>
              <a:t> </a:t>
            </a:r>
            <a:r>
              <a:rPr sz="1800" spc="10" dirty="0">
                <a:latin typeface="Tahoma"/>
                <a:cs typeface="Tahoma"/>
              </a:rPr>
              <a:t>on</a:t>
            </a:r>
            <a:r>
              <a:rPr sz="1800" spc="-215" dirty="0">
                <a:latin typeface="Tahoma"/>
                <a:cs typeface="Tahoma"/>
              </a:rPr>
              <a:t> </a:t>
            </a:r>
            <a:r>
              <a:rPr sz="1800" spc="20" dirty="0">
                <a:latin typeface="Tahoma"/>
                <a:cs typeface="Tahoma"/>
              </a:rPr>
              <a:t>the</a:t>
            </a:r>
            <a:r>
              <a:rPr sz="1800" spc="-215" dirty="0">
                <a:latin typeface="Tahoma"/>
                <a:cs typeface="Tahoma"/>
              </a:rPr>
              <a:t> </a:t>
            </a:r>
            <a:r>
              <a:rPr sz="1800" spc="-10" dirty="0">
                <a:latin typeface="Tahoma"/>
                <a:cs typeface="Tahoma"/>
              </a:rPr>
              <a:t>input,</a:t>
            </a:r>
            <a:r>
              <a:rPr sz="1800" spc="-215" dirty="0">
                <a:latin typeface="Tahoma"/>
                <a:cs typeface="Tahoma"/>
              </a:rPr>
              <a:t> </a:t>
            </a:r>
            <a:r>
              <a:rPr sz="1800" spc="10" dirty="0">
                <a:latin typeface="Tahoma"/>
                <a:cs typeface="Tahoma"/>
              </a:rPr>
              <a:t>then</a:t>
            </a:r>
            <a:r>
              <a:rPr sz="1800" spc="-215" dirty="0">
                <a:latin typeface="Tahoma"/>
                <a:cs typeface="Tahoma"/>
              </a:rPr>
              <a:t> </a:t>
            </a:r>
            <a:r>
              <a:rPr sz="1800" dirty="0">
                <a:latin typeface="Tahoma"/>
                <a:cs typeface="Tahoma"/>
              </a:rPr>
              <a:t>subsequent </a:t>
            </a:r>
            <a:r>
              <a:rPr sz="1800" spc="-545" dirty="0">
                <a:latin typeface="Tahoma"/>
                <a:cs typeface="Tahoma"/>
              </a:rPr>
              <a:t> </a:t>
            </a:r>
            <a:r>
              <a:rPr sz="1800" spc="10" dirty="0">
                <a:latin typeface="Tahoma"/>
                <a:cs typeface="Tahoma"/>
              </a:rPr>
              <a:t>classiﬁers</a:t>
            </a:r>
            <a:r>
              <a:rPr sz="1800" spc="-220" dirty="0">
                <a:latin typeface="Tahoma"/>
                <a:cs typeface="Tahoma"/>
              </a:rPr>
              <a:t> </a:t>
            </a:r>
            <a:r>
              <a:rPr sz="1800" spc="10" dirty="0">
                <a:latin typeface="Tahoma"/>
                <a:cs typeface="Tahoma"/>
              </a:rPr>
              <a:t>are</a:t>
            </a:r>
            <a:r>
              <a:rPr sz="1800" spc="-215" dirty="0">
                <a:latin typeface="Tahoma"/>
                <a:cs typeface="Tahoma"/>
              </a:rPr>
              <a:t> </a:t>
            </a:r>
            <a:r>
              <a:rPr sz="1800" spc="15" dirty="0">
                <a:latin typeface="Tahoma"/>
                <a:cs typeface="Tahoma"/>
              </a:rPr>
              <a:t>trained</a:t>
            </a:r>
            <a:r>
              <a:rPr sz="1800" spc="-215" dirty="0">
                <a:latin typeface="Tahoma"/>
                <a:cs typeface="Tahoma"/>
              </a:rPr>
              <a:t> </a:t>
            </a:r>
            <a:r>
              <a:rPr sz="1800" spc="10" dirty="0">
                <a:latin typeface="Tahoma"/>
                <a:cs typeface="Tahoma"/>
              </a:rPr>
              <a:t>on</a:t>
            </a:r>
            <a:r>
              <a:rPr sz="1800" spc="-215" dirty="0">
                <a:latin typeface="Tahoma"/>
                <a:cs typeface="Tahoma"/>
              </a:rPr>
              <a:t> </a:t>
            </a:r>
            <a:r>
              <a:rPr sz="1800" spc="20" dirty="0">
                <a:latin typeface="Tahoma"/>
                <a:cs typeface="Tahoma"/>
              </a:rPr>
              <a:t>input</a:t>
            </a:r>
            <a:r>
              <a:rPr sz="1800" spc="-215" dirty="0">
                <a:latin typeface="Tahoma"/>
                <a:cs typeface="Tahoma"/>
              </a:rPr>
              <a:t> </a:t>
            </a:r>
            <a:r>
              <a:rPr sz="1800" spc="-270" dirty="0">
                <a:latin typeface="Tahoma"/>
                <a:cs typeface="Tahoma"/>
              </a:rPr>
              <a:t>+</a:t>
            </a:r>
            <a:r>
              <a:rPr sz="1800" spc="-215" dirty="0">
                <a:latin typeface="Tahoma"/>
                <a:cs typeface="Tahoma"/>
              </a:rPr>
              <a:t> </a:t>
            </a:r>
            <a:r>
              <a:rPr sz="1800" spc="20" dirty="0">
                <a:latin typeface="Tahoma"/>
                <a:cs typeface="Tahoma"/>
              </a:rPr>
              <a:t>all</a:t>
            </a:r>
            <a:r>
              <a:rPr sz="1800" spc="-215" dirty="0">
                <a:latin typeface="Tahoma"/>
                <a:cs typeface="Tahoma"/>
              </a:rPr>
              <a:t> </a:t>
            </a:r>
            <a:r>
              <a:rPr sz="1800" spc="10" dirty="0">
                <a:latin typeface="Tahoma"/>
                <a:cs typeface="Tahoma"/>
              </a:rPr>
              <a:t>previous</a:t>
            </a:r>
            <a:r>
              <a:rPr sz="1800" spc="-215" dirty="0">
                <a:latin typeface="Tahoma"/>
                <a:cs typeface="Tahoma"/>
              </a:rPr>
              <a:t> </a:t>
            </a:r>
            <a:r>
              <a:rPr sz="1800" spc="10" dirty="0">
                <a:latin typeface="Tahoma"/>
                <a:cs typeface="Tahoma"/>
              </a:rPr>
              <a:t>classiﬁers</a:t>
            </a:r>
            <a:r>
              <a:rPr sz="1800" spc="-215" dirty="0">
                <a:latin typeface="Tahoma"/>
                <a:cs typeface="Tahoma"/>
              </a:rPr>
              <a:t> </a:t>
            </a:r>
            <a:r>
              <a:rPr sz="1800" spc="20" dirty="0">
                <a:latin typeface="Tahoma"/>
                <a:cs typeface="Tahoma"/>
              </a:rPr>
              <a:t>in</a:t>
            </a:r>
            <a:r>
              <a:rPr sz="1800" spc="-215" dirty="0">
                <a:latin typeface="Tahoma"/>
                <a:cs typeface="Tahoma"/>
              </a:rPr>
              <a:t> </a:t>
            </a:r>
            <a:r>
              <a:rPr sz="1800" spc="20" dirty="0">
                <a:latin typeface="Tahoma"/>
                <a:cs typeface="Tahoma"/>
              </a:rPr>
              <a:t>the</a:t>
            </a:r>
            <a:r>
              <a:rPr sz="1800" spc="-215" dirty="0">
                <a:latin typeface="Tahoma"/>
                <a:cs typeface="Tahoma"/>
              </a:rPr>
              <a:t> </a:t>
            </a:r>
            <a:r>
              <a:rPr sz="1800" spc="-25" dirty="0">
                <a:latin typeface="Tahoma"/>
                <a:cs typeface="Tahoma"/>
              </a:rPr>
              <a:t>chain.</a:t>
            </a:r>
            <a:endParaRPr sz="1800" dirty="0">
              <a:latin typeface="Tahoma"/>
              <a:cs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5995" y="540137"/>
            <a:ext cx="3796190"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Problem</a:t>
            </a:r>
            <a:r>
              <a:rPr sz="3000" b="1" spc="-225" dirty="0">
                <a:solidFill>
                  <a:srgbClr val="000000"/>
                </a:solidFill>
              </a:rPr>
              <a:t> </a:t>
            </a:r>
            <a:r>
              <a:rPr sz="3000" b="1" spc="30" dirty="0">
                <a:solidFill>
                  <a:srgbClr val="000000"/>
                </a:solidFill>
              </a:rPr>
              <a:t>transformation</a:t>
            </a:r>
            <a:endParaRPr sz="3000" b="1" dirty="0"/>
          </a:p>
        </p:txBody>
      </p:sp>
      <p:sp>
        <p:nvSpPr>
          <p:cNvPr id="3" name="object 3"/>
          <p:cNvSpPr txBox="1"/>
          <p:nvPr/>
        </p:nvSpPr>
        <p:spPr>
          <a:xfrm>
            <a:off x="384725" y="1427031"/>
            <a:ext cx="1859280" cy="299720"/>
          </a:xfrm>
          <a:prstGeom prst="rect">
            <a:avLst/>
          </a:prstGeom>
        </p:spPr>
        <p:txBody>
          <a:bodyPr vert="horz" wrap="square" lIns="0" tIns="12700" rIns="0" bIns="0" rtlCol="0">
            <a:spAutoFit/>
          </a:bodyPr>
          <a:lstStyle/>
          <a:p>
            <a:pPr marL="12700">
              <a:lnSpc>
                <a:spcPct val="100000"/>
              </a:lnSpc>
              <a:spcBef>
                <a:spcPts val="100"/>
              </a:spcBef>
            </a:pPr>
            <a:r>
              <a:rPr sz="1800" b="1" spc="-90" dirty="0">
                <a:solidFill>
                  <a:srgbClr val="F46524"/>
                </a:solidFill>
                <a:latin typeface="Tahoma"/>
                <a:cs typeface="Tahoma"/>
              </a:rPr>
              <a:t>Binary</a:t>
            </a:r>
            <a:r>
              <a:rPr sz="1800" b="1" spc="-185" dirty="0">
                <a:solidFill>
                  <a:srgbClr val="F46524"/>
                </a:solidFill>
                <a:latin typeface="Tahoma"/>
                <a:cs typeface="Tahoma"/>
              </a:rPr>
              <a:t> </a:t>
            </a:r>
            <a:r>
              <a:rPr sz="1800" b="1" spc="-100" dirty="0">
                <a:solidFill>
                  <a:srgbClr val="F46524"/>
                </a:solidFill>
                <a:latin typeface="Tahoma"/>
                <a:cs typeface="Tahoma"/>
              </a:rPr>
              <a:t>Rel</a:t>
            </a:r>
            <a:r>
              <a:rPr sz="1800" b="1" spc="-140" dirty="0">
                <a:solidFill>
                  <a:srgbClr val="F46524"/>
                </a:solidFill>
                <a:latin typeface="Tahoma"/>
                <a:cs typeface="Tahoma"/>
              </a:rPr>
              <a:t>e</a:t>
            </a:r>
            <a:r>
              <a:rPr sz="1800" b="1" spc="-125" dirty="0">
                <a:solidFill>
                  <a:srgbClr val="F46524"/>
                </a:solidFill>
                <a:latin typeface="Tahoma"/>
                <a:cs typeface="Tahoma"/>
              </a:rPr>
              <a:t>vance:</a:t>
            </a:r>
            <a:endParaRPr sz="1800" dirty="0">
              <a:latin typeface="Tahoma"/>
              <a:cs typeface="Tahoma"/>
            </a:endParaRPr>
          </a:p>
        </p:txBody>
      </p:sp>
      <p:sp>
        <p:nvSpPr>
          <p:cNvPr id="4" name="object 4"/>
          <p:cNvSpPr txBox="1"/>
          <p:nvPr/>
        </p:nvSpPr>
        <p:spPr>
          <a:xfrm>
            <a:off x="384725" y="3285738"/>
            <a:ext cx="7875270" cy="1076325"/>
          </a:xfrm>
          <a:prstGeom prst="rect">
            <a:avLst/>
          </a:prstGeom>
        </p:spPr>
        <p:txBody>
          <a:bodyPr vert="horz" wrap="square" lIns="0" tIns="22860" rIns="0" bIns="0" rtlCol="0">
            <a:spAutoFit/>
          </a:bodyPr>
          <a:lstStyle/>
          <a:p>
            <a:pPr marL="4601210" marR="1417320" indent="-158750">
              <a:lnSpc>
                <a:spcPts val="1650"/>
              </a:lnSpc>
              <a:spcBef>
                <a:spcPts val="180"/>
              </a:spcBef>
            </a:pPr>
            <a:r>
              <a:rPr sz="1400" spc="10" dirty="0">
                <a:latin typeface="Tahoma"/>
                <a:cs typeface="Tahoma"/>
              </a:rPr>
              <a:t>F</a:t>
            </a:r>
            <a:r>
              <a:rPr sz="1400" spc="25" dirty="0">
                <a:latin typeface="Tahoma"/>
                <a:cs typeface="Tahoma"/>
              </a:rPr>
              <a:t>our</a:t>
            </a:r>
            <a:r>
              <a:rPr sz="1400" spc="-170" dirty="0">
                <a:latin typeface="Tahoma"/>
                <a:cs typeface="Tahoma"/>
              </a:rPr>
              <a:t> </a:t>
            </a:r>
            <a:r>
              <a:rPr sz="1400" spc="20" dirty="0">
                <a:latin typeface="Tahoma"/>
                <a:cs typeface="Tahoma"/>
              </a:rPr>
              <a:t>different</a:t>
            </a:r>
            <a:r>
              <a:rPr sz="1400" spc="-170" dirty="0">
                <a:latin typeface="Tahoma"/>
                <a:cs typeface="Tahoma"/>
              </a:rPr>
              <a:t> </a:t>
            </a:r>
            <a:r>
              <a:rPr sz="1400" spc="-5" dirty="0">
                <a:latin typeface="Tahoma"/>
                <a:cs typeface="Tahoma"/>
              </a:rPr>
              <a:t>single-class  </a:t>
            </a:r>
            <a:r>
              <a:rPr sz="1400" spc="10" dirty="0">
                <a:latin typeface="Tahoma"/>
                <a:cs typeface="Tahoma"/>
              </a:rPr>
              <a:t>classiﬁcation</a:t>
            </a:r>
            <a:r>
              <a:rPr sz="1400" spc="-170" dirty="0">
                <a:latin typeface="Tahoma"/>
                <a:cs typeface="Tahoma"/>
              </a:rPr>
              <a:t> </a:t>
            </a:r>
            <a:r>
              <a:rPr sz="1400" spc="10" dirty="0">
                <a:latin typeface="Tahoma"/>
                <a:cs typeface="Tahoma"/>
              </a:rPr>
              <a:t>problem</a:t>
            </a:r>
            <a:endParaRPr sz="1400">
              <a:latin typeface="Tahoma"/>
              <a:cs typeface="Tahoma"/>
            </a:endParaRPr>
          </a:p>
          <a:p>
            <a:pPr marL="1102995" marR="5080" indent="-1090930">
              <a:lnSpc>
                <a:spcPts val="2450"/>
              </a:lnSpc>
              <a:spcBef>
                <a:spcPts val="95"/>
              </a:spcBef>
            </a:pPr>
            <a:r>
              <a:rPr sz="1800" b="1" spc="-120" dirty="0">
                <a:solidFill>
                  <a:srgbClr val="F46524"/>
                </a:solidFill>
                <a:latin typeface="Tahoma"/>
                <a:cs typeface="Tahoma"/>
              </a:rPr>
              <a:t>Drawback:</a:t>
            </a:r>
            <a:r>
              <a:rPr sz="1800" b="1" spc="-175" dirty="0">
                <a:solidFill>
                  <a:srgbClr val="F46524"/>
                </a:solidFill>
                <a:latin typeface="Tahoma"/>
                <a:cs typeface="Tahoma"/>
              </a:rPr>
              <a:t> </a:t>
            </a:r>
            <a:r>
              <a:rPr sz="1800" spc="15" dirty="0">
                <a:latin typeface="Tahoma"/>
                <a:cs typeface="Tahoma"/>
              </a:rPr>
              <a:t>Doesn’t</a:t>
            </a:r>
            <a:r>
              <a:rPr sz="1800" spc="-210" dirty="0">
                <a:latin typeface="Tahoma"/>
                <a:cs typeface="Tahoma"/>
              </a:rPr>
              <a:t> </a:t>
            </a:r>
            <a:r>
              <a:rPr sz="1800" spc="15" dirty="0">
                <a:latin typeface="Tahoma"/>
                <a:cs typeface="Tahoma"/>
              </a:rPr>
              <a:t>consider</a:t>
            </a:r>
            <a:r>
              <a:rPr sz="1800" spc="-210" dirty="0">
                <a:latin typeface="Tahoma"/>
                <a:cs typeface="Tahoma"/>
              </a:rPr>
              <a:t> </a:t>
            </a:r>
            <a:r>
              <a:rPr sz="1800" spc="30" dirty="0">
                <a:latin typeface="Tahoma"/>
                <a:cs typeface="Tahoma"/>
              </a:rPr>
              <a:t>correlation</a:t>
            </a:r>
            <a:r>
              <a:rPr sz="1800" spc="-215" dirty="0">
                <a:latin typeface="Tahoma"/>
                <a:cs typeface="Tahoma"/>
              </a:rPr>
              <a:t> </a:t>
            </a:r>
            <a:r>
              <a:rPr sz="1800" spc="15" dirty="0">
                <a:latin typeface="Tahoma"/>
                <a:cs typeface="Tahoma"/>
              </a:rPr>
              <a:t>between</a:t>
            </a:r>
            <a:r>
              <a:rPr sz="1800" spc="-210" dirty="0">
                <a:latin typeface="Tahoma"/>
                <a:cs typeface="Tahoma"/>
              </a:rPr>
              <a:t> </a:t>
            </a:r>
            <a:r>
              <a:rPr sz="1800" spc="20" dirty="0">
                <a:latin typeface="Tahoma"/>
                <a:cs typeface="Tahoma"/>
              </a:rPr>
              <a:t>the</a:t>
            </a:r>
            <a:r>
              <a:rPr sz="1800" spc="-210" dirty="0">
                <a:latin typeface="Tahoma"/>
                <a:cs typeface="Tahoma"/>
              </a:rPr>
              <a:t> </a:t>
            </a:r>
            <a:r>
              <a:rPr sz="1800" spc="-20" dirty="0">
                <a:latin typeface="Tahoma"/>
                <a:cs typeface="Tahoma"/>
              </a:rPr>
              <a:t>labels,</a:t>
            </a:r>
            <a:r>
              <a:rPr sz="1800" spc="-215" dirty="0">
                <a:latin typeface="Tahoma"/>
                <a:cs typeface="Tahoma"/>
              </a:rPr>
              <a:t> </a:t>
            </a:r>
            <a:r>
              <a:rPr sz="1800" spc="25" dirty="0">
                <a:latin typeface="Tahoma"/>
                <a:cs typeface="Tahoma"/>
              </a:rPr>
              <a:t>treats</a:t>
            </a:r>
            <a:r>
              <a:rPr sz="1800" spc="-210" dirty="0">
                <a:latin typeface="Tahoma"/>
                <a:cs typeface="Tahoma"/>
              </a:rPr>
              <a:t> </a:t>
            </a:r>
            <a:r>
              <a:rPr sz="1800" spc="10" dirty="0">
                <a:latin typeface="Tahoma"/>
                <a:cs typeface="Tahoma"/>
              </a:rPr>
              <a:t>every</a:t>
            </a:r>
            <a:r>
              <a:rPr sz="1800" spc="-210" dirty="0">
                <a:latin typeface="Tahoma"/>
                <a:cs typeface="Tahoma"/>
              </a:rPr>
              <a:t> </a:t>
            </a:r>
            <a:r>
              <a:rPr sz="1800" spc="15" dirty="0">
                <a:latin typeface="Tahoma"/>
                <a:cs typeface="Tahoma"/>
              </a:rPr>
              <a:t>target </a:t>
            </a:r>
            <a:r>
              <a:rPr sz="1800" spc="-550" dirty="0">
                <a:latin typeface="Tahoma"/>
                <a:cs typeface="Tahoma"/>
              </a:rPr>
              <a:t> </a:t>
            </a:r>
            <a:r>
              <a:rPr sz="1800" spc="15" dirty="0">
                <a:latin typeface="Tahoma"/>
                <a:cs typeface="Tahoma"/>
              </a:rPr>
              <a:t>variable</a:t>
            </a:r>
            <a:r>
              <a:rPr sz="1800" spc="-225" dirty="0">
                <a:latin typeface="Tahoma"/>
                <a:cs typeface="Tahoma"/>
              </a:rPr>
              <a:t> </a:t>
            </a:r>
            <a:r>
              <a:rPr sz="1800" spc="-30" dirty="0">
                <a:latin typeface="Tahoma"/>
                <a:cs typeface="Tahoma"/>
              </a:rPr>
              <a:t>as</a:t>
            </a:r>
            <a:r>
              <a:rPr sz="1800" spc="-220" dirty="0">
                <a:latin typeface="Tahoma"/>
                <a:cs typeface="Tahoma"/>
              </a:rPr>
              <a:t> </a:t>
            </a:r>
            <a:r>
              <a:rPr sz="1800" spc="-5" dirty="0">
                <a:latin typeface="Tahoma"/>
                <a:cs typeface="Tahoma"/>
              </a:rPr>
              <a:t>independent.</a:t>
            </a:r>
            <a:endParaRPr sz="1800">
              <a:latin typeface="Tahoma"/>
              <a:cs typeface="Tahoma"/>
            </a:endParaRPr>
          </a:p>
        </p:txBody>
      </p:sp>
      <p:grpSp>
        <p:nvGrpSpPr>
          <p:cNvPr id="5" name="object 5"/>
          <p:cNvGrpSpPr/>
          <p:nvPr/>
        </p:nvGrpSpPr>
        <p:grpSpPr>
          <a:xfrm>
            <a:off x="1619250" y="1890723"/>
            <a:ext cx="2816860" cy="1329690"/>
            <a:chOff x="1619250" y="1890723"/>
            <a:chExt cx="2816860" cy="1329690"/>
          </a:xfrm>
        </p:grpSpPr>
        <p:pic>
          <p:nvPicPr>
            <p:cNvPr id="6" name="object 6"/>
            <p:cNvPicPr/>
            <p:nvPr/>
          </p:nvPicPr>
          <p:blipFill>
            <a:blip r:embed="rId2" cstate="print"/>
            <a:stretch>
              <a:fillRect/>
            </a:stretch>
          </p:blipFill>
          <p:spPr>
            <a:xfrm>
              <a:off x="1619250" y="1890723"/>
              <a:ext cx="1404338" cy="1329100"/>
            </a:xfrm>
            <a:prstGeom prst="rect">
              <a:avLst/>
            </a:prstGeom>
          </p:spPr>
        </p:pic>
        <p:sp>
          <p:nvSpPr>
            <p:cNvPr id="7" name="object 7"/>
            <p:cNvSpPr/>
            <p:nvPr/>
          </p:nvSpPr>
          <p:spPr>
            <a:xfrm>
              <a:off x="3057025" y="2555273"/>
              <a:ext cx="1330960" cy="0"/>
            </a:xfrm>
            <a:custGeom>
              <a:avLst/>
              <a:gdLst/>
              <a:ahLst/>
              <a:cxnLst/>
              <a:rect l="l" t="t" r="r" b="b"/>
              <a:pathLst>
                <a:path w="1330960">
                  <a:moveTo>
                    <a:pt x="0" y="0"/>
                  </a:moveTo>
                  <a:lnTo>
                    <a:pt x="1330949" y="0"/>
                  </a:lnTo>
                </a:path>
              </a:pathLst>
            </a:custGeom>
            <a:ln w="9524">
              <a:solidFill>
                <a:srgbClr val="000000"/>
              </a:solidFill>
            </a:ln>
          </p:spPr>
          <p:txBody>
            <a:bodyPr wrap="square" lIns="0" tIns="0" rIns="0" bIns="0" rtlCol="0"/>
            <a:lstStyle/>
            <a:p>
              <a:endParaRPr/>
            </a:p>
          </p:txBody>
        </p:sp>
        <p:sp>
          <p:nvSpPr>
            <p:cNvPr id="8" name="object 8"/>
            <p:cNvSpPr/>
            <p:nvPr/>
          </p:nvSpPr>
          <p:spPr>
            <a:xfrm>
              <a:off x="4387975" y="2539540"/>
              <a:ext cx="43815" cy="31750"/>
            </a:xfrm>
            <a:custGeom>
              <a:avLst/>
              <a:gdLst/>
              <a:ahLst/>
              <a:cxnLst/>
              <a:rect l="l" t="t" r="r" b="b"/>
              <a:pathLst>
                <a:path w="43814" h="31750">
                  <a:moveTo>
                    <a:pt x="0" y="31465"/>
                  </a:moveTo>
                  <a:lnTo>
                    <a:pt x="0" y="0"/>
                  </a:lnTo>
                  <a:lnTo>
                    <a:pt x="43225" y="15732"/>
                  </a:lnTo>
                  <a:lnTo>
                    <a:pt x="0" y="31465"/>
                  </a:lnTo>
                  <a:close/>
                </a:path>
              </a:pathLst>
            </a:custGeom>
            <a:solidFill>
              <a:srgbClr val="000000"/>
            </a:solidFill>
          </p:spPr>
          <p:txBody>
            <a:bodyPr wrap="square" lIns="0" tIns="0" rIns="0" bIns="0" rtlCol="0"/>
            <a:lstStyle/>
            <a:p>
              <a:endParaRPr/>
            </a:p>
          </p:txBody>
        </p:sp>
        <p:sp>
          <p:nvSpPr>
            <p:cNvPr id="9" name="object 9"/>
            <p:cNvSpPr/>
            <p:nvPr/>
          </p:nvSpPr>
          <p:spPr>
            <a:xfrm>
              <a:off x="4387975" y="2539540"/>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000000"/>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4562475" y="1900248"/>
            <a:ext cx="2555100" cy="131957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7089" y="553519"/>
            <a:ext cx="3787144" cy="482600"/>
          </a:xfrm>
          <a:prstGeom prst="rect">
            <a:avLst/>
          </a:prstGeom>
        </p:spPr>
        <p:txBody>
          <a:bodyPr vert="horz" wrap="square" lIns="0" tIns="12700" rIns="0" bIns="0" rtlCol="0">
            <a:spAutoFit/>
          </a:bodyPr>
          <a:lstStyle/>
          <a:p>
            <a:pPr marL="12700">
              <a:lnSpc>
                <a:spcPct val="100000"/>
              </a:lnSpc>
              <a:spcBef>
                <a:spcPts val="100"/>
              </a:spcBef>
            </a:pPr>
            <a:r>
              <a:rPr sz="3000" b="1" spc="85" dirty="0">
                <a:solidFill>
                  <a:srgbClr val="000000"/>
                </a:solidFill>
              </a:rPr>
              <a:t>Problem</a:t>
            </a:r>
            <a:r>
              <a:rPr sz="3000" b="1" spc="-225" dirty="0">
                <a:solidFill>
                  <a:srgbClr val="000000"/>
                </a:solidFill>
              </a:rPr>
              <a:t> </a:t>
            </a:r>
            <a:r>
              <a:rPr lang="en-IN" sz="3000" b="1" spc="30" dirty="0">
                <a:solidFill>
                  <a:srgbClr val="000000"/>
                </a:solidFill>
              </a:rPr>
              <a:t>T</a:t>
            </a:r>
            <a:r>
              <a:rPr sz="3000" b="1" spc="30" dirty="0" err="1">
                <a:solidFill>
                  <a:srgbClr val="000000"/>
                </a:solidFill>
              </a:rPr>
              <a:t>ransformation</a:t>
            </a:r>
            <a:endParaRPr sz="3000" b="1" dirty="0"/>
          </a:p>
        </p:txBody>
      </p:sp>
      <p:sp>
        <p:nvSpPr>
          <p:cNvPr id="3" name="object 3"/>
          <p:cNvSpPr txBox="1"/>
          <p:nvPr/>
        </p:nvSpPr>
        <p:spPr>
          <a:xfrm>
            <a:off x="384725" y="1427031"/>
            <a:ext cx="1771650" cy="299720"/>
          </a:xfrm>
          <a:prstGeom prst="rect">
            <a:avLst/>
          </a:prstGeom>
        </p:spPr>
        <p:txBody>
          <a:bodyPr vert="horz" wrap="square" lIns="0" tIns="12700" rIns="0" bIns="0" rtlCol="0">
            <a:spAutoFit/>
          </a:bodyPr>
          <a:lstStyle/>
          <a:p>
            <a:pPr marL="12700">
              <a:lnSpc>
                <a:spcPct val="100000"/>
              </a:lnSpc>
              <a:spcBef>
                <a:spcPts val="100"/>
              </a:spcBef>
            </a:pPr>
            <a:r>
              <a:rPr sz="1800" b="1" spc="-100" dirty="0">
                <a:solidFill>
                  <a:srgbClr val="F46524"/>
                </a:solidFill>
                <a:latin typeface="Tahoma"/>
                <a:cs typeface="Tahoma"/>
              </a:rPr>
              <a:t>Classiﬁe</a:t>
            </a:r>
            <a:r>
              <a:rPr sz="1800" b="1" spc="-80" dirty="0">
                <a:solidFill>
                  <a:srgbClr val="F46524"/>
                </a:solidFill>
                <a:latin typeface="Tahoma"/>
                <a:cs typeface="Tahoma"/>
              </a:rPr>
              <a:t>r</a:t>
            </a:r>
            <a:r>
              <a:rPr sz="1800" b="1" spc="-185" dirty="0">
                <a:solidFill>
                  <a:srgbClr val="F46524"/>
                </a:solidFill>
                <a:latin typeface="Tahoma"/>
                <a:cs typeface="Tahoma"/>
              </a:rPr>
              <a:t> </a:t>
            </a:r>
            <a:r>
              <a:rPr sz="1800" b="1" spc="-114" dirty="0">
                <a:solidFill>
                  <a:srgbClr val="F46524"/>
                </a:solidFill>
                <a:latin typeface="Tahoma"/>
                <a:cs typeface="Tahoma"/>
              </a:rPr>
              <a:t>Chains:</a:t>
            </a:r>
            <a:endParaRPr sz="1800">
              <a:latin typeface="Tahoma"/>
              <a:cs typeface="Tahoma"/>
            </a:endParaRPr>
          </a:p>
        </p:txBody>
      </p:sp>
      <p:sp>
        <p:nvSpPr>
          <p:cNvPr id="4" name="object 4"/>
          <p:cNvSpPr txBox="1"/>
          <p:nvPr/>
        </p:nvSpPr>
        <p:spPr>
          <a:xfrm>
            <a:off x="475249" y="3057138"/>
            <a:ext cx="7870825" cy="1752600"/>
          </a:xfrm>
          <a:prstGeom prst="rect">
            <a:avLst/>
          </a:prstGeom>
        </p:spPr>
        <p:txBody>
          <a:bodyPr vert="horz" wrap="square" lIns="0" tIns="22860" rIns="0" bIns="0" rtlCol="0">
            <a:spAutoFit/>
          </a:bodyPr>
          <a:lstStyle/>
          <a:p>
            <a:pPr marL="4206875" marR="400050" indent="280035">
              <a:lnSpc>
                <a:spcPts val="1650"/>
              </a:lnSpc>
              <a:spcBef>
                <a:spcPts val="180"/>
              </a:spcBef>
            </a:pPr>
            <a:r>
              <a:rPr sz="1400" spc="10" dirty="0">
                <a:latin typeface="Tahoma"/>
                <a:cs typeface="Tahoma"/>
              </a:rPr>
              <a:t>F</a:t>
            </a:r>
            <a:r>
              <a:rPr sz="1400" spc="25" dirty="0">
                <a:latin typeface="Tahoma"/>
                <a:cs typeface="Tahoma"/>
              </a:rPr>
              <a:t>our</a:t>
            </a:r>
            <a:r>
              <a:rPr sz="1400" spc="-170" dirty="0">
                <a:latin typeface="Tahoma"/>
                <a:cs typeface="Tahoma"/>
              </a:rPr>
              <a:t> </a:t>
            </a:r>
            <a:r>
              <a:rPr sz="1400" spc="20" dirty="0">
                <a:latin typeface="Tahoma"/>
                <a:cs typeface="Tahoma"/>
              </a:rPr>
              <a:t>different</a:t>
            </a:r>
            <a:r>
              <a:rPr sz="1400" spc="-170" dirty="0">
                <a:latin typeface="Tahoma"/>
                <a:cs typeface="Tahoma"/>
              </a:rPr>
              <a:t> </a:t>
            </a:r>
            <a:r>
              <a:rPr sz="1400" dirty="0">
                <a:latin typeface="Tahoma"/>
                <a:cs typeface="Tahoma"/>
              </a:rPr>
              <a:t>single-label</a:t>
            </a:r>
            <a:r>
              <a:rPr sz="1400" spc="-170" dirty="0">
                <a:latin typeface="Tahoma"/>
                <a:cs typeface="Tahoma"/>
              </a:rPr>
              <a:t> </a:t>
            </a:r>
            <a:r>
              <a:rPr sz="1400" spc="10" dirty="0">
                <a:latin typeface="Tahoma"/>
                <a:cs typeface="Tahoma"/>
              </a:rPr>
              <a:t>problem  </a:t>
            </a:r>
            <a:r>
              <a:rPr sz="1400" spc="-10" dirty="0">
                <a:latin typeface="Tahoma"/>
                <a:cs typeface="Tahoma"/>
              </a:rPr>
              <a:t>Yellow:</a:t>
            </a:r>
            <a:r>
              <a:rPr sz="1400" spc="-170" dirty="0">
                <a:latin typeface="Tahoma"/>
                <a:cs typeface="Tahoma"/>
              </a:rPr>
              <a:t> </a:t>
            </a:r>
            <a:r>
              <a:rPr sz="1400" spc="15" dirty="0">
                <a:latin typeface="Tahoma"/>
                <a:cs typeface="Tahoma"/>
              </a:rPr>
              <a:t>input</a:t>
            </a:r>
            <a:r>
              <a:rPr sz="1400" spc="-170" dirty="0">
                <a:latin typeface="Tahoma"/>
                <a:cs typeface="Tahoma"/>
              </a:rPr>
              <a:t> </a:t>
            </a:r>
            <a:r>
              <a:rPr sz="1400" spc="-30" dirty="0">
                <a:latin typeface="Tahoma"/>
                <a:cs typeface="Tahoma"/>
              </a:rPr>
              <a:t>space,</a:t>
            </a:r>
            <a:r>
              <a:rPr sz="1400" spc="-165" dirty="0">
                <a:latin typeface="Tahoma"/>
                <a:cs typeface="Tahoma"/>
              </a:rPr>
              <a:t> </a:t>
            </a:r>
            <a:r>
              <a:rPr sz="1400" spc="15" dirty="0">
                <a:latin typeface="Tahoma"/>
                <a:cs typeface="Tahoma"/>
              </a:rPr>
              <a:t>White:</a:t>
            </a:r>
            <a:r>
              <a:rPr sz="1400" spc="-170" dirty="0">
                <a:latin typeface="Tahoma"/>
                <a:cs typeface="Tahoma"/>
              </a:rPr>
              <a:t> </a:t>
            </a:r>
            <a:r>
              <a:rPr sz="1400" spc="10" dirty="0">
                <a:latin typeface="Tahoma"/>
                <a:cs typeface="Tahoma"/>
              </a:rPr>
              <a:t>target</a:t>
            </a:r>
            <a:r>
              <a:rPr sz="1400" spc="-170" dirty="0">
                <a:latin typeface="Tahoma"/>
                <a:cs typeface="Tahoma"/>
              </a:rPr>
              <a:t> </a:t>
            </a:r>
            <a:r>
              <a:rPr sz="1400" spc="10" dirty="0">
                <a:latin typeface="Tahoma"/>
                <a:cs typeface="Tahoma"/>
              </a:rPr>
              <a:t>variable</a:t>
            </a:r>
            <a:endParaRPr sz="1400">
              <a:latin typeface="Tahoma"/>
              <a:cs typeface="Tahoma"/>
            </a:endParaRPr>
          </a:p>
          <a:p>
            <a:pPr>
              <a:lnSpc>
                <a:spcPct val="100000"/>
              </a:lnSpc>
              <a:spcBef>
                <a:spcPts val="30"/>
              </a:spcBef>
            </a:pPr>
            <a:endParaRPr sz="1700">
              <a:latin typeface="Tahoma"/>
              <a:cs typeface="Tahoma"/>
            </a:endParaRPr>
          </a:p>
          <a:p>
            <a:pPr marL="379095" indent="-367030">
              <a:lnSpc>
                <a:spcPct val="100000"/>
              </a:lnSpc>
              <a:buFont typeface="Arial MT"/>
              <a:buChar char="●"/>
              <a:tabLst>
                <a:tab pos="379095" algn="l"/>
                <a:tab pos="379730" algn="l"/>
              </a:tabLst>
            </a:pPr>
            <a:r>
              <a:rPr sz="1800" spc="10" dirty="0">
                <a:latin typeface="Tahoma"/>
                <a:cs typeface="Tahoma"/>
              </a:rPr>
              <a:t>Forms</a:t>
            </a:r>
            <a:r>
              <a:rPr sz="1800" spc="-215" dirty="0">
                <a:latin typeface="Tahoma"/>
                <a:cs typeface="Tahoma"/>
              </a:rPr>
              <a:t> </a:t>
            </a:r>
            <a:r>
              <a:rPr sz="1800" spc="-5" dirty="0">
                <a:latin typeface="Tahoma"/>
                <a:cs typeface="Tahoma"/>
              </a:rPr>
              <a:t>chains</a:t>
            </a:r>
            <a:r>
              <a:rPr sz="1800" spc="-210" dirty="0">
                <a:latin typeface="Tahoma"/>
                <a:cs typeface="Tahoma"/>
              </a:rPr>
              <a:t> </a:t>
            </a:r>
            <a:r>
              <a:rPr sz="1800" spc="20" dirty="0">
                <a:latin typeface="Tahoma"/>
                <a:cs typeface="Tahoma"/>
              </a:rPr>
              <a:t>in</a:t>
            </a:r>
            <a:r>
              <a:rPr sz="1800" spc="-210" dirty="0">
                <a:latin typeface="Tahoma"/>
                <a:cs typeface="Tahoma"/>
              </a:rPr>
              <a:t> </a:t>
            </a:r>
            <a:r>
              <a:rPr sz="1800" spc="35" dirty="0">
                <a:latin typeface="Tahoma"/>
                <a:cs typeface="Tahoma"/>
              </a:rPr>
              <a:t>order</a:t>
            </a:r>
            <a:r>
              <a:rPr sz="1800" spc="-215" dirty="0">
                <a:latin typeface="Tahoma"/>
                <a:cs typeface="Tahoma"/>
              </a:rPr>
              <a:t> </a:t>
            </a:r>
            <a:r>
              <a:rPr sz="1800" spc="45" dirty="0">
                <a:latin typeface="Tahoma"/>
                <a:cs typeface="Tahoma"/>
              </a:rPr>
              <a:t>to</a:t>
            </a:r>
            <a:r>
              <a:rPr sz="1800" spc="-210" dirty="0">
                <a:latin typeface="Tahoma"/>
                <a:cs typeface="Tahoma"/>
              </a:rPr>
              <a:t> </a:t>
            </a:r>
            <a:r>
              <a:rPr sz="1800" spc="10" dirty="0">
                <a:latin typeface="Tahoma"/>
                <a:cs typeface="Tahoma"/>
              </a:rPr>
              <a:t>preserve</a:t>
            </a:r>
            <a:r>
              <a:rPr sz="1800" spc="-210" dirty="0">
                <a:latin typeface="Tahoma"/>
                <a:cs typeface="Tahoma"/>
              </a:rPr>
              <a:t> </a:t>
            </a:r>
            <a:r>
              <a:rPr sz="1800" spc="10" dirty="0">
                <a:latin typeface="Tahoma"/>
                <a:cs typeface="Tahoma"/>
              </a:rPr>
              <a:t>label</a:t>
            </a:r>
            <a:r>
              <a:rPr sz="1800" spc="-215" dirty="0">
                <a:latin typeface="Tahoma"/>
                <a:cs typeface="Tahoma"/>
              </a:rPr>
              <a:t> </a:t>
            </a:r>
            <a:r>
              <a:rPr sz="1800" spc="10" dirty="0">
                <a:latin typeface="Tahoma"/>
                <a:cs typeface="Tahoma"/>
              </a:rPr>
              <a:t>correlation.</a:t>
            </a:r>
            <a:endParaRPr sz="1800">
              <a:latin typeface="Tahoma"/>
              <a:cs typeface="Tahoma"/>
            </a:endParaRPr>
          </a:p>
          <a:p>
            <a:pPr marL="379095" marR="5080" indent="-367030">
              <a:lnSpc>
                <a:spcPct val="114599"/>
              </a:lnSpc>
              <a:spcBef>
                <a:spcPts val="1025"/>
              </a:spcBef>
              <a:buFont typeface="Arial MT"/>
              <a:buChar char="●"/>
              <a:tabLst>
                <a:tab pos="379095" algn="l"/>
                <a:tab pos="379730" algn="l"/>
              </a:tabLst>
            </a:pPr>
            <a:r>
              <a:rPr sz="1800" spc="25" dirty="0">
                <a:latin typeface="Tahoma"/>
                <a:cs typeface="Tahoma"/>
              </a:rPr>
              <a:t>Generally</a:t>
            </a:r>
            <a:r>
              <a:rPr sz="1800" spc="-215" dirty="0">
                <a:latin typeface="Tahoma"/>
                <a:cs typeface="Tahoma"/>
              </a:rPr>
              <a:t> </a:t>
            </a:r>
            <a:r>
              <a:rPr sz="1800" spc="15" dirty="0">
                <a:latin typeface="Tahoma"/>
                <a:cs typeface="Tahoma"/>
              </a:rPr>
              <a:t>performs</a:t>
            </a:r>
            <a:r>
              <a:rPr sz="1800" spc="-215" dirty="0">
                <a:latin typeface="Tahoma"/>
                <a:cs typeface="Tahoma"/>
              </a:rPr>
              <a:t> </a:t>
            </a:r>
            <a:r>
              <a:rPr sz="1800" spc="35" dirty="0">
                <a:latin typeface="Tahoma"/>
                <a:cs typeface="Tahoma"/>
              </a:rPr>
              <a:t>better</a:t>
            </a:r>
            <a:r>
              <a:rPr sz="1800" spc="-215" dirty="0">
                <a:latin typeface="Tahoma"/>
                <a:cs typeface="Tahoma"/>
              </a:rPr>
              <a:t> </a:t>
            </a:r>
            <a:r>
              <a:rPr sz="1800" spc="5" dirty="0">
                <a:latin typeface="Tahoma"/>
                <a:cs typeface="Tahoma"/>
              </a:rPr>
              <a:t>than</a:t>
            </a:r>
            <a:r>
              <a:rPr sz="1800" spc="-215" dirty="0">
                <a:latin typeface="Tahoma"/>
                <a:cs typeface="Tahoma"/>
              </a:rPr>
              <a:t> </a:t>
            </a:r>
            <a:r>
              <a:rPr sz="1800" spc="20" dirty="0">
                <a:latin typeface="Tahoma"/>
                <a:cs typeface="Tahoma"/>
              </a:rPr>
              <a:t>binary</a:t>
            </a:r>
            <a:r>
              <a:rPr sz="1800" spc="-215" dirty="0">
                <a:latin typeface="Tahoma"/>
                <a:cs typeface="Tahoma"/>
              </a:rPr>
              <a:t> </a:t>
            </a:r>
            <a:r>
              <a:rPr sz="1800" spc="5" dirty="0">
                <a:latin typeface="Tahoma"/>
                <a:cs typeface="Tahoma"/>
              </a:rPr>
              <a:t>relevance</a:t>
            </a:r>
            <a:r>
              <a:rPr sz="1800" spc="-215" dirty="0">
                <a:latin typeface="Tahoma"/>
                <a:cs typeface="Tahoma"/>
              </a:rPr>
              <a:t> </a:t>
            </a:r>
            <a:r>
              <a:rPr sz="1800" spc="5" dirty="0">
                <a:latin typeface="Tahoma"/>
                <a:cs typeface="Tahoma"/>
              </a:rPr>
              <a:t>when</a:t>
            </a:r>
            <a:r>
              <a:rPr sz="1800" spc="-215" dirty="0">
                <a:latin typeface="Tahoma"/>
                <a:cs typeface="Tahoma"/>
              </a:rPr>
              <a:t> </a:t>
            </a:r>
            <a:r>
              <a:rPr sz="1800" spc="30" dirty="0">
                <a:latin typeface="Tahoma"/>
                <a:cs typeface="Tahoma"/>
              </a:rPr>
              <a:t>correlation</a:t>
            </a:r>
            <a:r>
              <a:rPr sz="1800" spc="-215" dirty="0">
                <a:latin typeface="Tahoma"/>
                <a:cs typeface="Tahoma"/>
              </a:rPr>
              <a:t> </a:t>
            </a:r>
            <a:r>
              <a:rPr sz="1800" spc="15" dirty="0">
                <a:latin typeface="Tahoma"/>
                <a:cs typeface="Tahoma"/>
              </a:rPr>
              <a:t>between </a:t>
            </a:r>
            <a:r>
              <a:rPr sz="1800" spc="-550" dirty="0">
                <a:latin typeface="Tahoma"/>
                <a:cs typeface="Tahoma"/>
              </a:rPr>
              <a:t> </a:t>
            </a:r>
            <a:r>
              <a:rPr sz="1800" spc="5" dirty="0">
                <a:latin typeface="Tahoma"/>
                <a:cs typeface="Tahoma"/>
              </a:rPr>
              <a:t>labels</a:t>
            </a:r>
            <a:r>
              <a:rPr sz="1800" spc="-225" dirty="0">
                <a:latin typeface="Tahoma"/>
                <a:cs typeface="Tahoma"/>
              </a:rPr>
              <a:t> </a:t>
            </a:r>
            <a:r>
              <a:rPr sz="1800" spc="10" dirty="0">
                <a:latin typeface="Tahoma"/>
                <a:cs typeface="Tahoma"/>
              </a:rPr>
              <a:t>is</a:t>
            </a:r>
            <a:r>
              <a:rPr sz="1800" spc="-220" dirty="0">
                <a:latin typeface="Tahoma"/>
                <a:cs typeface="Tahoma"/>
              </a:rPr>
              <a:t> </a:t>
            </a:r>
            <a:r>
              <a:rPr sz="1800" spc="-10" dirty="0">
                <a:latin typeface="Tahoma"/>
                <a:cs typeface="Tahoma"/>
              </a:rPr>
              <a:t>involved.</a:t>
            </a:r>
            <a:endParaRPr sz="1800">
              <a:latin typeface="Tahoma"/>
              <a:cs typeface="Tahoma"/>
            </a:endParaRPr>
          </a:p>
        </p:txBody>
      </p:sp>
      <p:grpSp>
        <p:nvGrpSpPr>
          <p:cNvPr id="5" name="object 5"/>
          <p:cNvGrpSpPr/>
          <p:nvPr/>
        </p:nvGrpSpPr>
        <p:grpSpPr>
          <a:xfrm>
            <a:off x="2676023" y="2398854"/>
            <a:ext cx="1193800" cy="41275"/>
            <a:chOff x="2676023" y="2398854"/>
            <a:chExt cx="1193800" cy="41275"/>
          </a:xfrm>
        </p:grpSpPr>
        <p:sp>
          <p:nvSpPr>
            <p:cNvPr id="6" name="object 6"/>
            <p:cNvSpPr/>
            <p:nvPr/>
          </p:nvSpPr>
          <p:spPr>
            <a:xfrm>
              <a:off x="2676023" y="2419349"/>
              <a:ext cx="1146175" cy="0"/>
            </a:xfrm>
            <a:custGeom>
              <a:avLst/>
              <a:gdLst/>
              <a:ahLst/>
              <a:cxnLst/>
              <a:rect l="l" t="t" r="r" b="b"/>
              <a:pathLst>
                <a:path w="1146175">
                  <a:moveTo>
                    <a:pt x="0" y="0"/>
                  </a:moveTo>
                  <a:lnTo>
                    <a:pt x="1145550" y="0"/>
                  </a:lnTo>
                </a:path>
              </a:pathLst>
            </a:custGeom>
            <a:ln w="9524">
              <a:solidFill>
                <a:srgbClr val="000000"/>
              </a:solidFill>
            </a:ln>
          </p:spPr>
          <p:txBody>
            <a:bodyPr wrap="square" lIns="0" tIns="0" rIns="0" bIns="0" rtlCol="0"/>
            <a:lstStyle/>
            <a:p>
              <a:endParaRPr/>
            </a:p>
          </p:txBody>
        </p:sp>
        <p:sp>
          <p:nvSpPr>
            <p:cNvPr id="7" name="object 7"/>
            <p:cNvSpPr/>
            <p:nvPr/>
          </p:nvSpPr>
          <p:spPr>
            <a:xfrm>
              <a:off x="3821573" y="2403617"/>
              <a:ext cx="43815" cy="31750"/>
            </a:xfrm>
            <a:custGeom>
              <a:avLst/>
              <a:gdLst/>
              <a:ahLst/>
              <a:cxnLst/>
              <a:rect l="l" t="t" r="r" b="b"/>
              <a:pathLst>
                <a:path w="43814" h="31750">
                  <a:moveTo>
                    <a:pt x="0" y="31465"/>
                  </a:moveTo>
                  <a:lnTo>
                    <a:pt x="0" y="0"/>
                  </a:lnTo>
                  <a:lnTo>
                    <a:pt x="43225" y="15732"/>
                  </a:lnTo>
                  <a:lnTo>
                    <a:pt x="0" y="31465"/>
                  </a:lnTo>
                  <a:close/>
                </a:path>
              </a:pathLst>
            </a:custGeom>
            <a:solidFill>
              <a:srgbClr val="000000"/>
            </a:solidFill>
          </p:spPr>
          <p:txBody>
            <a:bodyPr wrap="square" lIns="0" tIns="0" rIns="0" bIns="0" rtlCol="0"/>
            <a:lstStyle/>
            <a:p>
              <a:endParaRPr/>
            </a:p>
          </p:txBody>
        </p:sp>
        <p:sp>
          <p:nvSpPr>
            <p:cNvPr id="8" name="object 8"/>
            <p:cNvSpPr/>
            <p:nvPr/>
          </p:nvSpPr>
          <p:spPr>
            <a:xfrm>
              <a:off x="3821573" y="2403617"/>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000000"/>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751423" y="1942612"/>
            <a:ext cx="1848399" cy="945111"/>
          </a:xfrm>
          <a:prstGeom prst="rect">
            <a:avLst/>
          </a:prstGeom>
        </p:spPr>
      </p:pic>
      <p:pic>
        <p:nvPicPr>
          <p:cNvPr id="10" name="object 10"/>
          <p:cNvPicPr/>
          <p:nvPr/>
        </p:nvPicPr>
        <p:blipFill>
          <a:blip r:embed="rId3" cstate="print"/>
          <a:stretch>
            <a:fillRect/>
          </a:stretch>
        </p:blipFill>
        <p:spPr>
          <a:xfrm>
            <a:off x="3917995" y="1990725"/>
            <a:ext cx="4837629" cy="9534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6041" y="491059"/>
            <a:ext cx="5241639" cy="482600"/>
          </a:xfrm>
          <a:prstGeom prst="rect">
            <a:avLst/>
          </a:prstGeom>
        </p:spPr>
        <p:txBody>
          <a:bodyPr vert="horz" wrap="square" lIns="0" tIns="12700" rIns="0" bIns="0" rtlCol="0">
            <a:spAutoFit/>
          </a:bodyPr>
          <a:lstStyle/>
          <a:p>
            <a:pPr marL="12700">
              <a:lnSpc>
                <a:spcPct val="100000"/>
              </a:lnSpc>
              <a:spcBef>
                <a:spcPts val="100"/>
              </a:spcBef>
            </a:pPr>
            <a:r>
              <a:rPr sz="3000" b="1" spc="25" dirty="0">
                <a:solidFill>
                  <a:srgbClr val="000000"/>
                </a:solidFill>
              </a:rPr>
              <a:t>Receiver</a:t>
            </a:r>
            <a:r>
              <a:rPr sz="3000" b="1" spc="-250" dirty="0">
                <a:solidFill>
                  <a:srgbClr val="000000"/>
                </a:solidFill>
              </a:rPr>
              <a:t> </a:t>
            </a:r>
            <a:r>
              <a:rPr sz="3000" b="1" spc="65" dirty="0">
                <a:solidFill>
                  <a:srgbClr val="000000"/>
                </a:solidFill>
              </a:rPr>
              <a:t>Operating</a:t>
            </a:r>
            <a:r>
              <a:rPr sz="3000" b="1" spc="-185" dirty="0">
                <a:solidFill>
                  <a:srgbClr val="000000"/>
                </a:solidFill>
              </a:rPr>
              <a:t> </a:t>
            </a:r>
            <a:r>
              <a:rPr sz="3000" b="1" spc="30" dirty="0">
                <a:solidFill>
                  <a:srgbClr val="000000"/>
                </a:solidFill>
              </a:rPr>
              <a:t>Characteristic</a:t>
            </a:r>
            <a:endParaRPr sz="3000" b="1" dirty="0"/>
          </a:p>
        </p:txBody>
      </p:sp>
      <p:sp>
        <p:nvSpPr>
          <p:cNvPr id="3" name="object 3"/>
          <p:cNvSpPr txBox="1"/>
          <p:nvPr/>
        </p:nvSpPr>
        <p:spPr>
          <a:xfrm>
            <a:off x="475249" y="1427031"/>
            <a:ext cx="8023225" cy="2060575"/>
          </a:xfrm>
          <a:prstGeom prst="rect">
            <a:avLst/>
          </a:prstGeom>
        </p:spPr>
        <p:txBody>
          <a:bodyPr vert="horz" wrap="square" lIns="0" tIns="12700" rIns="0" bIns="0" rtlCol="0">
            <a:spAutoFit/>
          </a:bodyPr>
          <a:lstStyle/>
          <a:p>
            <a:pPr marL="379095" indent="-367030">
              <a:lnSpc>
                <a:spcPts val="2155"/>
              </a:lnSpc>
              <a:spcBef>
                <a:spcPts val="100"/>
              </a:spcBef>
              <a:buFont typeface="Arial MT"/>
              <a:buChar char="●"/>
              <a:tabLst>
                <a:tab pos="379095" algn="l"/>
                <a:tab pos="379730" algn="l"/>
              </a:tabLst>
            </a:pPr>
            <a:r>
              <a:rPr sz="1800" spc="70" dirty="0">
                <a:latin typeface="Tahoma"/>
                <a:cs typeface="Tahoma"/>
              </a:rPr>
              <a:t>An</a:t>
            </a:r>
            <a:r>
              <a:rPr sz="1800" spc="-220" dirty="0">
                <a:latin typeface="Tahoma"/>
                <a:cs typeface="Tahoma"/>
              </a:rPr>
              <a:t> </a:t>
            </a:r>
            <a:r>
              <a:rPr sz="1800" spc="100" dirty="0">
                <a:latin typeface="Tahoma"/>
                <a:cs typeface="Tahoma"/>
              </a:rPr>
              <a:t>ROC</a:t>
            </a:r>
            <a:r>
              <a:rPr sz="1800" spc="-215" dirty="0">
                <a:latin typeface="Tahoma"/>
                <a:cs typeface="Tahoma"/>
              </a:rPr>
              <a:t> </a:t>
            </a:r>
            <a:r>
              <a:rPr sz="1800" spc="15" dirty="0">
                <a:latin typeface="Tahoma"/>
                <a:cs typeface="Tahoma"/>
              </a:rPr>
              <a:t>curve</a:t>
            </a:r>
            <a:r>
              <a:rPr sz="1800" spc="-220" dirty="0">
                <a:latin typeface="Tahoma"/>
                <a:cs typeface="Tahoma"/>
              </a:rPr>
              <a:t> </a:t>
            </a:r>
            <a:r>
              <a:rPr sz="1800" spc="10" dirty="0">
                <a:latin typeface="Tahoma"/>
                <a:cs typeface="Tahoma"/>
              </a:rPr>
              <a:t>is</a:t>
            </a:r>
            <a:r>
              <a:rPr sz="1800" spc="-215" dirty="0">
                <a:latin typeface="Tahoma"/>
                <a:cs typeface="Tahoma"/>
              </a:rPr>
              <a:t> </a:t>
            </a:r>
            <a:r>
              <a:rPr sz="1800" spc="-35" dirty="0">
                <a:latin typeface="Tahoma"/>
                <a:cs typeface="Tahoma"/>
              </a:rPr>
              <a:t>a</a:t>
            </a:r>
            <a:r>
              <a:rPr sz="1800" spc="-220" dirty="0">
                <a:latin typeface="Tahoma"/>
                <a:cs typeface="Tahoma"/>
              </a:rPr>
              <a:t> </a:t>
            </a:r>
            <a:r>
              <a:rPr sz="1800" spc="-15" dirty="0">
                <a:latin typeface="Tahoma"/>
                <a:cs typeface="Tahoma"/>
              </a:rPr>
              <a:t>graph</a:t>
            </a:r>
            <a:r>
              <a:rPr sz="1800" spc="-215" dirty="0">
                <a:latin typeface="Tahoma"/>
                <a:cs typeface="Tahoma"/>
              </a:rPr>
              <a:t> </a:t>
            </a:r>
            <a:r>
              <a:rPr sz="1800" dirty="0">
                <a:latin typeface="Tahoma"/>
                <a:cs typeface="Tahoma"/>
              </a:rPr>
              <a:t>showing</a:t>
            </a:r>
            <a:r>
              <a:rPr sz="1800" spc="-215" dirty="0">
                <a:latin typeface="Tahoma"/>
                <a:cs typeface="Tahoma"/>
              </a:rPr>
              <a:t> </a:t>
            </a:r>
            <a:r>
              <a:rPr sz="1800" spc="20" dirty="0">
                <a:latin typeface="Tahoma"/>
                <a:cs typeface="Tahoma"/>
              </a:rPr>
              <a:t>the</a:t>
            </a:r>
            <a:r>
              <a:rPr sz="1800" spc="-220" dirty="0">
                <a:latin typeface="Tahoma"/>
                <a:cs typeface="Tahoma"/>
              </a:rPr>
              <a:t> </a:t>
            </a:r>
            <a:r>
              <a:rPr sz="1800" spc="10" dirty="0">
                <a:latin typeface="Tahoma"/>
                <a:cs typeface="Tahoma"/>
              </a:rPr>
              <a:t>performance</a:t>
            </a:r>
            <a:r>
              <a:rPr sz="1800" spc="-215" dirty="0">
                <a:latin typeface="Tahoma"/>
                <a:cs typeface="Tahoma"/>
              </a:rPr>
              <a:t> </a:t>
            </a:r>
            <a:r>
              <a:rPr sz="1800" spc="25" dirty="0">
                <a:latin typeface="Tahoma"/>
                <a:cs typeface="Tahoma"/>
              </a:rPr>
              <a:t>of</a:t>
            </a:r>
            <a:r>
              <a:rPr sz="1800" spc="-220" dirty="0">
                <a:latin typeface="Tahoma"/>
                <a:cs typeface="Tahoma"/>
              </a:rPr>
              <a:t> </a:t>
            </a:r>
            <a:r>
              <a:rPr sz="1800" spc="-35" dirty="0">
                <a:latin typeface="Tahoma"/>
                <a:cs typeface="Tahoma"/>
              </a:rPr>
              <a:t>a</a:t>
            </a:r>
            <a:r>
              <a:rPr sz="1800" spc="-215" dirty="0">
                <a:latin typeface="Tahoma"/>
                <a:cs typeface="Tahoma"/>
              </a:rPr>
              <a:t> </a:t>
            </a:r>
            <a:r>
              <a:rPr sz="1800" spc="15" dirty="0">
                <a:latin typeface="Tahoma"/>
                <a:cs typeface="Tahoma"/>
              </a:rPr>
              <a:t>classiﬁcation</a:t>
            </a:r>
            <a:r>
              <a:rPr sz="1800" spc="-220" dirty="0">
                <a:latin typeface="Tahoma"/>
                <a:cs typeface="Tahoma"/>
              </a:rPr>
              <a:t> </a:t>
            </a:r>
            <a:r>
              <a:rPr sz="1800" spc="5" dirty="0">
                <a:latin typeface="Tahoma"/>
                <a:cs typeface="Tahoma"/>
              </a:rPr>
              <a:t>model</a:t>
            </a:r>
            <a:r>
              <a:rPr sz="1800" spc="-215" dirty="0">
                <a:latin typeface="Tahoma"/>
                <a:cs typeface="Tahoma"/>
              </a:rPr>
              <a:t> </a:t>
            </a:r>
            <a:r>
              <a:rPr sz="1800" spc="15" dirty="0">
                <a:latin typeface="Tahoma"/>
                <a:cs typeface="Tahoma"/>
              </a:rPr>
              <a:t>at</a:t>
            </a:r>
            <a:endParaRPr sz="1800" dirty="0">
              <a:latin typeface="Tahoma"/>
              <a:cs typeface="Tahoma"/>
            </a:endParaRPr>
          </a:p>
          <a:p>
            <a:pPr marL="379095">
              <a:lnSpc>
                <a:spcPts val="2155"/>
              </a:lnSpc>
            </a:pPr>
            <a:r>
              <a:rPr sz="1800" b="1" spc="-100" dirty="0">
                <a:solidFill>
                  <a:srgbClr val="F46524"/>
                </a:solidFill>
                <a:latin typeface="Tahoma"/>
                <a:cs typeface="Tahoma"/>
              </a:rPr>
              <a:t>al</a:t>
            </a:r>
            <a:r>
              <a:rPr sz="1800" b="1" spc="-65" dirty="0">
                <a:solidFill>
                  <a:srgbClr val="F46524"/>
                </a:solidFill>
                <a:latin typeface="Tahoma"/>
                <a:cs typeface="Tahoma"/>
              </a:rPr>
              <a:t>l</a:t>
            </a:r>
            <a:r>
              <a:rPr sz="1800" b="1" spc="-185" dirty="0">
                <a:solidFill>
                  <a:srgbClr val="F46524"/>
                </a:solidFill>
                <a:latin typeface="Tahoma"/>
                <a:cs typeface="Tahoma"/>
              </a:rPr>
              <a:t> </a:t>
            </a:r>
            <a:r>
              <a:rPr sz="1800" b="1" spc="-105" dirty="0">
                <a:solidFill>
                  <a:srgbClr val="F46524"/>
                </a:solidFill>
                <a:latin typeface="Tahoma"/>
                <a:cs typeface="Tahoma"/>
              </a:rPr>
              <a:t>classiﬁcation</a:t>
            </a:r>
            <a:r>
              <a:rPr sz="1800" b="1" spc="-180" dirty="0">
                <a:solidFill>
                  <a:srgbClr val="F46524"/>
                </a:solidFill>
                <a:latin typeface="Tahoma"/>
                <a:cs typeface="Tahoma"/>
              </a:rPr>
              <a:t> </a:t>
            </a:r>
            <a:r>
              <a:rPr sz="1800" b="1" spc="-100" dirty="0">
                <a:solidFill>
                  <a:srgbClr val="F46524"/>
                </a:solidFill>
                <a:latin typeface="Tahoma"/>
                <a:cs typeface="Tahoma"/>
              </a:rPr>
              <a:t>threshold</a:t>
            </a:r>
            <a:r>
              <a:rPr sz="1800" b="1" spc="-95" dirty="0">
                <a:solidFill>
                  <a:srgbClr val="F46524"/>
                </a:solidFill>
                <a:latin typeface="Tahoma"/>
                <a:cs typeface="Tahoma"/>
              </a:rPr>
              <a:t>s</a:t>
            </a:r>
            <a:r>
              <a:rPr sz="1800" spc="-165" dirty="0">
                <a:latin typeface="Tahoma"/>
                <a:cs typeface="Tahoma"/>
              </a:rPr>
              <a:t>.</a:t>
            </a:r>
            <a:endParaRPr sz="1800" dirty="0">
              <a:latin typeface="Tahoma"/>
              <a:cs typeface="Tahoma"/>
            </a:endParaRPr>
          </a:p>
          <a:p>
            <a:pPr marL="379095" indent="-367030">
              <a:lnSpc>
                <a:spcPct val="100000"/>
              </a:lnSpc>
              <a:spcBef>
                <a:spcPts val="1015"/>
              </a:spcBef>
              <a:buFont typeface="Arial MT"/>
              <a:buChar char="●"/>
              <a:tabLst>
                <a:tab pos="379095" algn="l"/>
                <a:tab pos="379730" algn="l"/>
              </a:tabLst>
            </a:pPr>
            <a:r>
              <a:rPr sz="1800" spc="5" dirty="0">
                <a:latin typeface="Tahoma"/>
                <a:cs typeface="Tahoma"/>
              </a:rPr>
              <a:t>This</a:t>
            </a:r>
            <a:r>
              <a:rPr sz="1800" spc="-220" dirty="0">
                <a:latin typeface="Tahoma"/>
                <a:cs typeface="Tahoma"/>
              </a:rPr>
              <a:t> </a:t>
            </a:r>
            <a:r>
              <a:rPr sz="1800" spc="25" dirty="0">
                <a:latin typeface="Tahoma"/>
                <a:cs typeface="Tahoma"/>
              </a:rPr>
              <a:t>cur</a:t>
            </a:r>
            <a:r>
              <a:rPr sz="1800" dirty="0">
                <a:latin typeface="Tahoma"/>
                <a:cs typeface="Tahoma"/>
              </a:rPr>
              <a:t>v</a:t>
            </a:r>
            <a:r>
              <a:rPr sz="1800" spc="-5" dirty="0">
                <a:latin typeface="Tahoma"/>
                <a:cs typeface="Tahoma"/>
              </a:rPr>
              <a:t>e</a:t>
            </a:r>
            <a:r>
              <a:rPr sz="1800" spc="-220" dirty="0">
                <a:latin typeface="Tahoma"/>
                <a:cs typeface="Tahoma"/>
              </a:rPr>
              <a:t> </a:t>
            </a:r>
            <a:r>
              <a:rPr sz="1800" spc="20" dirty="0">
                <a:latin typeface="Tahoma"/>
                <a:cs typeface="Tahoma"/>
              </a:rPr>
              <a:t>plots</a:t>
            </a:r>
            <a:r>
              <a:rPr sz="1800" spc="-220" dirty="0">
                <a:latin typeface="Tahoma"/>
                <a:cs typeface="Tahoma"/>
              </a:rPr>
              <a:t> </a:t>
            </a:r>
            <a:r>
              <a:rPr sz="1800" spc="45" dirty="0">
                <a:latin typeface="Tahoma"/>
                <a:cs typeface="Tahoma"/>
              </a:rPr>
              <a:t>two</a:t>
            </a:r>
            <a:r>
              <a:rPr sz="1800" spc="-220" dirty="0">
                <a:latin typeface="Tahoma"/>
                <a:cs typeface="Tahoma"/>
              </a:rPr>
              <a:t> </a:t>
            </a:r>
            <a:r>
              <a:rPr sz="1800" spc="15" dirty="0">
                <a:latin typeface="Tahoma"/>
                <a:cs typeface="Tahoma"/>
              </a:rPr>
              <a:t>pa</a:t>
            </a:r>
            <a:r>
              <a:rPr sz="1800" spc="-25" dirty="0">
                <a:latin typeface="Tahoma"/>
                <a:cs typeface="Tahoma"/>
              </a:rPr>
              <a:t>r</a:t>
            </a:r>
            <a:r>
              <a:rPr sz="1800" spc="-20" dirty="0">
                <a:latin typeface="Tahoma"/>
                <a:cs typeface="Tahoma"/>
              </a:rPr>
              <a:t>ameters:</a:t>
            </a:r>
            <a:endParaRPr sz="1800" dirty="0">
              <a:latin typeface="Tahoma"/>
              <a:cs typeface="Tahoma"/>
            </a:endParaRPr>
          </a:p>
          <a:p>
            <a:pPr marL="836294" lvl="1" indent="-336550">
              <a:lnSpc>
                <a:spcPct val="100000"/>
              </a:lnSpc>
              <a:spcBef>
                <a:spcPts val="1005"/>
              </a:spcBef>
              <a:buFont typeface="Arial MT"/>
              <a:buChar char="○"/>
              <a:tabLst>
                <a:tab pos="836294" algn="l"/>
                <a:tab pos="836930" algn="l"/>
              </a:tabLst>
            </a:pPr>
            <a:r>
              <a:rPr sz="1400" spc="-15" dirty="0">
                <a:latin typeface="Tahoma"/>
                <a:cs typeface="Tahoma"/>
              </a:rPr>
              <a:t>True</a:t>
            </a:r>
            <a:r>
              <a:rPr sz="1400" spc="-170" dirty="0">
                <a:latin typeface="Tahoma"/>
                <a:cs typeface="Tahoma"/>
              </a:rPr>
              <a:t> </a:t>
            </a:r>
            <a:r>
              <a:rPr sz="1400" spc="20" dirty="0">
                <a:latin typeface="Tahoma"/>
                <a:cs typeface="Tahoma"/>
              </a:rPr>
              <a:t>Positive</a:t>
            </a:r>
            <a:r>
              <a:rPr sz="1400" spc="-165" dirty="0">
                <a:latin typeface="Tahoma"/>
                <a:cs typeface="Tahoma"/>
              </a:rPr>
              <a:t> </a:t>
            </a:r>
            <a:r>
              <a:rPr sz="1400" spc="10" dirty="0">
                <a:latin typeface="Tahoma"/>
                <a:cs typeface="Tahoma"/>
              </a:rPr>
              <a:t>Rate</a:t>
            </a:r>
            <a:r>
              <a:rPr sz="1400" spc="-165" dirty="0">
                <a:latin typeface="Tahoma"/>
                <a:cs typeface="Tahoma"/>
              </a:rPr>
              <a:t> </a:t>
            </a:r>
            <a:r>
              <a:rPr sz="1400" spc="-85" dirty="0">
                <a:latin typeface="Tahoma"/>
                <a:cs typeface="Tahoma"/>
              </a:rPr>
              <a:t>(</a:t>
            </a:r>
            <a:r>
              <a:rPr sz="1400" b="1" spc="-85" dirty="0">
                <a:solidFill>
                  <a:srgbClr val="F46524"/>
                </a:solidFill>
                <a:latin typeface="Tahoma"/>
                <a:cs typeface="Tahoma"/>
              </a:rPr>
              <a:t>TPR</a:t>
            </a:r>
            <a:r>
              <a:rPr sz="1400" spc="-85" dirty="0">
                <a:latin typeface="Tahoma"/>
                <a:cs typeface="Tahoma"/>
              </a:rPr>
              <a:t>)</a:t>
            </a:r>
            <a:r>
              <a:rPr sz="1400" spc="-165" dirty="0">
                <a:latin typeface="Tahoma"/>
                <a:cs typeface="Tahoma"/>
              </a:rPr>
              <a:t> </a:t>
            </a:r>
            <a:r>
              <a:rPr sz="1400" spc="-145" dirty="0">
                <a:latin typeface="Tahoma"/>
                <a:cs typeface="Tahoma"/>
              </a:rPr>
              <a:t>:</a:t>
            </a:r>
            <a:r>
              <a:rPr sz="1400" spc="-170" dirty="0">
                <a:latin typeface="Tahoma"/>
                <a:cs typeface="Tahoma"/>
              </a:rPr>
              <a:t> </a:t>
            </a:r>
            <a:r>
              <a:rPr sz="1400" spc="15" dirty="0">
                <a:latin typeface="Tahoma"/>
                <a:cs typeface="Tahoma"/>
              </a:rPr>
              <a:t>Fraction</a:t>
            </a:r>
            <a:r>
              <a:rPr sz="1400" spc="-165" dirty="0">
                <a:latin typeface="Tahoma"/>
                <a:cs typeface="Tahoma"/>
              </a:rPr>
              <a:t> </a:t>
            </a:r>
            <a:r>
              <a:rPr sz="1400" spc="20" dirty="0">
                <a:latin typeface="Tahoma"/>
                <a:cs typeface="Tahoma"/>
              </a:rPr>
              <a:t>of</a:t>
            </a:r>
            <a:r>
              <a:rPr sz="1400" spc="-165" dirty="0">
                <a:latin typeface="Tahoma"/>
                <a:cs typeface="Tahoma"/>
              </a:rPr>
              <a:t> </a:t>
            </a:r>
            <a:r>
              <a:rPr sz="1400" spc="15" dirty="0">
                <a:latin typeface="Tahoma"/>
                <a:cs typeface="Tahoma"/>
              </a:rPr>
              <a:t>positive</a:t>
            </a:r>
            <a:r>
              <a:rPr sz="1400" spc="-165" dirty="0">
                <a:latin typeface="Tahoma"/>
                <a:cs typeface="Tahoma"/>
              </a:rPr>
              <a:t> </a:t>
            </a:r>
            <a:r>
              <a:rPr sz="1400" dirty="0">
                <a:latin typeface="Tahoma"/>
                <a:cs typeface="Tahoma"/>
              </a:rPr>
              <a:t>data</a:t>
            </a:r>
            <a:r>
              <a:rPr sz="1400" spc="-170" dirty="0">
                <a:latin typeface="Tahoma"/>
                <a:cs typeface="Tahoma"/>
              </a:rPr>
              <a:t> </a:t>
            </a:r>
            <a:r>
              <a:rPr sz="1400" spc="15" dirty="0">
                <a:latin typeface="Tahoma"/>
                <a:cs typeface="Tahoma"/>
              </a:rPr>
              <a:t>points</a:t>
            </a:r>
            <a:r>
              <a:rPr sz="1400" spc="-165" dirty="0">
                <a:latin typeface="Tahoma"/>
                <a:cs typeface="Tahoma"/>
              </a:rPr>
              <a:t> </a:t>
            </a:r>
            <a:r>
              <a:rPr sz="1400" spc="5" dirty="0">
                <a:latin typeface="Tahoma"/>
                <a:cs typeface="Tahoma"/>
              </a:rPr>
              <a:t>classiﬁed</a:t>
            </a:r>
            <a:r>
              <a:rPr sz="1400" spc="-165" dirty="0">
                <a:latin typeface="Tahoma"/>
                <a:cs typeface="Tahoma"/>
              </a:rPr>
              <a:t> </a:t>
            </a:r>
            <a:r>
              <a:rPr sz="1400" spc="-25" dirty="0">
                <a:latin typeface="Tahoma"/>
                <a:cs typeface="Tahoma"/>
              </a:rPr>
              <a:t>as</a:t>
            </a:r>
            <a:r>
              <a:rPr sz="1400" spc="-165" dirty="0">
                <a:latin typeface="Tahoma"/>
                <a:cs typeface="Tahoma"/>
              </a:rPr>
              <a:t> </a:t>
            </a:r>
            <a:r>
              <a:rPr sz="1400" dirty="0">
                <a:latin typeface="Tahoma"/>
                <a:cs typeface="Tahoma"/>
              </a:rPr>
              <a:t>positive.</a:t>
            </a:r>
          </a:p>
          <a:p>
            <a:pPr lvl="1">
              <a:lnSpc>
                <a:spcPct val="100000"/>
              </a:lnSpc>
              <a:buFont typeface="Arial MT"/>
              <a:buChar char="○"/>
            </a:pPr>
            <a:endParaRPr sz="1700" dirty="0">
              <a:latin typeface="Tahoma"/>
              <a:cs typeface="Tahoma"/>
            </a:endParaRPr>
          </a:p>
          <a:p>
            <a:pPr lvl="1">
              <a:lnSpc>
                <a:spcPct val="100000"/>
              </a:lnSpc>
              <a:spcBef>
                <a:spcPts val="5"/>
              </a:spcBef>
              <a:buFont typeface="Arial MT"/>
              <a:buChar char="○"/>
            </a:pPr>
            <a:endParaRPr sz="1750" dirty="0">
              <a:latin typeface="Tahoma"/>
              <a:cs typeface="Tahoma"/>
            </a:endParaRPr>
          </a:p>
          <a:p>
            <a:pPr marL="836294" lvl="1" indent="-336550">
              <a:lnSpc>
                <a:spcPct val="100000"/>
              </a:lnSpc>
              <a:buFont typeface="Arial MT"/>
              <a:buChar char="○"/>
              <a:tabLst>
                <a:tab pos="836294" algn="l"/>
                <a:tab pos="836930" algn="l"/>
              </a:tabLst>
            </a:pPr>
            <a:r>
              <a:rPr sz="1400" spc="10" dirty="0">
                <a:latin typeface="Tahoma"/>
                <a:cs typeface="Tahoma"/>
              </a:rPr>
              <a:t>False</a:t>
            </a:r>
            <a:r>
              <a:rPr sz="1400" spc="-165" dirty="0">
                <a:latin typeface="Tahoma"/>
                <a:cs typeface="Tahoma"/>
              </a:rPr>
              <a:t> </a:t>
            </a:r>
            <a:r>
              <a:rPr sz="1400" spc="20" dirty="0">
                <a:latin typeface="Tahoma"/>
                <a:cs typeface="Tahoma"/>
              </a:rPr>
              <a:t>Positive</a:t>
            </a:r>
            <a:r>
              <a:rPr sz="1400" spc="-165" dirty="0">
                <a:latin typeface="Tahoma"/>
                <a:cs typeface="Tahoma"/>
              </a:rPr>
              <a:t> </a:t>
            </a:r>
            <a:r>
              <a:rPr sz="1400" spc="10" dirty="0">
                <a:latin typeface="Tahoma"/>
                <a:cs typeface="Tahoma"/>
              </a:rPr>
              <a:t>Rate</a:t>
            </a:r>
            <a:r>
              <a:rPr sz="1400" spc="-165" dirty="0">
                <a:latin typeface="Tahoma"/>
                <a:cs typeface="Tahoma"/>
              </a:rPr>
              <a:t> </a:t>
            </a:r>
            <a:r>
              <a:rPr sz="1400" spc="-85" dirty="0">
                <a:latin typeface="Tahoma"/>
                <a:cs typeface="Tahoma"/>
              </a:rPr>
              <a:t>(</a:t>
            </a:r>
            <a:r>
              <a:rPr sz="1400" b="1" spc="-85" dirty="0">
                <a:solidFill>
                  <a:srgbClr val="F46524"/>
                </a:solidFill>
                <a:latin typeface="Tahoma"/>
                <a:cs typeface="Tahoma"/>
              </a:rPr>
              <a:t>FPR</a:t>
            </a:r>
            <a:r>
              <a:rPr sz="1400" spc="-85" dirty="0">
                <a:latin typeface="Tahoma"/>
                <a:cs typeface="Tahoma"/>
              </a:rPr>
              <a:t>)</a:t>
            </a:r>
            <a:r>
              <a:rPr sz="1400" spc="-165" dirty="0">
                <a:latin typeface="Tahoma"/>
                <a:cs typeface="Tahoma"/>
              </a:rPr>
              <a:t> </a:t>
            </a:r>
            <a:r>
              <a:rPr sz="1400" spc="-145" dirty="0">
                <a:latin typeface="Tahoma"/>
                <a:cs typeface="Tahoma"/>
              </a:rPr>
              <a:t>:</a:t>
            </a:r>
            <a:r>
              <a:rPr sz="1400" spc="-165" dirty="0">
                <a:latin typeface="Tahoma"/>
                <a:cs typeface="Tahoma"/>
              </a:rPr>
              <a:t> </a:t>
            </a:r>
            <a:r>
              <a:rPr sz="1400" spc="15" dirty="0">
                <a:latin typeface="Tahoma"/>
                <a:cs typeface="Tahoma"/>
              </a:rPr>
              <a:t>Fraction</a:t>
            </a:r>
            <a:r>
              <a:rPr sz="1400" spc="-165" dirty="0">
                <a:latin typeface="Tahoma"/>
                <a:cs typeface="Tahoma"/>
              </a:rPr>
              <a:t> </a:t>
            </a:r>
            <a:r>
              <a:rPr sz="1400" spc="20" dirty="0">
                <a:latin typeface="Tahoma"/>
                <a:cs typeface="Tahoma"/>
              </a:rPr>
              <a:t>of</a:t>
            </a:r>
            <a:r>
              <a:rPr sz="1400" spc="-160" dirty="0">
                <a:latin typeface="Tahoma"/>
                <a:cs typeface="Tahoma"/>
              </a:rPr>
              <a:t> </a:t>
            </a:r>
            <a:r>
              <a:rPr sz="1400" spc="-5" dirty="0">
                <a:latin typeface="Tahoma"/>
                <a:cs typeface="Tahoma"/>
              </a:rPr>
              <a:t>negative</a:t>
            </a:r>
            <a:r>
              <a:rPr sz="1400" spc="-165" dirty="0">
                <a:latin typeface="Tahoma"/>
                <a:cs typeface="Tahoma"/>
              </a:rPr>
              <a:t> </a:t>
            </a:r>
            <a:r>
              <a:rPr sz="1400" dirty="0">
                <a:latin typeface="Tahoma"/>
                <a:cs typeface="Tahoma"/>
              </a:rPr>
              <a:t>data</a:t>
            </a:r>
            <a:r>
              <a:rPr sz="1400" spc="-165" dirty="0">
                <a:latin typeface="Tahoma"/>
                <a:cs typeface="Tahoma"/>
              </a:rPr>
              <a:t> </a:t>
            </a:r>
            <a:r>
              <a:rPr sz="1400" spc="15" dirty="0">
                <a:latin typeface="Tahoma"/>
                <a:cs typeface="Tahoma"/>
              </a:rPr>
              <a:t>points</a:t>
            </a:r>
            <a:r>
              <a:rPr sz="1400" spc="-165" dirty="0">
                <a:latin typeface="Tahoma"/>
                <a:cs typeface="Tahoma"/>
              </a:rPr>
              <a:t> </a:t>
            </a:r>
            <a:r>
              <a:rPr sz="1400" spc="5" dirty="0">
                <a:latin typeface="Tahoma"/>
                <a:cs typeface="Tahoma"/>
              </a:rPr>
              <a:t>classiﬁed</a:t>
            </a:r>
            <a:r>
              <a:rPr sz="1400" spc="-165" dirty="0">
                <a:latin typeface="Tahoma"/>
                <a:cs typeface="Tahoma"/>
              </a:rPr>
              <a:t> </a:t>
            </a:r>
            <a:r>
              <a:rPr sz="1400" spc="-25" dirty="0">
                <a:latin typeface="Tahoma"/>
                <a:cs typeface="Tahoma"/>
              </a:rPr>
              <a:t>as</a:t>
            </a:r>
            <a:r>
              <a:rPr sz="1400" spc="-165" dirty="0">
                <a:latin typeface="Tahoma"/>
                <a:cs typeface="Tahoma"/>
              </a:rPr>
              <a:t> </a:t>
            </a:r>
            <a:r>
              <a:rPr sz="1400" dirty="0">
                <a:latin typeface="Tahoma"/>
                <a:cs typeface="Tahoma"/>
              </a:rPr>
              <a:t>positive.</a:t>
            </a:r>
          </a:p>
        </p:txBody>
      </p:sp>
      <p:pic>
        <p:nvPicPr>
          <p:cNvPr id="4" name="object 4"/>
          <p:cNvPicPr/>
          <p:nvPr/>
        </p:nvPicPr>
        <p:blipFill>
          <a:blip r:embed="rId2" cstate="print"/>
          <a:stretch>
            <a:fillRect/>
          </a:stretch>
        </p:blipFill>
        <p:spPr>
          <a:xfrm>
            <a:off x="3124200" y="3581400"/>
            <a:ext cx="1614499" cy="377399"/>
          </a:xfrm>
          <a:prstGeom prst="rect">
            <a:avLst/>
          </a:prstGeom>
        </p:spPr>
      </p:pic>
      <p:pic>
        <p:nvPicPr>
          <p:cNvPr id="5" name="object 5"/>
          <p:cNvPicPr/>
          <p:nvPr/>
        </p:nvPicPr>
        <p:blipFill>
          <a:blip r:embed="rId3" cstate="print"/>
          <a:stretch>
            <a:fillRect/>
          </a:stretch>
        </p:blipFill>
        <p:spPr>
          <a:xfrm>
            <a:off x="3152775" y="2816375"/>
            <a:ext cx="1605955" cy="377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4616" y="429632"/>
            <a:ext cx="5181600" cy="482600"/>
          </a:xfrm>
          <a:prstGeom prst="rect">
            <a:avLst/>
          </a:prstGeom>
        </p:spPr>
        <p:txBody>
          <a:bodyPr vert="horz" wrap="square" lIns="0" tIns="12700" rIns="0" bIns="0" rtlCol="0">
            <a:spAutoFit/>
          </a:bodyPr>
          <a:lstStyle/>
          <a:p>
            <a:pPr marL="12700">
              <a:lnSpc>
                <a:spcPct val="100000"/>
              </a:lnSpc>
              <a:spcBef>
                <a:spcPts val="100"/>
              </a:spcBef>
            </a:pPr>
            <a:r>
              <a:rPr sz="3000" b="1" spc="25" dirty="0">
                <a:solidFill>
                  <a:srgbClr val="000000"/>
                </a:solidFill>
              </a:rPr>
              <a:t>Receiver</a:t>
            </a:r>
            <a:r>
              <a:rPr sz="3000" b="1" spc="-250" dirty="0">
                <a:solidFill>
                  <a:srgbClr val="000000"/>
                </a:solidFill>
              </a:rPr>
              <a:t> </a:t>
            </a:r>
            <a:r>
              <a:rPr sz="3000" b="1" spc="65" dirty="0">
                <a:solidFill>
                  <a:srgbClr val="000000"/>
                </a:solidFill>
              </a:rPr>
              <a:t>Operating</a:t>
            </a:r>
            <a:r>
              <a:rPr sz="3000" b="1" spc="-185" dirty="0">
                <a:solidFill>
                  <a:srgbClr val="000000"/>
                </a:solidFill>
              </a:rPr>
              <a:t> </a:t>
            </a:r>
            <a:r>
              <a:rPr sz="3000" b="1" spc="30" dirty="0">
                <a:solidFill>
                  <a:srgbClr val="000000"/>
                </a:solidFill>
              </a:rPr>
              <a:t>Characteristic</a:t>
            </a:r>
            <a:endParaRPr sz="3000" b="1" dirty="0"/>
          </a:p>
        </p:txBody>
      </p:sp>
      <p:sp>
        <p:nvSpPr>
          <p:cNvPr id="3" name="object 3"/>
          <p:cNvSpPr txBox="1"/>
          <p:nvPr/>
        </p:nvSpPr>
        <p:spPr>
          <a:xfrm>
            <a:off x="475249" y="1225101"/>
            <a:ext cx="7760334" cy="1098550"/>
          </a:xfrm>
          <a:prstGeom prst="rect">
            <a:avLst/>
          </a:prstGeom>
        </p:spPr>
        <p:txBody>
          <a:bodyPr vert="horz" wrap="square" lIns="0" tIns="138430" rIns="0" bIns="0" rtlCol="0">
            <a:spAutoFit/>
          </a:bodyPr>
          <a:lstStyle/>
          <a:p>
            <a:pPr marL="379095" indent="-367030">
              <a:lnSpc>
                <a:spcPct val="100000"/>
              </a:lnSpc>
              <a:spcBef>
                <a:spcPts val="1090"/>
              </a:spcBef>
              <a:buFont typeface="Arial MT"/>
              <a:buChar char="●"/>
              <a:tabLst>
                <a:tab pos="379095" algn="l"/>
                <a:tab pos="379730" algn="l"/>
              </a:tabLst>
            </a:pPr>
            <a:r>
              <a:rPr sz="1800" spc="70" dirty="0">
                <a:latin typeface="Tahoma"/>
                <a:cs typeface="Tahoma"/>
              </a:rPr>
              <a:t>An</a:t>
            </a:r>
            <a:r>
              <a:rPr sz="1800" spc="-220" dirty="0">
                <a:latin typeface="Tahoma"/>
                <a:cs typeface="Tahoma"/>
              </a:rPr>
              <a:t> </a:t>
            </a:r>
            <a:r>
              <a:rPr sz="1800" spc="100" dirty="0">
                <a:latin typeface="Tahoma"/>
                <a:cs typeface="Tahoma"/>
              </a:rPr>
              <a:t>ROC</a:t>
            </a:r>
            <a:r>
              <a:rPr sz="1800" spc="-215" dirty="0">
                <a:latin typeface="Tahoma"/>
                <a:cs typeface="Tahoma"/>
              </a:rPr>
              <a:t> </a:t>
            </a:r>
            <a:r>
              <a:rPr sz="1800" spc="15" dirty="0">
                <a:latin typeface="Tahoma"/>
                <a:cs typeface="Tahoma"/>
              </a:rPr>
              <a:t>curve</a:t>
            </a:r>
            <a:r>
              <a:rPr sz="1800" spc="-220" dirty="0">
                <a:latin typeface="Tahoma"/>
                <a:cs typeface="Tahoma"/>
              </a:rPr>
              <a:t> </a:t>
            </a:r>
            <a:r>
              <a:rPr sz="1800" spc="20" dirty="0">
                <a:latin typeface="Tahoma"/>
                <a:cs typeface="Tahoma"/>
              </a:rPr>
              <a:t>plots</a:t>
            </a:r>
            <a:r>
              <a:rPr sz="1800" spc="-215" dirty="0">
                <a:latin typeface="Tahoma"/>
                <a:cs typeface="Tahoma"/>
              </a:rPr>
              <a:t> </a:t>
            </a:r>
            <a:r>
              <a:rPr sz="1800" b="1" spc="-75" dirty="0">
                <a:solidFill>
                  <a:srgbClr val="F46524"/>
                </a:solidFill>
                <a:latin typeface="Tahoma"/>
                <a:cs typeface="Tahoma"/>
              </a:rPr>
              <a:t>TPR</a:t>
            </a:r>
            <a:r>
              <a:rPr sz="1800" b="1" spc="-180" dirty="0">
                <a:solidFill>
                  <a:srgbClr val="F46524"/>
                </a:solidFill>
                <a:latin typeface="Tahoma"/>
                <a:cs typeface="Tahoma"/>
              </a:rPr>
              <a:t> </a:t>
            </a:r>
            <a:r>
              <a:rPr sz="1800" b="1" spc="-130" dirty="0">
                <a:solidFill>
                  <a:srgbClr val="F46524"/>
                </a:solidFill>
                <a:latin typeface="Tahoma"/>
                <a:cs typeface="Tahoma"/>
              </a:rPr>
              <a:t>vs.</a:t>
            </a:r>
            <a:r>
              <a:rPr sz="1800" b="1" spc="-180" dirty="0">
                <a:solidFill>
                  <a:srgbClr val="F46524"/>
                </a:solidFill>
                <a:latin typeface="Tahoma"/>
                <a:cs typeface="Tahoma"/>
              </a:rPr>
              <a:t> </a:t>
            </a:r>
            <a:r>
              <a:rPr sz="1800" b="1" spc="-80" dirty="0">
                <a:solidFill>
                  <a:srgbClr val="F46524"/>
                </a:solidFill>
                <a:latin typeface="Tahoma"/>
                <a:cs typeface="Tahoma"/>
              </a:rPr>
              <a:t>FPR</a:t>
            </a:r>
            <a:r>
              <a:rPr sz="1800" b="1" spc="-170" dirty="0">
                <a:solidFill>
                  <a:srgbClr val="F46524"/>
                </a:solidFill>
                <a:latin typeface="Tahoma"/>
                <a:cs typeface="Tahoma"/>
              </a:rPr>
              <a:t> </a:t>
            </a:r>
            <a:r>
              <a:rPr sz="1800" spc="15" dirty="0">
                <a:latin typeface="Tahoma"/>
                <a:cs typeface="Tahoma"/>
              </a:rPr>
              <a:t>at</a:t>
            </a:r>
            <a:r>
              <a:rPr sz="1800" spc="-220" dirty="0">
                <a:latin typeface="Tahoma"/>
                <a:cs typeface="Tahoma"/>
              </a:rPr>
              <a:t> </a:t>
            </a:r>
            <a:r>
              <a:rPr sz="1800" spc="25" dirty="0">
                <a:latin typeface="Tahoma"/>
                <a:cs typeface="Tahoma"/>
              </a:rPr>
              <a:t>different</a:t>
            </a:r>
            <a:r>
              <a:rPr sz="1800" spc="-215" dirty="0">
                <a:latin typeface="Tahoma"/>
                <a:cs typeface="Tahoma"/>
              </a:rPr>
              <a:t> </a:t>
            </a:r>
            <a:r>
              <a:rPr sz="1800" spc="15" dirty="0">
                <a:latin typeface="Tahoma"/>
                <a:cs typeface="Tahoma"/>
              </a:rPr>
              <a:t>classiﬁcation</a:t>
            </a:r>
            <a:r>
              <a:rPr sz="1800" spc="-220" dirty="0">
                <a:latin typeface="Tahoma"/>
                <a:cs typeface="Tahoma"/>
              </a:rPr>
              <a:t> </a:t>
            </a:r>
            <a:r>
              <a:rPr sz="1800" dirty="0">
                <a:latin typeface="Tahoma"/>
                <a:cs typeface="Tahoma"/>
              </a:rPr>
              <a:t>thresholds.</a:t>
            </a:r>
          </a:p>
          <a:p>
            <a:pPr marL="379095" marR="5080" indent="-367030">
              <a:lnSpc>
                <a:spcPct val="100000"/>
              </a:lnSpc>
              <a:spcBef>
                <a:spcPts val="990"/>
              </a:spcBef>
              <a:buFont typeface="Arial MT"/>
              <a:buChar char="●"/>
              <a:tabLst>
                <a:tab pos="379095" algn="l"/>
                <a:tab pos="379730" algn="l"/>
              </a:tabLst>
            </a:pPr>
            <a:r>
              <a:rPr sz="1800" spc="10" dirty="0">
                <a:latin typeface="Tahoma"/>
                <a:cs typeface="Tahoma"/>
              </a:rPr>
              <a:t>Lowering</a:t>
            </a:r>
            <a:r>
              <a:rPr sz="1800" spc="-220" dirty="0">
                <a:latin typeface="Tahoma"/>
                <a:cs typeface="Tahoma"/>
              </a:rPr>
              <a:t> </a:t>
            </a:r>
            <a:r>
              <a:rPr sz="1800" spc="20" dirty="0">
                <a:latin typeface="Tahoma"/>
                <a:cs typeface="Tahoma"/>
              </a:rPr>
              <a:t>the</a:t>
            </a:r>
            <a:r>
              <a:rPr sz="1800" spc="-220" dirty="0">
                <a:latin typeface="Tahoma"/>
                <a:cs typeface="Tahoma"/>
              </a:rPr>
              <a:t> </a:t>
            </a:r>
            <a:r>
              <a:rPr sz="1800" spc="15" dirty="0">
                <a:latin typeface="Tahoma"/>
                <a:cs typeface="Tahoma"/>
              </a:rPr>
              <a:t>classiﬁcation</a:t>
            </a:r>
            <a:r>
              <a:rPr sz="1800" spc="-220" dirty="0">
                <a:latin typeface="Tahoma"/>
                <a:cs typeface="Tahoma"/>
              </a:rPr>
              <a:t> </a:t>
            </a:r>
            <a:r>
              <a:rPr sz="1800" spc="20" dirty="0">
                <a:latin typeface="Tahoma"/>
                <a:cs typeface="Tahoma"/>
              </a:rPr>
              <a:t>threshold</a:t>
            </a:r>
            <a:r>
              <a:rPr sz="1800" spc="-215" dirty="0">
                <a:latin typeface="Tahoma"/>
                <a:cs typeface="Tahoma"/>
              </a:rPr>
              <a:t> </a:t>
            </a:r>
            <a:r>
              <a:rPr sz="1800" spc="5" dirty="0">
                <a:latin typeface="Tahoma"/>
                <a:cs typeface="Tahoma"/>
              </a:rPr>
              <a:t>classiﬁes</a:t>
            </a:r>
            <a:r>
              <a:rPr sz="1800" spc="-220" dirty="0">
                <a:latin typeface="Tahoma"/>
                <a:cs typeface="Tahoma"/>
              </a:rPr>
              <a:t> </a:t>
            </a:r>
            <a:r>
              <a:rPr sz="1800" spc="15" dirty="0">
                <a:latin typeface="Tahoma"/>
                <a:cs typeface="Tahoma"/>
              </a:rPr>
              <a:t>more</a:t>
            </a:r>
            <a:r>
              <a:rPr sz="1800" spc="-220" dirty="0">
                <a:latin typeface="Tahoma"/>
                <a:cs typeface="Tahoma"/>
              </a:rPr>
              <a:t> </a:t>
            </a:r>
            <a:r>
              <a:rPr sz="1800" spc="10" dirty="0">
                <a:latin typeface="Tahoma"/>
                <a:cs typeface="Tahoma"/>
              </a:rPr>
              <a:t>items</a:t>
            </a:r>
            <a:r>
              <a:rPr sz="1800" spc="-220" dirty="0">
                <a:latin typeface="Tahoma"/>
                <a:cs typeface="Tahoma"/>
              </a:rPr>
              <a:t> </a:t>
            </a:r>
            <a:r>
              <a:rPr sz="1800" spc="-30" dirty="0">
                <a:latin typeface="Tahoma"/>
                <a:cs typeface="Tahoma"/>
              </a:rPr>
              <a:t>as</a:t>
            </a:r>
            <a:r>
              <a:rPr sz="1800" spc="-215" dirty="0">
                <a:latin typeface="Tahoma"/>
                <a:cs typeface="Tahoma"/>
              </a:rPr>
              <a:t> </a:t>
            </a:r>
            <a:r>
              <a:rPr sz="1800" dirty="0">
                <a:latin typeface="Tahoma"/>
                <a:cs typeface="Tahoma"/>
              </a:rPr>
              <a:t>positive,</a:t>
            </a:r>
            <a:r>
              <a:rPr sz="1800" spc="-220" dirty="0">
                <a:latin typeface="Tahoma"/>
                <a:cs typeface="Tahoma"/>
              </a:rPr>
              <a:t> </a:t>
            </a:r>
            <a:r>
              <a:rPr sz="1800" spc="10" dirty="0">
                <a:latin typeface="Tahoma"/>
                <a:cs typeface="Tahoma"/>
              </a:rPr>
              <a:t>thus </a:t>
            </a:r>
            <a:r>
              <a:rPr sz="1800" spc="-550" dirty="0">
                <a:latin typeface="Tahoma"/>
                <a:cs typeface="Tahoma"/>
              </a:rPr>
              <a:t> </a:t>
            </a:r>
            <a:r>
              <a:rPr sz="1800" dirty="0">
                <a:latin typeface="Tahoma"/>
                <a:cs typeface="Tahoma"/>
              </a:rPr>
              <a:t>increasing</a:t>
            </a:r>
            <a:r>
              <a:rPr sz="1800" spc="-220" dirty="0">
                <a:latin typeface="Tahoma"/>
                <a:cs typeface="Tahoma"/>
              </a:rPr>
              <a:t> </a:t>
            </a:r>
            <a:r>
              <a:rPr sz="1800" spc="25" dirty="0">
                <a:latin typeface="Tahoma"/>
                <a:cs typeface="Tahoma"/>
              </a:rPr>
              <a:t>both</a:t>
            </a:r>
            <a:r>
              <a:rPr sz="1800" spc="-220" dirty="0">
                <a:latin typeface="Tahoma"/>
                <a:cs typeface="Tahoma"/>
              </a:rPr>
              <a:t> </a:t>
            </a:r>
            <a:r>
              <a:rPr sz="1800" spc="10" dirty="0">
                <a:latin typeface="Tahoma"/>
                <a:cs typeface="Tahoma"/>
              </a:rPr>
              <a:t>False</a:t>
            </a:r>
            <a:r>
              <a:rPr sz="1800" spc="-220" dirty="0">
                <a:latin typeface="Tahoma"/>
                <a:cs typeface="Tahoma"/>
              </a:rPr>
              <a:t> </a:t>
            </a:r>
            <a:r>
              <a:rPr sz="1800" spc="20" dirty="0">
                <a:latin typeface="Tahoma"/>
                <a:cs typeface="Tahoma"/>
              </a:rPr>
              <a:t>Positives</a:t>
            </a:r>
            <a:r>
              <a:rPr sz="1800" spc="-220" dirty="0">
                <a:latin typeface="Tahoma"/>
                <a:cs typeface="Tahoma"/>
              </a:rPr>
              <a:t> </a:t>
            </a:r>
            <a:r>
              <a:rPr sz="1800" spc="-10" dirty="0">
                <a:latin typeface="Tahoma"/>
                <a:cs typeface="Tahoma"/>
              </a:rPr>
              <a:t>and</a:t>
            </a:r>
            <a:r>
              <a:rPr sz="1800" spc="-220" dirty="0">
                <a:latin typeface="Tahoma"/>
                <a:cs typeface="Tahoma"/>
              </a:rPr>
              <a:t> </a:t>
            </a:r>
            <a:r>
              <a:rPr sz="1800" spc="-20" dirty="0">
                <a:latin typeface="Tahoma"/>
                <a:cs typeface="Tahoma"/>
              </a:rPr>
              <a:t>True</a:t>
            </a:r>
            <a:r>
              <a:rPr sz="1800" spc="-220" dirty="0">
                <a:latin typeface="Tahoma"/>
                <a:cs typeface="Tahoma"/>
              </a:rPr>
              <a:t> </a:t>
            </a:r>
            <a:r>
              <a:rPr sz="1800" spc="5" dirty="0">
                <a:latin typeface="Tahoma"/>
                <a:cs typeface="Tahoma"/>
              </a:rPr>
              <a:t>Positives.</a:t>
            </a:r>
            <a:endParaRPr sz="1800" dirty="0">
              <a:latin typeface="Tahoma"/>
              <a:cs typeface="Tahoma"/>
            </a:endParaRPr>
          </a:p>
        </p:txBody>
      </p:sp>
      <p:pic>
        <p:nvPicPr>
          <p:cNvPr id="4" name="object 4"/>
          <p:cNvPicPr/>
          <p:nvPr/>
        </p:nvPicPr>
        <p:blipFill>
          <a:blip r:embed="rId2" cstate="print"/>
          <a:stretch>
            <a:fillRect/>
          </a:stretch>
        </p:blipFill>
        <p:spPr>
          <a:xfrm>
            <a:off x="2860430" y="2466790"/>
            <a:ext cx="3221777" cy="25095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0" y="438150"/>
            <a:ext cx="4191000" cy="48260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000000"/>
                </a:solidFill>
              </a:rPr>
              <a:t>A</a:t>
            </a:r>
            <a:r>
              <a:rPr sz="3000" b="1" spc="-25" dirty="0">
                <a:solidFill>
                  <a:srgbClr val="000000"/>
                </a:solidFill>
              </a:rPr>
              <a:t>r</a:t>
            </a:r>
            <a:r>
              <a:rPr sz="3000" b="1" spc="95" dirty="0">
                <a:solidFill>
                  <a:srgbClr val="000000"/>
                </a:solidFill>
              </a:rPr>
              <a:t>ea</a:t>
            </a:r>
            <a:r>
              <a:rPr sz="3000" b="1" spc="-185" dirty="0">
                <a:solidFill>
                  <a:srgbClr val="000000"/>
                </a:solidFill>
              </a:rPr>
              <a:t> </a:t>
            </a:r>
            <a:r>
              <a:rPr sz="3000" b="1" spc="185" dirty="0">
                <a:solidFill>
                  <a:srgbClr val="000000"/>
                </a:solidFill>
              </a:rPr>
              <a:t>U</a:t>
            </a:r>
            <a:r>
              <a:rPr sz="3000" b="1" spc="45" dirty="0">
                <a:solidFill>
                  <a:srgbClr val="000000"/>
                </a:solidFill>
              </a:rPr>
              <a:t>nder</a:t>
            </a:r>
            <a:r>
              <a:rPr sz="3000" b="1" spc="-250" dirty="0">
                <a:solidFill>
                  <a:srgbClr val="000000"/>
                </a:solidFill>
              </a:rPr>
              <a:t> </a:t>
            </a:r>
            <a:r>
              <a:rPr sz="3000" b="1" spc="20" dirty="0">
                <a:solidFill>
                  <a:srgbClr val="000000"/>
                </a:solidFill>
              </a:rPr>
              <a:t>the</a:t>
            </a:r>
            <a:r>
              <a:rPr sz="3000" b="1" spc="-185" dirty="0">
                <a:solidFill>
                  <a:srgbClr val="000000"/>
                </a:solidFill>
              </a:rPr>
              <a:t> </a:t>
            </a:r>
            <a:r>
              <a:rPr sz="3000" b="1" spc="145" dirty="0">
                <a:solidFill>
                  <a:srgbClr val="000000"/>
                </a:solidFill>
              </a:rPr>
              <a:t>R</a:t>
            </a:r>
            <a:r>
              <a:rPr sz="3000" b="1" spc="190" dirty="0">
                <a:solidFill>
                  <a:srgbClr val="000000"/>
                </a:solidFill>
              </a:rPr>
              <a:t>OC</a:t>
            </a:r>
            <a:r>
              <a:rPr sz="3000" b="1" spc="-185" dirty="0">
                <a:solidFill>
                  <a:srgbClr val="000000"/>
                </a:solidFill>
              </a:rPr>
              <a:t> </a:t>
            </a:r>
            <a:r>
              <a:rPr sz="3000" b="1" spc="60" dirty="0">
                <a:solidFill>
                  <a:srgbClr val="000000"/>
                </a:solidFill>
              </a:rPr>
              <a:t>Cur</a:t>
            </a:r>
            <a:r>
              <a:rPr sz="3000" b="1" spc="5" dirty="0">
                <a:solidFill>
                  <a:srgbClr val="000000"/>
                </a:solidFill>
              </a:rPr>
              <a:t>v</a:t>
            </a:r>
            <a:r>
              <a:rPr sz="3000" b="1" spc="70" dirty="0">
                <a:solidFill>
                  <a:srgbClr val="000000"/>
                </a:solidFill>
              </a:rPr>
              <a:t>e</a:t>
            </a:r>
            <a:endParaRPr sz="3000" b="1" dirty="0"/>
          </a:p>
        </p:txBody>
      </p:sp>
      <p:sp>
        <p:nvSpPr>
          <p:cNvPr id="3" name="object 3"/>
          <p:cNvSpPr txBox="1"/>
          <p:nvPr/>
        </p:nvSpPr>
        <p:spPr>
          <a:xfrm>
            <a:off x="475249" y="1350831"/>
            <a:ext cx="8097520" cy="3001645"/>
          </a:xfrm>
          <a:prstGeom prst="rect">
            <a:avLst/>
          </a:prstGeom>
        </p:spPr>
        <p:txBody>
          <a:bodyPr vert="horz" wrap="square" lIns="0" tIns="22860" rIns="0" bIns="0" rtlCol="0">
            <a:spAutoFit/>
          </a:bodyPr>
          <a:lstStyle/>
          <a:p>
            <a:pPr marL="379095" marR="167640" indent="-367030">
              <a:lnSpc>
                <a:spcPts val="2150"/>
              </a:lnSpc>
              <a:spcBef>
                <a:spcPts val="180"/>
              </a:spcBef>
              <a:buFont typeface="Arial MT"/>
              <a:buChar char="●"/>
              <a:tabLst>
                <a:tab pos="379095" algn="l"/>
                <a:tab pos="379730" algn="l"/>
              </a:tabLst>
            </a:pPr>
            <a:r>
              <a:rPr sz="1800" spc="90" dirty="0">
                <a:latin typeface="Tahoma"/>
                <a:cs typeface="Tahoma"/>
              </a:rPr>
              <a:t>A</a:t>
            </a:r>
            <a:r>
              <a:rPr sz="1800" spc="140" dirty="0">
                <a:latin typeface="Tahoma"/>
                <a:cs typeface="Tahoma"/>
              </a:rPr>
              <a:t>UC</a:t>
            </a:r>
            <a:r>
              <a:rPr sz="1800" spc="-220" dirty="0">
                <a:latin typeface="Tahoma"/>
                <a:cs typeface="Tahoma"/>
              </a:rPr>
              <a:t> </a:t>
            </a:r>
            <a:r>
              <a:rPr sz="1800" spc="-10" dirty="0">
                <a:latin typeface="Tahoma"/>
                <a:cs typeface="Tahoma"/>
              </a:rPr>
              <a:t>measures</a:t>
            </a:r>
            <a:r>
              <a:rPr sz="1800" spc="-220" dirty="0">
                <a:latin typeface="Tahoma"/>
                <a:cs typeface="Tahoma"/>
              </a:rPr>
              <a:t> </a:t>
            </a:r>
            <a:r>
              <a:rPr sz="1800" spc="20" dirty="0">
                <a:latin typeface="Tahoma"/>
                <a:cs typeface="Tahoma"/>
              </a:rPr>
              <a:t>the</a:t>
            </a:r>
            <a:r>
              <a:rPr sz="1800" spc="-220" dirty="0">
                <a:latin typeface="Tahoma"/>
                <a:cs typeface="Tahoma"/>
              </a:rPr>
              <a:t> </a:t>
            </a:r>
            <a:r>
              <a:rPr sz="1800" b="1" spc="-85" dirty="0">
                <a:solidFill>
                  <a:srgbClr val="F46524"/>
                </a:solidFill>
                <a:latin typeface="Tahoma"/>
                <a:cs typeface="Tahoma"/>
              </a:rPr>
              <a:t>entir</a:t>
            </a:r>
            <a:r>
              <a:rPr sz="1800" b="1" spc="-100" dirty="0">
                <a:solidFill>
                  <a:srgbClr val="F46524"/>
                </a:solidFill>
                <a:latin typeface="Tahoma"/>
                <a:cs typeface="Tahoma"/>
              </a:rPr>
              <a:t>e</a:t>
            </a:r>
            <a:r>
              <a:rPr sz="1800" b="1" spc="-185" dirty="0">
                <a:solidFill>
                  <a:srgbClr val="F46524"/>
                </a:solidFill>
                <a:latin typeface="Tahoma"/>
                <a:cs typeface="Tahoma"/>
              </a:rPr>
              <a:t> </a:t>
            </a:r>
            <a:r>
              <a:rPr sz="1800" b="1" spc="-110" dirty="0">
                <a:solidFill>
                  <a:srgbClr val="F46524"/>
                </a:solidFill>
                <a:latin typeface="Tahoma"/>
                <a:cs typeface="Tahoma"/>
              </a:rPr>
              <a:t>two-dimensional</a:t>
            </a:r>
            <a:r>
              <a:rPr sz="1800" b="1" spc="-180" dirty="0">
                <a:solidFill>
                  <a:srgbClr val="F46524"/>
                </a:solidFill>
                <a:latin typeface="Tahoma"/>
                <a:cs typeface="Tahoma"/>
              </a:rPr>
              <a:t> </a:t>
            </a:r>
            <a:r>
              <a:rPr sz="1800" b="1" spc="-110" dirty="0">
                <a:solidFill>
                  <a:srgbClr val="F46524"/>
                </a:solidFill>
                <a:latin typeface="Tahoma"/>
                <a:cs typeface="Tahoma"/>
              </a:rPr>
              <a:t>are</a:t>
            </a:r>
            <a:r>
              <a:rPr sz="1800" b="1" spc="-114" dirty="0">
                <a:solidFill>
                  <a:srgbClr val="F46524"/>
                </a:solidFill>
                <a:latin typeface="Tahoma"/>
                <a:cs typeface="Tahoma"/>
              </a:rPr>
              <a:t>a</a:t>
            </a:r>
            <a:r>
              <a:rPr sz="1800" b="1" spc="-170" dirty="0">
                <a:solidFill>
                  <a:srgbClr val="F46524"/>
                </a:solidFill>
                <a:latin typeface="Tahoma"/>
                <a:cs typeface="Tahoma"/>
              </a:rPr>
              <a:t> </a:t>
            </a:r>
            <a:r>
              <a:rPr sz="1800" spc="10" dirty="0">
                <a:latin typeface="Tahoma"/>
                <a:cs typeface="Tahoma"/>
              </a:rPr>
              <a:t>underneath</a:t>
            </a:r>
            <a:r>
              <a:rPr sz="1800" spc="-220" dirty="0">
                <a:latin typeface="Tahoma"/>
                <a:cs typeface="Tahoma"/>
              </a:rPr>
              <a:t> </a:t>
            </a:r>
            <a:r>
              <a:rPr sz="1800" spc="20" dirty="0">
                <a:latin typeface="Tahoma"/>
                <a:cs typeface="Tahoma"/>
              </a:rPr>
              <a:t>the</a:t>
            </a:r>
            <a:r>
              <a:rPr sz="1800" spc="-220" dirty="0">
                <a:latin typeface="Tahoma"/>
                <a:cs typeface="Tahoma"/>
              </a:rPr>
              <a:t> </a:t>
            </a:r>
            <a:r>
              <a:rPr sz="1800" spc="30" dirty="0">
                <a:latin typeface="Tahoma"/>
                <a:cs typeface="Tahoma"/>
              </a:rPr>
              <a:t>entire</a:t>
            </a:r>
            <a:r>
              <a:rPr sz="1800" spc="-220" dirty="0">
                <a:latin typeface="Tahoma"/>
                <a:cs typeface="Tahoma"/>
              </a:rPr>
              <a:t> </a:t>
            </a:r>
            <a:r>
              <a:rPr sz="1800" spc="-5" dirty="0">
                <a:latin typeface="Tahoma"/>
                <a:cs typeface="Tahoma"/>
              </a:rPr>
              <a:t>R</a:t>
            </a:r>
            <a:r>
              <a:rPr sz="1800" spc="114" dirty="0">
                <a:latin typeface="Tahoma"/>
                <a:cs typeface="Tahoma"/>
              </a:rPr>
              <a:t>OC  </a:t>
            </a:r>
            <a:r>
              <a:rPr sz="1800" spc="15" dirty="0">
                <a:latin typeface="Tahoma"/>
                <a:cs typeface="Tahoma"/>
              </a:rPr>
              <a:t>curve</a:t>
            </a:r>
            <a:r>
              <a:rPr sz="1800" spc="-225" dirty="0">
                <a:latin typeface="Tahoma"/>
                <a:cs typeface="Tahoma"/>
              </a:rPr>
              <a:t> </a:t>
            </a:r>
            <a:r>
              <a:rPr sz="1800" spc="25" dirty="0">
                <a:latin typeface="Tahoma"/>
                <a:cs typeface="Tahoma"/>
              </a:rPr>
              <a:t>from</a:t>
            </a:r>
            <a:r>
              <a:rPr sz="1800" spc="-220" dirty="0">
                <a:latin typeface="Tahoma"/>
                <a:cs typeface="Tahoma"/>
              </a:rPr>
              <a:t> </a:t>
            </a:r>
            <a:r>
              <a:rPr sz="1800" spc="-70" dirty="0">
                <a:latin typeface="Tahoma"/>
                <a:cs typeface="Tahoma"/>
              </a:rPr>
              <a:t>(0,0)</a:t>
            </a:r>
            <a:r>
              <a:rPr sz="1800" spc="-220" dirty="0">
                <a:latin typeface="Tahoma"/>
                <a:cs typeface="Tahoma"/>
              </a:rPr>
              <a:t> </a:t>
            </a:r>
            <a:r>
              <a:rPr sz="1800" spc="45" dirty="0">
                <a:latin typeface="Tahoma"/>
                <a:cs typeface="Tahoma"/>
              </a:rPr>
              <a:t>to</a:t>
            </a:r>
            <a:r>
              <a:rPr sz="1800" spc="-220" dirty="0">
                <a:latin typeface="Tahoma"/>
                <a:cs typeface="Tahoma"/>
              </a:rPr>
              <a:t> </a:t>
            </a:r>
            <a:r>
              <a:rPr sz="1800" spc="-85" dirty="0">
                <a:latin typeface="Tahoma"/>
                <a:cs typeface="Tahoma"/>
              </a:rPr>
              <a:t>(1,1).</a:t>
            </a:r>
            <a:endParaRPr sz="1800" dirty="0">
              <a:latin typeface="Tahoma"/>
              <a:cs typeface="Tahoma"/>
            </a:endParaRPr>
          </a:p>
          <a:p>
            <a:pPr marL="379095" indent="-367030">
              <a:lnSpc>
                <a:spcPct val="100000"/>
              </a:lnSpc>
              <a:spcBef>
                <a:spcPts val="944"/>
              </a:spcBef>
              <a:buFont typeface="Arial MT"/>
              <a:buChar char="●"/>
              <a:tabLst>
                <a:tab pos="379095" algn="l"/>
                <a:tab pos="379730" algn="l"/>
              </a:tabLst>
            </a:pPr>
            <a:r>
              <a:rPr sz="1800" spc="90" dirty="0">
                <a:latin typeface="Tahoma"/>
                <a:cs typeface="Tahoma"/>
              </a:rPr>
              <a:t>More</a:t>
            </a:r>
            <a:r>
              <a:rPr sz="1800" spc="-220" dirty="0">
                <a:latin typeface="Tahoma"/>
                <a:cs typeface="Tahoma"/>
              </a:rPr>
              <a:t> </a:t>
            </a:r>
            <a:r>
              <a:rPr sz="1800" spc="20" dirty="0">
                <a:latin typeface="Tahoma"/>
                <a:cs typeface="Tahoma"/>
              </a:rPr>
              <a:t>the</a:t>
            </a:r>
            <a:r>
              <a:rPr sz="1800" spc="-220" dirty="0">
                <a:latin typeface="Tahoma"/>
                <a:cs typeface="Tahoma"/>
              </a:rPr>
              <a:t> </a:t>
            </a:r>
            <a:r>
              <a:rPr sz="1800" dirty="0">
                <a:latin typeface="Tahoma"/>
                <a:cs typeface="Tahoma"/>
              </a:rPr>
              <a:t>area</a:t>
            </a:r>
            <a:r>
              <a:rPr sz="1800" spc="-220" dirty="0">
                <a:latin typeface="Tahoma"/>
                <a:cs typeface="Tahoma"/>
              </a:rPr>
              <a:t> </a:t>
            </a:r>
            <a:r>
              <a:rPr sz="1800" spc="15" dirty="0">
                <a:latin typeface="Tahoma"/>
                <a:cs typeface="Tahoma"/>
              </a:rPr>
              <a:t>under</a:t>
            </a:r>
            <a:r>
              <a:rPr sz="1800" spc="-220" dirty="0">
                <a:latin typeface="Tahoma"/>
                <a:cs typeface="Tahoma"/>
              </a:rPr>
              <a:t> </a:t>
            </a:r>
            <a:r>
              <a:rPr sz="1800" spc="25" dirty="0">
                <a:latin typeface="Tahoma"/>
                <a:cs typeface="Tahoma"/>
              </a:rPr>
              <a:t>cur</a:t>
            </a:r>
            <a:r>
              <a:rPr sz="1800" dirty="0">
                <a:latin typeface="Tahoma"/>
                <a:cs typeface="Tahoma"/>
              </a:rPr>
              <a:t>v</a:t>
            </a:r>
            <a:r>
              <a:rPr sz="1800" spc="-5" dirty="0">
                <a:latin typeface="Tahoma"/>
                <a:cs typeface="Tahoma"/>
              </a:rPr>
              <a:t>e</a:t>
            </a:r>
            <a:r>
              <a:rPr sz="1800" spc="-220" dirty="0">
                <a:latin typeface="Tahoma"/>
                <a:cs typeface="Tahoma"/>
              </a:rPr>
              <a:t> </a:t>
            </a:r>
            <a:r>
              <a:rPr sz="1800" spc="35" dirty="0">
                <a:latin typeface="Tahoma"/>
                <a:cs typeface="Tahoma"/>
              </a:rPr>
              <a:t>better</a:t>
            </a:r>
            <a:r>
              <a:rPr sz="1800" spc="-220" dirty="0">
                <a:latin typeface="Tahoma"/>
                <a:cs typeface="Tahoma"/>
              </a:rPr>
              <a:t> </a:t>
            </a:r>
            <a:r>
              <a:rPr sz="1800" spc="20" dirty="0">
                <a:latin typeface="Tahoma"/>
                <a:cs typeface="Tahoma"/>
              </a:rPr>
              <a:t>the</a:t>
            </a:r>
            <a:r>
              <a:rPr sz="1800" spc="-220" dirty="0">
                <a:latin typeface="Tahoma"/>
                <a:cs typeface="Tahoma"/>
              </a:rPr>
              <a:t> </a:t>
            </a:r>
            <a:r>
              <a:rPr sz="1800" spc="15" dirty="0">
                <a:latin typeface="Tahoma"/>
                <a:cs typeface="Tahoma"/>
              </a:rPr>
              <a:t>classiﬁer!</a:t>
            </a:r>
            <a:endParaRPr sz="1800" dirty="0">
              <a:latin typeface="Tahoma"/>
              <a:cs typeface="Tahoma"/>
            </a:endParaRPr>
          </a:p>
          <a:p>
            <a:pPr marL="379095" marR="610870" indent="-367030">
              <a:lnSpc>
                <a:spcPct val="100000"/>
              </a:lnSpc>
              <a:spcBef>
                <a:spcPts val="990"/>
              </a:spcBef>
              <a:buFont typeface="Arial MT"/>
              <a:buChar char="●"/>
              <a:tabLst>
                <a:tab pos="379095" algn="l"/>
                <a:tab pos="379730" algn="l"/>
              </a:tabLst>
            </a:pPr>
            <a:r>
              <a:rPr sz="1800" spc="125" dirty="0">
                <a:latin typeface="Tahoma"/>
                <a:cs typeface="Tahoma"/>
              </a:rPr>
              <a:t>AUC</a:t>
            </a:r>
            <a:r>
              <a:rPr sz="1800" spc="-220" dirty="0">
                <a:latin typeface="Tahoma"/>
                <a:cs typeface="Tahoma"/>
              </a:rPr>
              <a:t> </a:t>
            </a:r>
            <a:r>
              <a:rPr sz="1800" spc="15" dirty="0">
                <a:latin typeface="Tahoma"/>
                <a:cs typeface="Tahoma"/>
              </a:rPr>
              <a:t>provides</a:t>
            </a:r>
            <a:r>
              <a:rPr sz="1800" spc="-215" dirty="0">
                <a:latin typeface="Tahoma"/>
                <a:cs typeface="Tahoma"/>
              </a:rPr>
              <a:t> </a:t>
            </a:r>
            <a:r>
              <a:rPr sz="1800" spc="-20" dirty="0">
                <a:latin typeface="Tahoma"/>
                <a:cs typeface="Tahoma"/>
              </a:rPr>
              <a:t>an</a:t>
            </a:r>
            <a:r>
              <a:rPr sz="1800" spc="-220" dirty="0">
                <a:latin typeface="Tahoma"/>
                <a:cs typeface="Tahoma"/>
              </a:rPr>
              <a:t> </a:t>
            </a:r>
            <a:r>
              <a:rPr sz="1800" b="1" spc="-140" dirty="0">
                <a:solidFill>
                  <a:srgbClr val="F46524"/>
                </a:solidFill>
                <a:latin typeface="Tahoma"/>
                <a:cs typeface="Tahoma"/>
              </a:rPr>
              <a:t>aggregate</a:t>
            </a:r>
            <a:r>
              <a:rPr sz="1800" b="1" spc="-180" dirty="0">
                <a:solidFill>
                  <a:srgbClr val="F46524"/>
                </a:solidFill>
                <a:latin typeface="Tahoma"/>
                <a:cs typeface="Tahoma"/>
              </a:rPr>
              <a:t> </a:t>
            </a:r>
            <a:r>
              <a:rPr sz="1800" b="1" spc="-125" dirty="0">
                <a:solidFill>
                  <a:srgbClr val="F46524"/>
                </a:solidFill>
                <a:latin typeface="Tahoma"/>
                <a:cs typeface="Tahoma"/>
              </a:rPr>
              <a:t>measure</a:t>
            </a:r>
            <a:r>
              <a:rPr sz="1800" b="1" spc="-180" dirty="0">
                <a:solidFill>
                  <a:srgbClr val="F46524"/>
                </a:solidFill>
                <a:latin typeface="Tahoma"/>
                <a:cs typeface="Tahoma"/>
              </a:rPr>
              <a:t> </a:t>
            </a:r>
            <a:r>
              <a:rPr sz="1800" b="1" spc="-75" dirty="0">
                <a:solidFill>
                  <a:srgbClr val="F46524"/>
                </a:solidFill>
                <a:latin typeface="Tahoma"/>
                <a:cs typeface="Tahoma"/>
              </a:rPr>
              <a:t>of</a:t>
            </a:r>
            <a:r>
              <a:rPr sz="1800" b="1" spc="-180" dirty="0">
                <a:solidFill>
                  <a:srgbClr val="F46524"/>
                </a:solidFill>
                <a:latin typeface="Tahoma"/>
                <a:cs typeface="Tahoma"/>
              </a:rPr>
              <a:t> </a:t>
            </a:r>
            <a:r>
              <a:rPr sz="1800" b="1" spc="-110" dirty="0">
                <a:solidFill>
                  <a:srgbClr val="F46524"/>
                </a:solidFill>
                <a:latin typeface="Tahoma"/>
                <a:cs typeface="Tahoma"/>
              </a:rPr>
              <a:t>performance</a:t>
            </a:r>
            <a:r>
              <a:rPr sz="1800" b="1" spc="-155" dirty="0">
                <a:solidFill>
                  <a:srgbClr val="F46524"/>
                </a:solidFill>
                <a:latin typeface="Tahoma"/>
                <a:cs typeface="Tahoma"/>
              </a:rPr>
              <a:t> </a:t>
            </a:r>
            <a:r>
              <a:rPr sz="1800" spc="5" dirty="0">
                <a:latin typeface="Tahoma"/>
                <a:cs typeface="Tahoma"/>
              </a:rPr>
              <a:t>across</a:t>
            </a:r>
            <a:r>
              <a:rPr sz="1800" spc="-215" dirty="0">
                <a:latin typeface="Tahoma"/>
                <a:cs typeface="Tahoma"/>
              </a:rPr>
              <a:t> </a:t>
            </a:r>
            <a:r>
              <a:rPr sz="1800" spc="20" dirty="0">
                <a:latin typeface="Tahoma"/>
                <a:cs typeface="Tahoma"/>
              </a:rPr>
              <a:t>all</a:t>
            </a:r>
            <a:r>
              <a:rPr sz="1800" spc="-220" dirty="0">
                <a:latin typeface="Tahoma"/>
                <a:cs typeface="Tahoma"/>
              </a:rPr>
              <a:t> </a:t>
            </a:r>
            <a:r>
              <a:rPr sz="1800" spc="10" dirty="0">
                <a:latin typeface="Tahoma"/>
                <a:cs typeface="Tahoma"/>
              </a:rPr>
              <a:t>possible </a:t>
            </a:r>
            <a:r>
              <a:rPr sz="1800" spc="-545" dirty="0">
                <a:latin typeface="Tahoma"/>
                <a:cs typeface="Tahoma"/>
              </a:rPr>
              <a:t> </a:t>
            </a:r>
            <a:r>
              <a:rPr sz="1800" spc="15" dirty="0">
                <a:latin typeface="Tahoma"/>
                <a:cs typeface="Tahoma"/>
              </a:rPr>
              <a:t>classiﬁcation</a:t>
            </a:r>
            <a:r>
              <a:rPr sz="1800" spc="-225" dirty="0">
                <a:latin typeface="Tahoma"/>
                <a:cs typeface="Tahoma"/>
              </a:rPr>
              <a:t> </a:t>
            </a:r>
            <a:r>
              <a:rPr sz="1800" dirty="0">
                <a:latin typeface="Tahoma"/>
                <a:cs typeface="Tahoma"/>
              </a:rPr>
              <a:t>thresholds.</a:t>
            </a:r>
          </a:p>
          <a:p>
            <a:pPr marL="379095" marR="474345" indent="-367030">
              <a:lnSpc>
                <a:spcPct val="100000"/>
              </a:lnSpc>
              <a:spcBef>
                <a:spcPts val="1005"/>
              </a:spcBef>
              <a:buFont typeface="Arial MT"/>
              <a:buChar char="●"/>
              <a:tabLst>
                <a:tab pos="379095" algn="l"/>
                <a:tab pos="379730" algn="l"/>
              </a:tabLst>
            </a:pPr>
            <a:r>
              <a:rPr sz="1800" spc="125" dirty="0">
                <a:latin typeface="Tahoma"/>
                <a:cs typeface="Tahoma"/>
              </a:rPr>
              <a:t>AUC</a:t>
            </a:r>
            <a:r>
              <a:rPr sz="1800" spc="-220" dirty="0">
                <a:latin typeface="Tahoma"/>
                <a:cs typeface="Tahoma"/>
              </a:rPr>
              <a:t> </a:t>
            </a:r>
            <a:r>
              <a:rPr sz="1800" spc="-10" dirty="0">
                <a:latin typeface="Tahoma"/>
                <a:cs typeface="Tahoma"/>
              </a:rPr>
              <a:t>can</a:t>
            </a:r>
            <a:r>
              <a:rPr sz="1800" spc="-220" dirty="0">
                <a:latin typeface="Tahoma"/>
                <a:cs typeface="Tahoma"/>
              </a:rPr>
              <a:t> </a:t>
            </a:r>
            <a:r>
              <a:rPr sz="1800" dirty="0">
                <a:latin typeface="Tahoma"/>
                <a:cs typeface="Tahoma"/>
              </a:rPr>
              <a:t>be</a:t>
            </a:r>
            <a:r>
              <a:rPr sz="1800" spc="-220" dirty="0">
                <a:latin typeface="Tahoma"/>
                <a:cs typeface="Tahoma"/>
              </a:rPr>
              <a:t> </a:t>
            </a:r>
            <a:r>
              <a:rPr sz="1800" spc="30" dirty="0">
                <a:latin typeface="Tahoma"/>
                <a:cs typeface="Tahoma"/>
              </a:rPr>
              <a:t>interpreted</a:t>
            </a:r>
            <a:r>
              <a:rPr sz="1800" spc="-220" dirty="0">
                <a:latin typeface="Tahoma"/>
                <a:cs typeface="Tahoma"/>
              </a:rPr>
              <a:t> </a:t>
            </a:r>
            <a:r>
              <a:rPr sz="1800" spc="-30" dirty="0">
                <a:latin typeface="Tahoma"/>
                <a:cs typeface="Tahoma"/>
              </a:rPr>
              <a:t>as</a:t>
            </a:r>
            <a:r>
              <a:rPr sz="1800" spc="-215" dirty="0">
                <a:latin typeface="Tahoma"/>
                <a:cs typeface="Tahoma"/>
              </a:rPr>
              <a:t> </a:t>
            </a:r>
            <a:r>
              <a:rPr sz="1800" spc="20" dirty="0">
                <a:latin typeface="Tahoma"/>
                <a:cs typeface="Tahoma"/>
              </a:rPr>
              <a:t>the</a:t>
            </a:r>
            <a:r>
              <a:rPr sz="1800" spc="-220" dirty="0">
                <a:latin typeface="Tahoma"/>
                <a:cs typeface="Tahoma"/>
              </a:rPr>
              <a:t> </a:t>
            </a:r>
            <a:r>
              <a:rPr sz="1800" b="1" spc="-90" dirty="0">
                <a:solidFill>
                  <a:srgbClr val="F46524"/>
                </a:solidFill>
                <a:latin typeface="Tahoma"/>
                <a:cs typeface="Tahoma"/>
              </a:rPr>
              <a:t>probability</a:t>
            </a:r>
            <a:r>
              <a:rPr sz="1800" b="1" spc="-175" dirty="0">
                <a:solidFill>
                  <a:srgbClr val="F46524"/>
                </a:solidFill>
                <a:latin typeface="Tahoma"/>
                <a:cs typeface="Tahoma"/>
              </a:rPr>
              <a:t> </a:t>
            </a:r>
            <a:r>
              <a:rPr sz="1800" spc="25" dirty="0">
                <a:latin typeface="Tahoma"/>
                <a:cs typeface="Tahoma"/>
              </a:rPr>
              <a:t>that</a:t>
            </a:r>
            <a:r>
              <a:rPr sz="1800" spc="-220" dirty="0">
                <a:latin typeface="Tahoma"/>
                <a:cs typeface="Tahoma"/>
              </a:rPr>
              <a:t> </a:t>
            </a:r>
            <a:r>
              <a:rPr sz="1800" spc="20" dirty="0">
                <a:latin typeface="Tahoma"/>
                <a:cs typeface="Tahoma"/>
              </a:rPr>
              <a:t>the</a:t>
            </a:r>
            <a:r>
              <a:rPr sz="1800" spc="-215" dirty="0">
                <a:latin typeface="Tahoma"/>
                <a:cs typeface="Tahoma"/>
              </a:rPr>
              <a:t> </a:t>
            </a:r>
            <a:r>
              <a:rPr sz="1800" spc="5" dirty="0">
                <a:latin typeface="Tahoma"/>
                <a:cs typeface="Tahoma"/>
              </a:rPr>
              <a:t>model</a:t>
            </a:r>
            <a:r>
              <a:rPr sz="1800" spc="-220" dirty="0">
                <a:latin typeface="Tahoma"/>
                <a:cs typeface="Tahoma"/>
              </a:rPr>
              <a:t> </a:t>
            </a:r>
            <a:r>
              <a:rPr sz="1800" spc="5" dirty="0">
                <a:latin typeface="Tahoma"/>
                <a:cs typeface="Tahoma"/>
              </a:rPr>
              <a:t>ranks</a:t>
            </a:r>
            <a:r>
              <a:rPr sz="1800" spc="-220" dirty="0">
                <a:latin typeface="Tahoma"/>
                <a:cs typeface="Tahoma"/>
              </a:rPr>
              <a:t> </a:t>
            </a:r>
            <a:r>
              <a:rPr sz="1800" spc="-35" dirty="0">
                <a:latin typeface="Tahoma"/>
                <a:cs typeface="Tahoma"/>
              </a:rPr>
              <a:t>a</a:t>
            </a:r>
            <a:r>
              <a:rPr sz="1800" spc="-220" dirty="0">
                <a:latin typeface="Tahoma"/>
                <a:cs typeface="Tahoma"/>
              </a:rPr>
              <a:t> </a:t>
            </a:r>
            <a:r>
              <a:rPr sz="1800" dirty="0">
                <a:latin typeface="Tahoma"/>
                <a:cs typeface="Tahoma"/>
              </a:rPr>
              <a:t>random </a:t>
            </a:r>
            <a:r>
              <a:rPr sz="1800" spc="-545" dirty="0">
                <a:latin typeface="Tahoma"/>
                <a:cs typeface="Tahoma"/>
              </a:rPr>
              <a:t> </a:t>
            </a:r>
            <a:r>
              <a:rPr sz="1800" spc="25" dirty="0">
                <a:latin typeface="Tahoma"/>
                <a:cs typeface="Tahoma"/>
              </a:rPr>
              <a:t>positi</a:t>
            </a:r>
            <a:r>
              <a:rPr sz="1800" spc="5" dirty="0">
                <a:latin typeface="Tahoma"/>
                <a:cs typeface="Tahoma"/>
              </a:rPr>
              <a:t>v</a:t>
            </a:r>
            <a:r>
              <a:rPr sz="1800" spc="-5" dirty="0">
                <a:latin typeface="Tahoma"/>
                <a:cs typeface="Tahoma"/>
              </a:rPr>
              <a:t>e</a:t>
            </a:r>
            <a:r>
              <a:rPr sz="1800" spc="-220" dirty="0">
                <a:latin typeface="Tahoma"/>
                <a:cs typeface="Tahoma"/>
              </a:rPr>
              <a:t> </a:t>
            </a:r>
            <a:r>
              <a:rPr sz="1800" spc="-60" dirty="0">
                <a:latin typeface="Tahoma"/>
                <a:cs typeface="Tahoma"/>
              </a:rPr>
              <a:t>e</a:t>
            </a:r>
            <a:r>
              <a:rPr sz="1800" spc="-5" dirty="0">
                <a:latin typeface="Tahoma"/>
                <a:cs typeface="Tahoma"/>
              </a:rPr>
              <a:t>xample</a:t>
            </a:r>
            <a:r>
              <a:rPr sz="1800" spc="-220" dirty="0">
                <a:latin typeface="Tahoma"/>
                <a:cs typeface="Tahoma"/>
              </a:rPr>
              <a:t> </a:t>
            </a:r>
            <a:r>
              <a:rPr sz="1800" spc="15" dirty="0">
                <a:latin typeface="Tahoma"/>
                <a:cs typeface="Tahoma"/>
              </a:rPr>
              <a:t>more</a:t>
            </a:r>
            <a:r>
              <a:rPr sz="1800" spc="-220" dirty="0">
                <a:latin typeface="Tahoma"/>
                <a:cs typeface="Tahoma"/>
              </a:rPr>
              <a:t> </a:t>
            </a:r>
            <a:r>
              <a:rPr sz="1800" spc="5" dirty="0">
                <a:latin typeface="Tahoma"/>
                <a:cs typeface="Tahoma"/>
              </a:rPr>
              <a:t>highly</a:t>
            </a:r>
            <a:r>
              <a:rPr sz="1800" spc="-220" dirty="0">
                <a:latin typeface="Tahoma"/>
                <a:cs typeface="Tahoma"/>
              </a:rPr>
              <a:t> </a:t>
            </a:r>
            <a:r>
              <a:rPr sz="1800" spc="5" dirty="0">
                <a:latin typeface="Tahoma"/>
                <a:cs typeface="Tahoma"/>
              </a:rPr>
              <a:t>than</a:t>
            </a:r>
            <a:r>
              <a:rPr sz="1800" spc="-220" dirty="0">
                <a:latin typeface="Tahoma"/>
                <a:cs typeface="Tahoma"/>
              </a:rPr>
              <a:t> </a:t>
            </a:r>
            <a:r>
              <a:rPr sz="1800" spc="-35" dirty="0">
                <a:latin typeface="Tahoma"/>
                <a:cs typeface="Tahoma"/>
              </a:rPr>
              <a:t>a</a:t>
            </a:r>
            <a:r>
              <a:rPr sz="1800" spc="-220" dirty="0">
                <a:latin typeface="Tahoma"/>
                <a:cs typeface="Tahoma"/>
              </a:rPr>
              <a:t> </a:t>
            </a:r>
            <a:r>
              <a:rPr sz="1800" spc="40" dirty="0">
                <a:latin typeface="Tahoma"/>
                <a:cs typeface="Tahoma"/>
              </a:rPr>
              <a:t>r</a:t>
            </a:r>
            <a:r>
              <a:rPr sz="1800" spc="-10" dirty="0">
                <a:latin typeface="Tahoma"/>
                <a:cs typeface="Tahoma"/>
              </a:rPr>
              <a:t>andom</a:t>
            </a:r>
            <a:r>
              <a:rPr sz="1800" spc="-220" dirty="0">
                <a:latin typeface="Tahoma"/>
                <a:cs typeface="Tahoma"/>
              </a:rPr>
              <a:t> </a:t>
            </a:r>
            <a:r>
              <a:rPr sz="1800" dirty="0">
                <a:latin typeface="Tahoma"/>
                <a:cs typeface="Tahoma"/>
              </a:rPr>
              <a:t>negati</a:t>
            </a:r>
            <a:r>
              <a:rPr sz="1800" spc="-25" dirty="0">
                <a:latin typeface="Tahoma"/>
                <a:cs typeface="Tahoma"/>
              </a:rPr>
              <a:t>v</a:t>
            </a:r>
            <a:r>
              <a:rPr sz="1800" spc="-5" dirty="0">
                <a:latin typeface="Tahoma"/>
                <a:cs typeface="Tahoma"/>
              </a:rPr>
              <a:t>e</a:t>
            </a:r>
            <a:r>
              <a:rPr sz="1800" spc="-220" dirty="0">
                <a:latin typeface="Tahoma"/>
                <a:cs typeface="Tahoma"/>
              </a:rPr>
              <a:t> </a:t>
            </a:r>
            <a:r>
              <a:rPr sz="1800" spc="-60" dirty="0">
                <a:latin typeface="Tahoma"/>
                <a:cs typeface="Tahoma"/>
              </a:rPr>
              <a:t>e</a:t>
            </a:r>
            <a:r>
              <a:rPr sz="1800" spc="-25" dirty="0">
                <a:latin typeface="Tahoma"/>
                <a:cs typeface="Tahoma"/>
              </a:rPr>
              <a:t>xample.</a:t>
            </a:r>
            <a:endParaRPr sz="1800" dirty="0">
              <a:latin typeface="Tahoma"/>
              <a:cs typeface="Tahoma"/>
            </a:endParaRPr>
          </a:p>
          <a:p>
            <a:pPr marL="379095" marR="5080" indent="-367030">
              <a:lnSpc>
                <a:spcPct val="100000"/>
              </a:lnSpc>
              <a:spcBef>
                <a:spcPts val="1005"/>
              </a:spcBef>
              <a:buFont typeface="Arial MT"/>
              <a:buChar char="●"/>
              <a:tabLst>
                <a:tab pos="379095" algn="l"/>
                <a:tab pos="379730" algn="l"/>
              </a:tabLst>
            </a:pPr>
            <a:r>
              <a:rPr sz="1800" spc="125" dirty="0">
                <a:latin typeface="Tahoma"/>
                <a:cs typeface="Tahoma"/>
              </a:rPr>
              <a:t>AUC</a:t>
            </a:r>
            <a:r>
              <a:rPr sz="1800" spc="-220" dirty="0">
                <a:latin typeface="Tahoma"/>
                <a:cs typeface="Tahoma"/>
              </a:rPr>
              <a:t> </a:t>
            </a:r>
            <a:r>
              <a:rPr sz="1800" spc="-20" dirty="0">
                <a:latin typeface="Tahoma"/>
                <a:cs typeface="Tahoma"/>
              </a:rPr>
              <a:t>ranges</a:t>
            </a:r>
            <a:r>
              <a:rPr sz="1800" spc="-215" dirty="0">
                <a:latin typeface="Tahoma"/>
                <a:cs typeface="Tahoma"/>
              </a:rPr>
              <a:t> </a:t>
            </a:r>
            <a:r>
              <a:rPr sz="1800" spc="20" dirty="0">
                <a:latin typeface="Tahoma"/>
                <a:cs typeface="Tahoma"/>
              </a:rPr>
              <a:t>in</a:t>
            </a:r>
            <a:r>
              <a:rPr sz="1800" spc="-215" dirty="0">
                <a:latin typeface="Tahoma"/>
                <a:cs typeface="Tahoma"/>
              </a:rPr>
              <a:t> </a:t>
            </a:r>
            <a:r>
              <a:rPr sz="1800" spc="5" dirty="0">
                <a:latin typeface="Tahoma"/>
                <a:cs typeface="Tahoma"/>
              </a:rPr>
              <a:t>value</a:t>
            </a:r>
            <a:r>
              <a:rPr sz="1800" spc="-220" dirty="0">
                <a:latin typeface="Tahoma"/>
                <a:cs typeface="Tahoma"/>
              </a:rPr>
              <a:t> </a:t>
            </a:r>
            <a:r>
              <a:rPr sz="1800" spc="25" dirty="0">
                <a:latin typeface="Tahoma"/>
                <a:cs typeface="Tahoma"/>
              </a:rPr>
              <a:t>from</a:t>
            </a:r>
            <a:r>
              <a:rPr sz="1800" spc="-215" dirty="0">
                <a:latin typeface="Tahoma"/>
                <a:cs typeface="Tahoma"/>
              </a:rPr>
              <a:t> </a:t>
            </a:r>
            <a:r>
              <a:rPr sz="1800" spc="60" dirty="0">
                <a:latin typeface="Tahoma"/>
                <a:cs typeface="Tahoma"/>
              </a:rPr>
              <a:t>0</a:t>
            </a:r>
            <a:r>
              <a:rPr sz="1800" spc="-215" dirty="0">
                <a:latin typeface="Tahoma"/>
                <a:cs typeface="Tahoma"/>
              </a:rPr>
              <a:t> </a:t>
            </a:r>
            <a:r>
              <a:rPr sz="1800" spc="45" dirty="0">
                <a:latin typeface="Tahoma"/>
                <a:cs typeface="Tahoma"/>
              </a:rPr>
              <a:t>to</a:t>
            </a:r>
            <a:r>
              <a:rPr sz="1800" spc="-215" dirty="0">
                <a:latin typeface="Tahoma"/>
                <a:cs typeface="Tahoma"/>
              </a:rPr>
              <a:t> </a:t>
            </a:r>
            <a:r>
              <a:rPr sz="1800" spc="-55" dirty="0">
                <a:latin typeface="Tahoma"/>
                <a:cs typeface="Tahoma"/>
              </a:rPr>
              <a:t>1.</a:t>
            </a:r>
            <a:r>
              <a:rPr sz="1800" spc="-220" dirty="0">
                <a:latin typeface="Tahoma"/>
                <a:cs typeface="Tahoma"/>
              </a:rPr>
              <a:t> </a:t>
            </a:r>
            <a:r>
              <a:rPr sz="1800" spc="140" dirty="0">
                <a:latin typeface="Tahoma"/>
                <a:cs typeface="Tahoma"/>
              </a:rPr>
              <a:t>A</a:t>
            </a:r>
            <a:r>
              <a:rPr sz="1800" spc="-215" dirty="0">
                <a:latin typeface="Tahoma"/>
                <a:cs typeface="Tahoma"/>
              </a:rPr>
              <a:t> </a:t>
            </a:r>
            <a:r>
              <a:rPr sz="1800" spc="5" dirty="0">
                <a:latin typeface="Tahoma"/>
                <a:cs typeface="Tahoma"/>
              </a:rPr>
              <a:t>model</a:t>
            </a:r>
            <a:r>
              <a:rPr sz="1800" spc="-215" dirty="0">
                <a:latin typeface="Tahoma"/>
                <a:cs typeface="Tahoma"/>
              </a:rPr>
              <a:t> </a:t>
            </a:r>
            <a:r>
              <a:rPr sz="1800" spc="5" dirty="0">
                <a:latin typeface="Tahoma"/>
                <a:cs typeface="Tahoma"/>
              </a:rPr>
              <a:t>whose</a:t>
            </a:r>
            <a:r>
              <a:rPr sz="1800" spc="-215" dirty="0">
                <a:latin typeface="Tahoma"/>
                <a:cs typeface="Tahoma"/>
              </a:rPr>
              <a:t> </a:t>
            </a:r>
            <a:r>
              <a:rPr sz="1800" spc="20" dirty="0">
                <a:latin typeface="Tahoma"/>
                <a:cs typeface="Tahoma"/>
              </a:rPr>
              <a:t>predictions</a:t>
            </a:r>
            <a:r>
              <a:rPr sz="1800" spc="-220" dirty="0">
                <a:latin typeface="Tahoma"/>
                <a:cs typeface="Tahoma"/>
              </a:rPr>
              <a:t> </a:t>
            </a:r>
            <a:r>
              <a:rPr sz="1800" spc="10" dirty="0">
                <a:latin typeface="Tahoma"/>
                <a:cs typeface="Tahoma"/>
              </a:rPr>
              <a:t>are</a:t>
            </a:r>
            <a:r>
              <a:rPr sz="1800" spc="-215" dirty="0">
                <a:latin typeface="Tahoma"/>
                <a:cs typeface="Tahoma"/>
              </a:rPr>
              <a:t> </a:t>
            </a:r>
            <a:r>
              <a:rPr sz="1800" spc="-40" dirty="0">
                <a:latin typeface="Tahoma"/>
                <a:cs typeface="Tahoma"/>
              </a:rPr>
              <a:t>100%</a:t>
            </a:r>
            <a:r>
              <a:rPr sz="1800" spc="-215" dirty="0">
                <a:latin typeface="Tahoma"/>
                <a:cs typeface="Tahoma"/>
              </a:rPr>
              <a:t> </a:t>
            </a:r>
            <a:r>
              <a:rPr sz="1800" spc="10" dirty="0">
                <a:latin typeface="Tahoma"/>
                <a:cs typeface="Tahoma"/>
              </a:rPr>
              <a:t>wrong </a:t>
            </a:r>
            <a:r>
              <a:rPr sz="1800" spc="15" dirty="0">
                <a:latin typeface="Tahoma"/>
                <a:cs typeface="Tahoma"/>
              </a:rPr>
              <a:t> </a:t>
            </a:r>
            <a:r>
              <a:rPr sz="1800" spc="-20" dirty="0">
                <a:latin typeface="Tahoma"/>
                <a:cs typeface="Tahoma"/>
              </a:rPr>
              <a:t>has</a:t>
            </a:r>
            <a:r>
              <a:rPr sz="1800" spc="-220" dirty="0">
                <a:latin typeface="Tahoma"/>
                <a:cs typeface="Tahoma"/>
              </a:rPr>
              <a:t> </a:t>
            </a:r>
            <a:r>
              <a:rPr sz="1800" spc="-20" dirty="0">
                <a:latin typeface="Tahoma"/>
                <a:cs typeface="Tahoma"/>
              </a:rPr>
              <a:t>an</a:t>
            </a:r>
            <a:r>
              <a:rPr sz="1800" spc="-215" dirty="0">
                <a:latin typeface="Tahoma"/>
                <a:cs typeface="Tahoma"/>
              </a:rPr>
              <a:t> </a:t>
            </a:r>
            <a:r>
              <a:rPr sz="1800" spc="125" dirty="0">
                <a:latin typeface="Tahoma"/>
                <a:cs typeface="Tahoma"/>
              </a:rPr>
              <a:t>AUC</a:t>
            </a:r>
            <a:r>
              <a:rPr sz="1800" spc="-215" dirty="0">
                <a:latin typeface="Tahoma"/>
                <a:cs typeface="Tahoma"/>
              </a:rPr>
              <a:t> </a:t>
            </a:r>
            <a:r>
              <a:rPr sz="1800" spc="25" dirty="0">
                <a:latin typeface="Tahoma"/>
                <a:cs typeface="Tahoma"/>
              </a:rPr>
              <a:t>of</a:t>
            </a:r>
            <a:r>
              <a:rPr sz="1800" spc="-220" dirty="0">
                <a:latin typeface="Tahoma"/>
                <a:cs typeface="Tahoma"/>
              </a:rPr>
              <a:t> </a:t>
            </a:r>
            <a:r>
              <a:rPr sz="1800" spc="-60" dirty="0">
                <a:latin typeface="Tahoma"/>
                <a:cs typeface="Tahoma"/>
              </a:rPr>
              <a:t>0.0;</a:t>
            </a:r>
            <a:r>
              <a:rPr sz="1800" spc="-215" dirty="0">
                <a:latin typeface="Tahoma"/>
                <a:cs typeface="Tahoma"/>
              </a:rPr>
              <a:t> </a:t>
            </a:r>
            <a:r>
              <a:rPr sz="1800" spc="5" dirty="0">
                <a:latin typeface="Tahoma"/>
                <a:cs typeface="Tahoma"/>
              </a:rPr>
              <a:t>one</a:t>
            </a:r>
            <a:r>
              <a:rPr sz="1800" spc="-215" dirty="0">
                <a:latin typeface="Tahoma"/>
                <a:cs typeface="Tahoma"/>
              </a:rPr>
              <a:t> </a:t>
            </a:r>
            <a:r>
              <a:rPr sz="1800" spc="5" dirty="0">
                <a:latin typeface="Tahoma"/>
                <a:cs typeface="Tahoma"/>
              </a:rPr>
              <a:t>whose</a:t>
            </a:r>
            <a:r>
              <a:rPr sz="1800" spc="-220" dirty="0">
                <a:latin typeface="Tahoma"/>
                <a:cs typeface="Tahoma"/>
              </a:rPr>
              <a:t> </a:t>
            </a:r>
            <a:r>
              <a:rPr sz="1800" spc="20" dirty="0">
                <a:latin typeface="Tahoma"/>
                <a:cs typeface="Tahoma"/>
              </a:rPr>
              <a:t>predictions</a:t>
            </a:r>
            <a:r>
              <a:rPr sz="1800" spc="-215" dirty="0">
                <a:latin typeface="Tahoma"/>
                <a:cs typeface="Tahoma"/>
              </a:rPr>
              <a:t> </a:t>
            </a:r>
            <a:r>
              <a:rPr sz="1800" spc="10" dirty="0">
                <a:latin typeface="Tahoma"/>
                <a:cs typeface="Tahoma"/>
              </a:rPr>
              <a:t>are</a:t>
            </a:r>
            <a:r>
              <a:rPr sz="1800" spc="-215" dirty="0">
                <a:latin typeface="Tahoma"/>
                <a:cs typeface="Tahoma"/>
              </a:rPr>
              <a:t> </a:t>
            </a:r>
            <a:r>
              <a:rPr sz="1800" spc="-40" dirty="0">
                <a:latin typeface="Tahoma"/>
                <a:cs typeface="Tahoma"/>
              </a:rPr>
              <a:t>100%</a:t>
            </a:r>
            <a:r>
              <a:rPr sz="1800" spc="-215" dirty="0">
                <a:latin typeface="Tahoma"/>
                <a:cs typeface="Tahoma"/>
              </a:rPr>
              <a:t> </a:t>
            </a:r>
            <a:r>
              <a:rPr sz="1800" spc="35" dirty="0">
                <a:latin typeface="Tahoma"/>
                <a:cs typeface="Tahoma"/>
              </a:rPr>
              <a:t>correct</a:t>
            </a:r>
            <a:r>
              <a:rPr sz="1800" spc="-220" dirty="0">
                <a:latin typeface="Tahoma"/>
                <a:cs typeface="Tahoma"/>
              </a:rPr>
              <a:t> </a:t>
            </a:r>
            <a:r>
              <a:rPr sz="1800" spc="-20" dirty="0">
                <a:latin typeface="Tahoma"/>
                <a:cs typeface="Tahoma"/>
              </a:rPr>
              <a:t>has</a:t>
            </a:r>
            <a:r>
              <a:rPr sz="1800" spc="-215" dirty="0">
                <a:latin typeface="Tahoma"/>
                <a:cs typeface="Tahoma"/>
              </a:rPr>
              <a:t> </a:t>
            </a:r>
            <a:r>
              <a:rPr sz="1800" spc="-20" dirty="0">
                <a:latin typeface="Tahoma"/>
                <a:cs typeface="Tahoma"/>
              </a:rPr>
              <a:t>an</a:t>
            </a:r>
            <a:r>
              <a:rPr sz="1800" spc="-215" dirty="0">
                <a:latin typeface="Tahoma"/>
                <a:cs typeface="Tahoma"/>
              </a:rPr>
              <a:t> </a:t>
            </a:r>
            <a:r>
              <a:rPr sz="1800" spc="125" dirty="0">
                <a:latin typeface="Tahoma"/>
                <a:cs typeface="Tahoma"/>
              </a:rPr>
              <a:t>AUC</a:t>
            </a:r>
            <a:r>
              <a:rPr sz="1800" spc="-220" dirty="0">
                <a:latin typeface="Tahoma"/>
                <a:cs typeface="Tahoma"/>
              </a:rPr>
              <a:t> </a:t>
            </a:r>
            <a:r>
              <a:rPr sz="1800" spc="25" dirty="0">
                <a:latin typeface="Tahoma"/>
                <a:cs typeface="Tahoma"/>
              </a:rPr>
              <a:t>of</a:t>
            </a:r>
            <a:r>
              <a:rPr sz="1800" spc="-215" dirty="0">
                <a:latin typeface="Tahoma"/>
                <a:cs typeface="Tahoma"/>
              </a:rPr>
              <a:t> </a:t>
            </a:r>
            <a:r>
              <a:rPr sz="1800" spc="-55" dirty="0">
                <a:latin typeface="Tahoma"/>
                <a:cs typeface="Tahoma"/>
              </a:rPr>
              <a:t>1.0.</a:t>
            </a:r>
            <a:endParaRPr sz="1800" dirty="0">
              <a:latin typeface="Tahoma"/>
              <a:cs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0574" y="329011"/>
            <a:ext cx="4190999" cy="48260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000000"/>
                </a:solidFill>
              </a:rPr>
              <a:t>A</a:t>
            </a:r>
            <a:r>
              <a:rPr sz="3000" b="1" spc="-25" dirty="0">
                <a:solidFill>
                  <a:srgbClr val="000000"/>
                </a:solidFill>
              </a:rPr>
              <a:t>r</a:t>
            </a:r>
            <a:r>
              <a:rPr sz="3000" b="1" spc="95" dirty="0">
                <a:solidFill>
                  <a:srgbClr val="000000"/>
                </a:solidFill>
              </a:rPr>
              <a:t>ea</a:t>
            </a:r>
            <a:r>
              <a:rPr sz="3000" b="1" spc="-185" dirty="0">
                <a:solidFill>
                  <a:srgbClr val="000000"/>
                </a:solidFill>
              </a:rPr>
              <a:t> </a:t>
            </a:r>
            <a:r>
              <a:rPr sz="3000" b="1" spc="185" dirty="0">
                <a:solidFill>
                  <a:srgbClr val="000000"/>
                </a:solidFill>
              </a:rPr>
              <a:t>U</a:t>
            </a:r>
            <a:r>
              <a:rPr sz="3000" b="1" spc="45" dirty="0">
                <a:solidFill>
                  <a:srgbClr val="000000"/>
                </a:solidFill>
              </a:rPr>
              <a:t>nder</a:t>
            </a:r>
            <a:r>
              <a:rPr sz="3000" b="1" spc="-250" dirty="0">
                <a:solidFill>
                  <a:srgbClr val="000000"/>
                </a:solidFill>
              </a:rPr>
              <a:t> </a:t>
            </a:r>
            <a:r>
              <a:rPr sz="3000" b="1" spc="20" dirty="0">
                <a:solidFill>
                  <a:srgbClr val="000000"/>
                </a:solidFill>
              </a:rPr>
              <a:t>the</a:t>
            </a:r>
            <a:r>
              <a:rPr sz="3000" b="1" spc="-185" dirty="0">
                <a:solidFill>
                  <a:srgbClr val="000000"/>
                </a:solidFill>
              </a:rPr>
              <a:t> </a:t>
            </a:r>
            <a:r>
              <a:rPr sz="3000" b="1" spc="145" dirty="0">
                <a:solidFill>
                  <a:srgbClr val="000000"/>
                </a:solidFill>
              </a:rPr>
              <a:t>R</a:t>
            </a:r>
            <a:r>
              <a:rPr sz="3000" b="1" spc="190" dirty="0">
                <a:solidFill>
                  <a:srgbClr val="000000"/>
                </a:solidFill>
              </a:rPr>
              <a:t>OC</a:t>
            </a:r>
            <a:r>
              <a:rPr sz="3000" b="1" spc="-185" dirty="0">
                <a:solidFill>
                  <a:srgbClr val="000000"/>
                </a:solidFill>
              </a:rPr>
              <a:t> </a:t>
            </a:r>
            <a:r>
              <a:rPr sz="3000" b="1" spc="60" dirty="0">
                <a:solidFill>
                  <a:srgbClr val="000000"/>
                </a:solidFill>
              </a:rPr>
              <a:t>Cur</a:t>
            </a:r>
            <a:r>
              <a:rPr sz="3000" b="1" spc="5" dirty="0">
                <a:solidFill>
                  <a:srgbClr val="000000"/>
                </a:solidFill>
              </a:rPr>
              <a:t>v</a:t>
            </a:r>
            <a:r>
              <a:rPr sz="3000" b="1" spc="70" dirty="0">
                <a:solidFill>
                  <a:srgbClr val="000000"/>
                </a:solidFill>
              </a:rPr>
              <a:t>e</a:t>
            </a:r>
            <a:endParaRPr sz="3000" b="1" dirty="0"/>
          </a:p>
        </p:txBody>
      </p:sp>
      <p:sp>
        <p:nvSpPr>
          <p:cNvPr id="3" name="object 3"/>
          <p:cNvSpPr txBox="1"/>
          <p:nvPr/>
        </p:nvSpPr>
        <p:spPr>
          <a:xfrm>
            <a:off x="475249" y="1122231"/>
            <a:ext cx="8121650" cy="140970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spc="90" dirty="0">
                <a:latin typeface="Tahoma"/>
                <a:cs typeface="Tahoma"/>
              </a:rPr>
              <a:t>A</a:t>
            </a:r>
            <a:r>
              <a:rPr sz="1800" spc="140" dirty="0">
                <a:latin typeface="Tahoma"/>
                <a:cs typeface="Tahoma"/>
              </a:rPr>
              <a:t>UC</a:t>
            </a:r>
            <a:r>
              <a:rPr sz="1800" spc="-220" dirty="0">
                <a:latin typeface="Tahoma"/>
                <a:cs typeface="Tahoma"/>
              </a:rPr>
              <a:t> </a:t>
            </a:r>
            <a:r>
              <a:rPr sz="1800" spc="10" dirty="0">
                <a:latin typeface="Tahoma"/>
                <a:cs typeface="Tahoma"/>
              </a:rPr>
              <a:t>is</a:t>
            </a:r>
            <a:r>
              <a:rPr sz="1800" spc="-220" dirty="0">
                <a:latin typeface="Tahoma"/>
                <a:cs typeface="Tahoma"/>
              </a:rPr>
              <a:t> </a:t>
            </a:r>
            <a:r>
              <a:rPr sz="1800" spc="20" dirty="0">
                <a:latin typeface="Tahoma"/>
                <a:cs typeface="Tahoma"/>
              </a:rPr>
              <a:t>desi</a:t>
            </a:r>
            <a:r>
              <a:rPr sz="1800" spc="-20" dirty="0">
                <a:latin typeface="Tahoma"/>
                <a:cs typeface="Tahoma"/>
              </a:rPr>
              <a:t>r</a:t>
            </a:r>
            <a:r>
              <a:rPr sz="1800" spc="5" dirty="0">
                <a:latin typeface="Tahoma"/>
                <a:cs typeface="Tahoma"/>
              </a:rPr>
              <a:t>able</a:t>
            </a:r>
            <a:r>
              <a:rPr sz="1800" spc="-220" dirty="0">
                <a:latin typeface="Tahoma"/>
                <a:cs typeface="Tahoma"/>
              </a:rPr>
              <a:t> </a:t>
            </a:r>
            <a:r>
              <a:rPr sz="1800" spc="40" dirty="0">
                <a:latin typeface="Tahoma"/>
                <a:cs typeface="Tahoma"/>
              </a:rPr>
              <a:t>for</a:t>
            </a:r>
            <a:r>
              <a:rPr sz="1800" spc="-220" dirty="0">
                <a:latin typeface="Tahoma"/>
                <a:cs typeface="Tahoma"/>
              </a:rPr>
              <a:t> </a:t>
            </a:r>
            <a:r>
              <a:rPr sz="1800" spc="20" dirty="0">
                <a:latin typeface="Tahoma"/>
                <a:cs typeface="Tahoma"/>
              </a:rPr>
              <a:t>the</a:t>
            </a:r>
            <a:r>
              <a:rPr sz="1800" spc="-220" dirty="0">
                <a:latin typeface="Tahoma"/>
                <a:cs typeface="Tahoma"/>
              </a:rPr>
              <a:t> </a:t>
            </a:r>
            <a:r>
              <a:rPr sz="1800" spc="20" dirty="0">
                <a:latin typeface="Tahoma"/>
                <a:cs typeface="Tahoma"/>
              </a:rPr>
              <a:t>following</a:t>
            </a:r>
            <a:r>
              <a:rPr sz="1800" spc="-220" dirty="0">
                <a:latin typeface="Tahoma"/>
                <a:cs typeface="Tahoma"/>
              </a:rPr>
              <a:t> </a:t>
            </a:r>
            <a:r>
              <a:rPr sz="1800" spc="45" dirty="0">
                <a:latin typeface="Tahoma"/>
                <a:cs typeface="Tahoma"/>
              </a:rPr>
              <a:t>two</a:t>
            </a:r>
            <a:r>
              <a:rPr sz="1800" spc="-220" dirty="0">
                <a:latin typeface="Tahoma"/>
                <a:cs typeface="Tahoma"/>
              </a:rPr>
              <a:t> </a:t>
            </a:r>
            <a:r>
              <a:rPr sz="1800" spc="-25" dirty="0">
                <a:latin typeface="Tahoma"/>
                <a:cs typeface="Tahoma"/>
              </a:rPr>
              <a:t>reasons:</a:t>
            </a:r>
            <a:endParaRPr sz="1800">
              <a:latin typeface="Tahoma"/>
              <a:cs typeface="Tahoma"/>
            </a:endParaRPr>
          </a:p>
          <a:p>
            <a:pPr marL="836294" marR="5080" lvl="1" indent="-336550">
              <a:lnSpc>
                <a:spcPct val="101200"/>
              </a:lnSpc>
              <a:spcBef>
                <a:spcPts val="985"/>
              </a:spcBef>
              <a:buFont typeface="Arial MT"/>
              <a:buChar char="○"/>
              <a:tabLst>
                <a:tab pos="836294" algn="l"/>
                <a:tab pos="836930" algn="l"/>
              </a:tabLst>
            </a:pPr>
            <a:r>
              <a:rPr sz="1400" spc="95" dirty="0">
                <a:latin typeface="Tahoma"/>
                <a:cs typeface="Tahoma"/>
              </a:rPr>
              <a:t>AUC</a:t>
            </a:r>
            <a:r>
              <a:rPr sz="1400" spc="-165" dirty="0">
                <a:latin typeface="Tahoma"/>
                <a:cs typeface="Tahoma"/>
              </a:rPr>
              <a:t> </a:t>
            </a:r>
            <a:r>
              <a:rPr sz="1400" spc="10" dirty="0">
                <a:latin typeface="Tahoma"/>
                <a:cs typeface="Tahoma"/>
              </a:rPr>
              <a:t>is</a:t>
            </a:r>
            <a:r>
              <a:rPr sz="1400" spc="-170" dirty="0">
                <a:latin typeface="Tahoma"/>
                <a:cs typeface="Tahoma"/>
              </a:rPr>
              <a:t> </a:t>
            </a:r>
            <a:r>
              <a:rPr sz="1400" b="1" spc="-85" dirty="0">
                <a:solidFill>
                  <a:srgbClr val="F46524"/>
                </a:solidFill>
                <a:latin typeface="Tahoma"/>
                <a:cs typeface="Tahoma"/>
              </a:rPr>
              <a:t>scale-invariant</a:t>
            </a:r>
            <a:r>
              <a:rPr sz="1400" spc="-85" dirty="0">
                <a:latin typeface="Tahoma"/>
                <a:cs typeface="Tahoma"/>
              </a:rPr>
              <a:t>.</a:t>
            </a:r>
            <a:r>
              <a:rPr sz="1400" spc="-165" dirty="0">
                <a:latin typeface="Tahoma"/>
                <a:cs typeface="Tahoma"/>
              </a:rPr>
              <a:t> </a:t>
            </a:r>
            <a:r>
              <a:rPr sz="1400" spc="-20" dirty="0">
                <a:latin typeface="Tahoma"/>
                <a:cs typeface="Tahoma"/>
              </a:rPr>
              <a:t>It</a:t>
            </a:r>
            <a:r>
              <a:rPr sz="1400" spc="-160" dirty="0">
                <a:latin typeface="Tahoma"/>
                <a:cs typeface="Tahoma"/>
              </a:rPr>
              <a:t> </a:t>
            </a:r>
            <a:r>
              <a:rPr sz="1400" spc="-5" dirty="0">
                <a:latin typeface="Tahoma"/>
                <a:cs typeface="Tahoma"/>
              </a:rPr>
              <a:t>measures</a:t>
            </a:r>
            <a:r>
              <a:rPr sz="1400" spc="-165" dirty="0">
                <a:latin typeface="Tahoma"/>
                <a:cs typeface="Tahoma"/>
              </a:rPr>
              <a:t> </a:t>
            </a:r>
            <a:r>
              <a:rPr sz="1400" spc="15" dirty="0">
                <a:latin typeface="Tahoma"/>
                <a:cs typeface="Tahoma"/>
              </a:rPr>
              <a:t>how</a:t>
            </a:r>
            <a:r>
              <a:rPr sz="1400" spc="-165" dirty="0">
                <a:latin typeface="Tahoma"/>
                <a:cs typeface="Tahoma"/>
              </a:rPr>
              <a:t> </a:t>
            </a:r>
            <a:r>
              <a:rPr sz="1400" spc="25" dirty="0">
                <a:latin typeface="Tahoma"/>
                <a:cs typeface="Tahoma"/>
              </a:rPr>
              <a:t>well</a:t>
            </a:r>
            <a:r>
              <a:rPr sz="1400" spc="-165" dirty="0">
                <a:latin typeface="Tahoma"/>
                <a:cs typeface="Tahoma"/>
              </a:rPr>
              <a:t> </a:t>
            </a:r>
            <a:r>
              <a:rPr sz="1400" spc="15" dirty="0">
                <a:latin typeface="Tahoma"/>
                <a:cs typeface="Tahoma"/>
              </a:rPr>
              <a:t>predictions</a:t>
            </a:r>
            <a:r>
              <a:rPr sz="1400" spc="-160" dirty="0">
                <a:latin typeface="Tahoma"/>
                <a:cs typeface="Tahoma"/>
              </a:rPr>
              <a:t> </a:t>
            </a:r>
            <a:r>
              <a:rPr sz="1400" spc="10" dirty="0">
                <a:latin typeface="Tahoma"/>
                <a:cs typeface="Tahoma"/>
              </a:rPr>
              <a:t>are</a:t>
            </a:r>
            <a:r>
              <a:rPr sz="1400" spc="-165" dirty="0">
                <a:latin typeface="Tahoma"/>
                <a:cs typeface="Tahoma"/>
              </a:rPr>
              <a:t> </a:t>
            </a:r>
            <a:r>
              <a:rPr sz="1400" spc="-20" dirty="0">
                <a:latin typeface="Tahoma"/>
                <a:cs typeface="Tahoma"/>
              </a:rPr>
              <a:t>ranked,</a:t>
            </a:r>
            <a:r>
              <a:rPr sz="1400" spc="-165" dirty="0">
                <a:latin typeface="Tahoma"/>
                <a:cs typeface="Tahoma"/>
              </a:rPr>
              <a:t> </a:t>
            </a:r>
            <a:r>
              <a:rPr sz="1400" spc="15" dirty="0">
                <a:latin typeface="Tahoma"/>
                <a:cs typeface="Tahoma"/>
              </a:rPr>
              <a:t>rather</a:t>
            </a:r>
            <a:r>
              <a:rPr sz="1400" spc="-160" dirty="0">
                <a:latin typeface="Tahoma"/>
                <a:cs typeface="Tahoma"/>
              </a:rPr>
              <a:t> </a:t>
            </a:r>
            <a:r>
              <a:rPr sz="1400" spc="5" dirty="0">
                <a:latin typeface="Tahoma"/>
                <a:cs typeface="Tahoma"/>
              </a:rPr>
              <a:t>than</a:t>
            </a:r>
            <a:r>
              <a:rPr sz="1400" spc="-165" dirty="0">
                <a:latin typeface="Tahoma"/>
                <a:cs typeface="Tahoma"/>
              </a:rPr>
              <a:t> </a:t>
            </a:r>
            <a:r>
              <a:rPr sz="1400" spc="25" dirty="0">
                <a:latin typeface="Tahoma"/>
                <a:cs typeface="Tahoma"/>
              </a:rPr>
              <a:t>their</a:t>
            </a:r>
            <a:r>
              <a:rPr sz="1400" spc="-165" dirty="0">
                <a:latin typeface="Tahoma"/>
                <a:cs typeface="Tahoma"/>
              </a:rPr>
              <a:t> </a:t>
            </a:r>
            <a:r>
              <a:rPr sz="1400" spc="5" dirty="0">
                <a:latin typeface="Tahoma"/>
                <a:cs typeface="Tahoma"/>
              </a:rPr>
              <a:t>absolute </a:t>
            </a:r>
            <a:r>
              <a:rPr sz="1400" spc="-420" dirty="0">
                <a:latin typeface="Tahoma"/>
                <a:cs typeface="Tahoma"/>
              </a:rPr>
              <a:t> </a:t>
            </a:r>
            <a:r>
              <a:rPr sz="1400" spc="-20" dirty="0">
                <a:latin typeface="Tahoma"/>
                <a:cs typeface="Tahoma"/>
              </a:rPr>
              <a:t>values.</a:t>
            </a:r>
            <a:endParaRPr sz="1400">
              <a:latin typeface="Tahoma"/>
              <a:cs typeface="Tahoma"/>
            </a:endParaRPr>
          </a:p>
          <a:p>
            <a:pPr marL="836294" marR="202565" lvl="1" indent="-336550">
              <a:lnSpc>
                <a:spcPts val="1650"/>
              </a:lnSpc>
              <a:spcBef>
                <a:spcPts val="1100"/>
              </a:spcBef>
              <a:buFont typeface="Arial MT"/>
              <a:buChar char="○"/>
              <a:tabLst>
                <a:tab pos="836294" algn="l"/>
                <a:tab pos="836930" algn="l"/>
              </a:tabLst>
            </a:pPr>
            <a:r>
              <a:rPr sz="1400" spc="95" dirty="0">
                <a:latin typeface="Tahoma"/>
                <a:cs typeface="Tahoma"/>
              </a:rPr>
              <a:t>AUC</a:t>
            </a:r>
            <a:r>
              <a:rPr sz="1400" spc="-170" dirty="0">
                <a:latin typeface="Tahoma"/>
                <a:cs typeface="Tahoma"/>
              </a:rPr>
              <a:t> </a:t>
            </a:r>
            <a:r>
              <a:rPr sz="1400" spc="10" dirty="0">
                <a:latin typeface="Tahoma"/>
                <a:cs typeface="Tahoma"/>
              </a:rPr>
              <a:t>is</a:t>
            </a:r>
            <a:r>
              <a:rPr sz="1400" spc="-175" dirty="0">
                <a:latin typeface="Tahoma"/>
                <a:cs typeface="Tahoma"/>
              </a:rPr>
              <a:t> </a:t>
            </a:r>
            <a:r>
              <a:rPr sz="1400" b="1" spc="-80" dirty="0">
                <a:solidFill>
                  <a:srgbClr val="F46524"/>
                </a:solidFill>
                <a:latin typeface="Tahoma"/>
                <a:cs typeface="Tahoma"/>
              </a:rPr>
              <a:t>classiﬁcation-threshold-invariant</a:t>
            </a:r>
            <a:r>
              <a:rPr sz="1400" spc="-80" dirty="0">
                <a:latin typeface="Tahoma"/>
                <a:cs typeface="Tahoma"/>
              </a:rPr>
              <a:t>.</a:t>
            </a:r>
            <a:r>
              <a:rPr sz="1400" spc="-165" dirty="0">
                <a:latin typeface="Tahoma"/>
                <a:cs typeface="Tahoma"/>
              </a:rPr>
              <a:t> </a:t>
            </a:r>
            <a:r>
              <a:rPr sz="1400" spc="-20" dirty="0">
                <a:latin typeface="Tahoma"/>
                <a:cs typeface="Tahoma"/>
              </a:rPr>
              <a:t>It</a:t>
            </a:r>
            <a:r>
              <a:rPr sz="1400" spc="-170" dirty="0">
                <a:latin typeface="Tahoma"/>
                <a:cs typeface="Tahoma"/>
              </a:rPr>
              <a:t> </a:t>
            </a:r>
            <a:r>
              <a:rPr sz="1400" spc="-5" dirty="0">
                <a:latin typeface="Tahoma"/>
                <a:cs typeface="Tahoma"/>
              </a:rPr>
              <a:t>measures</a:t>
            </a:r>
            <a:r>
              <a:rPr sz="1400" spc="-170" dirty="0">
                <a:latin typeface="Tahoma"/>
                <a:cs typeface="Tahoma"/>
              </a:rPr>
              <a:t> </a:t>
            </a:r>
            <a:r>
              <a:rPr sz="1400" spc="15" dirty="0">
                <a:latin typeface="Tahoma"/>
                <a:cs typeface="Tahoma"/>
              </a:rPr>
              <a:t>the</a:t>
            </a:r>
            <a:r>
              <a:rPr sz="1400" spc="-165" dirty="0">
                <a:latin typeface="Tahoma"/>
                <a:cs typeface="Tahoma"/>
              </a:rPr>
              <a:t> </a:t>
            </a:r>
            <a:r>
              <a:rPr sz="1400" spc="15" dirty="0">
                <a:latin typeface="Tahoma"/>
                <a:cs typeface="Tahoma"/>
              </a:rPr>
              <a:t>quality</a:t>
            </a:r>
            <a:r>
              <a:rPr sz="1400" spc="-170" dirty="0">
                <a:latin typeface="Tahoma"/>
                <a:cs typeface="Tahoma"/>
              </a:rPr>
              <a:t> </a:t>
            </a:r>
            <a:r>
              <a:rPr sz="1400" spc="20" dirty="0">
                <a:latin typeface="Tahoma"/>
                <a:cs typeface="Tahoma"/>
              </a:rPr>
              <a:t>of</a:t>
            </a:r>
            <a:r>
              <a:rPr sz="1400" spc="-170" dirty="0">
                <a:latin typeface="Tahoma"/>
                <a:cs typeface="Tahoma"/>
              </a:rPr>
              <a:t> </a:t>
            </a:r>
            <a:r>
              <a:rPr sz="1400" spc="15" dirty="0">
                <a:latin typeface="Tahoma"/>
                <a:cs typeface="Tahoma"/>
              </a:rPr>
              <a:t>the</a:t>
            </a:r>
            <a:r>
              <a:rPr sz="1400" spc="-165" dirty="0">
                <a:latin typeface="Tahoma"/>
                <a:cs typeface="Tahoma"/>
              </a:rPr>
              <a:t> </a:t>
            </a:r>
            <a:r>
              <a:rPr sz="1400" spc="5" dirty="0">
                <a:latin typeface="Tahoma"/>
                <a:cs typeface="Tahoma"/>
              </a:rPr>
              <a:t>model's</a:t>
            </a:r>
            <a:r>
              <a:rPr sz="1400" spc="-170" dirty="0">
                <a:latin typeface="Tahoma"/>
                <a:cs typeface="Tahoma"/>
              </a:rPr>
              <a:t> </a:t>
            </a:r>
            <a:r>
              <a:rPr sz="1400" spc="15" dirty="0">
                <a:latin typeface="Tahoma"/>
                <a:cs typeface="Tahoma"/>
              </a:rPr>
              <a:t>predictions </a:t>
            </a:r>
            <a:r>
              <a:rPr sz="1400" spc="-420" dirty="0">
                <a:latin typeface="Tahoma"/>
                <a:cs typeface="Tahoma"/>
              </a:rPr>
              <a:t> </a:t>
            </a:r>
            <a:r>
              <a:rPr sz="1400" spc="15" dirty="0">
                <a:latin typeface="Tahoma"/>
                <a:cs typeface="Tahoma"/>
              </a:rPr>
              <a:t>irrespective</a:t>
            </a:r>
            <a:r>
              <a:rPr sz="1400" spc="-170" dirty="0">
                <a:latin typeface="Tahoma"/>
                <a:cs typeface="Tahoma"/>
              </a:rPr>
              <a:t> </a:t>
            </a:r>
            <a:r>
              <a:rPr sz="1400" spc="20" dirty="0">
                <a:latin typeface="Tahoma"/>
                <a:cs typeface="Tahoma"/>
              </a:rPr>
              <a:t>of</a:t>
            </a:r>
            <a:r>
              <a:rPr sz="1400" spc="-170" dirty="0">
                <a:latin typeface="Tahoma"/>
                <a:cs typeface="Tahoma"/>
              </a:rPr>
              <a:t> </a:t>
            </a:r>
            <a:r>
              <a:rPr sz="1400" spc="15" dirty="0">
                <a:latin typeface="Tahoma"/>
                <a:cs typeface="Tahoma"/>
              </a:rPr>
              <a:t>what</a:t>
            </a:r>
            <a:r>
              <a:rPr sz="1400" spc="-170" dirty="0">
                <a:latin typeface="Tahoma"/>
                <a:cs typeface="Tahoma"/>
              </a:rPr>
              <a:t> </a:t>
            </a:r>
            <a:r>
              <a:rPr sz="1400" spc="10" dirty="0">
                <a:latin typeface="Tahoma"/>
                <a:cs typeface="Tahoma"/>
              </a:rPr>
              <a:t>classiﬁcation</a:t>
            </a:r>
            <a:r>
              <a:rPr sz="1400" spc="-170" dirty="0">
                <a:latin typeface="Tahoma"/>
                <a:cs typeface="Tahoma"/>
              </a:rPr>
              <a:t> </a:t>
            </a:r>
            <a:r>
              <a:rPr sz="1400" spc="15" dirty="0">
                <a:latin typeface="Tahoma"/>
                <a:cs typeface="Tahoma"/>
              </a:rPr>
              <a:t>threshold</a:t>
            </a:r>
            <a:r>
              <a:rPr sz="1400" spc="-170" dirty="0">
                <a:latin typeface="Tahoma"/>
                <a:cs typeface="Tahoma"/>
              </a:rPr>
              <a:t> </a:t>
            </a:r>
            <a:r>
              <a:rPr sz="1400" spc="10" dirty="0">
                <a:latin typeface="Tahoma"/>
                <a:cs typeface="Tahoma"/>
              </a:rPr>
              <a:t>is</a:t>
            </a:r>
            <a:r>
              <a:rPr sz="1400" spc="-170" dirty="0">
                <a:latin typeface="Tahoma"/>
                <a:cs typeface="Tahoma"/>
              </a:rPr>
              <a:t> </a:t>
            </a:r>
            <a:r>
              <a:rPr sz="1400" spc="-20" dirty="0">
                <a:latin typeface="Tahoma"/>
                <a:cs typeface="Tahoma"/>
              </a:rPr>
              <a:t>chosen.</a:t>
            </a:r>
            <a:endParaRPr sz="1400">
              <a:latin typeface="Tahoma"/>
              <a:cs typeface="Tahoma"/>
            </a:endParaRPr>
          </a:p>
        </p:txBody>
      </p:sp>
      <p:pic>
        <p:nvPicPr>
          <p:cNvPr id="4" name="object 4"/>
          <p:cNvPicPr/>
          <p:nvPr/>
        </p:nvPicPr>
        <p:blipFill>
          <a:blip r:embed="rId2" cstate="print"/>
          <a:stretch>
            <a:fillRect/>
          </a:stretch>
        </p:blipFill>
        <p:spPr>
          <a:xfrm>
            <a:off x="2852725" y="2702425"/>
            <a:ext cx="2515759" cy="228770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8900" y="590550"/>
            <a:ext cx="3886200" cy="482600"/>
          </a:xfrm>
          <a:prstGeom prst="rect">
            <a:avLst/>
          </a:prstGeom>
        </p:spPr>
        <p:txBody>
          <a:bodyPr vert="horz" wrap="square" lIns="0" tIns="12700" rIns="0" bIns="0" rtlCol="0">
            <a:spAutoFit/>
          </a:bodyPr>
          <a:lstStyle/>
          <a:p>
            <a:pPr marL="12700">
              <a:lnSpc>
                <a:spcPct val="100000"/>
              </a:lnSpc>
              <a:spcBef>
                <a:spcPts val="100"/>
              </a:spcBef>
            </a:pPr>
            <a:r>
              <a:rPr sz="3000" b="1" spc="90" dirty="0">
                <a:solidFill>
                  <a:srgbClr val="000000"/>
                </a:solidFill>
              </a:rPr>
              <a:t>Results</a:t>
            </a:r>
            <a:r>
              <a:rPr sz="3000" b="1" spc="-204" dirty="0">
                <a:solidFill>
                  <a:srgbClr val="000000"/>
                </a:solidFill>
              </a:rPr>
              <a:t> </a:t>
            </a:r>
            <a:r>
              <a:rPr sz="3000" b="1" spc="114" dirty="0">
                <a:solidFill>
                  <a:srgbClr val="000000"/>
                </a:solidFill>
              </a:rPr>
              <a:t>and</a:t>
            </a:r>
            <a:r>
              <a:rPr sz="3000" b="1" spc="-200" dirty="0">
                <a:solidFill>
                  <a:srgbClr val="000000"/>
                </a:solidFill>
              </a:rPr>
              <a:t> </a:t>
            </a:r>
            <a:r>
              <a:rPr sz="3000" b="1" spc="90" dirty="0">
                <a:solidFill>
                  <a:srgbClr val="000000"/>
                </a:solidFill>
              </a:rPr>
              <a:t>Comparison</a:t>
            </a:r>
            <a:endParaRPr sz="3000" b="1" dirty="0"/>
          </a:p>
        </p:txBody>
      </p:sp>
      <p:graphicFrame>
        <p:nvGraphicFramePr>
          <p:cNvPr id="3" name="object 3"/>
          <p:cNvGraphicFramePr>
            <a:graphicFrameLocks noGrp="1"/>
          </p:cNvGraphicFramePr>
          <p:nvPr>
            <p:extLst>
              <p:ext uri="{D42A27DB-BD31-4B8C-83A1-F6EECF244321}">
                <p14:modId xmlns:p14="http://schemas.microsoft.com/office/powerpoint/2010/main" val="2673003500"/>
              </p:ext>
            </p:extLst>
          </p:nvPr>
        </p:nvGraphicFramePr>
        <p:xfrm>
          <a:off x="1644968" y="2038350"/>
          <a:ext cx="5854064" cy="1537520"/>
        </p:xfrm>
        <a:graphic>
          <a:graphicData uri="http://schemas.openxmlformats.org/drawingml/2006/table">
            <a:tbl>
              <a:tblPr firstRow="1" bandRow="1">
                <a:tableStyleId>{2D5ABB26-0587-4C30-8999-92F81FD0307C}</a:tableStyleId>
              </a:tblPr>
              <a:tblGrid>
                <a:gridCol w="3236538">
                  <a:extLst>
                    <a:ext uri="{9D8B030D-6E8A-4147-A177-3AD203B41FA5}">
                      <a16:colId xmlns:a16="http://schemas.microsoft.com/office/drawing/2014/main" val="20000"/>
                    </a:ext>
                  </a:extLst>
                </a:gridCol>
                <a:gridCol w="2617526">
                  <a:extLst>
                    <a:ext uri="{9D8B030D-6E8A-4147-A177-3AD203B41FA5}">
                      <a16:colId xmlns:a16="http://schemas.microsoft.com/office/drawing/2014/main" val="20001"/>
                    </a:ext>
                  </a:extLst>
                </a:gridCol>
              </a:tblGrid>
              <a:tr h="307504">
                <a:tc>
                  <a:txBody>
                    <a:bodyPr/>
                    <a:lstStyle/>
                    <a:p>
                      <a:pPr algn="ctr">
                        <a:lnSpc>
                          <a:spcPct val="100000"/>
                        </a:lnSpc>
                        <a:spcBef>
                          <a:spcPts val="570"/>
                        </a:spcBef>
                      </a:pPr>
                      <a:r>
                        <a:rPr sz="1200" b="1" spc="-40" dirty="0">
                          <a:latin typeface="Tahoma"/>
                          <a:cs typeface="Tahoma"/>
                        </a:rPr>
                        <a:t>Model</a:t>
                      </a:r>
                      <a:endParaRPr sz="1200" dirty="0">
                        <a:latin typeface="Tahoma"/>
                        <a:cs typeface="Tahoma"/>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70"/>
                        </a:spcBef>
                      </a:pPr>
                      <a:r>
                        <a:rPr sz="1200" b="1" dirty="0">
                          <a:latin typeface="Tahoma"/>
                          <a:cs typeface="Tahoma"/>
                        </a:rPr>
                        <a:t>Mean</a:t>
                      </a:r>
                      <a:r>
                        <a:rPr sz="1200" b="1" spc="-120" dirty="0">
                          <a:latin typeface="Tahoma"/>
                          <a:cs typeface="Tahoma"/>
                        </a:rPr>
                        <a:t> </a:t>
                      </a:r>
                      <a:r>
                        <a:rPr sz="1200" b="1" spc="-35" dirty="0">
                          <a:latin typeface="Tahoma"/>
                          <a:cs typeface="Tahoma"/>
                        </a:rPr>
                        <a:t>A</a:t>
                      </a:r>
                      <a:r>
                        <a:rPr sz="1200" b="1" dirty="0">
                          <a:latin typeface="Tahoma"/>
                          <a:cs typeface="Tahoma"/>
                        </a:rPr>
                        <a:t>UC_</a:t>
                      </a:r>
                      <a:r>
                        <a:rPr sz="1200" b="1" spc="-30" dirty="0">
                          <a:latin typeface="Tahoma"/>
                          <a:cs typeface="Tahoma"/>
                        </a:rPr>
                        <a:t>R</a:t>
                      </a:r>
                      <a:r>
                        <a:rPr sz="1200" b="1" spc="-5" dirty="0">
                          <a:latin typeface="Tahoma"/>
                          <a:cs typeface="Tahoma"/>
                        </a:rPr>
                        <a:t>O</a:t>
                      </a:r>
                      <a:r>
                        <a:rPr sz="1200" b="1" dirty="0">
                          <a:latin typeface="Tahoma"/>
                          <a:cs typeface="Tahoma"/>
                        </a:rPr>
                        <a:t>C</a:t>
                      </a:r>
                      <a:r>
                        <a:rPr sz="1200" b="1" spc="-125" dirty="0">
                          <a:latin typeface="Tahoma"/>
                          <a:cs typeface="Tahoma"/>
                        </a:rPr>
                        <a:t> </a:t>
                      </a:r>
                      <a:r>
                        <a:rPr sz="1200" b="1" spc="-5" dirty="0">
                          <a:latin typeface="Tahoma"/>
                          <a:cs typeface="Tahoma"/>
                        </a:rPr>
                        <a:t>Score</a:t>
                      </a:r>
                      <a:endParaRPr sz="1200">
                        <a:latin typeface="Tahoma"/>
                        <a:cs typeface="Tahoma"/>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07504">
                <a:tc>
                  <a:txBody>
                    <a:bodyPr/>
                    <a:lstStyle/>
                    <a:p>
                      <a:pPr marL="85725">
                        <a:lnSpc>
                          <a:spcPct val="100000"/>
                        </a:lnSpc>
                        <a:spcBef>
                          <a:spcPts val="570"/>
                        </a:spcBef>
                      </a:pPr>
                      <a:r>
                        <a:rPr sz="1200" dirty="0">
                          <a:latin typeface="Tahoma"/>
                          <a:cs typeface="Tahoma"/>
                        </a:rPr>
                        <a:t>Support</a:t>
                      </a:r>
                      <a:r>
                        <a:rPr sz="1200" spc="-145" dirty="0">
                          <a:latin typeface="Tahoma"/>
                          <a:cs typeface="Tahoma"/>
                        </a:rPr>
                        <a:t> </a:t>
                      </a:r>
                      <a:r>
                        <a:rPr sz="1200" spc="-70" dirty="0">
                          <a:latin typeface="Tahoma"/>
                          <a:cs typeface="Tahoma"/>
                        </a:rPr>
                        <a:t>V</a:t>
                      </a:r>
                      <a:r>
                        <a:rPr sz="1200" dirty="0">
                          <a:latin typeface="Tahoma"/>
                          <a:cs typeface="Tahoma"/>
                        </a:rPr>
                        <a:t>ector</a:t>
                      </a:r>
                      <a:r>
                        <a:rPr sz="1200" spc="-145" dirty="0">
                          <a:latin typeface="Tahoma"/>
                          <a:cs typeface="Tahoma"/>
                        </a:rPr>
                        <a:t> </a:t>
                      </a:r>
                      <a:r>
                        <a:rPr sz="1200" dirty="0">
                          <a:latin typeface="Tahoma"/>
                          <a:cs typeface="Tahoma"/>
                        </a:rPr>
                        <a:t>Machines</a:t>
                      </a:r>
                      <a:r>
                        <a:rPr sz="1200" spc="-145" dirty="0">
                          <a:latin typeface="Tahoma"/>
                          <a:cs typeface="Tahoma"/>
                        </a:rPr>
                        <a:t> </a:t>
                      </a:r>
                      <a:r>
                        <a:rPr sz="1200" dirty="0">
                          <a:latin typeface="Tahoma"/>
                          <a:cs typeface="Tahoma"/>
                        </a:rPr>
                        <a:t>(Binary</a:t>
                      </a:r>
                      <a:r>
                        <a:rPr sz="1200" spc="-145" dirty="0">
                          <a:latin typeface="Tahoma"/>
                          <a:cs typeface="Tahoma"/>
                        </a:rPr>
                        <a:t> </a:t>
                      </a:r>
                      <a:r>
                        <a:rPr sz="1200" dirty="0">
                          <a:latin typeface="Tahoma"/>
                          <a:cs typeface="Tahoma"/>
                        </a:rPr>
                        <a:t>Rel</a:t>
                      </a:r>
                      <a:r>
                        <a:rPr sz="1200" spc="-20" dirty="0">
                          <a:latin typeface="Tahoma"/>
                          <a:cs typeface="Tahoma"/>
                        </a:rPr>
                        <a:t>e</a:t>
                      </a:r>
                      <a:r>
                        <a:rPr sz="1200" dirty="0">
                          <a:latin typeface="Tahoma"/>
                          <a:cs typeface="Tahoma"/>
                        </a:rPr>
                        <a:t>vanc</a:t>
                      </a:r>
                      <a:r>
                        <a:rPr sz="1200" spc="-20" dirty="0">
                          <a:latin typeface="Tahoma"/>
                          <a:cs typeface="Tahoma"/>
                        </a:rPr>
                        <a:t>e</a:t>
                      </a:r>
                      <a:r>
                        <a:rPr sz="1200" dirty="0">
                          <a:latin typeface="Tahoma"/>
                          <a:cs typeface="Tahoma"/>
                        </a:rPr>
                        <a:t>)</a:t>
                      </a: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70"/>
                        </a:spcBef>
                      </a:pPr>
                      <a:r>
                        <a:rPr lang="en-IN" sz="1350" b="0" i="0" kern="1200" dirty="0">
                          <a:solidFill>
                            <a:schemeClr val="tx1"/>
                          </a:solidFill>
                          <a:effectLst/>
                          <a:latin typeface="+mn-lt"/>
                          <a:ea typeface="+mn-ea"/>
                          <a:cs typeface="+mn-cs"/>
                        </a:rPr>
                        <a:t>0.6375</a:t>
                      </a:r>
                      <a:endParaRPr sz="1200" dirty="0">
                        <a:latin typeface="Tahoma"/>
                        <a:cs typeface="Tahoma"/>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07504">
                <a:tc>
                  <a:txBody>
                    <a:bodyPr/>
                    <a:lstStyle/>
                    <a:p>
                      <a:pPr marL="85725" marR="0" lvl="0" indent="0" algn="l" defTabSz="685800" rtl="0" eaLnBrk="1" fontAlgn="auto" latinLnBrk="0" hangingPunct="1">
                        <a:lnSpc>
                          <a:spcPct val="100000"/>
                        </a:lnSpc>
                        <a:spcBef>
                          <a:spcPts val="570"/>
                        </a:spcBef>
                        <a:spcAft>
                          <a:spcPts val="0"/>
                        </a:spcAft>
                        <a:buClrTx/>
                        <a:buSzTx/>
                        <a:buFontTx/>
                        <a:buNone/>
                        <a:tabLst/>
                        <a:defRPr/>
                      </a:pPr>
                      <a:r>
                        <a:rPr lang="en-US" sz="1200" dirty="0">
                          <a:latin typeface="Tahoma"/>
                          <a:cs typeface="Tahoma"/>
                        </a:rPr>
                        <a:t>Support</a:t>
                      </a:r>
                      <a:r>
                        <a:rPr lang="en-US" sz="1200" spc="-145" dirty="0">
                          <a:latin typeface="Tahoma"/>
                          <a:cs typeface="Tahoma"/>
                        </a:rPr>
                        <a:t> </a:t>
                      </a:r>
                      <a:r>
                        <a:rPr lang="en-US" sz="1200" spc="-70" dirty="0">
                          <a:latin typeface="Tahoma"/>
                          <a:cs typeface="Tahoma"/>
                        </a:rPr>
                        <a:t>V</a:t>
                      </a:r>
                      <a:r>
                        <a:rPr lang="en-US" sz="1200" dirty="0">
                          <a:latin typeface="Tahoma"/>
                          <a:cs typeface="Tahoma"/>
                        </a:rPr>
                        <a:t>ector</a:t>
                      </a:r>
                      <a:r>
                        <a:rPr lang="en-US" sz="1200" spc="-145" dirty="0">
                          <a:latin typeface="Tahoma"/>
                          <a:cs typeface="Tahoma"/>
                        </a:rPr>
                        <a:t> </a:t>
                      </a:r>
                      <a:r>
                        <a:rPr lang="en-US" sz="1200" dirty="0">
                          <a:latin typeface="Tahoma"/>
                          <a:cs typeface="Tahoma"/>
                        </a:rPr>
                        <a:t>Machines</a:t>
                      </a:r>
                      <a:r>
                        <a:rPr lang="en-US" sz="1200" spc="-145" dirty="0">
                          <a:latin typeface="Tahoma"/>
                          <a:cs typeface="Tahoma"/>
                        </a:rPr>
                        <a:t> </a:t>
                      </a:r>
                      <a:r>
                        <a:rPr lang="en-US" sz="1200" dirty="0">
                          <a:latin typeface="Tahoma"/>
                          <a:cs typeface="Tahoma"/>
                        </a:rPr>
                        <a:t>(Classifier Chain)</a:t>
                      </a:r>
                    </a:p>
                  </a:txBody>
                  <a:tcPr marL="0" marR="0" marT="7239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570"/>
                        </a:spcBef>
                      </a:pPr>
                      <a:r>
                        <a:rPr lang="en-IN" sz="1350" b="0" i="0" kern="1200" dirty="0">
                          <a:solidFill>
                            <a:schemeClr val="tx1"/>
                          </a:solidFill>
                          <a:effectLst/>
                          <a:latin typeface="+mn-lt"/>
                          <a:ea typeface="+mn-ea"/>
                          <a:cs typeface="+mn-cs"/>
                        </a:rPr>
                        <a:t>0.6529</a:t>
                      </a:r>
                      <a:endParaRPr sz="1200" dirty="0">
                        <a:latin typeface="Tahoma"/>
                        <a:cs typeface="Tahoma"/>
                      </a:endParaRPr>
                    </a:p>
                  </a:txBody>
                  <a:tcPr marL="0" marR="0" marT="72390"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3177071039"/>
                  </a:ext>
                </a:extLst>
              </a:tr>
              <a:tr h="307504">
                <a:tc>
                  <a:txBody>
                    <a:bodyPr/>
                    <a:lstStyle/>
                    <a:p>
                      <a:pPr marL="85725">
                        <a:lnSpc>
                          <a:spcPct val="100000"/>
                        </a:lnSpc>
                        <a:spcBef>
                          <a:spcPts val="570"/>
                        </a:spcBef>
                      </a:pPr>
                      <a:r>
                        <a:rPr sz="1200" spc="-25" dirty="0">
                          <a:latin typeface="Tahoma"/>
                          <a:cs typeface="Tahoma"/>
                        </a:rPr>
                        <a:t>L</a:t>
                      </a:r>
                      <a:r>
                        <a:rPr sz="1200" dirty="0">
                          <a:latin typeface="Tahoma"/>
                          <a:cs typeface="Tahoma"/>
                        </a:rPr>
                        <a:t>ogistic</a:t>
                      </a:r>
                      <a:r>
                        <a:rPr sz="1200" spc="-145" dirty="0">
                          <a:latin typeface="Tahoma"/>
                          <a:cs typeface="Tahoma"/>
                        </a:rPr>
                        <a:t> </a:t>
                      </a:r>
                      <a:r>
                        <a:rPr sz="1200" dirty="0">
                          <a:latin typeface="Tahoma"/>
                          <a:cs typeface="Tahoma"/>
                        </a:rPr>
                        <a:t>Regression</a:t>
                      </a:r>
                      <a:r>
                        <a:rPr sz="1200" spc="-145" dirty="0">
                          <a:latin typeface="Tahoma"/>
                          <a:cs typeface="Tahoma"/>
                        </a:rPr>
                        <a:t> </a:t>
                      </a:r>
                      <a:r>
                        <a:rPr sz="1200" dirty="0">
                          <a:latin typeface="Tahoma"/>
                          <a:cs typeface="Tahoma"/>
                        </a:rPr>
                        <a:t>(Binary</a:t>
                      </a:r>
                      <a:r>
                        <a:rPr sz="1200" spc="-145" dirty="0">
                          <a:latin typeface="Tahoma"/>
                          <a:cs typeface="Tahoma"/>
                        </a:rPr>
                        <a:t> </a:t>
                      </a:r>
                      <a:r>
                        <a:rPr sz="1200" dirty="0">
                          <a:latin typeface="Tahoma"/>
                          <a:cs typeface="Tahoma"/>
                        </a:rPr>
                        <a:t>Rel</a:t>
                      </a:r>
                      <a:r>
                        <a:rPr sz="1200" spc="-15" dirty="0">
                          <a:latin typeface="Tahoma"/>
                          <a:cs typeface="Tahoma"/>
                        </a:rPr>
                        <a:t>e</a:t>
                      </a:r>
                      <a:r>
                        <a:rPr sz="1200" dirty="0">
                          <a:latin typeface="Tahoma"/>
                          <a:cs typeface="Tahoma"/>
                        </a:rPr>
                        <a:t>vanc</a:t>
                      </a:r>
                      <a:r>
                        <a:rPr sz="1200" spc="-20" dirty="0">
                          <a:latin typeface="Tahoma"/>
                          <a:cs typeface="Tahoma"/>
                        </a:rPr>
                        <a:t>e</a:t>
                      </a:r>
                      <a:r>
                        <a:rPr sz="1200" dirty="0">
                          <a:latin typeface="Tahoma"/>
                          <a:cs typeface="Tahoma"/>
                        </a:rPr>
                        <a:t>)</a:t>
                      </a:r>
                    </a:p>
                  </a:txBody>
                  <a:tcPr marL="0" marR="0" marT="7239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570"/>
                        </a:spcBef>
                      </a:pPr>
                      <a:r>
                        <a:rPr sz="1200" dirty="0">
                          <a:latin typeface="Tahoma"/>
                          <a:cs typeface="Tahoma"/>
                        </a:rPr>
                        <a:t>0.</a:t>
                      </a:r>
                      <a:r>
                        <a:rPr lang="en-IN" sz="1200" dirty="0">
                          <a:latin typeface="Tahoma"/>
                          <a:cs typeface="Tahoma"/>
                        </a:rPr>
                        <a:t>6446</a:t>
                      </a:r>
                      <a:endParaRPr sz="1200" dirty="0">
                        <a:latin typeface="Tahoma"/>
                        <a:cs typeface="Tahoma"/>
                      </a:endParaRPr>
                    </a:p>
                  </a:txBody>
                  <a:tcPr marL="0" marR="0" marT="72390"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003"/>
                  </a:ext>
                </a:extLst>
              </a:tr>
              <a:tr h="307504">
                <a:tc>
                  <a:txBody>
                    <a:bodyPr/>
                    <a:lstStyle/>
                    <a:p>
                      <a:pPr marL="85725">
                        <a:lnSpc>
                          <a:spcPct val="100000"/>
                        </a:lnSpc>
                        <a:spcBef>
                          <a:spcPts val="570"/>
                        </a:spcBef>
                      </a:pPr>
                      <a:r>
                        <a:rPr sz="1200" spc="5" dirty="0">
                          <a:latin typeface="Tahoma"/>
                          <a:cs typeface="Tahoma"/>
                        </a:rPr>
                        <a:t>Logistic</a:t>
                      </a:r>
                      <a:r>
                        <a:rPr sz="1200" spc="-140" dirty="0">
                          <a:latin typeface="Tahoma"/>
                          <a:cs typeface="Tahoma"/>
                        </a:rPr>
                        <a:t> </a:t>
                      </a:r>
                      <a:r>
                        <a:rPr sz="1200" dirty="0">
                          <a:latin typeface="Tahoma"/>
                          <a:cs typeface="Tahoma"/>
                        </a:rPr>
                        <a:t>Regression</a:t>
                      </a:r>
                      <a:r>
                        <a:rPr sz="1200" spc="-140" dirty="0">
                          <a:latin typeface="Tahoma"/>
                          <a:cs typeface="Tahoma"/>
                        </a:rPr>
                        <a:t> </a:t>
                      </a:r>
                      <a:r>
                        <a:rPr sz="1200" spc="5" dirty="0">
                          <a:latin typeface="Tahoma"/>
                          <a:cs typeface="Tahoma"/>
                        </a:rPr>
                        <a:t>(Classiﬁer</a:t>
                      </a:r>
                      <a:r>
                        <a:rPr sz="1200" spc="-140" dirty="0">
                          <a:latin typeface="Tahoma"/>
                          <a:cs typeface="Tahoma"/>
                        </a:rPr>
                        <a:t> </a:t>
                      </a:r>
                      <a:r>
                        <a:rPr sz="1200" spc="-5" dirty="0">
                          <a:latin typeface="Tahoma"/>
                          <a:cs typeface="Tahoma"/>
                        </a:rPr>
                        <a:t>Chains)</a:t>
                      </a:r>
                      <a:endParaRPr sz="1200">
                        <a:latin typeface="Tahoma"/>
                        <a:cs typeface="Tahoma"/>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70"/>
                        </a:spcBef>
                      </a:pPr>
                      <a:r>
                        <a:rPr sz="1200" dirty="0">
                          <a:latin typeface="Tahoma"/>
                          <a:cs typeface="Tahoma"/>
                        </a:rPr>
                        <a:t>0.</a:t>
                      </a:r>
                      <a:r>
                        <a:rPr lang="en-IN" sz="1200" dirty="0">
                          <a:latin typeface="Tahoma"/>
                          <a:cs typeface="Tahoma"/>
                        </a:rPr>
                        <a:t>6446</a:t>
                      </a:r>
                      <a:endParaRPr sz="1200" dirty="0">
                        <a:latin typeface="Tahoma"/>
                        <a:cs typeface="Tahoma"/>
                      </a:endParaRPr>
                    </a:p>
                  </a:txBody>
                  <a:tcPr marL="0" marR="0" marT="7239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29058" y="1924455"/>
            <a:ext cx="7057390" cy="1754505"/>
            <a:chOff x="1128225" y="1515575"/>
            <a:chExt cx="7057390" cy="1754505"/>
          </a:xfrm>
          <a:solidFill>
            <a:schemeClr val="accent2"/>
          </a:solidFill>
        </p:grpSpPr>
        <p:sp>
          <p:nvSpPr>
            <p:cNvPr id="3" name="object 3"/>
            <p:cNvSpPr/>
            <p:nvPr/>
          </p:nvSpPr>
          <p:spPr>
            <a:xfrm>
              <a:off x="5171580" y="2120785"/>
              <a:ext cx="3013710" cy="544195"/>
            </a:xfrm>
            <a:custGeom>
              <a:avLst/>
              <a:gdLst/>
              <a:ahLst/>
              <a:cxnLst/>
              <a:rect l="l" t="t" r="r" b="b"/>
              <a:pathLst>
                <a:path w="3013709" h="544194">
                  <a:moveTo>
                    <a:pt x="3013506" y="271945"/>
                  </a:moveTo>
                  <a:lnTo>
                    <a:pt x="2741549" y="0"/>
                  </a:lnTo>
                  <a:lnTo>
                    <a:pt x="1371600" y="0"/>
                  </a:lnTo>
                  <a:lnTo>
                    <a:pt x="1371600" y="1651"/>
                  </a:lnTo>
                  <a:lnTo>
                    <a:pt x="1369949" y="0"/>
                  </a:lnTo>
                  <a:lnTo>
                    <a:pt x="0" y="0"/>
                  </a:lnTo>
                  <a:lnTo>
                    <a:pt x="0" y="543890"/>
                  </a:lnTo>
                  <a:lnTo>
                    <a:pt x="1369949" y="543890"/>
                  </a:lnTo>
                  <a:lnTo>
                    <a:pt x="1371600" y="542251"/>
                  </a:lnTo>
                  <a:lnTo>
                    <a:pt x="1371600" y="543890"/>
                  </a:lnTo>
                  <a:lnTo>
                    <a:pt x="2741549" y="543890"/>
                  </a:lnTo>
                  <a:lnTo>
                    <a:pt x="3013506" y="271945"/>
                  </a:lnTo>
                  <a:close/>
                </a:path>
              </a:pathLst>
            </a:custGeom>
            <a:grpFill/>
            <a:ln>
              <a:solidFill>
                <a:schemeClr val="tx1"/>
              </a:solidFill>
            </a:ln>
          </p:spPr>
          <p:txBody>
            <a:bodyPr wrap="square" lIns="0" tIns="0" rIns="0" bIns="0" rtlCol="0"/>
            <a:lstStyle/>
            <a:p>
              <a:endParaRPr/>
            </a:p>
          </p:txBody>
        </p:sp>
        <p:sp>
          <p:nvSpPr>
            <p:cNvPr id="4" name="object 4"/>
            <p:cNvSpPr/>
            <p:nvPr/>
          </p:nvSpPr>
          <p:spPr>
            <a:xfrm>
              <a:off x="5171587" y="2120775"/>
              <a:ext cx="1642110" cy="544195"/>
            </a:xfrm>
            <a:custGeom>
              <a:avLst/>
              <a:gdLst/>
              <a:ahLst/>
              <a:cxnLst/>
              <a:rect l="l" t="t" r="r" b="b"/>
              <a:pathLst>
                <a:path w="1642109" h="544194">
                  <a:moveTo>
                    <a:pt x="0" y="0"/>
                  </a:moveTo>
                  <a:lnTo>
                    <a:pt x="1369949" y="0"/>
                  </a:lnTo>
                  <a:lnTo>
                    <a:pt x="1641899" y="271949"/>
                  </a:lnTo>
                  <a:lnTo>
                    <a:pt x="1369949" y="543899"/>
                  </a:lnTo>
                  <a:lnTo>
                    <a:pt x="0" y="543899"/>
                  </a:lnTo>
                  <a:lnTo>
                    <a:pt x="0" y="0"/>
                  </a:lnTo>
                  <a:close/>
                </a:path>
              </a:pathLst>
            </a:custGeom>
            <a:grpFill/>
            <a:ln w="9524">
              <a:solidFill>
                <a:schemeClr val="tx1"/>
              </a:solidFill>
            </a:ln>
          </p:spPr>
          <p:txBody>
            <a:bodyPr wrap="square" lIns="0" tIns="0" rIns="0" bIns="0" rtlCol="0"/>
            <a:lstStyle/>
            <a:p>
              <a:endParaRPr/>
            </a:p>
          </p:txBody>
        </p:sp>
        <p:sp>
          <p:nvSpPr>
            <p:cNvPr id="5" name="object 5"/>
            <p:cNvSpPr/>
            <p:nvPr/>
          </p:nvSpPr>
          <p:spPr>
            <a:xfrm>
              <a:off x="3876187" y="2120775"/>
              <a:ext cx="1642110" cy="544195"/>
            </a:xfrm>
            <a:custGeom>
              <a:avLst/>
              <a:gdLst/>
              <a:ahLst/>
              <a:cxnLst/>
              <a:rect l="l" t="t" r="r" b="b"/>
              <a:pathLst>
                <a:path w="1642110" h="544194">
                  <a:moveTo>
                    <a:pt x="1369949" y="543899"/>
                  </a:moveTo>
                  <a:lnTo>
                    <a:pt x="0" y="543899"/>
                  </a:lnTo>
                  <a:lnTo>
                    <a:pt x="0" y="0"/>
                  </a:lnTo>
                  <a:lnTo>
                    <a:pt x="1369949" y="0"/>
                  </a:lnTo>
                  <a:lnTo>
                    <a:pt x="1641899" y="271949"/>
                  </a:lnTo>
                  <a:lnTo>
                    <a:pt x="1369949" y="543899"/>
                  </a:lnTo>
                  <a:close/>
                </a:path>
              </a:pathLst>
            </a:custGeom>
            <a:grpFill/>
            <a:ln>
              <a:solidFill>
                <a:schemeClr val="tx1"/>
              </a:solidFill>
            </a:ln>
          </p:spPr>
          <p:txBody>
            <a:bodyPr wrap="square" lIns="0" tIns="0" rIns="0" bIns="0" rtlCol="0"/>
            <a:lstStyle/>
            <a:p>
              <a:endParaRPr/>
            </a:p>
          </p:txBody>
        </p:sp>
        <p:sp>
          <p:nvSpPr>
            <p:cNvPr id="6" name="object 6"/>
            <p:cNvSpPr/>
            <p:nvPr/>
          </p:nvSpPr>
          <p:spPr>
            <a:xfrm>
              <a:off x="3876187" y="2120775"/>
              <a:ext cx="1642110" cy="544195"/>
            </a:xfrm>
            <a:custGeom>
              <a:avLst/>
              <a:gdLst/>
              <a:ahLst/>
              <a:cxnLst/>
              <a:rect l="l" t="t" r="r" b="b"/>
              <a:pathLst>
                <a:path w="1642110" h="544194">
                  <a:moveTo>
                    <a:pt x="0" y="0"/>
                  </a:moveTo>
                  <a:lnTo>
                    <a:pt x="1369949" y="0"/>
                  </a:lnTo>
                  <a:lnTo>
                    <a:pt x="1641899" y="271949"/>
                  </a:lnTo>
                  <a:lnTo>
                    <a:pt x="1369949" y="543899"/>
                  </a:lnTo>
                  <a:lnTo>
                    <a:pt x="0" y="543899"/>
                  </a:lnTo>
                  <a:lnTo>
                    <a:pt x="0" y="0"/>
                  </a:lnTo>
                  <a:close/>
                </a:path>
              </a:pathLst>
            </a:custGeom>
            <a:grpFill/>
            <a:ln w="9524">
              <a:solidFill>
                <a:schemeClr val="tx1"/>
              </a:solidFill>
            </a:ln>
          </p:spPr>
          <p:txBody>
            <a:bodyPr wrap="square" lIns="0" tIns="0" rIns="0" bIns="0" rtlCol="0"/>
            <a:lstStyle/>
            <a:p>
              <a:endParaRPr/>
            </a:p>
          </p:txBody>
        </p:sp>
        <p:sp>
          <p:nvSpPr>
            <p:cNvPr id="7" name="object 7"/>
            <p:cNvSpPr/>
            <p:nvPr/>
          </p:nvSpPr>
          <p:spPr>
            <a:xfrm>
              <a:off x="2504587" y="2120775"/>
              <a:ext cx="1642110" cy="544195"/>
            </a:xfrm>
            <a:custGeom>
              <a:avLst/>
              <a:gdLst/>
              <a:ahLst/>
              <a:cxnLst/>
              <a:rect l="l" t="t" r="r" b="b"/>
              <a:pathLst>
                <a:path w="1642110" h="544194">
                  <a:moveTo>
                    <a:pt x="1369949" y="543899"/>
                  </a:moveTo>
                  <a:lnTo>
                    <a:pt x="0" y="543899"/>
                  </a:lnTo>
                  <a:lnTo>
                    <a:pt x="0" y="0"/>
                  </a:lnTo>
                  <a:lnTo>
                    <a:pt x="1369949" y="0"/>
                  </a:lnTo>
                  <a:lnTo>
                    <a:pt x="1641899" y="271949"/>
                  </a:lnTo>
                  <a:lnTo>
                    <a:pt x="1369949" y="543899"/>
                  </a:lnTo>
                  <a:close/>
                </a:path>
              </a:pathLst>
            </a:custGeom>
            <a:grpFill/>
            <a:ln>
              <a:solidFill>
                <a:schemeClr val="tx1"/>
              </a:solidFill>
            </a:ln>
          </p:spPr>
          <p:txBody>
            <a:bodyPr wrap="square" lIns="0" tIns="0" rIns="0" bIns="0" rtlCol="0"/>
            <a:lstStyle/>
            <a:p>
              <a:endParaRPr/>
            </a:p>
          </p:txBody>
        </p:sp>
        <p:sp>
          <p:nvSpPr>
            <p:cNvPr id="8" name="object 8"/>
            <p:cNvSpPr/>
            <p:nvPr/>
          </p:nvSpPr>
          <p:spPr>
            <a:xfrm>
              <a:off x="2504587" y="2120775"/>
              <a:ext cx="1642110" cy="544195"/>
            </a:xfrm>
            <a:custGeom>
              <a:avLst/>
              <a:gdLst/>
              <a:ahLst/>
              <a:cxnLst/>
              <a:rect l="l" t="t" r="r" b="b"/>
              <a:pathLst>
                <a:path w="1642110" h="544194">
                  <a:moveTo>
                    <a:pt x="0" y="0"/>
                  </a:moveTo>
                  <a:lnTo>
                    <a:pt x="1369949" y="0"/>
                  </a:lnTo>
                  <a:lnTo>
                    <a:pt x="1641899" y="271949"/>
                  </a:lnTo>
                  <a:lnTo>
                    <a:pt x="1369949" y="543899"/>
                  </a:lnTo>
                  <a:lnTo>
                    <a:pt x="0" y="543899"/>
                  </a:lnTo>
                  <a:lnTo>
                    <a:pt x="0" y="0"/>
                  </a:lnTo>
                  <a:close/>
                </a:path>
              </a:pathLst>
            </a:custGeom>
            <a:grpFill/>
            <a:ln w="9524">
              <a:solidFill>
                <a:schemeClr val="tx1"/>
              </a:solidFill>
            </a:ln>
          </p:spPr>
          <p:txBody>
            <a:bodyPr wrap="square" lIns="0" tIns="0" rIns="0" bIns="0" rtlCol="0"/>
            <a:lstStyle/>
            <a:p>
              <a:endParaRPr/>
            </a:p>
          </p:txBody>
        </p:sp>
        <p:sp>
          <p:nvSpPr>
            <p:cNvPr id="9" name="object 9"/>
            <p:cNvSpPr/>
            <p:nvPr/>
          </p:nvSpPr>
          <p:spPr>
            <a:xfrm>
              <a:off x="1132987" y="2120775"/>
              <a:ext cx="1642110" cy="544195"/>
            </a:xfrm>
            <a:custGeom>
              <a:avLst/>
              <a:gdLst/>
              <a:ahLst/>
              <a:cxnLst/>
              <a:rect l="l" t="t" r="r" b="b"/>
              <a:pathLst>
                <a:path w="1642110" h="544194">
                  <a:moveTo>
                    <a:pt x="1369949" y="543899"/>
                  </a:moveTo>
                  <a:lnTo>
                    <a:pt x="0" y="543899"/>
                  </a:lnTo>
                  <a:lnTo>
                    <a:pt x="0" y="0"/>
                  </a:lnTo>
                  <a:lnTo>
                    <a:pt x="1369949" y="0"/>
                  </a:lnTo>
                  <a:lnTo>
                    <a:pt x="1641899" y="271949"/>
                  </a:lnTo>
                  <a:lnTo>
                    <a:pt x="1369949" y="543899"/>
                  </a:lnTo>
                  <a:close/>
                </a:path>
              </a:pathLst>
            </a:custGeom>
            <a:grpFill/>
            <a:ln>
              <a:solidFill>
                <a:schemeClr val="tx1"/>
              </a:solidFill>
            </a:ln>
          </p:spPr>
          <p:txBody>
            <a:bodyPr wrap="square" lIns="0" tIns="0" rIns="0" bIns="0" rtlCol="0"/>
            <a:lstStyle/>
            <a:p>
              <a:endParaRPr/>
            </a:p>
          </p:txBody>
        </p:sp>
        <p:sp>
          <p:nvSpPr>
            <p:cNvPr id="10" name="object 10"/>
            <p:cNvSpPr/>
            <p:nvPr/>
          </p:nvSpPr>
          <p:spPr>
            <a:xfrm>
              <a:off x="1132987" y="2120775"/>
              <a:ext cx="1642110" cy="544195"/>
            </a:xfrm>
            <a:custGeom>
              <a:avLst/>
              <a:gdLst/>
              <a:ahLst/>
              <a:cxnLst/>
              <a:rect l="l" t="t" r="r" b="b"/>
              <a:pathLst>
                <a:path w="1642110" h="544194">
                  <a:moveTo>
                    <a:pt x="0" y="0"/>
                  </a:moveTo>
                  <a:lnTo>
                    <a:pt x="1369949" y="0"/>
                  </a:lnTo>
                  <a:lnTo>
                    <a:pt x="1641899" y="271949"/>
                  </a:lnTo>
                  <a:lnTo>
                    <a:pt x="1369949" y="543899"/>
                  </a:lnTo>
                  <a:lnTo>
                    <a:pt x="0" y="543899"/>
                  </a:lnTo>
                  <a:lnTo>
                    <a:pt x="0" y="0"/>
                  </a:lnTo>
                  <a:close/>
                </a:path>
              </a:pathLst>
            </a:custGeom>
            <a:grpFill/>
            <a:ln w="9524">
              <a:solidFill>
                <a:schemeClr val="tx1"/>
              </a:solidFill>
            </a:ln>
          </p:spPr>
          <p:txBody>
            <a:bodyPr wrap="square" lIns="0" tIns="0" rIns="0" bIns="0" rtlCol="0"/>
            <a:lstStyle/>
            <a:p>
              <a:endParaRPr/>
            </a:p>
          </p:txBody>
        </p:sp>
        <p:sp>
          <p:nvSpPr>
            <p:cNvPr id="11" name="object 11"/>
            <p:cNvSpPr/>
            <p:nvPr/>
          </p:nvSpPr>
          <p:spPr>
            <a:xfrm>
              <a:off x="1817962" y="1671675"/>
              <a:ext cx="0" cy="449580"/>
            </a:xfrm>
            <a:custGeom>
              <a:avLst/>
              <a:gdLst/>
              <a:ahLst/>
              <a:cxnLst/>
              <a:rect l="l" t="t" r="r" b="b"/>
              <a:pathLst>
                <a:path h="449580">
                  <a:moveTo>
                    <a:pt x="0" y="449099"/>
                  </a:moveTo>
                  <a:lnTo>
                    <a:pt x="0" y="0"/>
                  </a:lnTo>
                </a:path>
              </a:pathLst>
            </a:custGeom>
            <a:grpFill/>
            <a:ln w="9524">
              <a:solidFill>
                <a:schemeClr val="tx1"/>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1699500" y="1515587"/>
              <a:ext cx="236924" cy="236924"/>
            </a:xfrm>
            <a:prstGeom prst="rect">
              <a:avLst/>
            </a:prstGeom>
            <a:grpFill/>
            <a:ln>
              <a:solidFill>
                <a:schemeClr val="tx1"/>
              </a:solidFill>
            </a:ln>
          </p:spPr>
        </p:pic>
        <p:sp>
          <p:nvSpPr>
            <p:cNvPr id="13" name="object 13"/>
            <p:cNvSpPr/>
            <p:nvPr/>
          </p:nvSpPr>
          <p:spPr>
            <a:xfrm>
              <a:off x="4659037" y="1671662"/>
              <a:ext cx="0" cy="449580"/>
            </a:xfrm>
            <a:custGeom>
              <a:avLst/>
              <a:gdLst/>
              <a:ahLst/>
              <a:cxnLst/>
              <a:rect l="l" t="t" r="r" b="b"/>
              <a:pathLst>
                <a:path h="449580">
                  <a:moveTo>
                    <a:pt x="0" y="449099"/>
                  </a:moveTo>
                  <a:lnTo>
                    <a:pt x="0" y="0"/>
                  </a:lnTo>
                </a:path>
              </a:pathLst>
            </a:custGeom>
            <a:grpFill/>
            <a:ln w="9524">
              <a:solidFill>
                <a:schemeClr val="tx1"/>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4540574" y="1515575"/>
              <a:ext cx="236924" cy="236924"/>
            </a:xfrm>
            <a:prstGeom prst="rect">
              <a:avLst/>
            </a:prstGeom>
            <a:grpFill/>
            <a:ln>
              <a:solidFill>
                <a:schemeClr val="tx1"/>
              </a:solidFill>
            </a:ln>
          </p:spPr>
        </p:pic>
        <p:sp>
          <p:nvSpPr>
            <p:cNvPr id="15" name="object 15"/>
            <p:cNvSpPr/>
            <p:nvPr/>
          </p:nvSpPr>
          <p:spPr>
            <a:xfrm>
              <a:off x="3275662" y="2664675"/>
              <a:ext cx="0" cy="449580"/>
            </a:xfrm>
            <a:custGeom>
              <a:avLst/>
              <a:gdLst/>
              <a:ahLst/>
              <a:cxnLst/>
              <a:rect l="l" t="t" r="r" b="b"/>
              <a:pathLst>
                <a:path h="449580">
                  <a:moveTo>
                    <a:pt x="0" y="0"/>
                  </a:moveTo>
                  <a:lnTo>
                    <a:pt x="0" y="449099"/>
                  </a:lnTo>
                </a:path>
              </a:pathLst>
            </a:custGeom>
            <a:grpFill/>
            <a:ln w="9524">
              <a:solidFill>
                <a:schemeClr val="tx1"/>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3157200" y="3032937"/>
              <a:ext cx="236924" cy="236924"/>
            </a:xfrm>
            <a:prstGeom prst="rect">
              <a:avLst/>
            </a:prstGeom>
            <a:grpFill/>
            <a:ln>
              <a:solidFill>
                <a:schemeClr val="tx1"/>
              </a:solidFill>
            </a:ln>
          </p:spPr>
        </p:pic>
        <p:sp>
          <p:nvSpPr>
            <p:cNvPr id="17" name="object 17"/>
            <p:cNvSpPr/>
            <p:nvPr/>
          </p:nvSpPr>
          <p:spPr>
            <a:xfrm>
              <a:off x="6042412" y="2664675"/>
              <a:ext cx="0" cy="449580"/>
            </a:xfrm>
            <a:custGeom>
              <a:avLst/>
              <a:gdLst/>
              <a:ahLst/>
              <a:cxnLst/>
              <a:rect l="l" t="t" r="r" b="b"/>
              <a:pathLst>
                <a:path h="449580">
                  <a:moveTo>
                    <a:pt x="0" y="0"/>
                  </a:moveTo>
                  <a:lnTo>
                    <a:pt x="0" y="449099"/>
                  </a:lnTo>
                </a:path>
              </a:pathLst>
            </a:custGeom>
            <a:grpFill/>
            <a:ln w="9524">
              <a:solidFill>
                <a:schemeClr val="tx1"/>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5923950" y="3032937"/>
              <a:ext cx="236924" cy="236924"/>
            </a:xfrm>
            <a:prstGeom prst="rect">
              <a:avLst/>
            </a:prstGeom>
            <a:grpFill/>
            <a:ln>
              <a:solidFill>
                <a:schemeClr val="tx1"/>
              </a:solidFill>
            </a:ln>
          </p:spPr>
        </p:pic>
      </p:grpSp>
      <p:sp>
        <p:nvSpPr>
          <p:cNvPr id="19" name="object 19"/>
          <p:cNvSpPr txBox="1"/>
          <p:nvPr/>
        </p:nvSpPr>
        <p:spPr>
          <a:xfrm>
            <a:off x="1502371" y="2685396"/>
            <a:ext cx="68897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FFFFFF"/>
                </a:solidFill>
                <a:latin typeface="Tahoma"/>
                <a:cs typeface="Tahoma"/>
              </a:rPr>
              <a:t>Problem</a:t>
            </a:r>
            <a:endParaRPr sz="1400" dirty="0">
              <a:latin typeface="Tahoma"/>
              <a:cs typeface="Tahoma"/>
            </a:endParaRPr>
          </a:p>
        </p:txBody>
      </p:sp>
      <p:sp>
        <p:nvSpPr>
          <p:cNvPr id="20" name="object 20"/>
          <p:cNvSpPr txBox="1"/>
          <p:nvPr/>
        </p:nvSpPr>
        <p:spPr>
          <a:xfrm>
            <a:off x="2877115" y="2682213"/>
            <a:ext cx="1026160"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FFFFFF"/>
                </a:solidFill>
                <a:latin typeface="Tahoma"/>
                <a:cs typeface="Tahoma"/>
              </a:rPr>
              <a:t>Visualisation</a:t>
            </a:r>
            <a:endParaRPr sz="1400" dirty="0">
              <a:latin typeface="Tahoma"/>
              <a:cs typeface="Tahoma"/>
            </a:endParaRPr>
          </a:p>
        </p:txBody>
      </p:sp>
      <p:sp>
        <p:nvSpPr>
          <p:cNvPr id="21" name="object 21"/>
          <p:cNvSpPr txBox="1"/>
          <p:nvPr/>
        </p:nvSpPr>
        <p:spPr>
          <a:xfrm>
            <a:off x="4206831" y="2695686"/>
            <a:ext cx="1133475"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Tahoma"/>
                <a:cs typeface="Tahoma"/>
              </a:rPr>
              <a:t>Preprocessing</a:t>
            </a:r>
            <a:endParaRPr sz="1400" dirty="0">
              <a:latin typeface="Tahoma"/>
              <a:cs typeface="Tahoma"/>
            </a:endParaRPr>
          </a:p>
        </p:txBody>
      </p:sp>
      <p:sp>
        <p:nvSpPr>
          <p:cNvPr id="22" name="object 22"/>
          <p:cNvSpPr txBox="1"/>
          <p:nvPr/>
        </p:nvSpPr>
        <p:spPr>
          <a:xfrm>
            <a:off x="5711140" y="2695548"/>
            <a:ext cx="654685" cy="238760"/>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FFFFFF"/>
                </a:solidFill>
                <a:latin typeface="Tahoma"/>
                <a:cs typeface="Tahoma"/>
              </a:rPr>
              <a:t>Training</a:t>
            </a:r>
            <a:endParaRPr sz="1400">
              <a:latin typeface="Tahoma"/>
              <a:cs typeface="Tahoma"/>
            </a:endParaRPr>
          </a:p>
        </p:txBody>
      </p:sp>
      <p:sp>
        <p:nvSpPr>
          <p:cNvPr id="23" name="object 23"/>
          <p:cNvSpPr txBox="1"/>
          <p:nvPr/>
        </p:nvSpPr>
        <p:spPr>
          <a:xfrm>
            <a:off x="1129058" y="1217770"/>
            <a:ext cx="1537970" cy="657860"/>
          </a:xfrm>
          <a:prstGeom prst="rect">
            <a:avLst/>
          </a:prstGeom>
        </p:spPr>
        <p:txBody>
          <a:bodyPr vert="horz" wrap="square" lIns="0" tIns="22860" rIns="0" bIns="0" rtlCol="0">
            <a:spAutoFit/>
          </a:bodyPr>
          <a:lstStyle/>
          <a:p>
            <a:pPr marL="12700" marR="5080" indent="-635" algn="ctr">
              <a:lnSpc>
                <a:spcPts val="1650"/>
              </a:lnSpc>
              <a:spcBef>
                <a:spcPts val="180"/>
              </a:spcBef>
            </a:pPr>
            <a:r>
              <a:rPr sz="1400" spc="25" dirty="0">
                <a:latin typeface="Tahoma"/>
                <a:cs typeface="Tahoma"/>
              </a:rPr>
              <a:t>Description</a:t>
            </a:r>
            <a:r>
              <a:rPr sz="1400" spc="-170" dirty="0">
                <a:latin typeface="Tahoma"/>
                <a:cs typeface="Tahoma"/>
              </a:rPr>
              <a:t> </a:t>
            </a:r>
            <a:r>
              <a:rPr sz="1400" spc="20" dirty="0">
                <a:latin typeface="Tahoma"/>
                <a:cs typeface="Tahoma"/>
              </a:rPr>
              <a:t>of</a:t>
            </a:r>
            <a:r>
              <a:rPr sz="1400" spc="-170" dirty="0">
                <a:latin typeface="Tahoma"/>
                <a:cs typeface="Tahoma"/>
              </a:rPr>
              <a:t> </a:t>
            </a:r>
            <a:r>
              <a:rPr sz="1400" spc="10" dirty="0">
                <a:latin typeface="Tahoma"/>
                <a:cs typeface="Tahoma"/>
              </a:rPr>
              <a:t>the  </a:t>
            </a:r>
            <a:r>
              <a:rPr sz="1400" spc="25" dirty="0">
                <a:latin typeface="Tahoma"/>
                <a:cs typeface="Tahoma"/>
              </a:rPr>
              <a:t>Problem</a:t>
            </a:r>
            <a:r>
              <a:rPr sz="1400" spc="-170" dirty="0">
                <a:latin typeface="Tahoma"/>
                <a:cs typeface="Tahoma"/>
              </a:rPr>
              <a:t> </a:t>
            </a:r>
            <a:r>
              <a:rPr sz="1400" spc="5" dirty="0">
                <a:latin typeface="Tahoma"/>
                <a:cs typeface="Tahoma"/>
              </a:rPr>
              <a:t>Statement  </a:t>
            </a:r>
            <a:r>
              <a:rPr sz="1400" spc="-10" dirty="0">
                <a:latin typeface="Tahoma"/>
                <a:cs typeface="Tahoma"/>
              </a:rPr>
              <a:t>and</a:t>
            </a:r>
            <a:r>
              <a:rPr sz="1400" spc="-170" dirty="0">
                <a:latin typeface="Tahoma"/>
                <a:cs typeface="Tahoma"/>
              </a:rPr>
              <a:t> </a:t>
            </a:r>
            <a:r>
              <a:rPr sz="1400" spc="5" dirty="0">
                <a:latin typeface="Tahoma"/>
                <a:cs typeface="Tahoma"/>
              </a:rPr>
              <a:t>Challenges</a:t>
            </a:r>
            <a:endParaRPr sz="1400" dirty="0">
              <a:latin typeface="Tahoma"/>
              <a:cs typeface="Tahoma"/>
            </a:endParaRPr>
          </a:p>
        </p:txBody>
      </p:sp>
      <p:sp>
        <p:nvSpPr>
          <p:cNvPr id="24" name="object 24"/>
          <p:cNvSpPr txBox="1"/>
          <p:nvPr/>
        </p:nvSpPr>
        <p:spPr>
          <a:xfrm>
            <a:off x="3952479" y="1177618"/>
            <a:ext cx="1405255" cy="657860"/>
          </a:xfrm>
          <a:prstGeom prst="rect">
            <a:avLst/>
          </a:prstGeom>
        </p:spPr>
        <p:txBody>
          <a:bodyPr vert="horz" wrap="square" lIns="0" tIns="22860" rIns="0" bIns="0" rtlCol="0">
            <a:spAutoFit/>
          </a:bodyPr>
          <a:lstStyle/>
          <a:p>
            <a:pPr marL="12700" marR="5080" indent="38735" algn="just">
              <a:lnSpc>
                <a:spcPts val="1650"/>
              </a:lnSpc>
              <a:spcBef>
                <a:spcPts val="180"/>
              </a:spcBef>
            </a:pPr>
            <a:r>
              <a:rPr sz="1400" spc="10" dirty="0">
                <a:latin typeface="Tahoma"/>
                <a:cs typeface="Tahoma"/>
              </a:rPr>
              <a:t>Preprocessing</a:t>
            </a:r>
            <a:r>
              <a:rPr sz="1400" spc="-170" dirty="0">
                <a:latin typeface="Tahoma"/>
                <a:cs typeface="Tahoma"/>
              </a:rPr>
              <a:t> </a:t>
            </a:r>
            <a:r>
              <a:rPr sz="1400" spc="15" dirty="0">
                <a:latin typeface="Tahoma"/>
                <a:cs typeface="Tahoma"/>
              </a:rPr>
              <a:t>of  </a:t>
            </a:r>
            <a:r>
              <a:rPr sz="1400" dirty="0">
                <a:latin typeface="Tahoma"/>
                <a:cs typeface="Tahoma"/>
              </a:rPr>
              <a:t>data</a:t>
            </a:r>
            <a:r>
              <a:rPr sz="1400" spc="-170" dirty="0">
                <a:latin typeface="Tahoma"/>
                <a:cs typeface="Tahoma"/>
              </a:rPr>
              <a:t> </a:t>
            </a:r>
            <a:r>
              <a:rPr sz="1400" spc="25" dirty="0">
                <a:latin typeface="Tahoma"/>
                <a:cs typeface="Tahoma"/>
              </a:rPr>
              <a:t>into</a:t>
            </a:r>
            <a:r>
              <a:rPr sz="1400" spc="-170" dirty="0">
                <a:latin typeface="Tahoma"/>
                <a:cs typeface="Tahoma"/>
              </a:rPr>
              <a:t> </a:t>
            </a:r>
            <a:r>
              <a:rPr sz="1400" spc="-5" dirty="0">
                <a:latin typeface="Tahoma"/>
                <a:cs typeface="Tahoma"/>
              </a:rPr>
              <a:t>machine  </a:t>
            </a:r>
            <a:r>
              <a:rPr sz="1400" spc="5" dirty="0">
                <a:latin typeface="Tahoma"/>
                <a:cs typeface="Tahoma"/>
              </a:rPr>
              <a:t>readable</a:t>
            </a:r>
            <a:r>
              <a:rPr sz="1400" spc="-170" dirty="0">
                <a:latin typeface="Tahoma"/>
                <a:cs typeface="Tahoma"/>
              </a:rPr>
              <a:t> </a:t>
            </a:r>
            <a:r>
              <a:rPr sz="1400" spc="15" dirty="0">
                <a:latin typeface="Tahoma"/>
                <a:cs typeface="Tahoma"/>
              </a:rPr>
              <a:t>format</a:t>
            </a:r>
            <a:endParaRPr sz="1400" dirty="0">
              <a:latin typeface="Tahoma"/>
              <a:cs typeface="Tahoma"/>
            </a:endParaRPr>
          </a:p>
        </p:txBody>
      </p:sp>
      <p:sp>
        <p:nvSpPr>
          <p:cNvPr id="25" name="object 25"/>
          <p:cNvSpPr txBox="1"/>
          <p:nvPr/>
        </p:nvSpPr>
        <p:spPr>
          <a:xfrm>
            <a:off x="2515765" y="3725210"/>
            <a:ext cx="1511935" cy="657860"/>
          </a:xfrm>
          <a:prstGeom prst="rect">
            <a:avLst/>
          </a:prstGeom>
        </p:spPr>
        <p:txBody>
          <a:bodyPr vert="horz" wrap="square" lIns="0" tIns="22860" rIns="0" bIns="0" rtlCol="0">
            <a:spAutoFit/>
          </a:bodyPr>
          <a:lstStyle/>
          <a:p>
            <a:pPr marL="12700" marR="5080" indent="-635" algn="ctr">
              <a:lnSpc>
                <a:spcPts val="1650"/>
              </a:lnSpc>
              <a:spcBef>
                <a:spcPts val="180"/>
              </a:spcBef>
            </a:pPr>
            <a:r>
              <a:rPr sz="1400" spc="10" dirty="0">
                <a:latin typeface="Tahoma"/>
                <a:cs typeface="Tahoma"/>
              </a:rPr>
              <a:t>Cleaning</a:t>
            </a:r>
            <a:r>
              <a:rPr sz="1400" spc="-170" dirty="0">
                <a:latin typeface="Tahoma"/>
                <a:cs typeface="Tahoma"/>
              </a:rPr>
              <a:t> </a:t>
            </a:r>
            <a:r>
              <a:rPr sz="1400" spc="-10" dirty="0">
                <a:latin typeface="Tahoma"/>
                <a:cs typeface="Tahoma"/>
              </a:rPr>
              <a:t>and  </a:t>
            </a:r>
            <a:r>
              <a:rPr sz="1400" spc="15" dirty="0">
                <a:latin typeface="Tahoma"/>
                <a:cs typeface="Tahoma"/>
              </a:rPr>
              <a:t>Visualisation</a:t>
            </a:r>
            <a:r>
              <a:rPr sz="1400" spc="-170" dirty="0">
                <a:latin typeface="Tahoma"/>
                <a:cs typeface="Tahoma"/>
              </a:rPr>
              <a:t> </a:t>
            </a:r>
            <a:r>
              <a:rPr sz="1400" spc="20" dirty="0">
                <a:latin typeface="Tahoma"/>
                <a:cs typeface="Tahoma"/>
              </a:rPr>
              <a:t>of</a:t>
            </a:r>
            <a:r>
              <a:rPr sz="1400" spc="-170" dirty="0">
                <a:latin typeface="Tahoma"/>
                <a:cs typeface="Tahoma"/>
              </a:rPr>
              <a:t> </a:t>
            </a:r>
            <a:r>
              <a:rPr sz="1400" spc="10" dirty="0">
                <a:latin typeface="Tahoma"/>
                <a:cs typeface="Tahoma"/>
              </a:rPr>
              <a:t>the  </a:t>
            </a:r>
            <a:r>
              <a:rPr sz="1400" spc="5" dirty="0">
                <a:latin typeface="Tahoma"/>
                <a:cs typeface="Tahoma"/>
              </a:rPr>
              <a:t>dataset</a:t>
            </a:r>
            <a:endParaRPr sz="1400" dirty="0">
              <a:latin typeface="Tahoma"/>
              <a:cs typeface="Tahoma"/>
            </a:endParaRPr>
          </a:p>
        </p:txBody>
      </p:sp>
      <p:sp>
        <p:nvSpPr>
          <p:cNvPr id="26" name="object 26"/>
          <p:cNvSpPr txBox="1"/>
          <p:nvPr/>
        </p:nvSpPr>
        <p:spPr>
          <a:xfrm>
            <a:off x="5212598" y="3727547"/>
            <a:ext cx="1758314" cy="448309"/>
          </a:xfrm>
          <a:prstGeom prst="rect">
            <a:avLst/>
          </a:prstGeom>
        </p:spPr>
        <p:txBody>
          <a:bodyPr vert="horz" wrap="square" lIns="0" tIns="22860" rIns="0" bIns="0" rtlCol="0">
            <a:spAutoFit/>
          </a:bodyPr>
          <a:lstStyle/>
          <a:p>
            <a:pPr marL="12700" marR="5080" indent="146685">
              <a:lnSpc>
                <a:spcPts val="1650"/>
              </a:lnSpc>
              <a:spcBef>
                <a:spcPts val="180"/>
              </a:spcBef>
            </a:pPr>
            <a:r>
              <a:rPr sz="1400" spc="-110" dirty="0">
                <a:latin typeface="Tahoma"/>
                <a:cs typeface="Tahoma"/>
              </a:rPr>
              <a:t>T</a:t>
            </a:r>
            <a:r>
              <a:rPr sz="1400" spc="25" dirty="0">
                <a:latin typeface="Tahoma"/>
                <a:cs typeface="Tahoma"/>
              </a:rPr>
              <a:t>r</a:t>
            </a:r>
            <a:r>
              <a:rPr sz="1400" spc="-5" dirty="0">
                <a:latin typeface="Tahoma"/>
                <a:cs typeface="Tahoma"/>
              </a:rPr>
              <a:t>aining</a:t>
            </a:r>
            <a:r>
              <a:rPr sz="1400" spc="-170" dirty="0">
                <a:latin typeface="Tahoma"/>
                <a:cs typeface="Tahoma"/>
              </a:rPr>
              <a:t> </a:t>
            </a:r>
            <a:r>
              <a:rPr sz="1400" spc="15" dirty="0">
                <a:latin typeface="Tahoma"/>
                <a:cs typeface="Tahoma"/>
              </a:rPr>
              <a:t>the</a:t>
            </a:r>
            <a:r>
              <a:rPr sz="1400" spc="-170" dirty="0">
                <a:latin typeface="Tahoma"/>
                <a:cs typeface="Tahoma"/>
              </a:rPr>
              <a:t> </a:t>
            </a:r>
            <a:r>
              <a:rPr sz="1400" spc="5" dirty="0">
                <a:latin typeface="Tahoma"/>
                <a:cs typeface="Tahoma"/>
              </a:rPr>
              <a:t>model  </a:t>
            </a:r>
            <a:r>
              <a:rPr sz="1400" spc="-10" dirty="0">
                <a:latin typeface="Tahoma"/>
                <a:cs typeface="Tahoma"/>
              </a:rPr>
              <a:t>using</a:t>
            </a:r>
            <a:r>
              <a:rPr sz="1400" spc="-170" dirty="0">
                <a:latin typeface="Tahoma"/>
                <a:cs typeface="Tahoma"/>
              </a:rPr>
              <a:t> </a:t>
            </a:r>
            <a:r>
              <a:rPr sz="1400" spc="10" dirty="0">
                <a:latin typeface="Tahoma"/>
                <a:cs typeface="Tahoma"/>
              </a:rPr>
              <a:t>various</a:t>
            </a:r>
            <a:r>
              <a:rPr sz="1400" spc="-170" dirty="0">
                <a:latin typeface="Tahoma"/>
                <a:cs typeface="Tahoma"/>
              </a:rPr>
              <a:t> </a:t>
            </a:r>
            <a:r>
              <a:rPr sz="1400" dirty="0">
                <a:latin typeface="Tahoma"/>
                <a:cs typeface="Tahoma"/>
              </a:rPr>
              <a:t>methods</a:t>
            </a:r>
          </a:p>
        </p:txBody>
      </p:sp>
      <p:grpSp>
        <p:nvGrpSpPr>
          <p:cNvPr id="27" name="object 27"/>
          <p:cNvGrpSpPr/>
          <p:nvPr/>
        </p:nvGrpSpPr>
        <p:grpSpPr>
          <a:xfrm>
            <a:off x="7139329" y="1942256"/>
            <a:ext cx="237490" cy="605790"/>
            <a:chOff x="7207574" y="1515587"/>
            <a:chExt cx="237490" cy="605790"/>
          </a:xfrm>
          <a:solidFill>
            <a:schemeClr val="accent2"/>
          </a:solidFill>
        </p:grpSpPr>
        <p:sp>
          <p:nvSpPr>
            <p:cNvPr id="28" name="object 28"/>
            <p:cNvSpPr/>
            <p:nvPr/>
          </p:nvSpPr>
          <p:spPr>
            <a:xfrm>
              <a:off x="7326037" y="1671675"/>
              <a:ext cx="0" cy="449580"/>
            </a:xfrm>
            <a:custGeom>
              <a:avLst/>
              <a:gdLst/>
              <a:ahLst/>
              <a:cxnLst/>
              <a:rect l="l" t="t" r="r" b="b"/>
              <a:pathLst>
                <a:path h="449580">
                  <a:moveTo>
                    <a:pt x="0" y="449099"/>
                  </a:moveTo>
                  <a:lnTo>
                    <a:pt x="0" y="0"/>
                  </a:lnTo>
                </a:path>
              </a:pathLst>
            </a:custGeom>
            <a:grpFill/>
            <a:ln w="9524">
              <a:solidFill>
                <a:srgbClr val="000000"/>
              </a:solidFill>
            </a:ln>
          </p:spPr>
          <p:txBody>
            <a:bodyPr wrap="square" lIns="0" tIns="0" rIns="0" bIns="0" rtlCol="0"/>
            <a:lstStyle/>
            <a:p>
              <a:endParaRPr/>
            </a:p>
          </p:txBody>
        </p:sp>
        <p:pic>
          <p:nvPicPr>
            <p:cNvPr id="29" name="object 29"/>
            <p:cNvPicPr/>
            <p:nvPr/>
          </p:nvPicPr>
          <p:blipFill>
            <a:blip r:embed="rId4" cstate="print"/>
            <a:stretch>
              <a:fillRect/>
            </a:stretch>
          </p:blipFill>
          <p:spPr>
            <a:xfrm>
              <a:off x="7207574" y="1515587"/>
              <a:ext cx="236924" cy="236924"/>
            </a:xfrm>
            <a:prstGeom prst="rect">
              <a:avLst/>
            </a:prstGeom>
            <a:grpFill/>
          </p:spPr>
        </p:pic>
      </p:grpSp>
      <p:sp>
        <p:nvSpPr>
          <p:cNvPr id="30" name="object 30"/>
          <p:cNvSpPr txBox="1"/>
          <p:nvPr/>
        </p:nvSpPr>
        <p:spPr>
          <a:xfrm>
            <a:off x="6929848" y="2679098"/>
            <a:ext cx="8928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Tahoma"/>
                <a:cs typeface="Tahoma"/>
              </a:rPr>
              <a:t>Conclusion</a:t>
            </a:r>
            <a:endParaRPr sz="1400" dirty="0">
              <a:latin typeface="Tahoma"/>
              <a:cs typeface="Tahoma"/>
            </a:endParaRPr>
          </a:p>
        </p:txBody>
      </p:sp>
      <p:sp>
        <p:nvSpPr>
          <p:cNvPr id="31" name="object 31"/>
          <p:cNvSpPr txBox="1">
            <a:spLocks noGrp="1"/>
          </p:cNvSpPr>
          <p:nvPr>
            <p:ph type="title"/>
          </p:nvPr>
        </p:nvSpPr>
        <p:spPr>
          <a:xfrm>
            <a:off x="6674506" y="1174086"/>
            <a:ext cx="1216025" cy="657860"/>
          </a:xfrm>
          <a:prstGeom prst="rect">
            <a:avLst/>
          </a:prstGeom>
        </p:spPr>
        <p:txBody>
          <a:bodyPr vert="horz" wrap="square" lIns="0" tIns="22860" rIns="0" bIns="0" rtlCol="0">
            <a:spAutoFit/>
          </a:bodyPr>
          <a:lstStyle/>
          <a:p>
            <a:pPr marL="12700" marR="5080" algn="ctr">
              <a:lnSpc>
                <a:spcPts val="1650"/>
              </a:lnSpc>
              <a:spcBef>
                <a:spcPts val="180"/>
              </a:spcBef>
            </a:pPr>
            <a:r>
              <a:rPr sz="1400" b="0" spc="20" dirty="0">
                <a:solidFill>
                  <a:srgbClr val="000000"/>
                </a:solidFill>
                <a:latin typeface="Tahoma"/>
                <a:cs typeface="Tahoma"/>
              </a:rPr>
              <a:t>Conclusion</a:t>
            </a:r>
            <a:r>
              <a:rPr sz="1400" b="0" spc="-170" dirty="0">
                <a:solidFill>
                  <a:srgbClr val="000000"/>
                </a:solidFill>
                <a:latin typeface="Tahoma"/>
                <a:cs typeface="Tahoma"/>
              </a:rPr>
              <a:t> </a:t>
            </a:r>
            <a:r>
              <a:rPr sz="1400" b="0" spc="-10" dirty="0">
                <a:solidFill>
                  <a:srgbClr val="000000"/>
                </a:solidFill>
                <a:latin typeface="Tahoma"/>
                <a:cs typeface="Tahoma"/>
              </a:rPr>
              <a:t>and  </a:t>
            </a:r>
            <a:r>
              <a:rPr sz="1400" b="0" spc="-5" dirty="0">
                <a:solidFill>
                  <a:srgbClr val="000000"/>
                </a:solidFill>
                <a:latin typeface="Tahoma"/>
                <a:cs typeface="Tahoma"/>
              </a:rPr>
              <a:t>Scope</a:t>
            </a:r>
            <a:r>
              <a:rPr sz="1400" b="0" spc="-170" dirty="0">
                <a:solidFill>
                  <a:srgbClr val="000000"/>
                </a:solidFill>
                <a:latin typeface="Tahoma"/>
                <a:cs typeface="Tahoma"/>
              </a:rPr>
              <a:t> </a:t>
            </a:r>
            <a:r>
              <a:rPr sz="1400" b="0" spc="15" dirty="0">
                <a:solidFill>
                  <a:srgbClr val="000000"/>
                </a:solidFill>
                <a:latin typeface="Tahoma"/>
                <a:cs typeface="Tahoma"/>
              </a:rPr>
              <a:t>of  </a:t>
            </a:r>
            <a:r>
              <a:rPr sz="1400" b="0" spc="-5" dirty="0">
                <a:solidFill>
                  <a:srgbClr val="000000"/>
                </a:solidFill>
                <a:latin typeface="Tahoma"/>
                <a:cs typeface="Tahoma"/>
              </a:rPr>
              <a:t>Improvement</a:t>
            </a:r>
            <a:endParaRPr sz="1400" dirty="0">
              <a:latin typeface="Tahoma"/>
              <a:cs typeface="Tahoma"/>
            </a:endParaRPr>
          </a:p>
        </p:txBody>
      </p:sp>
      <p:sp>
        <p:nvSpPr>
          <p:cNvPr id="32" name="TextBox 31">
            <a:extLst>
              <a:ext uri="{FF2B5EF4-FFF2-40B4-BE49-F238E27FC236}">
                <a16:creationId xmlns:a16="http://schemas.microsoft.com/office/drawing/2014/main" id="{3D306E9A-EC0F-45F7-94D9-F8EBFB6A0023}"/>
              </a:ext>
            </a:extLst>
          </p:cNvPr>
          <p:cNvSpPr txBox="1"/>
          <p:nvPr/>
        </p:nvSpPr>
        <p:spPr>
          <a:xfrm flipH="1">
            <a:off x="2133599" y="41312"/>
            <a:ext cx="4876801" cy="923330"/>
          </a:xfrm>
          <a:prstGeom prst="rect">
            <a:avLst/>
          </a:prstGeom>
          <a:noFill/>
        </p:spPr>
        <p:txBody>
          <a:bodyPr wrap="square" rtlCol="0">
            <a:spAutoFit/>
          </a:bodyPr>
          <a:lstStyle/>
          <a:p>
            <a:r>
              <a:rPr lang="en-IN" sz="3600" b="1" dirty="0">
                <a:latin typeface="+mj-lt"/>
              </a:rPr>
              <a:t>Structure of Presentation</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1681" y="514350"/>
            <a:ext cx="4760638" cy="482600"/>
          </a:xfrm>
          <a:prstGeom prst="rect">
            <a:avLst/>
          </a:prstGeom>
        </p:spPr>
        <p:txBody>
          <a:bodyPr vert="horz" wrap="square" lIns="0" tIns="12700" rIns="0" bIns="0" rtlCol="0">
            <a:spAutoFit/>
          </a:bodyPr>
          <a:lstStyle/>
          <a:p>
            <a:pPr marL="12700">
              <a:lnSpc>
                <a:spcPct val="100000"/>
              </a:lnSpc>
              <a:spcBef>
                <a:spcPts val="100"/>
              </a:spcBef>
            </a:pPr>
            <a:r>
              <a:rPr sz="3000" b="1" spc="210" dirty="0">
                <a:solidFill>
                  <a:srgbClr val="000000"/>
                </a:solidFill>
              </a:rPr>
              <a:t>C</a:t>
            </a:r>
            <a:r>
              <a:rPr sz="3000" b="1" spc="75" dirty="0">
                <a:solidFill>
                  <a:srgbClr val="000000"/>
                </a:solidFill>
              </a:rPr>
              <a:t>onclusion</a:t>
            </a:r>
            <a:r>
              <a:rPr sz="3000" b="1" spc="-185" dirty="0">
                <a:solidFill>
                  <a:srgbClr val="000000"/>
                </a:solidFill>
              </a:rPr>
              <a:t> </a:t>
            </a:r>
            <a:r>
              <a:rPr sz="3000" b="1" spc="114" dirty="0">
                <a:solidFill>
                  <a:srgbClr val="000000"/>
                </a:solidFill>
              </a:rPr>
              <a:t>and</a:t>
            </a:r>
            <a:r>
              <a:rPr sz="3000" b="1" spc="-185" dirty="0">
                <a:solidFill>
                  <a:srgbClr val="000000"/>
                </a:solidFill>
              </a:rPr>
              <a:t> </a:t>
            </a:r>
            <a:r>
              <a:rPr sz="3000" b="1" spc="-90" dirty="0">
                <a:solidFill>
                  <a:srgbClr val="000000"/>
                </a:solidFill>
              </a:rPr>
              <a:t>F</a:t>
            </a:r>
            <a:r>
              <a:rPr sz="3000" b="1" spc="-20" dirty="0">
                <a:solidFill>
                  <a:srgbClr val="000000"/>
                </a:solidFill>
              </a:rPr>
              <a:t>urther</a:t>
            </a:r>
            <a:r>
              <a:rPr sz="3000" b="1" spc="-355" dirty="0">
                <a:solidFill>
                  <a:srgbClr val="000000"/>
                </a:solidFill>
              </a:rPr>
              <a:t> </a:t>
            </a:r>
            <a:r>
              <a:rPr sz="3000" b="1" spc="295" dirty="0">
                <a:solidFill>
                  <a:srgbClr val="000000"/>
                </a:solidFill>
              </a:rPr>
              <a:t>W</a:t>
            </a:r>
            <a:r>
              <a:rPr sz="3000" b="1" spc="5" dirty="0">
                <a:solidFill>
                  <a:srgbClr val="000000"/>
                </a:solidFill>
              </a:rPr>
              <a:t>or</a:t>
            </a:r>
            <a:r>
              <a:rPr sz="3000" b="1" dirty="0">
                <a:solidFill>
                  <a:srgbClr val="000000"/>
                </a:solidFill>
              </a:rPr>
              <a:t>k</a:t>
            </a:r>
            <a:r>
              <a:rPr sz="3000" b="1" spc="190" dirty="0">
                <a:solidFill>
                  <a:srgbClr val="000000"/>
                </a:solidFill>
              </a:rPr>
              <a:t>s</a:t>
            </a:r>
            <a:endParaRPr sz="3000" b="1" dirty="0"/>
          </a:p>
        </p:txBody>
      </p:sp>
      <p:sp>
        <p:nvSpPr>
          <p:cNvPr id="3" name="object 3"/>
          <p:cNvSpPr txBox="1"/>
          <p:nvPr/>
        </p:nvSpPr>
        <p:spPr>
          <a:xfrm>
            <a:off x="444183" y="2038350"/>
            <a:ext cx="8255634" cy="1256754"/>
          </a:xfrm>
          <a:prstGeom prst="rect">
            <a:avLst/>
          </a:prstGeom>
        </p:spPr>
        <p:txBody>
          <a:bodyPr vert="horz" wrap="square" lIns="0" tIns="22860" rIns="0" bIns="0" rtlCol="0">
            <a:spAutoFit/>
          </a:bodyPr>
          <a:lstStyle/>
          <a:p>
            <a:pPr marL="379095" marR="974725" indent="-367030">
              <a:lnSpc>
                <a:spcPts val="2150"/>
              </a:lnSpc>
              <a:spcBef>
                <a:spcPts val="180"/>
              </a:spcBef>
              <a:buFont typeface="Arial MT"/>
              <a:buChar char="●"/>
              <a:tabLst>
                <a:tab pos="379095" algn="l"/>
                <a:tab pos="379730" algn="l"/>
              </a:tabLst>
            </a:pPr>
            <a:r>
              <a:rPr sz="1800" spc="20" dirty="0">
                <a:latin typeface="Tahoma"/>
                <a:cs typeface="Tahoma"/>
              </a:rPr>
              <a:t>Classical</a:t>
            </a:r>
            <a:r>
              <a:rPr sz="1800" spc="-220" dirty="0">
                <a:latin typeface="Tahoma"/>
                <a:cs typeface="Tahoma"/>
              </a:rPr>
              <a:t> </a:t>
            </a:r>
            <a:r>
              <a:rPr sz="1800" spc="50" dirty="0">
                <a:latin typeface="Tahoma"/>
                <a:cs typeface="Tahoma"/>
              </a:rPr>
              <a:t>Models</a:t>
            </a:r>
            <a:r>
              <a:rPr sz="1800" spc="-215" dirty="0">
                <a:latin typeface="Tahoma"/>
                <a:cs typeface="Tahoma"/>
              </a:rPr>
              <a:t> </a:t>
            </a:r>
            <a:r>
              <a:rPr sz="1800" spc="20" dirty="0">
                <a:latin typeface="Tahoma"/>
                <a:cs typeface="Tahoma"/>
              </a:rPr>
              <a:t>like</a:t>
            </a:r>
            <a:r>
              <a:rPr sz="1800" spc="-210" dirty="0">
                <a:latin typeface="Tahoma"/>
                <a:cs typeface="Tahoma"/>
              </a:rPr>
              <a:t> </a:t>
            </a:r>
            <a:r>
              <a:rPr sz="1800" b="1" spc="-20" dirty="0">
                <a:solidFill>
                  <a:srgbClr val="F46524"/>
                </a:solidFill>
                <a:latin typeface="Tahoma"/>
                <a:cs typeface="Tahoma"/>
              </a:rPr>
              <a:t>SVM</a:t>
            </a:r>
            <a:r>
              <a:rPr sz="1800" b="1" spc="-175" dirty="0">
                <a:solidFill>
                  <a:srgbClr val="F46524"/>
                </a:solidFill>
                <a:latin typeface="Tahoma"/>
                <a:cs typeface="Tahoma"/>
              </a:rPr>
              <a:t> </a:t>
            </a:r>
            <a:r>
              <a:rPr sz="1800" spc="-10" dirty="0">
                <a:latin typeface="Tahoma"/>
                <a:cs typeface="Tahoma"/>
              </a:rPr>
              <a:t>and</a:t>
            </a:r>
            <a:r>
              <a:rPr sz="1800" spc="-215" dirty="0">
                <a:latin typeface="Tahoma"/>
                <a:cs typeface="Tahoma"/>
              </a:rPr>
              <a:t> </a:t>
            </a:r>
            <a:r>
              <a:rPr sz="1800" b="1" spc="-110" dirty="0">
                <a:solidFill>
                  <a:srgbClr val="F46524"/>
                </a:solidFill>
                <a:latin typeface="Tahoma"/>
                <a:cs typeface="Tahoma"/>
              </a:rPr>
              <a:t>Logistic</a:t>
            </a:r>
            <a:r>
              <a:rPr sz="1800" b="1" spc="-180" dirty="0">
                <a:solidFill>
                  <a:srgbClr val="F46524"/>
                </a:solidFill>
                <a:latin typeface="Tahoma"/>
                <a:cs typeface="Tahoma"/>
              </a:rPr>
              <a:t> </a:t>
            </a:r>
            <a:r>
              <a:rPr sz="1800" b="1" spc="-114" dirty="0">
                <a:solidFill>
                  <a:srgbClr val="F46524"/>
                </a:solidFill>
                <a:latin typeface="Tahoma"/>
                <a:cs typeface="Tahoma"/>
              </a:rPr>
              <a:t>Regression</a:t>
            </a:r>
            <a:r>
              <a:rPr sz="1800" b="1" spc="-165" dirty="0">
                <a:solidFill>
                  <a:srgbClr val="F46524"/>
                </a:solidFill>
                <a:latin typeface="Tahoma"/>
                <a:cs typeface="Tahoma"/>
              </a:rPr>
              <a:t> </a:t>
            </a:r>
            <a:r>
              <a:rPr sz="1800" spc="25" dirty="0">
                <a:latin typeface="Tahoma"/>
                <a:cs typeface="Tahoma"/>
              </a:rPr>
              <a:t>fail</a:t>
            </a:r>
            <a:r>
              <a:rPr sz="1800" spc="-215" dirty="0">
                <a:latin typeface="Tahoma"/>
                <a:cs typeface="Tahoma"/>
              </a:rPr>
              <a:t> </a:t>
            </a:r>
            <a:r>
              <a:rPr sz="1800" spc="45" dirty="0">
                <a:latin typeface="Tahoma"/>
                <a:cs typeface="Tahoma"/>
              </a:rPr>
              <a:t>to</a:t>
            </a:r>
            <a:r>
              <a:rPr sz="1800" spc="-215" dirty="0">
                <a:latin typeface="Tahoma"/>
                <a:cs typeface="Tahoma"/>
              </a:rPr>
              <a:t> </a:t>
            </a:r>
            <a:r>
              <a:rPr sz="1800" spc="-5" dirty="0">
                <a:latin typeface="Tahoma"/>
                <a:cs typeface="Tahoma"/>
              </a:rPr>
              <a:t>achieve</a:t>
            </a:r>
            <a:r>
              <a:rPr sz="1800" spc="-215" dirty="0">
                <a:latin typeface="Tahoma"/>
                <a:cs typeface="Tahoma"/>
              </a:rPr>
              <a:t> </a:t>
            </a:r>
            <a:r>
              <a:rPr sz="1800" spc="-10" dirty="0">
                <a:latin typeface="Tahoma"/>
                <a:cs typeface="Tahoma"/>
              </a:rPr>
              <a:t>high </a:t>
            </a:r>
            <a:r>
              <a:rPr sz="1800" spc="-545" dirty="0">
                <a:latin typeface="Tahoma"/>
                <a:cs typeface="Tahoma"/>
              </a:rPr>
              <a:t> </a:t>
            </a:r>
            <a:r>
              <a:rPr sz="1800" spc="55" dirty="0">
                <a:latin typeface="Tahoma"/>
                <a:cs typeface="Tahoma"/>
              </a:rPr>
              <a:t>AUC_ROC</a:t>
            </a:r>
            <a:r>
              <a:rPr sz="1800" spc="-225" dirty="0">
                <a:latin typeface="Tahoma"/>
                <a:cs typeface="Tahoma"/>
              </a:rPr>
              <a:t> </a:t>
            </a:r>
            <a:r>
              <a:rPr sz="1800" spc="-15" dirty="0">
                <a:latin typeface="Tahoma"/>
                <a:cs typeface="Tahoma"/>
              </a:rPr>
              <a:t>score.</a:t>
            </a:r>
            <a:endParaRPr sz="1800" dirty="0">
              <a:latin typeface="Tahoma"/>
              <a:cs typeface="Tahoma"/>
            </a:endParaRPr>
          </a:p>
          <a:p>
            <a:pPr marL="379095" indent="-367030">
              <a:lnSpc>
                <a:spcPct val="100000"/>
              </a:lnSpc>
              <a:spcBef>
                <a:spcPts val="944"/>
              </a:spcBef>
              <a:buClr>
                <a:srgbClr val="000000"/>
              </a:buClr>
              <a:buFont typeface="Arial MT"/>
              <a:buChar char="●"/>
              <a:tabLst>
                <a:tab pos="379095" algn="l"/>
                <a:tab pos="379730" algn="l"/>
              </a:tabLst>
            </a:pPr>
            <a:r>
              <a:rPr sz="1800" spc="30" dirty="0">
                <a:latin typeface="Tahoma"/>
                <a:cs typeface="Tahoma"/>
              </a:rPr>
              <a:t>Further</a:t>
            </a:r>
            <a:r>
              <a:rPr sz="1800" spc="-215" dirty="0">
                <a:latin typeface="Tahoma"/>
                <a:cs typeface="Tahoma"/>
              </a:rPr>
              <a:t> </a:t>
            </a:r>
            <a:r>
              <a:rPr sz="1800" spc="-10" dirty="0">
                <a:latin typeface="Tahoma"/>
                <a:cs typeface="Tahoma"/>
              </a:rPr>
              <a:t>Improvements</a:t>
            </a:r>
            <a:r>
              <a:rPr sz="1800" spc="-215" dirty="0">
                <a:latin typeface="Tahoma"/>
                <a:cs typeface="Tahoma"/>
              </a:rPr>
              <a:t> </a:t>
            </a:r>
            <a:r>
              <a:rPr sz="1800" spc="-10" dirty="0">
                <a:latin typeface="Tahoma"/>
                <a:cs typeface="Tahoma"/>
              </a:rPr>
              <a:t>can</a:t>
            </a:r>
            <a:r>
              <a:rPr sz="1800" spc="-210" dirty="0">
                <a:latin typeface="Tahoma"/>
                <a:cs typeface="Tahoma"/>
              </a:rPr>
              <a:t> </a:t>
            </a:r>
            <a:r>
              <a:rPr sz="1800" dirty="0">
                <a:latin typeface="Tahoma"/>
                <a:cs typeface="Tahoma"/>
              </a:rPr>
              <a:t>be</a:t>
            </a:r>
            <a:r>
              <a:rPr sz="1800" spc="-215" dirty="0">
                <a:latin typeface="Tahoma"/>
                <a:cs typeface="Tahoma"/>
              </a:rPr>
              <a:t> </a:t>
            </a:r>
            <a:r>
              <a:rPr sz="1800" dirty="0">
                <a:latin typeface="Tahoma"/>
                <a:cs typeface="Tahoma"/>
              </a:rPr>
              <a:t>achieved</a:t>
            </a:r>
            <a:r>
              <a:rPr sz="1800" spc="-210" dirty="0">
                <a:latin typeface="Tahoma"/>
                <a:cs typeface="Tahoma"/>
              </a:rPr>
              <a:t> </a:t>
            </a:r>
            <a:r>
              <a:rPr sz="1800" spc="5" dirty="0">
                <a:latin typeface="Tahoma"/>
                <a:cs typeface="Tahoma"/>
              </a:rPr>
              <a:t>by</a:t>
            </a:r>
            <a:r>
              <a:rPr sz="1800" spc="-215" dirty="0">
                <a:latin typeface="Tahoma"/>
                <a:cs typeface="Tahoma"/>
              </a:rPr>
              <a:t> </a:t>
            </a:r>
            <a:r>
              <a:rPr sz="1800" spc="5" dirty="0">
                <a:latin typeface="Tahoma"/>
                <a:cs typeface="Tahoma"/>
              </a:rPr>
              <a:t>experimenting</a:t>
            </a:r>
            <a:r>
              <a:rPr sz="1800" spc="-210" dirty="0">
                <a:latin typeface="Tahoma"/>
                <a:cs typeface="Tahoma"/>
              </a:rPr>
              <a:t> </a:t>
            </a:r>
            <a:r>
              <a:rPr sz="1800" spc="35" dirty="0">
                <a:latin typeface="Tahoma"/>
                <a:cs typeface="Tahoma"/>
              </a:rPr>
              <a:t>with</a:t>
            </a:r>
            <a:r>
              <a:rPr sz="1800" spc="-215" dirty="0">
                <a:latin typeface="Tahoma"/>
                <a:cs typeface="Tahoma"/>
              </a:rPr>
              <a:t> </a:t>
            </a:r>
            <a:r>
              <a:rPr sz="1800" spc="10" dirty="0">
                <a:latin typeface="Tahoma"/>
                <a:cs typeface="Tahoma"/>
              </a:rPr>
              <a:t>complicated</a:t>
            </a:r>
            <a:r>
              <a:rPr sz="1800" spc="-550" dirty="0">
                <a:latin typeface="Tahoma"/>
                <a:cs typeface="Tahoma"/>
              </a:rPr>
              <a:t> </a:t>
            </a:r>
            <a:r>
              <a:rPr sz="1800" spc="5" dirty="0">
                <a:latin typeface="Tahoma"/>
                <a:cs typeface="Tahoma"/>
              </a:rPr>
              <a:t>neural</a:t>
            </a:r>
            <a:r>
              <a:rPr sz="1800" spc="-220" dirty="0">
                <a:latin typeface="Tahoma"/>
                <a:cs typeface="Tahoma"/>
              </a:rPr>
              <a:t> </a:t>
            </a:r>
            <a:r>
              <a:rPr sz="1800" spc="25" dirty="0">
                <a:latin typeface="Tahoma"/>
                <a:cs typeface="Tahoma"/>
              </a:rPr>
              <a:t>networks</a:t>
            </a:r>
            <a:r>
              <a:rPr sz="1800" spc="-220" dirty="0">
                <a:latin typeface="Tahoma"/>
                <a:cs typeface="Tahoma"/>
              </a:rPr>
              <a:t> </a:t>
            </a:r>
            <a:r>
              <a:rPr sz="1800" spc="-10" dirty="0">
                <a:latin typeface="Tahoma"/>
                <a:cs typeface="Tahoma"/>
              </a:rPr>
              <a:t>and</a:t>
            </a:r>
            <a:r>
              <a:rPr sz="1800" spc="-220" dirty="0">
                <a:latin typeface="Tahoma"/>
                <a:cs typeface="Tahoma"/>
              </a:rPr>
              <a:t> </a:t>
            </a:r>
            <a:r>
              <a:rPr sz="1800" spc="-10" dirty="0">
                <a:latin typeface="Tahoma"/>
                <a:cs typeface="Tahoma"/>
              </a:rPr>
              <a:t>use</a:t>
            </a:r>
            <a:r>
              <a:rPr sz="1800" spc="-220" dirty="0">
                <a:latin typeface="Tahoma"/>
                <a:cs typeface="Tahoma"/>
              </a:rPr>
              <a:t> </a:t>
            </a:r>
            <a:r>
              <a:rPr sz="1800" spc="25" dirty="0">
                <a:latin typeface="Tahoma"/>
                <a:cs typeface="Tahoma"/>
              </a:rPr>
              <a:t>of</a:t>
            </a:r>
            <a:r>
              <a:rPr sz="1800" spc="-220" dirty="0">
                <a:latin typeface="Tahoma"/>
                <a:cs typeface="Tahoma"/>
              </a:rPr>
              <a:t> </a:t>
            </a:r>
            <a:r>
              <a:rPr sz="1800" spc="15" dirty="0">
                <a:latin typeface="Tahoma"/>
                <a:cs typeface="Tahoma"/>
              </a:rPr>
              <a:t>state</a:t>
            </a:r>
            <a:r>
              <a:rPr sz="1800" spc="-220" dirty="0">
                <a:latin typeface="Tahoma"/>
                <a:cs typeface="Tahoma"/>
              </a:rPr>
              <a:t> </a:t>
            </a:r>
            <a:r>
              <a:rPr sz="1800" spc="25" dirty="0">
                <a:latin typeface="Tahoma"/>
                <a:cs typeface="Tahoma"/>
              </a:rPr>
              <a:t>of</a:t>
            </a:r>
            <a:r>
              <a:rPr sz="1800" spc="-220" dirty="0">
                <a:latin typeface="Tahoma"/>
                <a:cs typeface="Tahoma"/>
              </a:rPr>
              <a:t> </a:t>
            </a:r>
            <a:r>
              <a:rPr sz="1800" spc="20" dirty="0">
                <a:latin typeface="Tahoma"/>
                <a:cs typeface="Tahoma"/>
              </a:rPr>
              <a:t>the</a:t>
            </a:r>
            <a:r>
              <a:rPr sz="1800" spc="-220" dirty="0">
                <a:latin typeface="Tahoma"/>
                <a:cs typeface="Tahoma"/>
              </a:rPr>
              <a:t> </a:t>
            </a:r>
            <a:r>
              <a:rPr sz="1800" spc="35" dirty="0">
                <a:latin typeface="Tahoma"/>
                <a:cs typeface="Tahoma"/>
              </a:rPr>
              <a:t>art</a:t>
            </a:r>
            <a:r>
              <a:rPr sz="1800" spc="-220" dirty="0">
                <a:latin typeface="Tahoma"/>
                <a:cs typeface="Tahoma"/>
              </a:rPr>
              <a:t> </a:t>
            </a:r>
            <a:r>
              <a:rPr sz="1800" b="1" spc="-120" dirty="0">
                <a:solidFill>
                  <a:srgbClr val="F46524"/>
                </a:solidFill>
                <a:latin typeface="Tahoma"/>
                <a:cs typeface="Tahoma"/>
              </a:rPr>
              <a:t>Transformers</a:t>
            </a:r>
            <a:r>
              <a:rPr sz="1800" spc="-120" dirty="0">
                <a:latin typeface="Tahoma"/>
                <a:cs typeface="Tahoma"/>
              </a:rPr>
              <a:t>.</a:t>
            </a:r>
            <a:endParaRPr sz="1800" dirty="0">
              <a:latin typeface="Tahoma"/>
              <a:cs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6A37-294B-423C-B824-37AD4820692C}"/>
              </a:ext>
            </a:extLst>
          </p:cNvPr>
          <p:cNvSpPr>
            <a:spLocks noGrp="1"/>
          </p:cNvSpPr>
          <p:nvPr>
            <p:ph type="title"/>
          </p:nvPr>
        </p:nvSpPr>
        <p:spPr>
          <a:xfrm>
            <a:off x="628650" y="1885950"/>
            <a:ext cx="7886700" cy="994172"/>
          </a:xfrm>
        </p:spPr>
        <p:txBody>
          <a:bodyPr>
            <a:noAutofit/>
          </a:bodyPr>
          <a:lstStyle/>
          <a:p>
            <a:pPr algn="ctr"/>
            <a:r>
              <a:rPr lang="en-IN" sz="7200" b="1" spc="-20" dirty="0">
                <a:solidFill>
                  <a:srgbClr val="F46524"/>
                </a:solidFill>
                <a:latin typeface="Britannic Bold" panose="020B0903060703020204" pitchFamily="34" charset="0"/>
                <a:cs typeface="Tahoma"/>
              </a:rPr>
              <a:t>Thank You!</a:t>
            </a:r>
            <a:endParaRPr lang="en-IN" sz="7200" dirty="0">
              <a:latin typeface="Britannic Bold" panose="020B0903060703020204" pitchFamily="34" charset="0"/>
            </a:endParaRPr>
          </a:p>
        </p:txBody>
      </p:sp>
    </p:spTree>
    <p:extLst>
      <p:ext uri="{BB962C8B-B14F-4D97-AF65-F5344CB8AC3E}">
        <p14:creationId xmlns:p14="http://schemas.microsoft.com/office/powerpoint/2010/main" val="285935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4724" y="1342969"/>
            <a:ext cx="8683075" cy="1435735"/>
          </a:xfrm>
          <a:prstGeom prst="rect">
            <a:avLst/>
          </a:prstGeom>
        </p:spPr>
        <p:txBody>
          <a:bodyPr vert="horz" wrap="square" lIns="0" tIns="12700" rIns="0" bIns="0" rtlCol="0">
            <a:spAutoFit/>
          </a:bodyPr>
          <a:lstStyle/>
          <a:p>
            <a:pPr marL="12700">
              <a:lnSpc>
                <a:spcPct val="100000"/>
              </a:lnSpc>
              <a:spcBef>
                <a:spcPts val="100"/>
              </a:spcBef>
            </a:pPr>
            <a:r>
              <a:rPr sz="2200" b="1" spc="-145" dirty="0">
                <a:solidFill>
                  <a:srgbClr val="F46524"/>
                </a:solidFill>
                <a:latin typeface="Tahoma"/>
                <a:cs typeface="Tahoma"/>
              </a:rPr>
              <a:t>Statement</a:t>
            </a:r>
            <a:endParaRPr sz="2200" dirty="0">
              <a:latin typeface="Tahoma"/>
              <a:cs typeface="Tahoma"/>
            </a:endParaRPr>
          </a:p>
          <a:p>
            <a:pPr marL="12700" marR="5080" algn="just">
              <a:lnSpc>
                <a:spcPct val="114599"/>
              </a:lnSpc>
              <a:spcBef>
                <a:spcPts val="1035"/>
              </a:spcBef>
            </a:pPr>
            <a:r>
              <a:rPr sz="1800" spc="30" dirty="0">
                <a:latin typeface="Tahoma"/>
                <a:cs typeface="Tahoma"/>
              </a:rPr>
              <a:t>Given</a:t>
            </a:r>
            <a:r>
              <a:rPr sz="1800" spc="-175" dirty="0">
                <a:latin typeface="Tahoma"/>
                <a:cs typeface="Tahoma"/>
              </a:rPr>
              <a:t> </a:t>
            </a:r>
            <a:r>
              <a:rPr sz="1800" spc="-15" dirty="0">
                <a:latin typeface="Tahoma"/>
                <a:cs typeface="Tahoma"/>
              </a:rPr>
              <a:t>any</a:t>
            </a:r>
            <a:r>
              <a:rPr sz="1800" spc="-170" dirty="0">
                <a:latin typeface="Tahoma"/>
                <a:cs typeface="Tahoma"/>
              </a:rPr>
              <a:t> </a:t>
            </a:r>
            <a:r>
              <a:rPr sz="1800" spc="20" dirty="0">
                <a:latin typeface="Tahoma"/>
                <a:cs typeface="Tahoma"/>
              </a:rPr>
              <a:t>text</a:t>
            </a:r>
            <a:r>
              <a:rPr sz="1800" spc="-175" dirty="0">
                <a:latin typeface="Tahoma"/>
                <a:cs typeface="Tahoma"/>
              </a:rPr>
              <a:t> </a:t>
            </a:r>
            <a:r>
              <a:rPr sz="1800" spc="50" dirty="0">
                <a:latin typeface="Tahoma"/>
                <a:cs typeface="Tahoma"/>
              </a:rPr>
              <a:t>or</a:t>
            </a:r>
            <a:r>
              <a:rPr sz="1800" spc="-170" dirty="0">
                <a:latin typeface="Tahoma"/>
                <a:cs typeface="Tahoma"/>
              </a:rPr>
              <a:t> </a:t>
            </a:r>
            <a:r>
              <a:rPr sz="1800" spc="-15" dirty="0">
                <a:latin typeface="Tahoma"/>
                <a:cs typeface="Tahoma"/>
              </a:rPr>
              <a:t>paragraph</a:t>
            </a:r>
            <a:r>
              <a:rPr sz="1800" spc="-175" dirty="0">
                <a:latin typeface="Tahoma"/>
                <a:cs typeface="Tahoma"/>
              </a:rPr>
              <a:t> </a:t>
            </a:r>
            <a:r>
              <a:rPr sz="1800" spc="5" dirty="0">
                <a:latin typeface="Tahoma"/>
                <a:cs typeface="Tahoma"/>
              </a:rPr>
              <a:t>containing</a:t>
            </a:r>
            <a:r>
              <a:rPr sz="1800" spc="-170" dirty="0">
                <a:latin typeface="Tahoma"/>
                <a:cs typeface="Tahoma"/>
              </a:rPr>
              <a:t> </a:t>
            </a:r>
            <a:r>
              <a:rPr sz="1800" spc="-35" dirty="0">
                <a:latin typeface="Tahoma"/>
                <a:cs typeface="Tahoma"/>
              </a:rPr>
              <a:t>a</a:t>
            </a:r>
            <a:r>
              <a:rPr sz="1800" spc="-170" dirty="0">
                <a:latin typeface="Tahoma"/>
                <a:cs typeface="Tahoma"/>
              </a:rPr>
              <a:t> </a:t>
            </a:r>
            <a:r>
              <a:rPr sz="1800" spc="20" dirty="0">
                <a:latin typeface="Tahoma"/>
                <a:cs typeface="Tahoma"/>
              </a:rPr>
              <a:t>few</a:t>
            </a:r>
            <a:r>
              <a:rPr sz="1800" spc="-175" dirty="0">
                <a:latin typeface="Tahoma"/>
                <a:cs typeface="Tahoma"/>
              </a:rPr>
              <a:t> </a:t>
            </a:r>
            <a:r>
              <a:rPr sz="1800" spc="10" dirty="0">
                <a:latin typeface="Tahoma"/>
                <a:cs typeface="Tahoma"/>
              </a:rPr>
              <a:t>lines</a:t>
            </a:r>
            <a:r>
              <a:rPr sz="1800" spc="-170" dirty="0">
                <a:latin typeface="Tahoma"/>
                <a:cs typeface="Tahoma"/>
              </a:rPr>
              <a:t> </a:t>
            </a:r>
            <a:r>
              <a:rPr sz="1800" spc="20" dirty="0">
                <a:latin typeface="Tahoma"/>
                <a:cs typeface="Tahoma"/>
              </a:rPr>
              <a:t>in</a:t>
            </a:r>
            <a:r>
              <a:rPr sz="1800" spc="-175" dirty="0">
                <a:latin typeface="Tahoma"/>
                <a:cs typeface="Tahoma"/>
              </a:rPr>
              <a:t> </a:t>
            </a:r>
            <a:r>
              <a:rPr sz="1800" spc="10" dirty="0">
                <a:latin typeface="Tahoma"/>
                <a:cs typeface="Tahoma"/>
              </a:rPr>
              <a:t>natural</a:t>
            </a:r>
            <a:r>
              <a:rPr sz="1800" spc="-170" dirty="0">
                <a:latin typeface="Tahoma"/>
                <a:cs typeface="Tahoma"/>
              </a:rPr>
              <a:t> </a:t>
            </a:r>
            <a:r>
              <a:rPr sz="1800" spc="-40" dirty="0">
                <a:latin typeface="Tahoma"/>
                <a:cs typeface="Tahoma"/>
              </a:rPr>
              <a:t>language,</a:t>
            </a:r>
            <a:r>
              <a:rPr sz="1800" spc="-170" dirty="0">
                <a:latin typeface="Tahoma"/>
                <a:cs typeface="Tahoma"/>
              </a:rPr>
              <a:t> </a:t>
            </a:r>
            <a:r>
              <a:rPr sz="1800" spc="20" dirty="0">
                <a:latin typeface="Tahoma"/>
                <a:cs typeface="Tahoma"/>
              </a:rPr>
              <a:t>the</a:t>
            </a:r>
            <a:r>
              <a:rPr sz="1800" spc="-175" dirty="0">
                <a:latin typeface="Tahoma"/>
                <a:cs typeface="Tahoma"/>
              </a:rPr>
              <a:t> </a:t>
            </a:r>
            <a:r>
              <a:rPr sz="1800" spc="10" dirty="0">
                <a:latin typeface="Tahoma"/>
                <a:cs typeface="Tahoma"/>
              </a:rPr>
              <a:t>objective </a:t>
            </a:r>
            <a:r>
              <a:rPr sz="1800" spc="-550" dirty="0">
                <a:latin typeface="Tahoma"/>
                <a:cs typeface="Tahoma"/>
              </a:rPr>
              <a:t> </a:t>
            </a:r>
            <a:r>
              <a:rPr sz="1800" spc="10" dirty="0">
                <a:latin typeface="Tahoma"/>
                <a:cs typeface="Tahoma"/>
              </a:rPr>
              <a:t>is</a:t>
            </a:r>
            <a:r>
              <a:rPr sz="1800" spc="15" dirty="0">
                <a:latin typeface="Tahoma"/>
                <a:cs typeface="Tahoma"/>
              </a:rPr>
              <a:t> </a:t>
            </a:r>
            <a:r>
              <a:rPr sz="1800" spc="45" dirty="0">
                <a:latin typeface="Tahoma"/>
                <a:cs typeface="Tahoma"/>
              </a:rPr>
              <a:t>to</a:t>
            </a:r>
            <a:r>
              <a:rPr sz="1800" spc="50" dirty="0">
                <a:latin typeface="Tahoma"/>
                <a:cs typeface="Tahoma"/>
              </a:rPr>
              <a:t> </a:t>
            </a:r>
            <a:r>
              <a:rPr sz="1800" spc="10" dirty="0">
                <a:latin typeface="Tahoma"/>
                <a:cs typeface="Tahoma"/>
              </a:rPr>
              <a:t>classify</a:t>
            </a:r>
            <a:r>
              <a:rPr sz="1800" spc="15" dirty="0">
                <a:latin typeface="Tahoma"/>
                <a:cs typeface="Tahoma"/>
              </a:rPr>
              <a:t> </a:t>
            </a:r>
            <a:r>
              <a:rPr sz="1800" spc="55" dirty="0">
                <a:latin typeface="Tahoma"/>
                <a:cs typeface="Tahoma"/>
              </a:rPr>
              <a:t>it</a:t>
            </a:r>
            <a:r>
              <a:rPr sz="1800" spc="60" dirty="0">
                <a:latin typeface="Tahoma"/>
                <a:cs typeface="Tahoma"/>
              </a:rPr>
              <a:t> </a:t>
            </a:r>
            <a:r>
              <a:rPr sz="1800" spc="-30" dirty="0">
                <a:latin typeface="Tahoma"/>
                <a:cs typeface="Tahoma"/>
              </a:rPr>
              <a:t>as</a:t>
            </a:r>
            <a:r>
              <a:rPr sz="1800" spc="-25" dirty="0">
                <a:latin typeface="Tahoma"/>
                <a:cs typeface="Tahoma"/>
              </a:rPr>
              <a:t> </a:t>
            </a:r>
            <a:r>
              <a:rPr sz="1800" spc="-5" dirty="0">
                <a:latin typeface="Tahoma"/>
                <a:cs typeface="Tahoma"/>
              </a:rPr>
              <a:t>belonging</a:t>
            </a:r>
            <a:r>
              <a:rPr sz="1800" dirty="0">
                <a:latin typeface="Tahoma"/>
                <a:cs typeface="Tahoma"/>
              </a:rPr>
              <a:t> </a:t>
            </a:r>
            <a:r>
              <a:rPr sz="1800" spc="45" dirty="0">
                <a:latin typeface="Tahoma"/>
                <a:cs typeface="Tahoma"/>
              </a:rPr>
              <a:t>to  </a:t>
            </a:r>
            <a:r>
              <a:rPr sz="1800" spc="5" dirty="0">
                <a:latin typeface="Tahoma"/>
                <a:cs typeface="Tahoma"/>
              </a:rPr>
              <a:t>one  </a:t>
            </a:r>
            <a:r>
              <a:rPr sz="1800" spc="50" dirty="0">
                <a:latin typeface="Tahoma"/>
                <a:cs typeface="Tahoma"/>
              </a:rPr>
              <a:t>or  </a:t>
            </a:r>
            <a:r>
              <a:rPr sz="1800" spc="15" dirty="0">
                <a:latin typeface="Tahoma"/>
                <a:cs typeface="Tahoma"/>
              </a:rPr>
              <a:t>more  </a:t>
            </a:r>
            <a:r>
              <a:rPr sz="1800" spc="25" dirty="0">
                <a:latin typeface="Tahoma"/>
                <a:cs typeface="Tahoma"/>
              </a:rPr>
              <a:t>of  </a:t>
            </a:r>
            <a:r>
              <a:rPr sz="1800" spc="20" dirty="0">
                <a:latin typeface="Tahoma"/>
                <a:cs typeface="Tahoma"/>
              </a:rPr>
              <a:t>the  following  </a:t>
            </a:r>
            <a:r>
              <a:rPr sz="1800" spc="-10" dirty="0">
                <a:latin typeface="Tahoma"/>
                <a:cs typeface="Tahoma"/>
              </a:rPr>
              <a:t>categories: </a:t>
            </a:r>
            <a:r>
              <a:rPr sz="1800" spc="-5" dirty="0">
                <a:latin typeface="Tahoma"/>
                <a:cs typeface="Tahoma"/>
              </a:rPr>
              <a:t> </a:t>
            </a:r>
            <a:r>
              <a:rPr sz="1800" spc="-25" dirty="0">
                <a:latin typeface="Tahoma"/>
                <a:cs typeface="Tahoma"/>
              </a:rPr>
              <a:t>clean,</a:t>
            </a:r>
            <a:r>
              <a:rPr sz="1800" spc="-220" dirty="0">
                <a:latin typeface="Tahoma"/>
                <a:cs typeface="Tahoma"/>
              </a:rPr>
              <a:t> </a:t>
            </a:r>
            <a:r>
              <a:rPr sz="1800" spc="-20" dirty="0">
                <a:latin typeface="Tahoma"/>
                <a:cs typeface="Tahoma"/>
              </a:rPr>
              <a:t>obscene,</a:t>
            </a:r>
            <a:r>
              <a:rPr sz="1800" spc="-215" dirty="0">
                <a:latin typeface="Tahoma"/>
                <a:cs typeface="Tahoma"/>
              </a:rPr>
              <a:t> </a:t>
            </a:r>
            <a:r>
              <a:rPr sz="1800" spc="-5" dirty="0">
                <a:latin typeface="Tahoma"/>
                <a:cs typeface="Tahoma"/>
              </a:rPr>
              <a:t>threatening,</a:t>
            </a:r>
            <a:r>
              <a:rPr sz="1800" spc="-220" dirty="0">
                <a:latin typeface="Tahoma"/>
                <a:cs typeface="Tahoma"/>
              </a:rPr>
              <a:t> </a:t>
            </a:r>
            <a:r>
              <a:rPr sz="1800" spc="-10" dirty="0">
                <a:latin typeface="Tahoma"/>
                <a:cs typeface="Tahoma"/>
              </a:rPr>
              <a:t>insulting,</a:t>
            </a:r>
            <a:r>
              <a:rPr sz="1800" spc="-215" dirty="0">
                <a:latin typeface="Tahoma"/>
                <a:cs typeface="Tahoma"/>
              </a:rPr>
              <a:t> </a:t>
            </a:r>
            <a:r>
              <a:rPr sz="1800" spc="-10" dirty="0">
                <a:latin typeface="Tahoma"/>
                <a:cs typeface="Tahoma"/>
              </a:rPr>
              <a:t>toxic,</a:t>
            </a:r>
            <a:r>
              <a:rPr sz="1800" spc="-220" dirty="0">
                <a:latin typeface="Tahoma"/>
                <a:cs typeface="Tahoma"/>
              </a:rPr>
              <a:t> </a:t>
            </a:r>
            <a:r>
              <a:rPr sz="1800" spc="10" dirty="0">
                <a:latin typeface="Tahoma"/>
                <a:cs typeface="Tahoma"/>
              </a:rPr>
              <a:t>severely</a:t>
            </a:r>
            <a:r>
              <a:rPr sz="1800" spc="-215" dirty="0">
                <a:latin typeface="Tahoma"/>
                <a:cs typeface="Tahoma"/>
              </a:rPr>
              <a:t> </a:t>
            </a:r>
            <a:r>
              <a:rPr sz="1800" spc="20" dirty="0">
                <a:latin typeface="Tahoma"/>
                <a:cs typeface="Tahoma"/>
              </a:rPr>
              <a:t>toxic</a:t>
            </a:r>
            <a:r>
              <a:rPr sz="1800" spc="-215" dirty="0">
                <a:latin typeface="Tahoma"/>
                <a:cs typeface="Tahoma"/>
              </a:rPr>
              <a:t> </a:t>
            </a:r>
            <a:r>
              <a:rPr sz="1800" spc="-10" dirty="0">
                <a:latin typeface="Tahoma"/>
                <a:cs typeface="Tahoma"/>
              </a:rPr>
              <a:t>and</a:t>
            </a:r>
            <a:r>
              <a:rPr sz="1800" spc="-220" dirty="0">
                <a:latin typeface="Tahoma"/>
                <a:cs typeface="Tahoma"/>
              </a:rPr>
              <a:t> </a:t>
            </a:r>
            <a:r>
              <a:rPr sz="1800" spc="30" dirty="0">
                <a:latin typeface="Tahoma"/>
                <a:cs typeface="Tahoma"/>
              </a:rPr>
              <a:t>identity</a:t>
            </a:r>
            <a:r>
              <a:rPr sz="1800" spc="-215" dirty="0">
                <a:latin typeface="Tahoma"/>
                <a:cs typeface="Tahoma"/>
              </a:rPr>
              <a:t> </a:t>
            </a:r>
            <a:r>
              <a:rPr sz="1800" spc="-30" dirty="0">
                <a:latin typeface="Tahoma"/>
                <a:cs typeface="Tahoma"/>
              </a:rPr>
              <a:t>hate.</a:t>
            </a:r>
            <a:endParaRPr sz="1800" dirty="0">
              <a:latin typeface="Tahoma"/>
              <a:cs typeface="Tahoma"/>
            </a:endParaRPr>
          </a:p>
        </p:txBody>
      </p:sp>
      <p:grpSp>
        <p:nvGrpSpPr>
          <p:cNvPr id="4" name="object 4"/>
          <p:cNvGrpSpPr/>
          <p:nvPr/>
        </p:nvGrpSpPr>
        <p:grpSpPr>
          <a:xfrm>
            <a:off x="3344587" y="3694087"/>
            <a:ext cx="1440815" cy="547370"/>
            <a:chOff x="3344587" y="3694087"/>
            <a:chExt cx="1440815" cy="547370"/>
          </a:xfrm>
        </p:grpSpPr>
        <p:sp>
          <p:nvSpPr>
            <p:cNvPr id="5" name="object 5"/>
            <p:cNvSpPr/>
            <p:nvPr/>
          </p:nvSpPr>
          <p:spPr>
            <a:xfrm>
              <a:off x="3349349" y="3698849"/>
              <a:ext cx="1431290" cy="537845"/>
            </a:xfrm>
            <a:custGeom>
              <a:avLst/>
              <a:gdLst/>
              <a:ahLst/>
              <a:cxnLst/>
              <a:rect l="l" t="t" r="r" b="b"/>
              <a:pathLst>
                <a:path w="1431289" h="537845">
                  <a:moveTo>
                    <a:pt x="1341147" y="537299"/>
                  </a:moveTo>
                  <a:lnTo>
                    <a:pt x="89551" y="537299"/>
                  </a:lnTo>
                  <a:lnTo>
                    <a:pt x="54694" y="530262"/>
                  </a:lnTo>
                  <a:lnTo>
                    <a:pt x="26229" y="511070"/>
                  </a:lnTo>
                  <a:lnTo>
                    <a:pt x="7037" y="482605"/>
                  </a:lnTo>
                  <a:lnTo>
                    <a:pt x="0" y="447747"/>
                  </a:lnTo>
                  <a:lnTo>
                    <a:pt x="0" y="89551"/>
                  </a:lnTo>
                  <a:lnTo>
                    <a:pt x="7037" y="54694"/>
                  </a:lnTo>
                  <a:lnTo>
                    <a:pt x="26229" y="26229"/>
                  </a:lnTo>
                  <a:lnTo>
                    <a:pt x="54694" y="7037"/>
                  </a:lnTo>
                  <a:lnTo>
                    <a:pt x="89551" y="0"/>
                  </a:lnTo>
                  <a:lnTo>
                    <a:pt x="1341147" y="0"/>
                  </a:lnTo>
                  <a:lnTo>
                    <a:pt x="1390831" y="15045"/>
                  </a:lnTo>
                  <a:lnTo>
                    <a:pt x="1423883" y="55281"/>
                  </a:lnTo>
                  <a:lnTo>
                    <a:pt x="1430699" y="89551"/>
                  </a:lnTo>
                  <a:lnTo>
                    <a:pt x="1430699" y="447747"/>
                  </a:lnTo>
                  <a:lnTo>
                    <a:pt x="1423662" y="482605"/>
                  </a:lnTo>
                  <a:lnTo>
                    <a:pt x="1404470" y="511070"/>
                  </a:lnTo>
                  <a:lnTo>
                    <a:pt x="1376005" y="530262"/>
                  </a:lnTo>
                  <a:lnTo>
                    <a:pt x="1341147" y="537299"/>
                  </a:lnTo>
                  <a:close/>
                </a:path>
              </a:pathLst>
            </a:custGeom>
            <a:solidFill>
              <a:srgbClr val="FCE4CD"/>
            </a:solidFill>
          </p:spPr>
          <p:txBody>
            <a:bodyPr wrap="square" lIns="0" tIns="0" rIns="0" bIns="0" rtlCol="0"/>
            <a:lstStyle/>
            <a:p>
              <a:endParaRPr/>
            </a:p>
          </p:txBody>
        </p:sp>
        <p:sp>
          <p:nvSpPr>
            <p:cNvPr id="6" name="object 6"/>
            <p:cNvSpPr/>
            <p:nvPr/>
          </p:nvSpPr>
          <p:spPr>
            <a:xfrm>
              <a:off x="3349349" y="3698849"/>
              <a:ext cx="1431290" cy="537845"/>
            </a:xfrm>
            <a:custGeom>
              <a:avLst/>
              <a:gdLst/>
              <a:ahLst/>
              <a:cxnLst/>
              <a:rect l="l" t="t" r="r" b="b"/>
              <a:pathLst>
                <a:path w="1431289" h="537845">
                  <a:moveTo>
                    <a:pt x="0" y="89551"/>
                  </a:moveTo>
                  <a:lnTo>
                    <a:pt x="7037" y="54694"/>
                  </a:lnTo>
                  <a:lnTo>
                    <a:pt x="26229" y="26229"/>
                  </a:lnTo>
                  <a:lnTo>
                    <a:pt x="54694" y="7037"/>
                  </a:lnTo>
                  <a:lnTo>
                    <a:pt x="89551" y="0"/>
                  </a:lnTo>
                  <a:lnTo>
                    <a:pt x="1341147" y="0"/>
                  </a:lnTo>
                  <a:lnTo>
                    <a:pt x="1390831" y="15045"/>
                  </a:lnTo>
                  <a:lnTo>
                    <a:pt x="1423883" y="55281"/>
                  </a:lnTo>
                  <a:lnTo>
                    <a:pt x="1430699" y="89551"/>
                  </a:lnTo>
                  <a:lnTo>
                    <a:pt x="1430699" y="447747"/>
                  </a:lnTo>
                  <a:lnTo>
                    <a:pt x="1423662" y="482605"/>
                  </a:lnTo>
                  <a:lnTo>
                    <a:pt x="1404470" y="511070"/>
                  </a:lnTo>
                  <a:lnTo>
                    <a:pt x="1376005" y="530262"/>
                  </a:lnTo>
                  <a:lnTo>
                    <a:pt x="1341147" y="537299"/>
                  </a:lnTo>
                  <a:lnTo>
                    <a:pt x="89551" y="537299"/>
                  </a:lnTo>
                  <a:lnTo>
                    <a:pt x="54694" y="530262"/>
                  </a:lnTo>
                  <a:lnTo>
                    <a:pt x="26229" y="511070"/>
                  </a:lnTo>
                  <a:lnTo>
                    <a:pt x="7037" y="482605"/>
                  </a:lnTo>
                  <a:lnTo>
                    <a:pt x="0" y="447747"/>
                  </a:lnTo>
                  <a:lnTo>
                    <a:pt x="0" y="89551"/>
                  </a:lnTo>
                  <a:close/>
                </a:path>
              </a:pathLst>
            </a:custGeom>
            <a:ln w="9524">
              <a:solidFill>
                <a:srgbClr val="000000"/>
              </a:solidFill>
            </a:ln>
          </p:spPr>
          <p:txBody>
            <a:bodyPr wrap="square" lIns="0" tIns="0" rIns="0" bIns="0" rtlCol="0"/>
            <a:lstStyle/>
            <a:p>
              <a:endParaRPr/>
            </a:p>
          </p:txBody>
        </p:sp>
      </p:grpSp>
      <p:sp>
        <p:nvSpPr>
          <p:cNvPr id="7" name="object 7"/>
          <p:cNvSpPr txBox="1"/>
          <p:nvPr/>
        </p:nvSpPr>
        <p:spPr>
          <a:xfrm>
            <a:off x="3721824" y="3807543"/>
            <a:ext cx="685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Model</a:t>
            </a:r>
            <a:endParaRPr sz="1800">
              <a:latin typeface="Arial"/>
              <a:cs typeface="Arial"/>
            </a:endParaRPr>
          </a:p>
        </p:txBody>
      </p:sp>
      <p:sp>
        <p:nvSpPr>
          <p:cNvPr id="8" name="object 8"/>
          <p:cNvSpPr txBox="1"/>
          <p:nvPr/>
        </p:nvSpPr>
        <p:spPr>
          <a:xfrm>
            <a:off x="5957249" y="4460999"/>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100965">
              <a:lnSpc>
                <a:spcPct val="100000"/>
              </a:lnSpc>
              <a:spcBef>
                <a:spcPts val="225"/>
              </a:spcBef>
            </a:pPr>
            <a:r>
              <a:rPr sz="1200" spc="-5" dirty="0">
                <a:latin typeface="Arial MT"/>
                <a:cs typeface="Arial MT"/>
              </a:rPr>
              <a:t>Severely</a:t>
            </a:r>
            <a:r>
              <a:rPr sz="1200" spc="-60" dirty="0">
                <a:latin typeface="Arial MT"/>
                <a:cs typeface="Arial MT"/>
              </a:rPr>
              <a:t> </a:t>
            </a:r>
            <a:r>
              <a:rPr sz="1200" spc="-35" dirty="0">
                <a:latin typeface="Arial MT"/>
                <a:cs typeface="Arial MT"/>
              </a:rPr>
              <a:t>Toxic</a:t>
            </a:r>
            <a:endParaRPr sz="1200">
              <a:latin typeface="Arial MT"/>
              <a:cs typeface="Arial MT"/>
            </a:endParaRPr>
          </a:p>
        </p:txBody>
      </p:sp>
      <p:sp>
        <p:nvSpPr>
          <p:cNvPr id="9" name="object 9"/>
          <p:cNvSpPr txBox="1"/>
          <p:nvPr/>
        </p:nvSpPr>
        <p:spPr>
          <a:xfrm>
            <a:off x="5957249" y="4151474"/>
            <a:ext cx="1183005" cy="251460"/>
          </a:xfrm>
          <a:prstGeom prst="rect">
            <a:avLst/>
          </a:prstGeom>
          <a:solidFill>
            <a:srgbClr val="F3F3F3"/>
          </a:solidFill>
          <a:ln w="9524">
            <a:solidFill>
              <a:srgbClr val="000000"/>
            </a:solidFill>
          </a:ln>
        </p:spPr>
        <p:txBody>
          <a:bodyPr vert="horz" wrap="square" lIns="0" tIns="28575" rIns="0" bIns="0" rtlCol="0">
            <a:spAutoFit/>
          </a:bodyPr>
          <a:lstStyle/>
          <a:p>
            <a:pPr algn="ctr">
              <a:lnSpc>
                <a:spcPct val="100000"/>
              </a:lnSpc>
              <a:spcBef>
                <a:spcPts val="225"/>
              </a:spcBef>
            </a:pPr>
            <a:r>
              <a:rPr sz="1200" spc="-35" dirty="0">
                <a:latin typeface="Arial MT"/>
                <a:cs typeface="Arial MT"/>
              </a:rPr>
              <a:t>Toxic</a:t>
            </a:r>
            <a:endParaRPr sz="1200">
              <a:latin typeface="Arial MT"/>
              <a:cs typeface="Arial MT"/>
            </a:endParaRPr>
          </a:p>
        </p:txBody>
      </p:sp>
      <p:sp>
        <p:nvSpPr>
          <p:cNvPr id="10" name="object 10"/>
          <p:cNvSpPr txBox="1"/>
          <p:nvPr/>
        </p:nvSpPr>
        <p:spPr>
          <a:xfrm>
            <a:off x="5957249" y="3841949"/>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307340">
              <a:lnSpc>
                <a:spcPct val="100000"/>
              </a:lnSpc>
              <a:spcBef>
                <a:spcPts val="225"/>
              </a:spcBef>
            </a:pPr>
            <a:r>
              <a:rPr sz="1200" spc="-5" dirty="0">
                <a:latin typeface="Arial MT"/>
                <a:cs typeface="Arial MT"/>
              </a:rPr>
              <a:t>Insulting</a:t>
            </a:r>
            <a:endParaRPr sz="1200">
              <a:latin typeface="Arial MT"/>
              <a:cs typeface="Arial MT"/>
            </a:endParaRPr>
          </a:p>
        </p:txBody>
      </p:sp>
      <p:sp>
        <p:nvSpPr>
          <p:cNvPr id="11" name="object 11"/>
          <p:cNvSpPr txBox="1"/>
          <p:nvPr/>
        </p:nvSpPr>
        <p:spPr>
          <a:xfrm>
            <a:off x="5957249" y="3532425"/>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184150">
              <a:lnSpc>
                <a:spcPct val="100000"/>
              </a:lnSpc>
              <a:spcBef>
                <a:spcPts val="225"/>
              </a:spcBef>
            </a:pPr>
            <a:r>
              <a:rPr sz="1200" spc="-5" dirty="0">
                <a:latin typeface="Arial MT"/>
                <a:cs typeface="Arial MT"/>
              </a:rPr>
              <a:t>Threatening</a:t>
            </a:r>
            <a:endParaRPr sz="1200">
              <a:latin typeface="Arial MT"/>
              <a:cs typeface="Arial MT"/>
            </a:endParaRPr>
          </a:p>
        </p:txBody>
      </p:sp>
      <p:sp>
        <p:nvSpPr>
          <p:cNvPr id="12" name="object 12"/>
          <p:cNvSpPr txBox="1"/>
          <p:nvPr/>
        </p:nvSpPr>
        <p:spPr>
          <a:xfrm>
            <a:off x="5957249" y="3217184"/>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286385">
              <a:lnSpc>
                <a:spcPct val="100000"/>
              </a:lnSpc>
              <a:spcBef>
                <a:spcPts val="225"/>
              </a:spcBef>
            </a:pPr>
            <a:r>
              <a:rPr sz="1200" spc="-5" dirty="0">
                <a:latin typeface="Arial MT"/>
                <a:cs typeface="Arial MT"/>
              </a:rPr>
              <a:t>Obscene</a:t>
            </a:r>
            <a:endParaRPr sz="1200">
              <a:latin typeface="Arial MT"/>
              <a:cs typeface="Arial MT"/>
            </a:endParaRPr>
          </a:p>
        </p:txBody>
      </p:sp>
      <p:sp>
        <p:nvSpPr>
          <p:cNvPr id="13" name="object 13"/>
          <p:cNvSpPr txBox="1"/>
          <p:nvPr/>
        </p:nvSpPr>
        <p:spPr>
          <a:xfrm>
            <a:off x="5957249" y="2913375"/>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391795">
              <a:lnSpc>
                <a:spcPct val="100000"/>
              </a:lnSpc>
              <a:spcBef>
                <a:spcPts val="225"/>
              </a:spcBef>
            </a:pPr>
            <a:r>
              <a:rPr sz="1200" spc="-5" dirty="0">
                <a:latin typeface="Arial MT"/>
                <a:cs typeface="Arial MT"/>
              </a:rPr>
              <a:t>Clean</a:t>
            </a:r>
            <a:endParaRPr sz="1200">
              <a:latin typeface="Arial MT"/>
              <a:cs typeface="Arial MT"/>
            </a:endParaRPr>
          </a:p>
        </p:txBody>
      </p:sp>
      <p:sp>
        <p:nvSpPr>
          <p:cNvPr id="14" name="object 14"/>
          <p:cNvSpPr txBox="1"/>
          <p:nvPr/>
        </p:nvSpPr>
        <p:spPr>
          <a:xfrm>
            <a:off x="5957249" y="4770525"/>
            <a:ext cx="1183005" cy="251460"/>
          </a:xfrm>
          <a:prstGeom prst="rect">
            <a:avLst/>
          </a:prstGeom>
          <a:solidFill>
            <a:srgbClr val="F3F3F3"/>
          </a:solidFill>
          <a:ln w="9524">
            <a:solidFill>
              <a:srgbClr val="000000"/>
            </a:solidFill>
          </a:ln>
        </p:spPr>
        <p:txBody>
          <a:bodyPr vert="horz" wrap="square" lIns="0" tIns="28575" rIns="0" bIns="0" rtlCol="0">
            <a:spAutoFit/>
          </a:bodyPr>
          <a:lstStyle/>
          <a:p>
            <a:pPr marL="163195">
              <a:lnSpc>
                <a:spcPct val="100000"/>
              </a:lnSpc>
              <a:spcBef>
                <a:spcPts val="225"/>
              </a:spcBef>
            </a:pPr>
            <a:r>
              <a:rPr sz="1200" spc="-5" dirty="0">
                <a:latin typeface="Arial MT"/>
                <a:cs typeface="Arial MT"/>
              </a:rPr>
              <a:t>Identity</a:t>
            </a:r>
            <a:r>
              <a:rPr sz="1200" spc="-50" dirty="0">
                <a:latin typeface="Arial MT"/>
                <a:cs typeface="Arial MT"/>
              </a:rPr>
              <a:t> </a:t>
            </a:r>
            <a:r>
              <a:rPr sz="1200" spc="-5" dirty="0">
                <a:latin typeface="Arial MT"/>
                <a:cs typeface="Arial MT"/>
              </a:rPr>
              <a:t>Hate</a:t>
            </a:r>
            <a:endParaRPr sz="1200">
              <a:latin typeface="Arial MT"/>
              <a:cs typeface="Arial MT"/>
            </a:endParaRPr>
          </a:p>
        </p:txBody>
      </p:sp>
      <p:sp>
        <p:nvSpPr>
          <p:cNvPr id="15" name="object 15"/>
          <p:cNvSpPr txBox="1"/>
          <p:nvPr/>
        </p:nvSpPr>
        <p:spPr>
          <a:xfrm>
            <a:off x="869124" y="3728399"/>
            <a:ext cx="1462405" cy="478790"/>
          </a:xfrm>
          <a:prstGeom prst="rect">
            <a:avLst/>
          </a:prstGeom>
          <a:solidFill>
            <a:srgbClr val="F3F3F3"/>
          </a:solidFill>
          <a:ln w="9524">
            <a:solidFill>
              <a:srgbClr val="000000"/>
            </a:solidFill>
          </a:ln>
        </p:spPr>
        <p:txBody>
          <a:bodyPr vert="horz" wrap="square" lIns="0" tIns="59055" rIns="0" bIns="0" rtlCol="0">
            <a:spAutoFit/>
          </a:bodyPr>
          <a:lstStyle/>
          <a:p>
            <a:pPr marL="112395" marR="104775" indent="59055">
              <a:lnSpc>
                <a:spcPts val="1430"/>
              </a:lnSpc>
              <a:spcBef>
                <a:spcPts val="465"/>
              </a:spcBef>
            </a:pPr>
            <a:r>
              <a:rPr sz="1200" spc="-40" dirty="0">
                <a:latin typeface="Arial MT"/>
                <a:cs typeface="Arial MT"/>
              </a:rPr>
              <a:t>Text </a:t>
            </a:r>
            <a:r>
              <a:rPr sz="1200" dirty="0">
                <a:latin typeface="Arial MT"/>
                <a:cs typeface="Arial MT"/>
              </a:rPr>
              <a:t>/ </a:t>
            </a:r>
            <a:r>
              <a:rPr sz="1200" spc="-5" dirty="0">
                <a:latin typeface="Arial MT"/>
                <a:cs typeface="Arial MT"/>
              </a:rPr>
              <a:t>Paragraph </a:t>
            </a:r>
            <a:r>
              <a:rPr sz="1200" dirty="0">
                <a:latin typeface="Arial MT"/>
                <a:cs typeface="Arial MT"/>
              </a:rPr>
              <a:t> (natural</a:t>
            </a:r>
            <a:r>
              <a:rPr sz="1200" spc="-5" dirty="0">
                <a:latin typeface="Arial MT"/>
                <a:cs typeface="Arial MT"/>
              </a:rPr>
              <a:t> language)</a:t>
            </a:r>
            <a:endParaRPr sz="1200">
              <a:latin typeface="Arial MT"/>
              <a:cs typeface="Arial MT"/>
            </a:endParaRPr>
          </a:p>
        </p:txBody>
      </p:sp>
      <p:grpSp>
        <p:nvGrpSpPr>
          <p:cNvPr id="16" name="object 16"/>
          <p:cNvGrpSpPr/>
          <p:nvPr/>
        </p:nvGrpSpPr>
        <p:grpSpPr>
          <a:xfrm>
            <a:off x="2331024" y="3042860"/>
            <a:ext cx="3620135" cy="1849755"/>
            <a:chOff x="2331024" y="3042860"/>
            <a:chExt cx="3620135" cy="1849755"/>
          </a:xfrm>
        </p:grpSpPr>
        <p:sp>
          <p:nvSpPr>
            <p:cNvPr id="17" name="object 17"/>
            <p:cNvSpPr/>
            <p:nvPr/>
          </p:nvSpPr>
          <p:spPr>
            <a:xfrm>
              <a:off x="2331024" y="3967499"/>
              <a:ext cx="961390" cy="0"/>
            </a:xfrm>
            <a:custGeom>
              <a:avLst/>
              <a:gdLst/>
              <a:ahLst/>
              <a:cxnLst/>
              <a:rect l="l" t="t" r="r" b="b"/>
              <a:pathLst>
                <a:path w="961389">
                  <a:moveTo>
                    <a:pt x="0" y="0"/>
                  </a:moveTo>
                  <a:lnTo>
                    <a:pt x="961049" y="0"/>
                  </a:lnTo>
                </a:path>
              </a:pathLst>
            </a:custGeom>
            <a:ln w="9524">
              <a:solidFill>
                <a:srgbClr val="000000"/>
              </a:solidFill>
            </a:ln>
          </p:spPr>
          <p:txBody>
            <a:bodyPr wrap="square" lIns="0" tIns="0" rIns="0" bIns="0" rtlCol="0"/>
            <a:lstStyle/>
            <a:p>
              <a:endParaRPr/>
            </a:p>
          </p:txBody>
        </p:sp>
        <p:sp>
          <p:nvSpPr>
            <p:cNvPr id="18" name="object 18"/>
            <p:cNvSpPr/>
            <p:nvPr/>
          </p:nvSpPr>
          <p:spPr>
            <a:xfrm>
              <a:off x="3292074" y="3951767"/>
              <a:ext cx="43815" cy="31750"/>
            </a:xfrm>
            <a:custGeom>
              <a:avLst/>
              <a:gdLst/>
              <a:ahLst/>
              <a:cxnLst/>
              <a:rect l="l" t="t" r="r" b="b"/>
              <a:pathLst>
                <a:path w="43814" h="31750">
                  <a:moveTo>
                    <a:pt x="0" y="31465"/>
                  </a:moveTo>
                  <a:lnTo>
                    <a:pt x="0" y="0"/>
                  </a:lnTo>
                  <a:lnTo>
                    <a:pt x="43225" y="15732"/>
                  </a:lnTo>
                  <a:lnTo>
                    <a:pt x="0" y="31465"/>
                  </a:lnTo>
                  <a:close/>
                </a:path>
              </a:pathLst>
            </a:custGeom>
            <a:solidFill>
              <a:srgbClr val="000000"/>
            </a:solidFill>
          </p:spPr>
          <p:txBody>
            <a:bodyPr wrap="square" lIns="0" tIns="0" rIns="0" bIns="0" rtlCol="0"/>
            <a:lstStyle/>
            <a:p>
              <a:endParaRPr/>
            </a:p>
          </p:txBody>
        </p:sp>
        <p:sp>
          <p:nvSpPr>
            <p:cNvPr id="19" name="object 19"/>
            <p:cNvSpPr/>
            <p:nvPr/>
          </p:nvSpPr>
          <p:spPr>
            <a:xfrm>
              <a:off x="3292074" y="3951767"/>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000000"/>
              </a:solidFill>
            </a:ln>
          </p:spPr>
          <p:txBody>
            <a:bodyPr wrap="square" lIns="0" tIns="0" rIns="0" bIns="0" rtlCol="0"/>
            <a:lstStyle/>
            <a:p>
              <a:endParaRPr/>
            </a:p>
          </p:txBody>
        </p:sp>
        <p:sp>
          <p:nvSpPr>
            <p:cNvPr id="20" name="object 20"/>
            <p:cNvSpPr/>
            <p:nvPr/>
          </p:nvSpPr>
          <p:spPr>
            <a:xfrm>
              <a:off x="4780049" y="3074392"/>
              <a:ext cx="1132840" cy="893444"/>
            </a:xfrm>
            <a:custGeom>
              <a:avLst/>
              <a:gdLst/>
              <a:ahLst/>
              <a:cxnLst/>
              <a:rect l="l" t="t" r="r" b="b"/>
              <a:pathLst>
                <a:path w="1132839" h="893445">
                  <a:moveTo>
                    <a:pt x="0" y="893107"/>
                  </a:moveTo>
                  <a:lnTo>
                    <a:pt x="1132327" y="0"/>
                  </a:lnTo>
                </a:path>
              </a:pathLst>
            </a:custGeom>
            <a:ln w="9524">
              <a:solidFill>
                <a:srgbClr val="000000"/>
              </a:solidFill>
            </a:ln>
          </p:spPr>
          <p:txBody>
            <a:bodyPr wrap="square" lIns="0" tIns="0" rIns="0" bIns="0" rtlCol="0"/>
            <a:lstStyle/>
            <a:p>
              <a:endParaRPr/>
            </a:p>
          </p:txBody>
        </p:sp>
        <p:sp>
          <p:nvSpPr>
            <p:cNvPr id="21" name="object 21"/>
            <p:cNvSpPr/>
            <p:nvPr/>
          </p:nvSpPr>
          <p:spPr>
            <a:xfrm>
              <a:off x="5902634" y="3047623"/>
              <a:ext cx="43815" cy="39370"/>
            </a:xfrm>
            <a:custGeom>
              <a:avLst/>
              <a:gdLst/>
              <a:ahLst/>
              <a:cxnLst/>
              <a:rect l="l" t="t" r="r" b="b"/>
              <a:pathLst>
                <a:path w="43814" h="39369">
                  <a:moveTo>
                    <a:pt x="19486" y="39121"/>
                  </a:moveTo>
                  <a:lnTo>
                    <a:pt x="0" y="14415"/>
                  </a:lnTo>
                  <a:lnTo>
                    <a:pt x="43681" y="0"/>
                  </a:lnTo>
                  <a:lnTo>
                    <a:pt x="19486" y="39121"/>
                  </a:lnTo>
                  <a:close/>
                </a:path>
              </a:pathLst>
            </a:custGeom>
            <a:solidFill>
              <a:srgbClr val="000000"/>
            </a:solidFill>
          </p:spPr>
          <p:txBody>
            <a:bodyPr wrap="square" lIns="0" tIns="0" rIns="0" bIns="0" rtlCol="0"/>
            <a:lstStyle/>
            <a:p>
              <a:endParaRPr/>
            </a:p>
          </p:txBody>
        </p:sp>
        <p:sp>
          <p:nvSpPr>
            <p:cNvPr id="22" name="object 22"/>
            <p:cNvSpPr/>
            <p:nvPr/>
          </p:nvSpPr>
          <p:spPr>
            <a:xfrm>
              <a:off x="5902634" y="3047623"/>
              <a:ext cx="43815" cy="39370"/>
            </a:xfrm>
            <a:custGeom>
              <a:avLst/>
              <a:gdLst/>
              <a:ahLst/>
              <a:cxnLst/>
              <a:rect l="l" t="t" r="r" b="b"/>
              <a:pathLst>
                <a:path w="43814" h="39369">
                  <a:moveTo>
                    <a:pt x="19486" y="39121"/>
                  </a:moveTo>
                  <a:lnTo>
                    <a:pt x="43681" y="0"/>
                  </a:lnTo>
                  <a:lnTo>
                    <a:pt x="0" y="14415"/>
                  </a:lnTo>
                  <a:lnTo>
                    <a:pt x="19486" y="39121"/>
                  </a:lnTo>
                  <a:close/>
                </a:path>
              </a:pathLst>
            </a:custGeom>
            <a:ln w="9524">
              <a:solidFill>
                <a:srgbClr val="000000"/>
              </a:solidFill>
            </a:ln>
          </p:spPr>
          <p:txBody>
            <a:bodyPr wrap="square" lIns="0" tIns="0" rIns="0" bIns="0" rtlCol="0"/>
            <a:lstStyle/>
            <a:p>
              <a:endParaRPr/>
            </a:p>
          </p:txBody>
        </p:sp>
        <p:sp>
          <p:nvSpPr>
            <p:cNvPr id="23" name="object 23"/>
            <p:cNvSpPr/>
            <p:nvPr/>
          </p:nvSpPr>
          <p:spPr>
            <a:xfrm>
              <a:off x="4780049" y="3375194"/>
              <a:ext cx="1127125" cy="592455"/>
            </a:xfrm>
            <a:custGeom>
              <a:avLst/>
              <a:gdLst/>
              <a:ahLst/>
              <a:cxnLst/>
              <a:rect l="l" t="t" r="r" b="b"/>
              <a:pathLst>
                <a:path w="1127125" h="592454">
                  <a:moveTo>
                    <a:pt x="0" y="592305"/>
                  </a:moveTo>
                  <a:lnTo>
                    <a:pt x="1126614" y="0"/>
                  </a:lnTo>
                </a:path>
              </a:pathLst>
            </a:custGeom>
            <a:ln w="9524">
              <a:solidFill>
                <a:srgbClr val="000000"/>
              </a:solidFill>
            </a:ln>
          </p:spPr>
          <p:txBody>
            <a:bodyPr wrap="square" lIns="0" tIns="0" rIns="0" bIns="0" rtlCol="0"/>
            <a:lstStyle/>
            <a:p>
              <a:endParaRPr/>
            </a:p>
          </p:txBody>
        </p:sp>
        <p:sp>
          <p:nvSpPr>
            <p:cNvPr id="24" name="object 24"/>
            <p:cNvSpPr/>
            <p:nvPr/>
          </p:nvSpPr>
          <p:spPr>
            <a:xfrm>
              <a:off x="5899343" y="3355079"/>
              <a:ext cx="45720" cy="34290"/>
            </a:xfrm>
            <a:custGeom>
              <a:avLst/>
              <a:gdLst/>
              <a:ahLst/>
              <a:cxnLst/>
              <a:rect l="l" t="t" r="r" b="b"/>
              <a:pathLst>
                <a:path w="45720" h="34289">
                  <a:moveTo>
                    <a:pt x="14642" y="34040"/>
                  </a:moveTo>
                  <a:lnTo>
                    <a:pt x="0" y="6189"/>
                  </a:lnTo>
                  <a:lnTo>
                    <a:pt x="45581" y="0"/>
                  </a:lnTo>
                  <a:lnTo>
                    <a:pt x="14642" y="34040"/>
                  </a:lnTo>
                  <a:close/>
                </a:path>
              </a:pathLst>
            </a:custGeom>
            <a:solidFill>
              <a:srgbClr val="000000"/>
            </a:solidFill>
          </p:spPr>
          <p:txBody>
            <a:bodyPr wrap="square" lIns="0" tIns="0" rIns="0" bIns="0" rtlCol="0"/>
            <a:lstStyle/>
            <a:p>
              <a:endParaRPr/>
            </a:p>
          </p:txBody>
        </p:sp>
        <p:sp>
          <p:nvSpPr>
            <p:cNvPr id="25" name="object 25"/>
            <p:cNvSpPr/>
            <p:nvPr/>
          </p:nvSpPr>
          <p:spPr>
            <a:xfrm>
              <a:off x="5899343" y="3355079"/>
              <a:ext cx="45720" cy="34290"/>
            </a:xfrm>
            <a:custGeom>
              <a:avLst/>
              <a:gdLst/>
              <a:ahLst/>
              <a:cxnLst/>
              <a:rect l="l" t="t" r="r" b="b"/>
              <a:pathLst>
                <a:path w="45720" h="34289">
                  <a:moveTo>
                    <a:pt x="14642" y="34040"/>
                  </a:moveTo>
                  <a:lnTo>
                    <a:pt x="45581" y="0"/>
                  </a:lnTo>
                  <a:lnTo>
                    <a:pt x="0" y="6189"/>
                  </a:lnTo>
                  <a:lnTo>
                    <a:pt x="14642" y="34040"/>
                  </a:lnTo>
                  <a:close/>
                </a:path>
              </a:pathLst>
            </a:custGeom>
            <a:ln w="9524">
              <a:solidFill>
                <a:srgbClr val="000000"/>
              </a:solidFill>
            </a:ln>
          </p:spPr>
          <p:txBody>
            <a:bodyPr wrap="square" lIns="0" tIns="0" rIns="0" bIns="0" rtlCol="0"/>
            <a:lstStyle/>
            <a:p>
              <a:endParaRPr/>
            </a:p>
          </p:txBody>
        </p:sp>
        <p:sp>
          <p:nvSpPr>
            <p:cNvPr id="26" name="object 26"/>
            <p:cNvSpPr/>
            <p:nvPr/>
          </p:nvSpPr>
          <p:spPr>
            <a:xfrm>
              <a:off x="4780049" y="3672435"/>
              <a:ext cx="1122045" cy="295275"/>
            </a:xfrm>
            <a:custGeom>
              <a:avLst/>
              <a:gdLst/>
              <a:ahLst/>
              <a:cxnLst/>
              <a:rect l="l" t="t" r="r" b="b"/>
              <a:pathLst>
                <a:path w="1122045" h="295275">
                  <a:moveTo>
                    <a:pt x="0" y="295063"/>
                  </a:moveTo>
                  <a:lnTo>
                    <a:pt x="1121929" y="0"/>
                  </a:lnTo>
                </a:path>
              </a:pathLst>
            </a:custGeom>
            <a:ln w="9524">
              <a:solidFill>
                <a:srgbClr val="000000"/>
              </a:solidFill>
            </a:ln>
          </p:spPr>
          <p:txBody>
            <a:bodyPr wrap="square" lIns="0" tIns="0" rIns="0" bIns="0" rtlCol="0"/>
            <a:lstStyle/>
            <a:p>
              <a:endParaRPr/>
            </a:p>
          </p:txBody>
        </p:sp>
        <p:sp>
          <p:nvSpPr>
            <p:cNvPr id="27" name="object 27"/>
            <p:cNvSpPr/>
            <p:nvPr/>
          </p:nvSpPr>
          <p:spPr>
            <a:xfrm>
              <a:off x="5897977" y="3657220"/>
              <a:ext cx="46355" cy="30480"/>
            </a:xfrm>
            <a:custGeom>
              <a:avLst/>
              <a:gdLst/>
              <a:ahLst/>
              <a:cxnLst/>
              <a:rect l="l" t="t" r="r" b="b"/>
              <a:pathLst>
                <a:path w="46354" h="30479">
                  <a:moveTo>
                    <a:pt x="8003" y="30430"/>
                  </a:moveTo>
                  <a:lnTo>
                    <a:pt x="0" y="0"/>
                  </a:lnTo>
                  <a:lnTo>
                    <a:pt x="45805" y="4220"/>
                  </a:lnTo>
                  <a:lnTo>
                    <a:pt x="8003" y="30430"/>
                  </a:lnTo>
                  <a:close/>
                </a:path>
              </a:pathLst>
            </a:custGeom>
            <a:solidFill>
              <a:srgbClr val="000000"/>
            </a:solidFill>
          </p:spPr>
          <p:txBody>
            <a:bodyPr wrap="square" lIns="0" tIns="0" rIns="0" bIns="0" rtlCol="0"/>
            <a:lstStyle/>
            <a:p>
              <a:endParaRPr/>
            </a:p>
          </p:txBody>
        </p:sp>
        <p:sp>
          <p:nvSpPr>
            <p:cNvPr id="28" name="object 28"/>
            <p:cNvSpPr/>
            <p:nvPr/>
          </p:nvSpPr>
          <p:spPr>
            <a:xfrm>
              <a:off x="5897977" y="3657220"/>
              <a:ext cx="46355" cy="30480"/>
            </a:xfrm>
            <a:custGeom>
              <a:avLst/>
              <a:gdLst/>
              <a:ahLst/>
              <a:cxnLst/>
              <a:rect l="l" t="t" r="r" b="b"/>
              <a:pathLst>
                <a:path w="46354" h="30479">
                  <a:moveTo>
                    <a:pt x="8003" y="30430"/>
                  </a:moveTo>
                  <a:lnTo>
                    <a:pt x="45805" y="4220"/>
                  </a:lnTo>
                  <a:lnTo>
                    <a:pt x="0" y="0"/>
                  </a:lnTo>
                  <a:lnTo>
                    <a:pt x="8003" y="30430"/>
                  </a:lnTo>
                  <a:close/>
                </a:path>
              </a:pathLst>
            </a:custGeom>
            <a:ln w="9524">
              <a:solidFill>
                <a:srgbClr val="000000"/>
              </a:solidFill>
            </a:ln>
          </p:spPr>
          <p:txBody>
            <a:bodyPr wrap="square" lIns="0" tIns="0" rIns="0" bIns="0" rtlCol="0"/>
            <a:lstStyle/>
            <a:p>
              <a:endParaRPr/>
            </a:p>
          </p:txBody>
        </p:sp>
        <p:sp>
          <p:nvSpPr>
            <p:cNvPr id="29" name="object 29"/>
            <p:cNvSpPr/>
            <p:nvPr/>
          </p:nvSpPr>
          <p:spPr>
            <a:xfrm>
              <a:off x="4780049" y="3967499"/>
              <a:ext cx="1120140" cy="0"/>
            </a:xfrm>
            <a:custGeom>
              <a:avLst/>
              <a:gdLst/>
              <a:ahLst/>
              <a:cxnLst/>
              <a:rect l="l" t="t" r="r" b="b"/>
              <a:pathLst>
                <a:path w="1120139">
                  <a:moveTo>
                    <a:pt x="0" y="0"/>
                  </a:moveTo>
                  <a:lnTo>
                    <a:pt x="1120049" y="0"/>
                  </a:lnTo>
                </a:path>
              </a:pathLst>
            </a:custGeom>
            <a:ln w="9524">
              <a:solidFill>
                <a:srgbClr val="000000"/>
              </a:solidFill>
            </a:ln>
          </p:spPr>
          <p:txBody>
            <a:bodyPr wrap="square" lIns="0" tIns="0" rIns="0" bIns="0" rtlCol="0"/>
            <a:lstStyle/>
            <a:p>
              <a:endParaRPr/>
            </a:p>
          </p:txBody>
        </p:sp>
        <p:sp>
          <p:nvSpPr>
            <p:cNvPr id="30" name="object 30"/>
            <p:cNvSpPr/>
            <p:nvPr/>
          </p:nvSpPr>
          <p:spPr>
            <a:xfrm>
              <a:off x="5900100" y="3951767"/>
              <a:ext cx="43815" cy="31750"/>
            </a:xfrm>
            <a:custGeom>
              <a:avLst/>
              <a:gdLst/>
              <a:ahLst/>
              <a:cxnLst/>
              <a:rect l="l" t="t" r="r" b="b"/>
              <a:pathLst>
                <a:path w="43814" h="31750">
                  <a:moveTo>
                    <a:pt x="0" y="31465"/>
                  </a:moveTo>
                  <a:lnTo>
                    <a:pt x="0" y="0"/>
                  </a:lnTo>
                  <a:lnTo>
                    <a:pt x="43225" y="15732"/>
                  </a:lnTo>
                  <a:lnTo>
                    <a:pt x="0" y="31465"/>
                  </a:lnTo>
                  <a:close/>
                </a:path>
              </a:pathLst>
            </a:custGeom>
            <a:solidFill>
              <a:srgbClr val="000000"/>
            </a:solidFill>
          </p:spPr>
          <p:txBody>
            <a:bodyPr wrap="square" lIns="0" tIns="0" rIns="0" bIns="0" rtlCol="0"/>
            <a:lstStyle/>
            <a:p>
              <a:endParaRPr/>
            </a:p>
          </p:txBody>
        </p:sp>
        <p:sp>
          <p:nvSpPr>
            <p:cNvPr id="31" name="object 31"/>
            <p:cNvSpPr/>
            <p:nvPr/>
          </p:nvSpPr>
          <p:spPr>
            <a:xfrm>
              <a:off x="5900100" y="3951767"/>
              <a:ext cx="43815" cy="31750"/>
            </a:xfrm>
            <a:custGeom>
              <a:avLst/>
              <a:gdLst/>
              <a:ahLst/>
              <a:cxnLst/>
              <a:rect l="l" t="t" r="r" b="b"/>
              <a:pathLst>
                <a:path w="43814" h="31750">
                  <a:moveTo>
                    <a:pt x="0" y="31465"/>
                  </a:moveTo>
                  <a:lnTo>
                    <a:pt x="43225" y="15732"/>
                  </a:lnTo>
                  <a:lnTo>
                    <a:pt x="0" y="0"/>
                  </a:lnTo>
                  <a:lnTo>
                    <a:pt x="0" y="31465"/>
                  </a:lnTo>
                  <a:close/>
                </a:path>
              </a:pathLst>
            </a:custGeom>
            <a:ln w="9524">
              <a:solidFill>
                <a:srgbClr val="000000"/>
              </a:solidFill>
            </a:ln>
          </p:spPr>
          <p:txBody>
            <a:bodyPr wrap="square" lIns="0" tIns="0" rIns="0" bIns="0" rtlCol="0"/>
            <a:lstStyle/>
            <a:p>
              <a:endParaRPr/>
            </a:p>
          </p:txBody>
        </p:sp>
        <p:sp>
          <p:nvSpPr>
            <p:cNvPr id="32" name="object 32"/>
            <p:cNvSpPr/>
            <p:nvPr/>
          </p:nvSpPr>
          <p:spPr>
            <a:xfrm>
              <a:off x="4780049" y="3967499"/>
              <a:ext cx="1122045" cy="295275"/>
            </a:xfrm>
            <a:custGeom>
              <a:avLst/>
              <a:gdLst/>
              <a:ahLst/>
              <a:cxnLst/>
              <a:rect l="l" t="t" r="r" b="b"/>
              <a:pathLst>
                <a:path w="1122045" h="295275">
                  <a:moveTo>
                    <a:pt x="0" y="0"/>
                  </a:moveTo>
                  <a:lnTo>
                    <a:pt x="1121929" y="295063"/>
                  </a:lnTo>
                </a:path>
              </a:pathLst>
            </a:custGeom>
            <a:ln w="9524">
              <a:solidFill>
                <a:srgbClr val="000000"/>
              </a:solidFill>
            </a:ln>
          </p:spPr>
          <p:txBody>
            <a:bodyPr wrap="square" lIns="0" tIns="0" rIns="0" bIns="0" rtlCol="0"/>
            <a:lstStyle/>
            <a:p>
              <a:endParaRPr/>
            </a:p>
          </p:txBody>
        </p:sp>
        <p:sp>
          <p:nvSpPr>
            <p:cNvPr id="33" name="object 33"/>
            <p:cNvSpPr/>
            <p:nvPr/>
          </p:nvSpPr>
          <p:spPr>
            <a:xfrm>
              <a:off x="5897977" y="4247348"/>
              <a:ext cx="46355" cy="30480"/>
            </a:xfrm>
            <a:custGeom>
              <a:avLst/>
              <a:gdLst/>
              <a:ahLst/>
              <a:cxnLst/>
              <a:rect l="l" t="t" r="r" b="b"/>
              <a:pathLst>
                <a:path w="46354" h="30479">
                  <a:moveTo>
                    <a:pt x="0" y="30430"/>
                  </a:moveTo>
                  <a:lnTo>
                    <a:pt x="8003" y="0"/>
                  </a:lnTo>
                  <a:lnTo>
                    <a:pt x="45805" y="26209"/>
                  </a:lnTo>
                  <a:lnTo>
                    <a:pt x="0" y="30430"/>
                  </a:lnTo>
                  <a:close/>
                </a:path>
              </a:pathLst>
            </a:custGeom>
            <a:solidFill>
              <a:srgbClr val="000000"/>
            </a:solidFill>
          </p:spPr>
          <p:txBody>
            <a:bodyPr wrap="square" lIns="0" tIns="0" rIns="0" bIns="0" rtlCol="0"/>
            <a:lstStyle/>
            <a:p>
              <a:endParaRPr/>
            </a:p>
          </p:txBody>
        </p:sp>
        <p:sp>
          <p:nvSpPr>
            <p:cNvPr id="34" name="object 34"/>
            <p:cNvSpPr/>
            <p:nvPr/>
          </p:nvSpPr>
          <p:spPr>
            <a:xfrm>
              <a:off x="5897977" y="4247348"/>
              <a:ext cx="46355" cy="30480"/>
            </a:xfrm>
            <a:custGeom>
              <a:avLst/>
              <a:gdLst/>
              <a:ahLst/>
              <a:cxnLst/>
              <a:rect l="l" t="t" r="r" b="b"/>
              <a:pathLst>
                <a:path w="46354" h="30479">
                  <a:moveTo>
                    <a:pt x="0" y="30430"/>
                  </a:moveTo>
                  <a:lnTo>
                    <a:pt x="45805" y="26209"/>
                  </a:lnTo>
                  <a:lnTo>
                    <a:pt x="8003" y="0"/>
                  </a:lnTo>
                  <a:lnTo>
                    <a:pt x="0" y="30430"/>
                  </a:lnTo>
                  <a:close/>
                </a:path>
              </a:pathLst>
            </a:custGeom>
            <a:ln w="9524">
              <a:solidFill>
                <a:srgbClr val="000000"/>
              </a:solidFill>
            </a:ln>
          </p:spPr>
          <p:txBody>
            <a:bodyPr wrap="square" lIns="0" tIns="0" rIns="0" bIns="0" rtlCol="0"/>
            <a:lstStyle/>
            <a:p>
              <a:endParaRPr/>
            </a:p>
          </p:txBody>
        </p:sp>
        <p:sp>
          <p:nvSpPr>
            <p:cNvPr id="35" name="object 35"/>
            <p:cNvSpPr/>
            <p:nvPr/>
          </p:nvSpPr>
          <p:spPr>
            <a:xfrm>
              <a:off x="4780049" y="3967499"/>
              <a:ext cx="1127125" cy="593090"/>
            </a:xfrm>
            <a:custGeom>
              <a:avLst/>
              <a:gdLst/>
              <a:ahLst/>
              <a:cxnLst/>
              <a:rect l="l" t="t" r="r" b="b"/>
              <a:pathLst>
                <a:path w="1127125" h="593089">
                  <a:moveTo>
                    <a:pt x="0" y="0"/>
                  </a:moveTo>
                  <a:lnTo>
                    <a:pt x="1126620" y="592595"/>
                  </a:lnTo>
                </a:path>
              </a:pathLst>
            </a:custGeom>
            <a:ln w="9524">
              <a:solidFill>
                <a:srgbClr val="000000"/>
              </a:solidFill>
            </a:ln>
          </p:spPr>
          <p:txBody>
            <a:bodyPr wrap="square" lIns="0" tIns="0" rIns="0" bIns="0" rtlCol="0"/>
            <a:lstStyle/>
            <a:p>
              <a:endParaRPr/>
            </a:p>
          </p:txBody>
        </p:sp>
        <p:sp>
          <p:nvSpPr>
            <p:cNvPr id="36" name="object 36"/>
            <p:cNvSpPr/>
            <p:nvPr/>
          </p:nvSpPr>
          <p:spPr>
            <a:xfrm>
              <a:off x="5899345" y="4546171"/>
              <a:ext cx="45720" cy="34290"/>
            </a:xfrm>
            <a:custGeom>
              <a:avLst/>
              <a:gdLst/>
              <a:ahLst/>
              <a:cxnLst/>
              <a:rect l="l" t="t" r="r" b="b"/>
              <a:pathLst>
                <a:path w="45720" h="34289">
                  <a:moveTo>
                    <a:pt x="45580" y="34045"/>
                  </a:moveTo>
                  <a:lnTo>
                    <a:pt x="0" y="27847"/>
                  </a:lnTo>
                  <a:lnTo>
                    <a:pt x="14648" y="0"/>
                  </a:lnTo>
                  <a:lnTo>
                    <a:pt x="45580" y="34045"/>
                  </a:lnTo>
                  <a:close/>
                </a:path>
              </a:pathLst>
            </a:custGeom>
            <a:solidFill>
              <a:srgbClr val="000000"/>
            </a:solidFill>
          </p:spPr>
          <p:txBody>
            <a:bodyPr wrap="square" lIns="0" tIns="0" rIns="0" bIns="0" rtlCol="0"/>
            <a:lstStyle/>
            <a:p>
              <a:endParaRPr/>
            </a:p>
          </p:txBody>
        </p:sp>
        <p:sp>
          <p:nvSpPr>
            <p:cNvPr id="37" name="object 37"/>
            <p:cNvSpPr/>
            <p:nvPr/>
          </p:nvSpPr>
          <p:spPr>
            <a:xfrm>
              <a:off x="5899345" y="4546171"/>
              <a:ext cx="45720" cy="34290"/>
            </a:xfrm>
            <a:custGeom>
              <a:avLst/>
              <a:gdLst/>
              <a:ahLst/>
              <a:cxnLst/>
              <a:rect l="l" t="t" r="r" b="b"/>
              <a:pathLst>
                <a:path w="45720" h="34289">
                  <a:moveTo>
                    <a:pt x="0" y="27847"/>
                  </a:moveTo>
                  <a:lnTo>
                    <a:pt x="45580" y="34045"/>
                  </a:lnTo>
                  <a:lnTo>
                    <a:pt x="14648" y="0"/>
                  </a:lnTo>
                  <a:lnTo>
                    <a:pt x="0" y="27847"/>
                  </a:lnTo>
                  <a:close/>
                </a:path>
              </a:pathLst>
            </a:custGeom>
            <a:ln w="9524">
              <a:solidFill>
                <a:srgbClr val="000000"/>
              </a:solidFill>
            </a:ln>
          </p:spPr>
          <p:txBody>
            <a:bodyPr wrap="square" lIns="0" tIns="0" rIns="0" bIns="0" rtlCol="0"/>
            <a:lstStyle/>
            <a:p>
              <a:endParaRPr/>
            </a:p>
          </p:txBody>
        </p:sp>
        <p:sp>
          <p:nvSpPr>
            <p:cNvPr id="38" name="object 38"/>
            <p:cNvSpPr/>
            <p:nvPr/>
          </p:nvSpPr>
          <p:spPr>
            <a:xfrm>
              <a:off x="4780049" y="3967499"/>
              <a:ext cx="1132840" cy="893444"/>
            </a:xfrm>
            <a:custGeom>
              <a:avLst/>
              <a:gdLst/>
              <a:ahLst/>
              <a:cxnLst/>
              <a:rect l="l" t="t" r="r" b="b"/>
              <a:pathLst>
                <a:path w="1132839" h="893445">
                  <a:moveTo>
                    <a:pt x="0" y="0"/>
                  </a:moveTo>
                  <a:lnTo>
                    <a:pt x="1132327" y="893107"/>
                  </a:lnTo>
                </a:path>
              </a:pathLst>
            </a:custGeom>
            <a:ln w="9524">
              <a:solidFill>
                <a:srgbClr val="000000"/>
              </a:solidFill>
            </a:ln>
          </p:spPr>
          <p:txBody>
            <a:bodyPr wrap="square" lIns="0" tIns="0" rIns="0" bIns="0" rtlCol="0"/>
            <a:lstStyle/>
            <a:p>
              <a:endParaRPr/>
            </a:p>
          </p:txBody>
        </p:sp>
        <p:sp>
          <p:nvSpPr>
            <p:cNvPr id="39" name="object 39"/>
            <p:cNvSpPr/>
            <p:nvPr/>
          </p:nvSpPr>
          <p:spPr>
            <a:xfrm>
              <a:off x="5902634" y="4848255"/>
              <a:ext cx="43815" cy="39370"/>
            </a:xfrm>
            <a:custGeom>
              <a:avLst/>
              <a:gdLst/>
              <a:ahLst/>
              <a:cxnLst/>
              <a:rect l="l" t="t" r="r" b="b"/>
              <a:pathLst>
                <a:path w="43814" h="39370">
                  <a:moveTo>
                    <a:pt x="43681" y="39121"/>
                  </a:moveTo>
                  <a:lnTo>
                    <a:pt x="0" y="24705"/>
                  </a:lnTo>
                  <a:lnTo>
                    <a:pt x="19486" y="0"/>
                  </a:lnTo>
                  <a:lnTo>
                    <a:pt x="43681" y="39121"/>
                  </a:lnTo>
                  <a:close/>
                </a:path>
              </a:pathLst>
            </a:custGeom>
            <a:solidFill>
              <a:srgbClr val="000000"/>
            </a:solidFill>
          </p:spPr>
          <p:txBody>
            <a:bodyPr wrap="square" lIns="0" tIns="0" rIns="0" bIns="0" rtlCol="0"/>
            <a:lstStyle/>
            <a:p>
              <a:endParaRPr/>
            </a:p>
          </p:txBody>
        </p:sp>
        <p:sp>
          <p:nvSpPr>
            <p:cNvPr id="40" name="object 40"/>
            <p:cNvSpPr/>
            <p:nvPr/>
          </p:nvSpPr>
          <p:spPr>
            <a:xfrm>
              <a:off x="5902634" y="4848255"/>
              <a:ext cx="43815" cy="39370"/>
            </a:xfrm>
            <a:custGeom>
              <a:avLst/>
              <a:gdLst/>
              <a:ahLst/>
              <a:cxnLst/>
              <a:rect l="l" t="t" r="r" b="b"/>
              <a:pathLst>
                <a:path w="43814" h="39370">
                  <a:moveTo>
                    <a:pt x="0" y="24705"/>
                  </a:moveTo>
                  <a:lnTo>
                    <a:pt x="43681" y="39121"/>
                  </a:lnTo>
                  <a:lnTo>
                    <a:pt x="19486" y="0"/>
                  </a:lnTo>
                  <a:lnTo>
                    <a:pt x="0" y="24705"/>
                  </a:lnTo>
                  <a:close/>
                </a:path>
              </a:pathLst>
            </a:custGeom>
            <a:ln w="9524">
              <a:solidFill>
                <a:srgbClr val="000000"/>
              </a:solidFill>
            </a:ln>
          </p:spPr>
          <p:txBody>
            <a:bodyPr wrap="square" lIns="0" tIns="0" rIns="0" bIns="0" rtlCol="0"/>
            <a:lstStyle/>
            <a:p>
              <a:endParaRPr/>
            </a:p>
          </p:txBody>
        </p:sp>
      </p:grpSp>
      <p:sp>
        <p:nvSpPr>
          <p:cNvPr id="41" name="object 41"/>
          <p:cNvSpPr txBox="1"/>
          <p:nvPr/>
        </p:nvSpPr>
        <p:spPr>
          <a:xfrm>
            <a:off x="2626200" y="3725845"/>
            <a:ext cx="37401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onsolas"/>
                <a:cs typeface="Consolas"/>
              </a:rPr>
              <a:t>INPUT</a:t>
            </a:r>
            <a:endParaRPr sz="1000">
              <a:latin typeface="Consolas"/>
              <a:cs typeface="Consolas"/>
            </a:endParaRPr>
          </a:p>
        </p:txBody>
      </p:sp>
      <p:sp>
        <p:nvSpPr>
          <p:cNvPr id="42" name="object 42"/>
          <p:cNvSpPr txBox="1"/>
          <p:nvPr/>
        </p:nvSpPr>
        <p:spPr>
          <a:xfrm>
            <a:off x="4945450" y="3290844"/>
            <a:ext cx="44386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Consolas"/>
                <a:cs typeface="Consolas"/>
              </a:rPr>
              <a:t>OUTPUT</a:t>
            </a:r>
            <a:endParaRPr sz="1000">
              <a:latin typeface="Consolas"/>
              <a:cs typeface="Consolas"/>
            </a:endParaRPr>
          </a:p>
        </p:txBody>
      </p:sp>
      <p:sp>
        <p:nvSpPr>
          <p:cNvPr id="43" name="object 43"/>
          <p:cNvSpPr/>
          <p:nvPr/>
        </p:nvSpPr>
        <p:spPr>
          <a:xfrm>
            <a:off x="7438449" y="2923050"/>
            <a:ext cx="195580" cy="2098675"/>
          </a:xfrm>
          <a:custGeom>
            <a:avLst/>
            <a:gdLst/>
            <a:ahLst/>
            <a:cxnLst/>
            <a:rect l="l" t="t" r="r" b="b"/>
            <a:pathLst>
              <a:path w="195579" h="2098675">
                <a:moveTo>
                  <a:pt x="0" y="0"/>
                </a:moveTo>
                <a:lnTo>
                  <a:pt x="19139" y="1893"/>
                </a:lnTo>
                <a:lnTo>
                  <a:pt x="37369" y="7433"/>
                </a:lnTo>
                <a:lnTo>
                  <a:pt x="69049" y="28600"/>
                </a:lnTo>
                <a:lnTo>
                  <a:pt x="90216" y="60280"/>
                </a:lnTo>
                <a:lnTo>
                  <a:pt x="97649" y="97649"/>
                </a:lnTo>
                <a:lnTo>
                  <a:pt x="97649" y="951599"/>
                </a:lnTo>
                <a:lnTo>
                  <a:pt x="105323" y="989609"/>
                </a:lnTo>
                <a:lnTo>
                  <a:pt x="126251" y="1020648"/>
                </a:lnTo>
                <a:lnTo>
                  <a:pt x="157290" y="1041576"/>
                </a:lnTo>
                <a:lnTo>
                  <a:pt x="195299" y="1049249"/>
                </a:lnTo>
                <a:lnTo>
                  <a:pt x="157290" y="1056923"/>
                </a:lnTo>
                <a:lnTo>
                  <a:pt x="126251" y="1077851"/>
                </a:lnTo>
                <a:lnTo>
                  <a:pt x="105323" y="1108890"/>
                </a:lnTo>
                <a:lnTo>
                  <a:pt x="97649" y="1146899"/>
                </a:lnTo>
                <a:lnTo>
                  <a:pt x="97649" y="2000849"/>
                </a:lnTo>
                <a:lnTo>
                  <a:pt x="89976" y="2038859"/>
                </a:lnTo>
                <a:lnTo>
                  <a:pt x="69048" y="2069898"/>
                </a:lnTo>
                <a:lnTo>
                  <a:pt x="38009" y="2090826"/>
                </a:lnTo>
                <a:lnTo>
                  <a:pt x="0" y="2098499"/>
                </a:lnTo>
              </a:path>
            </a:pathLst>
          </a:custGeom>
          <a:ln w="9524">
            <a:solidFill>
              <a:srgbClr val="000000"/>
            </a:solidFill>
          </a:ln>
        </p:spPr>
        <p:txBody>
          <a:bodyPr wrap="square" lIns="0" tIns="0" rIns="0" bIns="0" rtlCol="0"/>
          <a:lstStyle/>
          <a:p>
            <a:endParaRPr/>
          </a:p>
        </p:txBody>
      </p:sp>
      <p:sp>
        <p:nvSpPr>
          <p:cNvPr id="44" name="object 44"/>
          <p:cNvSpPr txBox="1"/>
          <p:nvPr/>
        </p:nvSpPr>
        <p:spPr>
          <a:xfrm>
            <a:off x="7720207" y="3652195"/>
            <a:ext cx="513715" cy="635000"/>
          </a:xfrm>
          <a:prstGeom prst="rect">
            <a:avLst/>
          </a:prstGeom>
        </p:spPr>
        <p:txBody>
          <a:bodyPr vert="horz" wrap="square" lIns="0" tIns="12700" rIns="0" bIns="0" rtlCol="0">
            <a:spAutoFit/>
          </a:bodyPr>
          <a:lstStyle/>
          <a:p>
            <a:pPr marL="12700" marR="5080" indent="-635" algn="ctr">
              <a:lnSpc>
                <a:spcPct val="100000"/>
              </a:lnSpc>
              <a:spcBef>
                <a:spcPts val="100"/>
              </a:spcBef>
            </a:pPr>
            <a:r>
              <a:rPr sz="1000" spc="-5" dirty="0">
                <a:latin typeface="Consolas"/>
                <a:cs typeface="Consolas"/>
              </a:rPr>
              <a:t>ONE OR </a:t>
            </a:r>
            <a:r>
              <a:rPr sz="1000" spc="-535" dirty="0">
                <a:latin typeface="Consolas"/>
                <a:cs typeface="Consolas"/>
              </a:rPr>
              <a:t> </a:t>
            </a:r>
            <a:r>
              <a:rPr sz="1000" spc="-5" dirty="0">
                <a:latin typeface="Consolas"/>
                <a:cs typeface="Consolas"/>
              </a:rPr>
              <a:t>MORE</a:t>
            </a:r>
            <a:r>
              <a:rPr sz="1000" spc="-95" dirty="0">
                <a:latin typeface="Consolas"/>
                <a:cs typeface="Consolas"/>
              </a:rPr>
              <a:t> </a:t>
            </a:r>
            <a:r>
              <a:rPr sz="1000" spc="-5" dirty="0">
                <a:latin typeface="Consolas"/>
                <a:cs typeface="Consolas"/>
              </a:rPr>
              <a:t>OF </a:t>
            </a:r>
            <a:r>
              <a:rPr sz="1000" spc="-535" dirty="0">
                <a:latin typeface="Consolas"/>
                <a:cs typeface="Consolas"/>
              </a:rPr>
              <a:t> </a:t>
            </a:r>
            <a:r>
              <a:rPr sz="1000" spc="-5" dirty="0">
                <a:latin typeface="Consolas"/>
                <a:cs typeface="Consolas"/>
              </a:rPr>
              <a:t>THESE </a:t>
            </a:r>
            <a:r>
              <a:rPr sz="1000" dirty="0">
                <a:latin typeface="Consolas"/>
                <a:cs typeface="Consolas"/>
              </a:rPr>
              <a:t> </a:t>
            </a:r>
            <a:r>
              <a:rPr sz="1000" spc="-5" dirty="0">
                <a:latin typeface="Consolas"/>
                <a:cs typeface="Consolas"/>
              </a:rPr>
              <a:t>CLASSES</a:t>
            </a:r>
            <a:endParaRPr sz="1000">
              <a:latin typeface="Consolas"/>
              <a:cs typeface="Consolas"/>
            </a:endParaRPr>
          </a:p>
        </p:txBody>
      </p:sp>
      <p:sp>
        <p:nvSpPr>
          <p:cNvPr id="46" name="Title 45">
            <a:extLst>
              <a:ext uri="{FF2B5EF4-FFF2-40B4-BE49-F238E27FC236}">
                <a16:creationId xmlns:a16="http://schemas.microsoft.com/office/drawing/2014/main" id="{EEE53D24-D837-4C72-92ED-73F57C111ED2}"/>
              </a:ext>
            </a:extLst>
          </p:cNvPr>
          <p:cNvSpPr>
            <a:spLocks noGrp="1"/>
          </p:cNvSpPr>
          <p:nvPr>
            <p:ph type="title"/>
          </p:nvPr>
        </p:nvSpPr>
        <p:spPr>
          <a:xfrm>
            <a:off x="2796540" y="141382"/>
            <a:ext cx="3550920" cy="721358"/>
          </a:xfrm>
        </p:spPr>
        <p:txBody>
          <a:bodyPr>
            <a:normAutofit/>
          </a:bodyPr>
          <a:lstStyle/>
          <a:p>
            <a:r>
              <a:rPr lang="en-IN" sz="3200" b="1" dirty="0"/>
              <a:t>Problem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5249" y="3052630"/>
            <a:ext cx="8255634" cy="1052195"/>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sz="1800" spc="65" dirty="0">
                <a:latin typeface="Tahoma"/>
                <a:cs typeface="Tahoma"/>
              </a:rPr>
              <a:t>Model</a:t>
            </a:r>
            <a:r>
              <a:rPr sz="1800" spc="-220" dirty="0">
                <a:latin typeface="Tahoma"/>
                <a:cs typeface="Tahoma"/>
              </a:rPr>
              <a:t> </a:t>
            </a:r>
            <a:r>
              <a:rPr sz="1800" spc="45" dirty="0">
                <a:latin typeface="Tahoma"/>
                <a:cs typeface="Tahoma"/>
              </a:rPr>
              <a:t>will</a:t>
            </a:r>
            <a:r>
              <a:rPr sz="1800" spc="-215" dirty="0">
                <a:latin typeface="Tahoma"/>
                <a:cs typeface="Tahoma"/>
              </a:rPr>
              <a:t> </a:t>
            </a:r>
            <a:r>
              <a:rPr sz="1800" spc="25" dirty="0">
                <a:latin typeface="Tahoma"/>
                <a:cs typeface="Tahoma"/>
              </a:rPr>
              <a:t>output</a:t>
            </a:r>
            <a:r>
              <a:rPr sz="1800" spc="-215" dirty="0">
                <a:latin typeface="Tahoma"/>
                <a:cs typeface="Tahoma"/>
              </a:rPr>
              <a:t> </a:t>
            </a:r>
            <a:r>
              <a:rPr sz="1800" spc="20" dirty="0">
                <a:latin typeface="Tahoma"/>
                <a:cs typeface="Tahoma"/>
              </a:rPr>
              <a:t>the</a:t>
            </a:r>
            <a:r>
              <a:rPr sz="1800" spc="-210" dirty="0">
                <a:latin typeface="Tahoma"/>
                <a:cs typeface="Tahoma"/>
              </a:rPr>
              <a:t> </a:t>
            </a:r>
            <a:r>
              <a:rPr sz="1800" b="1" spc="-90" dirty="0">
                <a:latin typeface="Tahoma"/>
                <a:cs typeface="Tahoma"/>
              </a:rPr>
              <a:t>probability</a:t>
            </a:r>
            <a:r>
              <a:rPr sz="1800" b="1" spc="-170" dirty="0">
                <a:latin typeface="Tahoma"/>
                <a:cs typeface="Tahoma"/>
              </a:rPr>
              <a:t> </a:t>
            </a:r>
            <a:r>
              <a:rPr sz="1800" spc="25" dirty="0">
                <a:latin typeface="Tahoma"/>
                <a:cs typeface="Tahoma"/>
              </a:rPr>
              <a:t>of</a:t>
            </a:r>
            <a:r>
              <a:rPr sz="1800" spc="-215" dirty="0">
                <a:latin typeface="Tahoma"/>
                <a:cs typeface="Tahoma"/>
              </a:rPr>
              <a:t> </a:t>
            </a:r>
            <a:r>
              <a:rPr sz="1800" spc="20" dirty="0">
                <a:latin typeface="Tahoma"/>
                <a:cs typeface="Tahoma"/>
              </a:rPr>
              <a:t>text</a:t>
            </a:r>
            <a:r>
              <a:rPr sz="1800" spc="-215" dirty="0">
                <a:latin typeface="Tahoma"/>
                <a:cs typeface="Tahoma"/>
              </a:rPr>
              <a:t> </a:t>
            </a:r>
            <a:r>
              <a:rPr sz="1800" spc="45" dirty="0">
                <a:latin typeface="Tahoma"/>
                <a:cs typeface="Tahoma"/>
              </a:rPr>
              <a:t>to</a:t>
            </a:r>
            <a:r>
              <a:rPr sz="1800" spc="-215" dirty="0">
                <a:latin typeface="Tahoma"/>
                <a:cs typeface="Tahoma"/>
              </a:rPr>
              <a:t> </a:t>
            </a:r>
            <a:r>
              <a:rPr sz="1800" dirty="0">
                <a:latin typeface="Tahoma"/>
                <a:cs typeface="Tahoma"/>
              </a:rPr>
              <a:t>belong</a:t>
            </a:r>
            <a:r>
              <a:rPr sz="1800" spc="-215" dirty="0">
                <a:latin typeface="Tahoma"/>
                <a:cs typeface="Tahoma"/>
              </a:rPr>
              <a:t> </a:t>
            </a:r>
            <a:r>
              <a:rPr sz="1800" spc="45" dirty="0">
                <a:latin typeface="Tahoma"/>
                <a:cs typeface="Tahoma"/>
              </a:rPr>
              <a:t>to</a:t>
            </a:r>
            <a:r>
              <a:rPr sz="1800" spc="-215" dirty="0">
                <a:latin typeface="Tahoma"/>
                <a:cs typeface="Tahoma"/>
              </a:rPr>
              <a:t> </a:t>
            </a:r>
            <a:r>
              <a:rPr sz="1800" spc="-10" dirty="0">
                <a:latin typeface="Tahoma"/>
                <a:cs typeface="Tahoma"/>
              </a:rPr>
              <a:t>each</a:t>
            </a:r>
            <a:r>
              <a:rPr sz="1800" spc="-215" dirty="0">
                <a:latin typeface="Tahoma"/>
                <a:cs typeface="Tahoma"/>
              </a:rPr>
              <a:t> </a:t>
            </a:r>
            <a:r>
              <a:rPr sz="1800" spc="-25" dirty="0">
                <a:latin typeface="Tahoma"/>
                <a:cs typeface="Tahoma"/>
              </a:rPr>
              <a:t>category.</a:t>
            </a:r>
            <a:endParaRPr sz="1800">
              <a:latin typeface="Tahoma"/>
              <a:cs typeface="Tahoma"/>
            </a:endParaRPr>
          </a:p>
          <a:p>
            <a:pPr marL="379095" marR="5080" indent="-367030">
              <a:lnSpc>
                <a:spcPct val="114599"/>
              </a:lnSpc>
              <a:spcBef>
                <a:spcPts val="975"/>
              </a:spcBef>
              <a:buFont typeface="Arial MT"/>
              <a:buChar char="●"/>
              <a:tabLst>
                <a:tab pos="379095" algn="l"/>
                <a:tab pos="379730" algn="l"/>
              </a:tabLst>
            </a:pPr>
            <a:r>
              <a:rPr sz="1800" spc="10" dirty="0">
                <a:latin typeface="Tahoma"/>
                <a:cs typeface="Tahoma"/>
              </a:rPr>
              <a:t>Based</a:t>
            </a:r>
            <a:r>
              <a:rPr sz="1800" spc="-10" dirty="0">
                <a:latin typeface="Tahoma"/>
                <a:cs typeface="Tahoma"/>
              </a:rPr>
              <a:t> </a:t>
            </a:r>
            <a:r>
              <a:rPr sz="1800" spc="10" dirty="0">
                <a:latin typeface="Tahoma"/>
                <a:cs typeface="Tahoma"/>
              </a:rPr>
              <a:t>on</a:t>
            </a:r>
            <a:r>
              <a:rPr sz="1800" spc="-10" dirty="0">
                <a:latin typeface="Tahoma"/>
                <a:cs typeface="Tahoma"/>
              </a:rPr>
              <a:t> </a:t>
            </a:r>
            <a:r>
              <a:rPr sz="1800" spc="20" dirty="0">
                <a:latin typeface="Tahoma"/>
                <a:cs typeface="Tahoma"/>
              </a:rPr>
              <a:t>certain</a:t>
            </a:r>
            <a:r>
              <a:rPr sz="1800" spc="-10" dirty="0">
                <a:latin typeface="Tahoma"/>
                <a:cs typeface="Tahoma"/>
              </a:rPr>
              <a:t> </a:t>
            </a:r>
            <a:r>
              <a:rPr sz="1800" b="1" spc="-95" dirty="0">
                <a:latin typeface="Tahoma"/>
                <a:cs typeface="Tahoma"/>
              </a:rPr>
              <a:t>threshold</a:t>
            </a:r>
            <a:r>
              <a:rPr sz="1800" b="1" spc="30" dirty="0">
                <a:latin typeface="Tahoma"/>
                <a:cs typeface="Tahoma"/>
              </a:rPr>
              <a:t> </a:t>
            </a:r>
            <a:r>
              <a:rPr sz="1800" spc="-10" dirty="0">
                <a:latin typeface="Tahoma"/>
                <a:cs typeface="Tahoma"/>
              </a:rPr>
              <a:t>(which can </a:t>
            </a:r>
            <a:r>
              <a:rPr sz="1800" dirty="0">
                <a:latin typeface="Tahoma"/>
                <a:cs typeface="Tahoma"/>
              </a:rPr>
              <a:t>be</a:t>
            </a:r>
            <a:r>
              <a:rPr sz="1800" spc="-5" dirty="0">
                <a:latin typeface="Tahoma"/>
                <a:cs typeface="Tahoma"/>
              </a:rPr>
              <a:t> </a:t>
            </a:r>
            <a:r>
              <a:rPr sz="1800" spc="10" dirty="0">
                <a:latin typeface="Tahoma"/>
                <a:cs typeface="Tahoma"/>
              </a:rPr>
              <a:t>tuned</a:t>
            </a:r>
            <a:r>
              <a:rPr sz="1800" spc="-10" dirty="0">
                <a:latin typeface="Tahoma"/>
                <a:cs typeface="Tahoma"/>
              </a:rPr>
              <a:t> </a:t>
            </a:r>
            <a:r>
              <a:rPr sz="1800" spc="-30" dirty="0">
                <a:latin typeface="Tahoma"/>
                <a:cs typeface="Tahoma"/>
              </a:rPr>
              <a:t>as</a:t>
            </a:r>
            <a:r>
              <a:rPr sz="1800" spc="-10" dirty="0">
                <a:latin typeface="Tahoma"/>
                <a:cs typeface="Tahoma"/>
              </a:rPr>
              <a:t> </a:t>
            </a:r>
            <a:r>
              <a:rPr sz="1800" spc="-15" dirty="0">
                <a:latin typeface="Tahoma"/>
                <a:cs typeface="Tahoma"/>
              </a:rPr>
              <a:t>hyperparameter),</a:t>
            </a:r>
            <a:r>
              <a:rPr sz="1800" spc="-10" dirty="0">
                <a:latin typeface="Tahoma"/>
                <a:cs typeface="Tahoma"/>
              </a:rPr>
              <a:t> </a:t>
            </a:r>
            <a:r>
              <a:rPr sz="1800" spc="20" dirty="0">
                <a:latin typeface="Tahoma"/>
                <a:cs typeface="Tahoma"/>
              </a:rPr>
              <a:t>the</a:t>
            </a:r>
            <a:r>
              <a:rPr sz="1800" spc="-5" dirty="0">
                <a:latin typeface="Tahoma"/>
                <a:cs typeface="Tahoma"/>
              </a:rPr>
              <a:t> </a:t>
            </a:r>
            <a:r>
              <a:rPr sz="1800" spc="20" dirty="0">
                <a:latin typeface="Tahoma"/>
                <a:cs typeface="Tahoma"/>
              </a:rPr>
              <a:t>text </a:t>
            </a:r>
            <a:r>
              <a:rPr sz="1800" spc="-550" dirty="0">
                <a:latin typeface="Tahoma"/>
                <a:cs typeface="Tahoma"/>
              </a:rPr>
              <a:t> </a:t>
            </a:r>
            <a:r>
              <a:rPr sz="1800" spc="-10" dirty="0">
                <a:latin typeface="Tahoma"/>
                <a:cs typeface="Tahoma"/>
              </a:rPr>
              <a:t>can</a:t>
            </a:r>
            <a:r>
              <a:rPr sz="1800" spc="-220" dirty="0">
                <a:latin typeface="Tahoma"/>
                <a:cs typeface="Tahoma"/>
              </a:rPr>
              <a:t> </a:t>
            </a:r>
            <a:r>
              <a:rPr sz="1800" dirty="0">
                <a:latin typeface="Tahoma"/>
                <a:cs typeface="Tahoma"/>
              </a:rPr>
              <a:t>be</a:t>
            </a:r>
            <a:r>
              <a:rPr sz="1800" spc="-220" dirty="0">
                <a:latin typeface="Tahoma"/>
                <a:cs typeface="Tahoma"/>
              </a:rPr>
              <a:t> </a:t>
            </a:r>
            <a:r>
              <a:rPr sz="1800" spc="10" dirty="0">
                <a:latin typeface="Tahoma"/>
                <a:cs typeface="Tahoma"/>
              </a:rPr>
              <a:t>classiﬁed</a:t>
            </a:r>
            <a:r>
              <a:rPr sz="1800" spc="-220" dirty="0">
                <a:latin typeface="Tahoma"/>
                <a:cs typeface="Tahoma"/>
              </a:rPr>
              <a:t> </a:t>
            </a:r>
            <a:r>
              <a:rPr sz="1800" spc="45" dirty="0">
                <a:latin typeface="Tahoma"/>
                <a:cs typeface="Tahoma"/>
              </a:rPr>
              <a:t>to</a:t>
            </a:r>
            <a:r>
              <a:rPr sz="1800" spc="-220" dirty="0">
                <a:latin typeface="Tahoma"/>
                <a:cs typeface="Tahoma"/>
              </a:rPr>
              <a:t> </a:t>
            </a:r>
            <a:r>
              <a:rPr sz="1800" dirty="0">
                <a:latin typeface="Tahoma"/>
                <a:cs typeface="Tahoma"/>
              </a:rPr>
              <a:t>be</a:t>
            </a:r>
            <a:r>
              <a:rPr sz="1800" spc="-220" dirty="0">
                <a:latin typeface="Tahoma"/>
                <a:cs typeface="Tahoma"/>
              </a:rPr>
              <a:t> </a:t>
            </a:r>
            <a:r>
              <a:rPr sz="1800" spc="-5" dirty="0">
                <a:latin typeface="Tahoma"/>
                <a:cs typeface="Tahoma"/>
              </a:rPr>
              <a:t>belonging</a:t>
            </a:r>
            <a:r>
              <a:rPr sz="1800" spc="-220" dirty="0">
                <a:latin typeface="Tahoma"/>
                <a:cs typeface="Tahoma"/>
              </a:rPr>
              <a:t> </a:t>
            </a:r>
            <a:r>
              <a:rPr sz="1800" spc="45" dirty="0">
                <a:latin typeface="Tahoma"/>
                <a:cs typeface="Tahoma"/>
              </a:rPr>
              <a:t>to</a:t>
            </a:r>
            <a:r>
              <a:rPr sz="1800" spc="-215" dirty="0">
                <a:latin typeface="Tahoma"/>
                <a:cs typeface="Tahoma"/>
              </a:rPr>
              <a:t> </a:t>
            </a:r>
            <a:r>
              <a:rPr sz="1800" spc="-35" dirty="0">
                <a:latin typeface="Tahoma"/>
                <a:cs typeface="Tahoma"/>
              </a:rPr>
              <a:t>a</a:t>
            </a:r>
            <a:r>
              <a:rPr sz="1800" spc="-220" dirty="0">
                <a:latin typeface="Tahoma"/>
                <a:cs typeface="Tahoma"/>
              </a:rPr>
              <a:t> </a:t>
            </a:r>
            <a:r>
              <a:rPr sz="1800" spc="10" dirty="0">
                <a:latin typeface="Tahoma"/>
                <a:cs typeface="Tahoma"/>
              </a:rPr>
              <a:t>category</a:t>
            </a:r>
            <a:r>
              <a:rPr sz="1800" spc="-220" dirty="0">
                <a:latin typeface="Tahoma"/>
                <a:cs typeface="Tahoma"/>
              </a:rPr>
              <a:t> </a:t>
            </a:r>
            <a:r>
              <a:rPr sz="1800" spc="-20" dirty="0">
                <a:latin typeface="Tahoma"/>
                <a:cs typeface="Tahoma"/>
              </a:rPr>
              <a:t>/</a:t>
            </a:r>
            <a:r>
              <a:rPr sz="1800" spc="-220" dirty="0">
                <a:latin typeface="Tahoma"/>
                <a:cs typeface="Tahoma"/>
              </a:rPr>
              <a:t> </a:t>
            </a:r>
            <a:r>
              <a:rPr sz="1800" spc="10" dirty="0">
                <a:latin typeface="Tahoma"/>
                <a:cs typeface="Tahoma"/>
              </a:rPr>
              <a:t>set</a:t>
            </a:r>
            <a:r>
              <a:rPr sz="1800" spc="-220" dirty="0">
                <a:latin typeface="Tahoma"/>
                <a:cs typeface="Tahoma"/>
              </a:rPr>
              <a:t> </a:t>
            </a:r>
            <a:r>
              <a:rPr sz="1800" spc="25" dirty="0">
                <a:latin typeface="Tahoma"/>
                <a:cs typeface="Tahoma"/>
              </a:rPr>
              <a:t>of</a:t>
            </a:r>
            <a:r>
              <a:rPr sz="1800" spc="-220" dirty="0">
                <a:latin typeface="Tahoma"/>
                <a:cs typeface="Tahoma"/>
              </a:rPr>
              <a:t> </a:t>
            </a:r>
            <a:r>
              <a:rPr sz="1800" spc="-10" dirty="0">
                <a:latin typeface="Tahoma"/>
                <a:cs typeface="Tahoma"/>
              </a:rPr>
              <a:t>categories.</a:t>
            </a:r>
            <a:endParaRPr sz="1800">
              <a:latin typeface="Tahoma"/>
              <a:cs typeface="Tahoma"/>
            </a:endParaRPr>
          </a:p>
        </p:txBody>
      </p:sp>
      <p:sp>
        <p:nvSpPr>
          <p:cNvPr id="4" name="object 4"/>
          <p:cNvSpPr txBox="1"/>
          <p:nvPr/>
        </p:nvSpPr>
        <p:spPr>
          <a:xfrm>
            <a:off x="945324" y="1442400"/>
            <a:ext cx="2773680" cy="478790"/>
          </a:xfrm>
          <a:prstGeom prst="rect">
            <a:avLst/>
          </a:prstGeom>
          <a:solidFill>
            <a:srgbClr val="F3F3F3"/>
          </a:solidFill>
          <a:ln w="9524">
            <a:solidFill>
              <a:srgbClr val="F46524"/>
            </a:solidFill>
          </a:ln>
        </p:spPr>
        <p:txBody>
          <a:bodyPr vert="horz" wrap="square" lIns="0" tIns="142240" rIns="0" bIns="0" rtlCol="0">
            <a:spAutoFit/>
          </a:bodyPr>
          <a:lstStyle/>
          <a:p>
            <a:pPr marL="167005">
              <a:lnSpc>
                <a:spcPct val="100000"/>
              </a:lnSpc>
              <a:spcBef>
                <a:spcPts val="1120"/>
              </a:spcBef>
            </a:pPr>
            <a:r>
              <a:rPr sz="1200" b="1" dirty="0">
                <a:solidFill>
                  <a:srgbClr val="F46524"/>
                </a:solidFill>
                <a:latin typeface="Arial"/>
                <a:cs typeface="Arial"/>
              </a:rPr>
              <a:t>Multi-class</a:t>
            </a:r>
            <a:r>
              <a:rPr sz="1200" b="1" spc="-35" dirty="0">
                <a:solidFill>
                  <a:srgbClr val="F46524"/>
                </a:solidFill>
                <a:latin typeface="Arial"/>
                <a:cs typeface="Arial"/>
              </a:rPr>
              <a:t> </a:t>
            </a:r>
            <a:r>
              <a:rPr sz="1200" b="1" spc="-5" dirty="0">
                <a:solidFill>
                  <a:srgbClr val="F46524"/>
                </a:solidFill>
                <a:latin typeface="Arial"/>
                <a:cs typeface="Arial"/>
              </a:rPr>
              <a:t>classification</a:t>
            </a:r>
            <a:r>
              <a:rPr sz="1200" b="1" spc="-35" dirty="0">
                <a:solidFill>
                  <a:srgbClr val="F46524"/>
                </a:solidFill>
                <a:latin typeface="Arial"/>
                <a:cs typeface="Arial"/>
              </a:rPr>
              <a:t> </a:t>
            </a:r>
            <a:r>
              <a:rPr sz="1200" b="1" spc="-5" dirty="0">
                <a:solidFill>
                  <a:srgbClr val="F46524"/>
                </a:solidFill>
                <a:latin typeface="Arial"/>
                <a:cs typeface="Arial"/>
              </a:rPr>
              <a:t>problem</a:t>
            </a:r>
            <a:endParaRPr sz="1200">
              <a:latin typeface="Arial"/>
              <a:cs typeface="Arial"/>
            </a:endParaRPr>
          </a:p>
        </p:txBody>
      </p:sp>
      <p:sp>
        <p:nvSpPr>
          <p:cNvPr id="5" name="object 5"/>
          <p:cNvSpPr txBox="1"/>
          <p:nvPr/>
        </p:nvSpPr>
        <p:spPr>
          <a:xfrm>
            <a:off x="5307750" y="1442400"/>
            <a:ext cx="2773680" cy="478790"/>
          </a:xfrm>
          <a:prstGeom prst="rect">
            <a:avLst/>
          </a:prstGeom>
          <a:solidFill>
            <a:srgbClr val="F3F3F3"/>
          </a:solidFill>
          <a:ln w="9524">
            <a:solidFill>
              <a:srgbClr val="F46524"/>
            </a:solidFill>
          </a:ln>
        </p:spPr>
        <p:txBody>
          <a:bodyPr vert="horz" wrap="square" lIns="0" tIns="142240" rIns="0" bIns="0" rtlCol="0">
            <a:spAutoFit/>
          </a:bodyPr>
          <a:lstStyle/>
          <a:p>
            <a:pPr marL="183515">
              <a:lnSpc>
                <a:spcPct val="100000"/>
              </a:lnSpc>
              <a:spcBef>
                <a:spcPts val="1120"/>
              </a:spcBef>
            </a:pPr>
            <a:r>
              <a:rPr sz="1200" b="1" dirty="0">
                <a:solidFill>
                  <a:srgbClr val="F46524"/>
                </a:solidFill>
                <a:latin typeface="Arial"/>
                <a:cs typeface="Arial"/>
              </a:rPr>
              <a:t>Multi-label</a:t>
            </a:r>
            <a:r>
              <a:rPr sz="1200" b="1" spc="-35" dirty="0">
                <a:solidFill>
                  <a:srgbClr val="F46524"/>
                </a:solidFill>
                <a:latin typeface="Arial"/>
                <a:cs typeface="Arial"/>
              </a:rPr>
              <a:t> </a:t>
            </a:r>
            <a:r>
              <a:rPr sz="1200" b="1" spc="-5" dirty="0">
                <a:solidFill>
                  <a:srgbClr val="F46524"/>
                </a:solidFill>
                <a:latin typeface="Arial"/>
                <a:cs typeface="Arial"/>
              </a:rPr>
              <a:t>classification</a:t>
            </a:r>
            <a:r>
              <a:rPr sz="1200" b="1" spc="-35" dirty="0">
                <a:solidFill>
                  <a:srgbClr val="F46524"/>
                </a:solidFill>
                <a:latin typeface="Arial"/>
                <a:cs typeface="Arial"/>
              </a:rPr>
              <a:t> </a:t>
            </a:r>
            <a:r>
              <a:rPr sz="1200" b="1" spc="-5" dirty="0">
                <a:solidFill>
                  <a:srgbClr val="F46524"/>
                </a:solidFill>
                <a:latin typeface="Arial"/>
                <a:cs typeface="Arial"/>
              </a:rPr>
              <a:t>problem</a:t>
            </a:r>
            <a:endParaRPr sz="1200">
              <a:latin typeface="Arial"/>
              <a:cs typeface="Arial"/>
            </a:endParaRPr>
          </a:p>
        </p:txBody>
      </p:sp>
      <p:grpSp>
        <p:nvGrpSpPr>
          <p:cNvPr id="6" name="object 6"/>
          <p:cNvGrpSpPr/>
          <p:nvPr/>
        </p:nvGrpSpPr>
        <p:grpSpPr>
          <a:xfrm>
            <a:off x="4352444" y="1556969"/>
            <a:ext cx="260985" cy="260985"/>
            <a:chOff x="4352444" y="1556969"/>
            <a:chExt cx="260985" cy="260985"/>
          </a:xfrm>
        </p:grpSpPr>
        <p:sp>
          <p:nvSpPr>
            <p:cNvPr id="7" name="object 7"/>
            <p:cNvSpPr/>
            <p:nvPr/>
          </p:nvSpPr>
          <p:spPr>
            <a:xfrm>
              <a:off x="4357205" y="1562112"/>
              <a:ext cx="251460" cy="251460"/>
            </a:xfrm>
            <a:custGeom>
              <a:avLst/>
              <a:gdLst/>
              <a:ahLst/>
              <a:cxnLst/>
              <a:rect l="l" t="t" r="r" b="b"/>
              <a:pathLst>
                <a:path w="251460" h="251460">
                  <a:moveTo>
                    <a:pt x="251333" y="85090"/>
                  </a:moveTo>
                  <a:lnTo>
                    <a:pt x="165887" y="85090"/>
                  </a:lnTo>
                  <a:lnTo>
                    <a:pt x="165887" y="0"/>
                  </a:lnTo>
                  <a:lnTo>
                    <a:pt x="85445" y="0"/>
                  </a:lnTo>
                  <a:lnTo>
                    <a:pt x="85445" y="85090"/>
                  </a:lnTo>
                  <a:lnTo>
                    <a:pt x="0" y="85090"/>
                  </a:lnTo>
                  <a:lnTo>
                    <a:pt x="0" y="165100"/>
                  </a:lnTo>
                  <a:lnTo>
                    <a:pt x="85445" y="165100"/>
                  </a:lnTo>
                  <a:lnTo>
                    <a:pt x="85445" y="251460"/>
                  </a:lnTo>
                  <a:lnTo>
                    <a:pt x="165887" y="251460"/>
                  </a:lnTo>
                  <a:lnTo>
                    <a:pt x="165887" y="165100"/>
                  </a:lnTo>
                  <a:lnTo>
                    <a:pt x="251333" y="165100"/>
                  </a:lnTo>
                  <a:lnTo>
                    <a:pt x="251333" y="85090"/>
                  </a:lnTo>
                  <a:close/>
                </a:path>
              </a:pathLst>
            </a:custGeom>
            <a:solidFill>
              <a:srgbClr val="FFAE88"/>
            </a:solidFill>
          </p:spPr>
          <p:txBody>
            <a:bodyPr wrap="square" lIns="0" tIns="0" rIns="0" bIns="0" rtlCol="0"/>
            <a:lstStyle/>
            <a:p>
              <a:endParaRPr/>
            </a:p>
          </p:txBody>
        </p:sp>
        <p:sp>
          <p:nvSpPr>
            <p:cNvPr id="8" name="object 8"/>
            <p:cNvSpPr/>
            <p:nvPr/>
          </p:nvSpPr>
          <p:spPr>
            <a:xfrm>
              <a:off x="4357206" y="1561732"/>
              <a:ext cx="251460" cy="251460"/>
            </a:xfrm>
            <a:custGeom>
              <a:avLst/>
              <a:gdLst/>
              <a:ahLst/>
              <a:cxnLst/>
              <a:rect l="l" t="t" r="r" b="b"/>
              <a:pathLst>
                <a:path w="251460" h="251460">
                  <a:moveTo>
                    <a:pt x="0" y="85448"/>
                  </a:moveTo>
                  <a:lnTo>
                    <a:pt x="85448" y="85448"/>
                  </a:lnTo>
                  <a:lnTo>
                    <a:pt x="85448" y="0"/>
                  </a:lnTo>
                  <a:lnTo>
                    <a:pt x="165887" y="0"/>
                  </a:lnTo>
                  <a:lnTo>
                    <a:pt x="165887" y="85448"/>
                  </a:lnTo>
                  <a:lnTo>
                    <a:pt x="251335" y="85448"/>
                  </a:lnTo>
                  <a:lnTo>
                    <a:pt x="251335" y="165887"/>
                  </a:lnTo>
                  <a:lnTo>
                    <a:pt x="165887" y="165887"/>
                  </a:lnTo>
                  <a:lnTo>
                    <a:pt x="165887" y="251335"/>
                  </a:lnTo>
                  <a:lnTo>
                    <a:pt x="85448" y="251335"/>
                  </a:lnTo>
                  <a:lnTo>
                    <a:pt x="85448" y="165887"/>
                  </a:lnTo>
                  <a:lnTo>
                    <a:pt x="0" y="165887"/>
                  </a:lnTo>
                  <a:lnTo>
                    <a:pt x="0" y="85448"/>
                  </a:lnTo>
                  <a:close/>
                </a:path>
              </a:pathLst>
            </a:custGeom>
            <a:ln w="9524">
              <a:solidFill>
                <a:srgbClr val="F46524"/>
              </a:solidFill>
            </a:ln>
          </p:spPr>
          <p:txBody>
            <a:bodyPr wrap="square" lIns="0" tIns="0" rIns="0" bIns="0" rtlCol="0"/>
            <a:lstStyle/>
            <a:p>
              <a:endParaRPr/>
            </a:p>
          </p:txBody>
        </p:sp>
      </p:grpSp>
      <p:sp>
        <p:nvSpPr>
          <p:cNvPr id="9" name="object 9"/>
          <p:cNvSpPr txBox="1"/>
          <p:nvPr/>
        </p:nvSpPr>
        <p:spPr>
          <a:xfrm>
            <a:off x="1094550" y="1977795"/>
            <a:ext cx="2323465" cy="635000"/>
          </a:xfrm>
          <a:prstGeom prst="rect">
            <a:avLst/>
          </a:prstGeom>
        </p:spPr>
        <p:txBody>
          <a:bodyPr vert="horz" wrap="square" lIns="0" tIns="12700" rIns="0" bIns="0" rtlCol="0">
            <a:spAutoFit/>
          </a:bodyPr>
          <a:lstStyle/>
          <a:p>
            <a:pPr marL="12700" marR="353060">
              <a:lnSpc>
                <a:spcPct val="100000"/>
              </a:lnSpc>
              <a:spcBef>
                <a:spcPts val="100"/>
              </a:spcBef>
            </a:pPr>
            <a:r>
              <a:rPr sz="1000" spc="-5" dirty="0">
                <a:latin typeface="Consolas"/>
                <a:cs typeface="Consolas"/>
              </a:rPr>
              <a:t>Seven different classes: </a:t>
            </a:r>
            <a:r>
              <a:rPr sz="1000" dirty="0">
                <a:latin typeface="Consolas"/>
                <a:cs typeface="Consolas"/>
              </a:rPr>
              <a:t> </a:t>
            </a:r>
            <a:r>
              <a:rPr sz="1000" spc="-5" dirty="0">
                <a:latin typeface="Consolas"/>
                <a:cs typeface="Consolas"/>
              </a:rPr>
              <a:t>Clean,</a:t>
            </a:r>
            <a:r>
              <a:rPr sz="1000" spc="-50" dirty="0">
                <a:latin typeface="Consolas"/>
                <a:cs typeface="Consolas"/>
              </a:rPr>
              <a:t> </a:t>
            </a:r>
            <a:r>
              <a:rPr sz="1000" spc="-5" dirty="0">
                <a:latin typeface="Consolas"/>
                <a:cs typeface="Consolas"/>
              </a:rPr>
              <a:t>obscene,</a:t>
            </a:r>
            <a:r>
              <a:rPr sz="1000" spc="-45" dirty="0">
                <a:latin typeface="Consolas"/>
                <a:cs typeface="Consolas"/>
              </a:rPr>
              <a:t> </a:t>
            </a:r>
            <a:r>
              <a:rPr sz="1000" spc="-5" dirty="0">
                <a:latin typeface="Consolas"/>
                <a:cs typeface="Consolas"/>
              </a:rPr>
              <a:t>threatening,</a:t>
            </a:r>
            <a:endParaRPr sz="1000">
              <a:latin typeface="Consolas"/>
              <a:cs typeface="Consolas"/>
            </a:endParaRPr>
          </a:p>
          <a:p>
            <a:pPr marL="12700" marR="5080">
              <a:lnSpc>
                <a:spcPct val="100000"/>
              </a:lnSpc>
            </a:pPr>
            <a:r>
              <a:rPr sz="1000" spc="-5" dirty="0">
                <a:latin typeface="Consolas"/>
                <a:cs typeface="Consolas"/>
              </a:rPr>
              <a:t>insulting, toxic, severely toxic, </a:t>
            </a:r>
            <a:r>
              <a:rPr sz="1000" spc="-535" dirty="0">
                <a:latin typeface="Consolas"/>
                <a:cs typeface="Consolas"/>
              </a:rPr>
              <a:t> </a:t>
            </a:r>
            <a:r>
              <a:rPr sz="1000" spc="-5" dirty="0">
                <a:latin typeface="Consolas"/>
                <a:cs typeface="Consolas"/>
              </a:rPr>
              <a:t>identity</a:t>
            </a:r>
            <a:r>
              <a:rPr sz="1000" spc="-10" dirty="0">
                <a:latin typeface="Consolas"/>
                <a:cs typeface="Consolas"/>
              </a:rPr>
              <a:t> </a:t>
            </a:r>
            <a:r>
              <a:rPr sz="1000" spc="-5" dirty="0">
                <a:latin typeface="Consolas"/>
                <a:cs typeface="Consolas"/>
              </a:rPr>
              <a:t>hate.</a:t>
            </a:r>
            <a:endParaRPr sz="1000">
              <a:latin typeface="Consolas"/>
              <a:cs typeface="Consolas"/>
            </a:endParaRPr>
          </a:p>
        </p:txBody>
      </p:sp>
      <p:sp>
        <p:nvSpPr>
          <p:cNvPr id="10" name="object 10"/>
          <p:cNvSpPr txBox="1"/>
          <p:nvPr/>
        </p:nvSpPr>
        <p:spPr>
          <a:xfrm>
            <a:off x="5637874" y="2025494"/>
            <a:ext cx="1975485" cy="635000"/>
          </a:xfrm>
          <a:prstGeom prst="rect">
            <a:avLst/>
          </a:prstGeom>
        </p:spPr>
        <p:txBody>
          <a:bodyPr vert="horz" wrap="square" lIns="0" tIns="12700" rIns="0" bIns="0" rtlCol="0">
            <a:spAutoFit/>
          </a:bodyPr>
          <a:lstStyle/>
          <a:p>
            <a:pPr marL="12700" marR="5080">
              <a:lnSpc>
                <a:spcPct val="100000"/>
              </a:lnSpc>
              <a:spcBef>
                <a:spcPts val="100"/>
              </a:spcBef>
            </a:pPr>
            <a:r>
              <a:rPr sz="1000" spc="-5" dirty="0">
                <a:latin typeface="Consolas"/>
                <a:cs typeface="Consolas"/>
              </a:rPr>
              <a:t>Any text or paragraph can be </a:t>
            </a:r>
            <a:r>
              <a:rPr sz="1000" spc="-540" dirty="0">
                <a:latin typeface="Consolas"/>
                <a:cs typeface="Consolas"/>
              </a:rPr>
              <a:t> </a:t>
            </a:r>
            <a:r>
              <a:rPr sz="1000" spc="-5" dirty="0">
                <a:latin typeface="Consolas"/>
                <a:cs typeface="Consolas"/>
              </a:rPr>
              <a:t>abusive in multiple ways: it </a:t>
            </a:r>
            <a:r>
              <a:rPr sz="1000" spc="-540" dirty="0">
                <a:latin typeface="Consolas"/>
                <a:cs typeface="Consolas"/>
              </a:rPr>
              <a:t> </a:t>
            </a:r>
            <a:r>
              <a:rPr sz="1000" spc="-5" dirty="0">
                <a:latin typeface="Consolas"/>
                <a:cs typeface="Consolas"/>
              </a:rPr>
              <a:t>can be both threatening </a:t>
            </a:r>
            <a:r>
              <a:rPr sz="1000" dirty="0">
                <a:latin typeface="Consolas"/>
                <a:cs typeface="Consolas"/>
              </a:rPr>
              <a:t>&amp; </a:t>
            </a:r>
            <a:r>
              <a:rPr sz="1000" spc="5" dirty="0">
                <a:latin typeface="Consolas"/>
                <a:cs typeface="Consolas"/>
              </a:rPr>
              <a:t> </a:t>
            </a:r>
            <a:r>
              <a:rPr sz="1000" spc="-5" dirty="0">
                <a:latin typeface="Consolas"/>
                <a:cs typeface="Consolas"/>
              </a:rPr>
              <a:t>insulting</a:t>
            </a:r>
            <a:r>
              <a:rPr sz="1000" spc="-15" dirty="0">
                <a:latin typeface="Consolas"/>
                <a:cs typeface="Consolas"/>
              </a:rPr>
              <a:t> </a:t>
            </a:r>
            <a:r>
              <a:rPr sz="1000" spc="-5" dirty="0">
                <a:latin typeface="Consolas"/>
                <a:cs typeface="Consolas"/>
              </a:rPr>
              <a:t>to</a:t>
            </a:r>
            <a:r>
              <a:rPr sz="1000" spc="-15" dirty="0">
                <a:latin typeface="Consolas"/>
                <a:cs typeface="Consolas"/>
              </a:rPr>
              <a:t> </a:t>
            </a:r>
            <a:r>
              <a:rPr sz="1000" spc="-5" dirty="0">
                <a:latin typeface="Consolas"/>
                <a:cs typeface="Consolas"/>
              </a:rPr>
              <a:t>someone</a:t>
            </a:r>
            <a:endParaRPr sz="1000">
              <a:latin typeface="Consolas"/>
              <a:cs typeface="Consolas"/>
            </a:endParaRPr>
          </a:p>
        </p:txBody>
      </p:sp>
      <p:sp>
        <p:nvSpPr>
          <p:cNvPr id="12" name="Title 11">
            <a:extLst>
              <a:ext uri="{FF2B5EF4-FFF2-40B4-BE49-F238E27FC236}">
                <a16:creationId xmlns:a16="http://schemas.microsoft.com/office/drawing/2014/main" id="{1A1C2120-A86A-4E16-9A80-FE1C1637F87B}"/>
              </a:ext>
            </a:extLst>
          </p:cNvPr>
          <p:cNvSpPr>
            <a:spLocks noGrp="1"/>
          </p:cNvSpPr>
          <p:nvPr>
            <p:ph type="title"/>
          </p:nvPr>
        </p:nvSpPr>
        <p:spPr>
          <a:xfrm>
            <a:off x="2768435" y="202962"/>
            <a:ext cx="3429000" cy="680397"/>
          </a:xfrm>
        </p:spPr>
        <p:txBody>
          <a:bodyPr>
            <a:normAutofit fontScale="90000"/>
          </a:bodyPr>
          <a:lstStyle/>
          <a:p>
            <a:r>
              <a:rPr lang="en-IN" sz="3200" b="1" dirty="0"/>
              <a:t>Problem Description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5249" y="1300031"/>
            <a:ext cx="5730875" cy="299720"/>
          </a:xfrm>
          <a:prstGeom prst="rect">
            <a:avLst/>
          </a:prstGeom>
        </p:spPr>
        <p:txBody>
          <a:bodyPr vert="horz" wrap="square" lIns="0" tIns="12700" rIns="0" bIns="0" rtlCol="0">
            <a:spAutoFit/>
          </a:bodyPr>
          <a:lstStyle/>
          <a:p>
            <a:pPr marL="379095" indent="-367030">
              <a:lnSpc>
                <a:spcPct val="100000"/>
              </a:lnSpc>
              <a:spcBef>
                <a:spcPts val="100"/>
              </a:spcBef>
              <a:buFont typeface="Arial MT"/>
              <a:buChar char="●"/>
              <a:tabLst>
                <a:tab pos="379095" algn="l"/>
                <a:tab pos="379730" algn="l"/>
              </a:tabLst>
            </a:pPr>
            <a:r>
              <a:rPr dirty="0"/>
              <a:t>Dataset is made publicly available by Conversation AI.</a:t>
            </a:r>
          </a:p>
        </p:txBody>
      </p:sp>
      <p:grpSp>
        <p:nvGrpSpPr>
          <p:cNvPr id="4" name="object 4"/>
          <p:cNvGrpSpPr/>
          <p:nvPr/>
        </p:nvGrpSpPr>
        <p:grpSpPr>
          <a:xfrm>
            <a:off x="471650" y="1894100"/>
            <a:ext cx="8157209" cy="2844165"/>
            <a:chOff x="471650" y="1894100"/>
            <a:chExt cx="8157209" cy="2844165"/>
          </a:xfrm>
        </p:grpSpPr>
        <p:pic>
          <p:nvPicPr>
            <p:cNvPr id="5" name="object 5"/>
            <p:cNvPicPr/>
            <p:nvPr/>
          </p:nvPicPr>
          <p:blipFill>
            <a:blip r:embed="rId2" cstate="print"/>
            <a:stretch>
              <a:fillRect/>
            </a:stretch>
          </p:blipFill>
          <p:spPr>
            <a:xfrm>
              <a:off x="471650" y="1894100"/>
              <a:ext cx="7995574" cy="2844164"/>
            </a:xfrm>
            <a:prstGeom prst="rect">
              <a:avLst/>
            </a:prstGeom>
          </p:spPr>
        </p:pic>
        <p:sp>
          <p:nvSpPr>
            <p:cNvPr id="6" name="object 6"/>
            <p:cNvSpPr/>
            <p:nvPr/>
          </p:nvSpPr>
          <p:spPr>
            <a:xfrm>
              <a:off x="515000" y="3807374"/>
              <a:ext cx="7832725" cy="272415"/>
            </a:xfrm>
            <a:custGeom>
              <a:avLst/>
              <a:gdLst/>
              <a:ahLst/>
              <a:cxnLst/>
              <a:rect l="l" t="t" r="r" b="b"/>
              <a:pathLst>
                <a:path w="7832725" h="272414">
                  <a:moveTo>
                    <a:pt x="0" y="0"/>
                  </a:moveTo>
                  <a:lnTo>
                    <a:pt x="7832699" y="0"/>
                  </a:lnTo>
                  <a:lnTo>
                    <a:pt x="7832699" y="271799"/>
                  </a:lnTo>
                  <a:lnTo>
                    <a:pt x="0" y="271799"/>
                  </a:lnTo>
                  <a:lnTo>
                    <a:pt x="0" y="0"/>
                  </a:lnTo>
                  <a:close/>
                </a:path>
              </a:pathLst>
            </a:custGeom>
            <a:ln w="19049">
              <a:solidFill>
                <a:srgbClr val="FF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8446801" y="3893123"/>
              <a:ext cx="181596" cy="159452"/>
            </a:xfrm>
            <a:prstGeom prst="rect">
              <a:avLst/>
            </a:prstGeom>
          </p:spPr>
        </p:pic>
      </p:grpSp>
      <p:sp>
        <p:nvSpPr>
          <p:cNvPr id="9" name="Title 8">
            <a:extLst>
              <a:ext uri="{FF2B5EF4-FFF2-40B4-BE49-F238E27FC236}">
                <a16:creationId xmlns:a16="http://schemas.microsoft.com/office/drawing/2014/main" id="{36D14DC9-BBF0-4519-8C26-193CD62D5C3D}"/>
              </a:ext>
            </a:extLst>
          </p:cNvPr>
          <p:cNvSpPr>
            <a:spLocks noGrp="1"/>
          </p:cNvSpPr>
          <p:nvPr>
            <p:ph type="title"/>
          </p:nvPr>
        </p:nvSpPr>
        <p:spPr>
          <a:xfrm>
            <a:off x="3745562" y="246561"/>
            <a:ext cx="1371600" cy="604197"/>
          </a:xfrm>
        </p:spPr>
        <p:txBody>
          <a:bodyPr>
            <a:normAutofit fontScale="90000"/>
          </a:bodyPr>
          <a:lstStyle/>
          <a:p>
            <a:r>
              <a:rPr lang="en-IN" sz="3200" b="1" dirty="0"/>
              <a:t>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5249" y="1300031"/>
            <a:ext cx="8222615" cy="2707921"/>
          </a:xfrm>
          <a:prstGeom prst="rect">
            <a:avLst/>
          </a:prstGeom>
        </p:spPr>
        <p:txBody>
          <a:bodyPr vert="horz" wrap="square" lIns="0" tIns="12700" rIns="0" bIns="0" rtlCol="0">
            <a:spAutoFit/>
          </a:bodyPr>
          <a:lstStyle/>
          <a:p>
            <a:pPr marL="379095" indent="-367030">
              <a:lnSpc>
                <a:spcPct val="100000"/>
              </a:lnSpc>
              <a:spcBef>
                <a:spcPts val="100"/>
              </a:spcBef>
              <a:buFont typeface="Wingdings" panose="05000000000000000000" pitchFamily="2" charset="2"/>
              <a:buChar char="Ø"/>
              <a:tabLst>
                <a:tab pos="379095" algn="l"/>
                <a:tab pos="379730" algn="l"/>
              </a:tabLst>
            </a:pPr>
            <a:r>
              <a:rPr dirty="0"/>
              <a:t>The dataset has been labeled on a crowdsourced annotation platform.</a:t>
            </a:r>
          </a:p>
          <a:p>
            <a:pPr marL="379095" indent="-367030">
              <a:lnSpc>
                <a:spcPct val="100000"/>
              </a:lnSpc>
              <a:spcBef>
                <a:spcPts val="1290"/>
              </a:spcBef>
              <a:buFont typeface="Wingdings" panose="05000000000000000000" pitchFamily="2" charset="2"/>
              <a:buChar char="Ø"/>
              <a:tabLst>
                <a:tab pos="379095" algn="l"/>
                <a:tab pos="379730" algn="l"/>
              </a:tabLst>
            </a:pPr>
            <a:r>
              <a:rPr dirty="0"/>
              <a:t>Different users may have different opinions about a comment (judgement bias).</a:t>
            </a:r>
          </a:p>
          <a:p>
            <a:pPr marL="379095" marR="197485" indent="-367030">
              <a:lnSpc>
                <a:spcPct val="114599"/>
              </a:lnSpc>
              <a:spcBef>
                <a:spcPts val="975"/>
              </a:spcBef>
              <a:buFont typeface="Wingdings" panose="05000000000000000000" pitchFamily="2" charset="2"/>
              <a:buChar char="Ø"/>
              <a:tabLst>
                <a:tab pos="379095" algn="l"/>
                <a:tab pos="379730" algn="l"/>
              </a:tabLst>
            </a:pPr>
            <a:r>
              <a:rPr dirty="0"/>
              <a:t>Some offensive ‘ASCII arts’ which may or may not be labelled as toxic by users  depending on how it was rendered.</a:t>
            </a:r>
          </a:p>
          <a:p>
            <a:pPr marL="379095" marR="377825" indent="-367030">
              <a:lnSpc>
                <a:spcPct val="114599"/>
              </a:lnSpc>
              <a:spcBef>
                <a:spcPts val="975"/>
              </a:spcBef>
              <a:buFont typeface="Wingdings" panose="05000000000000000000" pitchFamily="2" charset="2"/>
              <a:buChar char="Ø"/>
              <a:tabLst>
                <a:tab pos="379095" algn="l"/>
                <a:tab pos="379730" algn="l"/>
              </a:tabLst>
            </a:pPr>
            <a:r>
              <a:rPr dirty="0"/>
              <a:t>Some extremely long comments got labelled to toxic without any signiﬁcant  reason.</a:t>
            </a:r>
          </a:p>
          <a:p>
            <a:pPr marL="379095" indent="-367030">
              <a:lnSpc>
                <a:spcPct val="100000"/>
              </a:lnSpc>
              <a:spcBef>
                <a:spcPts val="1290"/>
              </a:spcBef>
              <a:buFont typeface="Wingdings" panose="05000000000000000000" pitchFamily="2" charset="2"/>
              <a:buChar char="Ø"/>
              <a:tabLst>
                <a:tab pos="379095" algn="l"/>
                <a:tab pos="379730" algn="l"/>
              </a:tabLst>
            </a:pPr>
            <a:r>
              <a:rPr dirty="0"/>
              <a:t>“Give us your address and we'll come and kill you” : Not marked as toxic!</a:t>
            </a:r>
          </a:p>
        </p:txBody>
      </p:sp>
      <p:sp>
        <p:nvSpPr>
          <p:cNvPr id="5" name="Title 4">
            <a:extLst>
              <a:ext uri="{FF2B5EF4-FFF2-40B4-BE49-F238E27FC236}">
                <a16:creationId xmlns:a16="http://schemas.microsoft.com/office/drawing/2014/main" id="{FABBC1CA-839A-4276-B7DB-268FD95A7E42}"/>
              </a:ext>
            </a:extLst>
          </p:cNvPr>
          <p:cNvSpPr>
            <a:spLocks noGrp="1"/>
          </p:cNvSpPr>
          <p:nvPr>
            <p:ph type="title"/>
          </p:nvPr>
        </p:nvSpPr>
        <p:spPr>
          <a:xfrm>
            <a:off x="3962400" y="285750"/>
            <a:ext cx="1219200" cy="604197"/>
          </a:xfrm>
        </p:spPr>
        <p:txBody>
          <a:bodyPr>
            <a:normAutofit/>
          </a:bodyPr>
          <a:lstStyle/>
          <a:p>
            <a:r>
              <a:rPr lang="en-IN" sz="3200" b="1" dirty="0"/>
              <a:t>Labels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2690</Words>
  <Application>Microsoft Office PowerPoint</Application>
  <PresentationFormat>On-screen Show (16:9)</PresentationFormat>
  <Paragraphs>304</Paragraphs>
  <Slides>51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51</vt:i4>
      </vt:variant>
    </vt:vector>
  </HeadingPairs>
  <TitlesOfParts>
    <vt:vector size="65" baseType="lpstr">
      <vt:lpstr>Arial</vt:lpstr>
      <vt:lpstr>Arial MT</vt:lpstr>
      <vt:lpstr>Britannic Bold</vt:lpstr>
      <vt:lpstr>Calibri</vt:lpstr>
      <vt:lpstr>Calibri Light</vt:lpstr>
      <vt:lpstr>Century Gothic</vt:lpstr>
      <vt:lpstr>Consolas</vt:lpstr>
      <vt:lpstr>Lato-Bold</vt:lpstr>
      <vt:lpstr>Lato-Regular</vt:lpstr>
      <vt:lpstr>Microsoft Sans Serif</vt:lpstr>
      <vt:lpstr>Tahoma</vt:lpstr>
      <vt:lpstr>Trebuchet MS</vt:lpstr>
      <vt:lpstr>Wingdings</vt:lpstr>
      <vt:lpstr>Office Theme</vt:lpstr>
      <vt:lpstr>PowerPoint Presentation</vt:lpstr>
      <vt:lpstr>Overview</vt:lpstr>
      <vt:lpstr>Introduction</vt:lpstr>
      <vt:lpstr>Motivation &amp; Applications</vt:lpstr>
      <vt:lpstr>Conclusion and  Scope of  Improvement</vt:lpstr>
      <vt:lpstr>Problem Description</vt:lpstr>
      <vt:lpstr>Problem Description</vt:lpstr>
      <vt:lpstr>Dataset</vt:lpstr>
      <vt:lpstr>Labels</vt:lpstr>
      <vt:lpstr>PowerPoint Presentation</vt:lpstr>
      <vt:lpstr>Solution Approach</vt:lpstr>
      <vt:lpstr>Data Cleaning &amp; Visualization </vt:lpstr>
      <vt:lpstr>Data Cleaning &amp; Visualization </vt:lpstr>
      <vt:lpstr>Data Cleaning &amp; Visualization </vt:lpstr>
      <vt:lpstr>Data Cleaning &amp; Visualization </vt:lpstr>
      <vt:lpstr>PowerPoint Presentation</vt:lpstr>
      <vt:lpstr>PowerPoint Presentation</vt:lpstr>
      <vt:lpstr>Data Cleaning &amp; Visualization</vt:lpstr>
      <vt:lpstr>Data Cleaning &amp; Visualization</vt:lpstr>
      <vt:lpstr>Data Cleaning &amp; Visualization</vt:lpstr>
      <vt:lpstr>Data Cleaning &amp; Visualization</vt:lpstr>
      <vt:lpstr>Data Cleaning &amp; Visualization</vt:lpstr>
      <vt:lpstr>Data Cleaning &amp; Visualization</vt:lpstr>
      <vt:lpstr>Data Preprocessing</vt:lpstr>
      <vt:lpstr>Data Preprocessing</vt:lpstr>
      <vt:lpstr>Encoding Text Data</vt:lpstr>
      <vt:lpstr>Encoding Text Data</vt:lpstr>
      <vt:lpstr>Encoding Text Data</vt:lpstr>
      <vt:lpstr>Encoding Text Data</vt:lpstr>
      <vt:lpstr>Word Embeddings</vt:lpstr>
      <vt:lpstr>Pretrained Embeddings</vt:lpstr>
      <vt:lpstr>Word2Vec</vt:lpstr>
      <vt:lpstr>Word2Vec</vt:lpstr>
      <vt:lpstr>Tf-Idf weighted Word2Vec</vt:lpstr>
      <vt:lpstr>Text Representation:</vt:lpstr>
      <vt:lpstr>PowerPoint Presentation</vt:lpstr>
      <vt:lpstr>Naïve Bayes</vt:lpstr>
      <vt:lpstr>PowerPoint Presentation</vt:lpstr>
      <vt:lpstr>Support Vector Machines</vt:lpstr>
      <vt:lpstr>Support Vector Machines</vt:lpstr>
      <vt:lpstr>Logistic Regression</vt:lpstr>
      <vt:lpstr>Problem transformation</vt:lpstr>
      <vt:lpstr>Problem transformation</vt:lpstr>
      <vt:lpstr>Problem Transformation</vt:lpstr>
      <vt:lpstr>Receiver Operating Characteristic</vt:lpstr>
      <vt:lpstr>Receiver Operating Characteristic</vt:lpstr>
      <vt:lpstr>Area Under the ROC Curve</vt:lpstr>
      <vt:lpstr>Area Under the ROC Curve</vt:lpstr>
      <vt:lpstr>Results and Comparison</vt:lpstr>
      <vt:lpstr>Conclusion and Further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Shwetank Singh</cp:lastModifiedBy>
  <cp:revision>60</cp:revision>
  <dcterms:created xsi:type="dcterms:W3CDTF">2021-11-15T04:55:52Z</dcterms:created>
  <dcterms:modified xsi:type="dcterms:W3CDTF">2021-11-26T05:18:15Z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