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94" r:id="rId3"/>
    <p:sldId id="280" r:id="rId4"/>
    <p:sldId id="295" r:id="rId5"/>
    <p:sldId id="288" r:id="rId6"/>
    <p:sldId id="291" r:id="rId7"/>
    <p:sldId id="290" r:id="rId8"/>
    <p:sldId id="284" r:id="rId9"/>
    <p:sldId id="292"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5E8BA6-3322-42FC-B55F-DB0668190B34}">
          <p14:sldIdLst>
            <p14:sldId id="278"/>
            <p14:sldId id="294"/>
            <p14:sldId id="280"/>
            <p14:sldId id="295"/>
            <p14:sldId id="288"/>
            <p14:sldId id="291"/>
            <p14:sldId id="290"/>
          </p14:sldIdLst>
        </p14:section>
        <p14:section name="Untitled Section" id="{6BBBB47A-AE69-4A88-835D-CD24224869A9}">
          <p14:sldIdLst>
            <p14:sldId id="284"/>
            <p14:sldId id="292"/>
            <p14:sldId id="293"/>
          </p14:sldIdLst>
        </p14:section>
      </p14:sectionLst>
    </p:ext>
    <p:ext uri="{EFAFB233-063F-42B5-8137-9DF3F51BA10A}">
      <p15:sldGuideLst xmlns:p15="http://schemas.microsoft.com/office/powerpoint/2012/main">
        <p15:guide id="1" userDrawn="1">
          <p15:clr>
            <a:srgbClr val="A4A3A4"/>
          </p15:clr>
        </p15:guide>
        <p15:guide id="2" pos="461" userDrawn="1">
          <p15:clr>
            <a:srgbClr val="A4A3A4"/>
          </p15:clr>
        </p15:guide>
        <p15:guide id="3" orient="horz" pos="2614" userDrawn="1">
          <p15:clr>
            <a:srgbClr val="A4A3A4"/>
          </p15:clr>
        </p15:guide>
        <p15:guide id="4" orient="horz" pos="3249"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25"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29" userDrawn="1">
          <p15:clr>
            <a:srgbClr val="A4A3A4"/>
          </p15:clr>
        </p15:guide>
        <p15:guide id="21" pos="5544" userDrawn="1">
          <p15:clr>
            <a:srgbClr val="A4A3A4"/>
          </p15:clr>
        </p15:guide>
        <p15:guide id="22" pos="6072" userDrawn="1">
          <p15:clr>
            <a:srgbClr val="A4A3A4"/>
          </p15:clr>
        </p15:guide>
        <p15:guide id="23" orient="horz" pos="2455" userDrawn="1">
          <p15:clr>
            <a:srgbClr val="A4A3A4"/>
          </p15:clr>
        </p15:guide>
        <p15:guide id="24" orient="horz" pos="960" userDrawn="1">
          <p15:clr>
            <a:srgbClr val="A4A3A4"/>
          </p15:clr>
        </p15:guide>
        <p15:guide id="25" pos="524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C8C"/>
    <a:srgbClr val="202C8F"/>
    <a:srgbClr val="FDFBF6"/>
    <a:srgbClr val="AAC4E9"/>
    <a:srgbClr val="F5CDCE"/>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09" autoAdjust="0"/>
  </p:normalViewPr>
  <p:slideViewPr>
    <p:cSldViewPr snapToGrid="0" snapToObjects="1">
      <p:cViewPr varScale="1">
        <p:scale>
          <a:sx n="114" d="100"/>
          <a:sy n="114" d="100"/>
        </p:scale>
        <p:origin x="468" y="102"/>
      </p:cViewPr>
      <p:guideLst>
        <p:guide/>
        <p:guide pos="461"/>
        <p:guide orient="horz" pos="2614"/>
        <p:guide orient="horz" pos="3249"/>
        <p:guide pos="6912"/>
        <p:guide orient="horz" pos="2136"/>
        <p:guide orient="horz" pos="4008"/>
        <p:guide orient="horz" pos="1152"/>
        <p:guide orient="horz" pos="2352"/>
        <p:guide orient="horz" pos="1525"/>
        <p:guide pos="7680"/>
        <p:guide pos="6696"/>
        <p:guide pos="1008"/>
        <p:guide pos="1584"/>
        <p:guide pos="2136"/>
        <p:guide pos="2760"/>
        <p:guide pos="3288"/>
        <p:guide pos="4032"/>
        <p:guide pos="4392"/>
        <p:guide pos="4929"/>
        <p:guide pos="5544"/>
        <p:guide pos="6072"/>
        <p:guide orient="horz" pos="2455"/>
        <p:guide orient="horz" pos="960"/>
        <p:guide pos="524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43557901444799"/>
          <c:y val="5.1190311850547739E-2"/>
          <c:w val="0.5007175421049479"/>
          <c:h val="0.87685630091136912"/>
        </c:manualLayout>
      </c:layout>
      <c:pieChart>
        <c:varyColors val="1"/>
        <c:ser>
          <c:idx val="0"/>
          <c:order val="0"/>
          <c:tx>
            <c:strRef>
              <c:f>Sheet1!$B$1</c:f>
              <c:strCache>
                <c:ptCount val="1"/>
                <c:pt idx="0">
                  <c:v>Column1</c:v>
                </c:pt>
              </c:strCache>
            </c:strRef>
          </c:tx>
          <c:dPt>
            <c:idx val="0"/>
            <c:bubble3D val="0"/>
            <c:spPr>
              <a:solidFill>
                <a:schemeClr val="accent6">
                  <a:lumMod val="40000"/>
                  <a:lumOff val="60000"/>
                </a:schemeClr>
              </a:solidFill>
              <a:ln w="19050">
                <a:solidFill>
                  <a:schemeClr val="lt1"/>
                </a:solidFill>
              </a:ln>
              <a:effectLst/>
            </c:spPr>
            <c:extLst>
              <c:ext xmlns:c16="http://schemas.microsoft.com/office/drawing/2014/chart" uri="{C3380CC4-5D6E-409C-BE32-E72D297353CC}">
                <c16:uniqueId val="{00000001-E67E-430A-AC4F-C794D93FAE7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67E-430A-AC4F-C794D93FAE7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67E-430A-AC4F-C794D93FAE7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67E-430A-AC4F-C794D93FAE75}"/>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Verified</c:v>
                </c:pt>
                <c:pt idx="1">
                  <c:v>Not Verified</c:v>
                </c:pt>
                <c:pt idx="2">
                  <c:v>Source Verified</c:v>
                </c:pt>
              </c:strCache>
            </c:strRef>
          </c:cat>
          <c:val>
            <c:numRef>
              <c:f>Sheet1!$B$2:$B$5</c:f>
              <c:numCache>
                <c:formatCode>General</c:formatCode>
                <c:ptCount val="4"/>
                <c:pt idx="0">
                  <c:v>12809</c:v>
                </c:pt>
                <c:pt idx="1">
                  <c:v>16921</c:v>
                </c:pt>
                <c:pt idx="2">
                  <c:v>9987</c:v>
                </c:pt>
              </c:numCache>
            </c:numRef>
          </c:val>
          <c:extLst>
            <c:ext xmlns:c16="http://schemas.microsoft.com/office/drawing/2014/chart" uri="{C3380CC4-5D6E-409C-BE32-E72D297353CC}">
              <c16:uniqueId val="{00000008-E67E-430A-AC4F-C794D93FAE75}"/>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3"/>
        <c:delete val="1"/>
      </c:legendEntry>
      <c:layout>
        <c:manualLayout>
          <c:xMode val="edge"/>
          <c:yMode val="edge"/>
          <c:x val="0.72372155407241745"/>
          <c:y val="8.7244822881600709E-2"/>
          <c:w val="0.24353038681758618"/>
          <c:h val="0.7027169539159707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2381374412499927"/>
          <c:y val="0.17373120621084856"/>
          <c:w val="0.49488713629044495"/>
          <c:h val="0.69446411676040165"/>
        </c:manualLayout>
      </c:layout>
      <c:doughnutChart>
        <c:varyColors val="1"/>
        <c:ser>
          <c:idx val="0"/>
          <c:order val="0"/>
          <c:tx>
            <c:strRef>
              <c:f>Sheet1!$B$1</c:f>
              <c:strCache>
                <c:ptCount val="1"/>
                <c:pt idx="0">
                  <c:v>Number of customer</c:v>
                </c:pt>
              </c:strCache>
            </c:strRef>
          </c:tx>
          <c:dPt>
            <c:idx val="0"/>
            <c:bubble3D val="0"/>
            <c:spPr>
              <a:solidFill>
                <a:schemeClr val="accent6">
                  <a:shade val="47000"/>
                </a:schemeClr>
              </a:solidFill>
              <a:ln w="19050">
                <a:solidFill>
                  <a:schemeClr val="lt1"/>
                </a:solidFill>
              </a:ln>
              <a:effectLst/>
            </c:spPr>
            <c:extLst>
              <c:ext xmlns:c16="http://schemas.microsoft.com/office/drawing/2014/chart" uri="{C3380CC4-5D6E-409C-BE32-E72D297353CC}">
                <c16:uniqueId val="{00000001-E720-4069-BC82-62311F30ABAD}"/>
              </c:ext>
            </c:extLst>
          </c:dPt>
          <c:dPt>
            <c:idx val="1"/>
            <c:bubble3D val="0"/>
            <c:spPr>
              <a:solidFill>
                <a:schemeClr val="accent6">
                  <a:shade val="65000"/>
                </a:schemeClr>
              </a:solidFill>
              <a:ln w="19050">
                <a:solidFill>
                  <a:schemeClr val="lt1"/>
                </a:solidFill>
              </a:ln>
              <a:effectLst/>
            </c:spPr>
            <c:extLst>
              <c:ext xmlns:c16="http://schemas.microsoft.com/office/drawing/2014/chart" uri="{C3380CC4-5D6E-409C-BE32-E72D297353CC}">
                <c16:uniqueId val="{00000003-E720-4069-BC82-62311F30ABAD}"/>
              </c:ext>
            </c:extLst>
          </c:dPt>
          <c:dPt>
            <c:idx val="2"/>
            <c:bubble3D val="0"/>
            <c:spPr>
              <a:solidFill>
                <a:schemeClr val="accent6">
                  <a:shade val="82000"/>
                </a:schemeClr>
              </a:solidFill>
              <a:ln w="19050">
                <a:solidFill>
                  <a:schemeClr val="lt1"/>
                </a:solidFill>
              </a:ln>
              <a:effectLst/>
            </c:spPr>
            <c:extLst>
              <c:ext xmlns:c16="http://schemas.microsoft.com/office/drawing/2014/chart" uri="{C3380CC4-5D6E-409C-BE32-E72D297353CC}">
                <c16:uniqueId val="{00000005-E720-4069-BC82-62311F30ABAD}"/>
              </c:ext>
            </c:extLst>
          </c:dPt>
          <c:dPt>
            <c:idx val="3"/>
            <c:bubble3D val="0"/>
            <c:spPr>
              <a:solidFill>
                <a:schemeClr val="accent6"/>
              </a:solidFill>
              <a:ln w="19050">
                <a:solidFill>
                  <a:schemeClr val="lt1"/>
                </a:solidFill>
              </a:ln>
              <a:effectLst/>
            </c:spPr>
            <c:extLst>
              <c:ext xmlns:c16="http://schemas.microsoft.com/office/drawing/2014/chart" uri="{C3380CC4-5D6E-409C-BE32-E72D297353CC}">
                <c16:uniqueId val="{00000007-E720-4069-BC82-62311F30ABAD}"/>
              </c:ext>
            </c:extLst>
          </c:dPt>
          <c:dPt>
            <c:idx val="4"/>
            <c:bubble3D val="0"/>
            <c:spPr>
              <a:solidFill>
                <a:schemeClr val="accent6">
                  <a:tint val="83000"/>
                </a:schemeClr>
              </a:solidFill>
              <a:ln w="19050">
                <a:solidFill>
                  <a:schemeClr val="lt1"/>
                </a:solidFill>
              </a:ln>
              <a:effectLst/>
            </c:spPr>
            <c:extLst>
              <c:ext xmlns:c16="http://schemas.microsoft.com/office/drawing/2014/chart" uri="{C3380CC4-5D6E-409C-BE32-E72D297353CC}">
                <c16:uniqueId val="{00000009-E720-4069-BC82-62311F30ABAD}"/>
              </c:ext>
            </c:extLst>
          </c:dPt>
          <c:dPt>
            <c:idx val="5"/>
            <c:bubble3D val="0"/>
            <c:spPr>
              <a:solidFill>
                <a:schemeClr val="accent6">
                  <a:tint val="65000"/>
                </a:schemeClr>
              </a:solidFill>
              <a:ln w="19050">
                <a:solidFill>
                  <a:schemeClr val="lt1"/>
                </a:solidFill>
              </a:ln>
              <a:effectLst/>
            </c:spPr>
            <c:extLst>
              <c:ext xmlns:c16="http://schemas.microsoft.com/office/drawing/2014/chart" uri="{C3380CC4-5D6E-409C-BE32-E72D297353CC}">
                <c16:uniqueId val="{0000000B-E720-4069-BC82-62311F30ABAD}"/>
              </c:ext>
            </c:extLst>
          </c:dPt>
          <c:dPt>
            <c:idx val="6"/>
            <c:bubble3D val="0"/>
            <c:spPr>
              <a:solidFill>
                <a:schemeClr val="accent6">
                  <a:tint val="48000"/>
                </a:schemeClr>
              </a:solidFill>
              <a:ln w="19050">
                <a:solidFill>
                  <a:schemeClr val="lt1"/>
                </a:solidFill>
              </a:ln>
              <a:effectLst/>
            </c:spPr>
            <c:extLst>
              <c:ext xmlns:c16="http://schemas.microsoft.com/office/drawing/2014/chart" uri="{C3380CC4-5D6E-409C-BE32-E72D297353CC}">
                <c16:uniqueId val="{0000000D-E720-4069-BC82-62311F30ABAD}"/>
              </c:ext>
            </c:extLst>
          </c:dPt>
          <c:dLbls>
            <c:dLbl>
              <c:idx val="0"/>
              <c:layout>
                <c:manualLayout>
                  <c:x val="0.16553786386455271"/>
                  <c:y val="0.1667954146188335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720-4069-BC82-62311F30ABAD}"/>
                </c:ext>
              </c:extLst>
            </c:dLbl>
            <c:dLbl>
              <c:idx val="1"/>
              <c:layout>
                <c:manualLayout>
                  <c:x val="0.16891322052165009"/>
                  <c:y val="0.1132985130793421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720-4069-BC82-62311F30ABAD}"/>
                </c:ext>
              </c:extLst>
            </c:dLbl>
            <c:dLbl>
              <c:idx val="2"/>
              <c:layout>
                <c:manualLayout>
                  <c:x val="-0.13551159499988377"/>
                  <c:y val="0.1928264540639283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E720-4069-BC82-62311F30ABAD}"/>
                </c:ext>
              </c:extLst>
            </c:dLbl>
            <c:dLbl>
              <c:idx val="3"/>
              <c:layout>
                <c:manualLayout>
                  <c:x val="-0.13079116424080769"/>
                  <c:y val="0.2093427519472930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E720-4069-BC82-62311F30ABAD}"/>
                </c:ext>
              </c:extLst>
            </c:dLbl>
            <c:dLbl>
              <c:idx val="4"/>
              <c:layout>
                <c:manualLayout>
                  <c:x val="-0.27981028338590536"/>
                  <c:y val="0.180705393798540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E720-4069-BC82-62311F30ABAD}"/>
                </c:ext>
              </c:extLst>
            </c:dLbl>
            <c:dLbl>
              <c:idx val="5"/>
              <c:layout>
                <c:manualLayout>
                  <c:x val="-0.18029640432943314"/>
                  <c:y val="-0.12472123611231141"/>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E720-4069-BC82-62311F30ABAD}"/>
                </c:ext>
              </c:extLst>
            </c:dLbl>
            <c:dLbl>
              <c:idx val="6"/>
              <c:layout>
                <c:manualLayout>
                  <c:x val="0.23108412385885074"/>
                  <c:y val="-0.1232290706822882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E720-4069-BC82-62311F30ABAD}"/>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Sheet1!$A$2:$A$8</c:f>
              <c:strCache>
                <c:ptCount val="7"/>
                <c:pt idx="0">
                  <c:v>A</c:v>
                </c:pt>
                <c:pt idx="1">
                  <c:v>B</c:v>
                </c:pt>
                <c:pt idx="2">
                  <c:v>C</c:v>
                </c:pt>
                <c:pt idx="3">
                  <c:v>D</c:v>
                </c:pt>
                <c:pt idx="4">
                  <c:v>E</c:v>
                </c:pt>
                <c:pt idx="5">
                  <c:v>F</c:v>
                </c:pt>
                <c:pt idx="6">
                  <c:v>G</c:v>
                </c:pt>
              </c:strCache>
            </c:strRef>
          </c:cat>
          <c:val>
            <c:numRef>
              <c:f>Sheet1!$B$2:$B$8</c:f>
              <c:numCache>
                <c:formatCode>General</c:formatCode>
                <c:ptCount val="7"/>
                <c:pt idx="0">
                  <c:v>10085</c:v>
                </c:pt>
                <c:pt idx="1">
                  <c:v>12020</c:v>
                </c:pt>
                <c:pt idx="2">
                  <c:v>8098</c:v>
                </c:pt>
                <c:pt idx="3">
                  <c:v>5307</c:v>
                </c:pt>
                <c:pt idx="4">
                  <c:v>2842</c:v>
                </c:pt>
                <c:pt idx="5">
                  <c:v>1049</c:v>
                </c:pt>
                <c:pt idx="6">
                  <c:v>316</c:v>
                </c:pt>
              </c:numCache>
            </c:numRef>
          </c:val>
          <c:extLst>
            <c:ext xmlns:c16="http://schemas.microsoft.com/office/drawing/2014/chart" uri="{C3380CC4-5D6E-409C-BE32-E72D297353CC}">
              <c16:uniqueId val="{0000000E-E720-4069-BC82-62311F30ABAD}"/>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b"/>
      <c:layout>
        <c:manualLayout>
          <c:xMode val="edge"/>
          <c:yMode val="edge"/>
          <c:x val="0.85858467488230839"/>
          <c:y val="0.10478507444058463"/>
          <c:w val="0.10803408816780669"/>
          <c:h val="0.7751342161944436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15361950198218893"/>
          <c:y val="1.4281968186428519E-2"/>
          <c:w val="0.68984765059548603"/>
          <c:h val="0.81154837592459739"/>
        </c:manualLayout>
      </c:layout>
      <c:barChart>
        <c:barDir val="bar"/>
        <c:grouping val="clustered"/>
        <c:varyColors val="0"/>
        <c:ser>
          <c:idx val="0"/>
          <c:order val="0"/>
          <c:tx>
            <c:strRef>
              <c:f>Sheet1!$B$1</c:f>
              <c:strCache>
                <c:ptCount val="1"/>
                <c:pt idx="0">
                  <c:v>Charge off</c:v>
                </c:pt>
              </c:strCache>
            </c:strRef>
          </c:tx>
          <c:spPr>
            <a:solidFill>
              <a:schemeClr val="accent2">
                <a:lumMod val="60000"/>
                <a:lumOff val="40000"/>
              </a:schemeClr>
            </a:solidFill>
            <a:ln>
              <a:noFill/>
            </a:ln>
            <a:effectLst>
              <a:outerShdw blurRad="57150" dist="19050" dir="5400000" algn="ctr" rotWithShape="0">
                <a:srgbClr val="000000">
                  <a:alpha val="63000"/>
                </a:srgbClr>
              </a:outerShdw>
            </a:effectLst>
          </c:spPr>
          <c:invertIfNegative val="0"/>
          <c:dLbls>
            <c:dLbl>
              <c:idx val="0"/>
              <c:tx>
                <c:rich>
                  <a:bodyPr/>
                  <a:lstStyle/>
                  <a:p>
                    <a:fld id="{3A47EFE9-8209-49A2-AA7F-6A5EFC16935F}"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B788-4043-9B8C-CC90899AEC6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36</c:v>
                </c:pt>
                <c:pt idx="1">
                  <c:v>60</c:v>
                </c:pt>
              </c:numCache>
            </c:numRef>
          </c:cat>
          <c:val>
            <c:numRef>
              <c:f>Sheet1!$B$2:$B$5</c:f>
              <c:numCache>
                <c:formatCode>General</c:formatCode>
                <c:ptCount val="4"/>
                <c:pt idx="0">
                  <c:v>3227</c:v>
                </c:pt>
                <c:pt idx="1">
                  <c:v>2400</c:v>
                </c:pt>
              </c:numCache>
            </c:numRef>
          </c:val>
          <c:extLst>
            <c:ext xmlns:c16="http://schemas.microsoft.com/office/drawing/2014/chart" uri="{C3380CC4-5D6E-409C-BE32-E72D297353CC}">
              <c16:uniqueId val="{00000001-B788-4043-9B8C-CC90899AEC60}"/>
            </c:ext>
          </c:extLst>
        </c:ser>
        <c:ser>
          <c:idx val="1"/>
          <c:order val="1"/>
          <c:tx>
            <c:strRef>
              <c:f>Sheet1!$C$1</c:f>
              <c:strCache>
                <c:ptCount val="1"/>
                <c:pt idx="0">
                  <c:v>Current</c:v>
                </c:pt>
              </c:strCache>
            </c:strRef>
          </c:tx>
          <c:spPr>
            <a:solidFill>
              <a:schemeClr val="accent6">
                <a:lumMod val="20000"/>
                <a:lumOff val="80000"/>
              </a:schemeClr>
            </a:solidFill>
            <a:ln>
              <a:noFill/>
            </a:ln>
            <a:effectLst>
              <a:outerShdw blurRad="57150" dist="19050" dir="5400000" algn="ctr" rotWithShape="0">
                <a:srgbClr val="000000">
                  <a:alpha val="63000"/>
                </a:srgbClr>
              </a:outerShdw>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2-B788-4043-9B8C-CC90899AEC6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36</c:v>
                </c:pt>
                <c:pt idx="1">
                  <c:v>60</c:v>
                </c:pt>
              </c:numCache>
            </c:numRef>
          </c:cat>
          <c:val>
            <c:numRef>
              <c:f>Sheet1!$C$2:$C$5</c:f>
              <c:numCache>
                <c:formatCode>General</c:formatCode>
                <c:ptCount val="4"/>
                <c:pt idx="0">
                  <c:v>0</c:v>
                </c:pt>
                <c:pt idx="1">
                  <c:v>1140</c:v>
                </c:pt>
              </c:numCache>
            </c:numRef>
          </c:val>
          <c:extLst>
            <c:ext xmlns:c16="http://schemas.microsoft.com/office/drawing/2014/chart" uri="{C3380CC4-5D6E-409C-BE32-E72D297353CC}">
              <c16:uniqueId val="{00000003-B788-4043-9B8C-CC90899AEC60}"/>
            </c:ext>
          </c:extLst>
        </c:ser>
        <c:ser>
          <c:idx val="2"/>
          <c:order val="2"/>
          <c:tx>
            <c:strRef>
              <c:f>Sheet1!$D$1</c:f>
              <c:strCache>
                <c:ptCount val="1"/>
                <c:pt idx="0">
                  <c:v>Fully Paid</c:v>
                </c:pt>
              </c:strCache>
            </c:strRef>
          </c:tx>
          <c:spPr>
            <a:solidFill>
              <a:schemeClr val="accent6">
                <a:lumMod val="40000"/>
                <a:lumOff val="60000"/>
              </a:schemeClr>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36</c:v>
                </c:pt>
                <c:pt idx="1">
                  <c:v>60</c:v>
                </c:pt>
              </c:numCache>
            </c:numRef>
          </c:cat>
          <c:val>
            <c:numRef>
              <c:f>Sheet1!$D$2:$D$5</c:f>
              <c:numCache>
                <c:formatCode>General</c:formatCode>
                <c:ptCount val="4"/>
                <c:pt idx="0">
                  <c:v>25869</c:v>
                </c:pt>
                <c:pt idx="1">
                  <c:v>7081</c:v>
                </c:pt>
              </c:numCache>
            </c:numRef>
          </c:val>
          <c:extLst>
            <c:ext xmlns:c16="http://schemas.microsoft.com/office/drawing/2014/chart" uri="{C3380CC4-5D6E-409C-BE32-E72D297353CC}">
              <c16:uniqueId val="{00000004-B788-4043-9B8C-CC90899AEC60}"/>
            </c:ext>
          </c:extLst>
        </c:ser>
        <c:dLbls>
          <c:dLblPos val="ctr"/>
          <c:showLegendKey val="0"/>
          <c:showVal val="1"/>
          <c:showCatName val="0"/>
          <c:showSerName val="0"/>
          <c:showPercent val="0"/>
          <c:showBubbleSize val="0"/>
        </c:dLbls>
        <c:gapWidth val="115"/>
        <c:overlap val="-20"/>
        <c:axId val="1468145551"/>
        <c:axId val="1946194431"/>
      </c:barChart>
      <c:catAx>
        <c:axId val="1468145551"/>
        <c:scaling>
          <c:orientation val="minMax"/>
        </c:scaling>
        <c:delete val="0"/>
        <c:axPos val="l"/>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6194431"/>
        <c:crosses val="autoZero"/>
        <c:auto val="1"/>
        <c:lblAlgn val="ctr"/>
        <c:lblOffset val="100"/>
        <c:noMultiLvlLbl val="0"/>
      </c:catAx>
      <c:valAx>
        <c:axId val="1946194431"/>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8145551"/>
        <c:crosses val="autoZero"/>
        <c:crossBetween val="between"/>
      </c:valAx>
      <c:spPr>
        <a:noFill/>
        <a:ln>
          <a:noFill/>
        </a:ln>
        <a:effectLst/>
      </c:spPr>
    </c:plotArea>
    <c:legend>
      <c:legendPos val="b"/>
      <c:layout>
        <c:manualLayout>
          <c:xMode val="edge"/>
          <c:yMode val="edge"/>
          <c:x val="7.5664984997189502E-2"/>
          <c:y val="2.8346733295401133E-2"/>
          <c:w val="0.82128203649841891"/>
          <c:h val="0.3099967840091037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9">
  <a:schemeClr val="accent6"/>
</cs:colorStyle>
</file>

<file path=ppt/charts/colors3.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ft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IN" dirty="0"/>
              <a:t>Loan Dataset</a:t>
            </a: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Group No:09</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27048" y="2762942"/>
            <a:ext cx="8261394" cy="2176272"/>
          </a:xfrm>
        </p:spPr>
        <p:txBody>
          <a:bodyPr/>
          <a:lstStyle/>
          <a:p>
            <a:r>
              <a:rPr lang="en-US" sz="4000" dirty="0">
                <a:latin typeface="Bodoni MT Black" panose="02070A03080606020203" pitchFamily="18" charset="0"/>
              </a:rPr>
              <a:t>QUESTIONS??</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286637" y="437046"/>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286637" y="1436355"/>
            <a:ext cx="7193280" cy="3122168"/>
          </a:xfrm>
        </p:spPr>
        <p:txBody>
          <a:bodyPr/>
          <a:lstStyle/>
          <a:p>
            <a:pPr marL="457200" lvl="0" indent="-342900" algn="l" rtl="0">
              <a:spcBef>
                <a:spcPts val="0"/>
              </a:spcBef>
              <a:spcAft>
                <a:spcPts val="0"/>
              </a:spcAft>
              <a:buSzPts val="1800"/>
              <a:buAutoNum type="arabicPeriod"/>
            </a:pPr>
            <a:r>
              <a:rPr lang="en-GB" dirty="0">
                <a:latin typeface="+mn-lt"/>
              </a:rPr>
              <a:t>Introduction to the Problem Statement.</a:t>
            </a:r>
          </a:p>
          <a:p>
            <a:pPr marL="457200" lvl="0" indent="-342900" algn="l" rtl="0">
              <a:spcBef>
                <a:spcPts val="0"/>
              </a:spcBef>
              <a:spcAft>
                <a:spcPts val="0"/>
              </a:spcAft>
              <a:buSzPts val="1800"/>
              <a:buAutoNum type="arabicPeriod"/>
            </a:pPr>
            <a:r>
              <a:rPr lang="en-GB" dirty="0">
                <a:latin typeface="+mn-lt"/>
              </a:rPr>
              <a:t>Data Description</a:t>
            </a:r>
          </a:p>
          <a:p>
            <a:pPr marL="457200" lvl="0" indent="-342900" algn="l" rtl="0">
              <a:spcBef>
                <a:spcPts val="0"/>
              </a:spcBef>
              <a:spcAft>
                <a:spcPts val="0"/>
              </a:spcAft>
              <a:buSzPts val="1800"/>
              <a:buAutoNum type="arabicPeriod"/>
            </a:pPr>
            <a:r>
              <a:rPr lang="en-GB" dirty="0">
                <a:latin typeface="+mn-lt"/>
              </a:rPr>
              <a:t>Data Cleaning Steps</a:t>
            </a:r>
          </a:p>
          <a:p>
            <a:pPr marL="457200" lvl="0" indent="-342900" algn="l" rtl="0">
              <a:spcBef>
                <a:spcPts val="0"/>
              </a:spcBef>
              <a:spcAft>
                <a:spcPts val="0"/>
              </a:spcAft>
              <a:buSzPts val="1800"/>
              <a:buAutoNum type="arabicPeriod"/>
            </a:pPr>
            <a:r>
              <a:rPr lang="en-US" dirty="0">
                <a:latin typeface="+mn-lt"/>
              </a:rPr>
              <a:t>Problem-Solving Steps</a:t>
            </a:r>
          </a:p>
          <a:p>
            <a:pPr marL="457200" lvl="0" indent="-342900" algn="l" rtl="0">
              <a:spcBef>
                <a:spcPts val="0"/>
              </a:spcBef>
              <a:spcAft>
                <a:spcPts val="0"/>
              </a:spcAft>
              <a:buSzPts val="1800"/>
              <a:buAutoNum type="arabicPeriod"/>
            </a:pPr>
            <a:r>
              <a:rPr lang="en-US" dirty="0">
                <a:latin typeface="+mn-lt"/>
              </a:rPr>
              <a:t>What could have been done better?</a:t>
            </a:r>
          </a:p>
          <a:p>
            <a:pPr marL="457200" lvl="0" indent="-342900" algn="l" rtl="0">
              <a:spcBef>
                <a:spcPts val="0"/>
              </a:spcBef>
              <a:spcAft>
                <a:spcPts val="0"/>
              </a:spcAft>
              <a:buSzPts val="1800"/>
              <a:buAutoNum type="arabicPeriod"/>
            </a:pPr>
            <a:r>
              <a:rPr lang="en-US" dirty="0">
                <a:latin typeface="+mn-lt"/>
              </a:rPr>
              <a:t>Area of focus</a:t>
            </a:r>
          </a:p>
          <a:p>
            <a:pPr marL="457200" lvl="0" indent="-342900" algn="l" rtl="0">
              <a:spcBef>
                <a:spcPts val="0"/>
              </a:spcBef>
              <a:spcAft>
                <a:spcPts val="0"/>
              </a:spcAft>
              <a:buSzPts val="1800"/>
              <a:buAutoNum type="arabicPeriod"/>
            </a:pPr>
            <a:r>
              <a:rPr lang="en-US" dirty="0"/>
              <a:t>Area of growth</a:t>
            </a:r>
            <a:endParaRPr lang="en-US" dirty="0">
              <a:latin typeface="+mn-lt"/>
            </a:endParaRPr>
          </a:p>
          <a:p>
            <a:pPr marL="457200" lvl="0" indent="-342900" algn="l" rtl="0">
              <a:spcBef>
                <a:spcPts val="0"/>
              </a:spcBef>
              <a:spcAft>
                <a:spcPts val="0"/>
              </a:spcAft>
              <a:buSzPts val="1800"/>
              <a:buAutoNum type="arabicPeriod"/>
            </a:pPr>
            <a:r>
              <a:rPr lang="en-US" dirty="0">
                <a:latin typeface="+mn-lt"/>
              </a:rPr>
              <a:t>Future steps</a:t>
            </a:r>
          </a:p>
        </p:txBody>
      </p:sp>
    </p:spTree>
    <p:extLst>
      <p:ext uri="{BB962C8B-B14F-4D97-AF65-F5344CB8AC3E}">
        <p14:creationId xmlns:p14="http://schemas.microsoft.com/office/powerpoint/2010/main" val="1666743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056577" y="145424"/>
            <a:ext cx="6766560" cy="768096"/>
          </a:xfrm>
        </p:spPr>
        <p:txBody>
          <a:bodyPr/>
          <a:lstStyle/>
          <a:p>
            <a:pPr algn="ctr"/>
            <a:r>
              <a:rPr lang="en-US" sz="2400" dirty="0"/>
              <a:t>Introduction TO PROBLEM STSTEMENT Dataset Description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358581" y="1716596"/>
            <a:ext cx="6766560" cy="2700528"/>
          </a:xfrm>
        </p:spPr>
        <p:txBody>
          <a:bodyPr/>
          <a:lstStyle/>
          <a:p>
            <a:pPr algn="ctr"/>
            <a:r>
              <a:rPr lang="en-US" sz="2000" b="1" dirty="0">
                <a:solidFill>
                  <a:srgbClr val="DF8C8C"/>
                </a:solidFill>
              </a:rPr>
              <a:t>Loans dataset aims to:</a:t>
            </a:r>
          </a:p>
          <a:p>
            <a:pPr algn="ctr"/>
            <a:r>
              <a:rPr lang="en-US" sz="1800" dirty="0"/>
              <a:t>Identify variables which indicate if a person is likely to default, which can be used for identifying the risky loan applicants to avoid any financial loss to the company. </a:t>
            </a:r>
          </a:p>
          <a:p>
            <a:pPr algn="ctr"/>
            <a:endParaRPr lang="en-US" sz="18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8" name="Title 1">
            <a:extLst>
              <a:ext uri="{FF2B5EF4-FFF2-40B4-BE49-F238E27FC236}">
                <a16:creationId xmlns:a16="http://schemas.microsoft.com/office/drawing/2014/main" id="{268CF8FD-647B-D94E-00F2-D4CFA78B3499}"/>
              </a:ext>
            </a:extLst>
          </p:cNvPr>
          <p:cNvSpPr txBox="1">
            <a:spLocks/>
          </p:cNvSpPr>
          <p:nvPr/>
        </p:nvSpPr>
        <p:spPr>
          <a:xfrm>
            <a:off x="4770098" y="3295230"/>
            <a:ext cx="5467365" cy="267540"/>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ctr"/>
            <a:r>
              <a:rPr lang="en-US" sz="2400" dirty="0"/>
              <a:t>Data description</a:t>
            </a:r>
          </a:p>
          <a:p>
            <a:endParaRPr lang="en-US" sz="2400" dirty="0"/>
          </a:p>
        </p:txBody>
      </p:sp>
      <p:sp>
        <p:nvSpPr>
          <p:cNvPr id="10" name="TextBox 9">
            <a:extLst>
              <a:ext uri="{FF2B5EF4-FFF2-40B4-BE49-F238E27FC236}">
                <a16:creationId xmlns:a16="http://schemas.microsoft.com/office/drawing/2014/main" id="{B59B11AD-011F-4479-CF7F-CFBBB26F4DF9}"/>
              </a:ext>
            </a:extLst>
          </p:cNvPr>
          <p:cNvSpPr txBox="1"/>
          <p:nvPr/>
        </p:nvSpPr>
        <p:spPr>
          <a:xfrm>
            <a:off x="4555671" y="4431132"/>
            <a:ext cx="6569470" cy="1200329"/>
          </a:xfrm>
          <a:prstGeom prst="rect">
            <a:avLst/>
          </a:prstGeom>
          <a:noFill/>
        </p:spPr>
        <p:txBody>
          <a:bodyPr wrap="square">
            <a:spAutoFit/>
          </a:bodyPr>
          <a:lstStyle/>
          <a:p>
            <a:pPr algn="ctr"/>
            <a:r>
              <a:rPr lang="en-US" dirty="0">
                <a:solidFill>
                  <a:schemeClr val="accent6">
                    <a:lumMod val="75000"/>
                  </a:schemeClr>
                </a:solidFill>
              </a:rPr>
              <a:t>contains the complete loan data for all loans issued through the time period 2007 to 2011.</a:t>
            </a:r>
          </a:p>
          <a:p>
            <a:pPr algn="ctr"/>
            <a:r>
              <a:rPr lang="en-US" dirty="0">
                <a:solidFill>
                  <a:srgbClr val="DF8C8C"/>
                </a:solidFill>
              </a:rPr>
              <a:t>39717 ROWS x 111 COLUMNS</a:t>
            </a:r>
          </a:p>
          <a:p>
            <a:pPr algn="ctr"/>
            <a:r>
              <a:rPr lang="en-US" dirty="0" err="1">
                <a:solidFill>
                  <a:schemeClr val="accent6">
                    <a:lumMod val="75000"/>
                  </a:schemeClr>
                </a:solidFill>
                <a:latin typeface="Sabon Next LT" panose="02000500000000000000" pitchFamily="2" charset="0"/>
                <a:cs typeface="Sabon Next LT" panose="02000500000000000000" pitchFamily="2" charset="0"/>
              </a:rPr>
              <a:t>d</a:t>
            </a:r>
            <a:r>
              <a:rPr lang="en-US" sz="1800" dirty="0" err="1">
                <a:solidFill>
                  <a:schemeClr val="accent6">
                    <a:lumMod val="75000"/>
                  </a:schemeClr>
                </a:solidFill>
                <a:latin typeface="Sabon Next LT" panose="02000500000000000000" pitchFamily="2" charset="0"/>
                <a:cs typeface="Sabon Next LT" panose="02000500000000000000" pitchFamily="2" charset="0"/>
              </a:rPr>
              <a:t>types</a:t>
            </a:r>
            <a:r>
              <a:rPr lang="en-US" sz="1800" dirty="0">
                <a:solidFill>
                  <a:schemeClr val="accent6">
                    <a:lumMod val="75000"/>
                  </a:schemeClr>
                </a:solidFill>
                <a:latin typeface="Sabon Next LT" panose="02000500000000000000" pitchFamily="2" charset="0"/>
                <a:cs typeface="Sabon Next LT" panose="02000500000000000000" pitchFamily="2" charset="0"/>
              </a:rPr>
              <a:t>: float64(74),int 64(13), object(24)</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9" name="Rectangle: Rounded Corners 8">
            <a:extLst>
              <a:ext uri="{FF2B5EF4-FFF2-40B4-BE49-F238E27FC236}">
                <a16:creationId xmlns:a16="http://schemas.microsoft.com/office/drawing/2014/main" id="{E1037320-ABD0-2E9B-48E5-2EB17EA5E61C}"/>
              </a:ext>
            </a:extLst>
          </p:cNvPr>
          <p:cNvSpPr/>
          <p:nvPr/>
        </p:nvSpPr>
        <p:spPr>
          <a:xfrm>
            <a:off x="4056368" y="594360"/>
            <a:ext cx="5265173" cy="950643"/>
          </a:xfrm>
          <a:prstGeom prst="roundRect">
            <a:avLst/>
          </a:prstGeom>
          <a:solidFill>
            <a:schemeClr val="lt1"/>
          </a:solidFill>
          <a:ln>
            <a:solidFill>
              <a:schemeClr val="bg2">
                <a:lumMod val="75000"/>
              </a:schemeClr>
            </a:solidFill>
          </a:ln>
          <a:effectLst>
            <a:innerShdw blurRad="63500" dist="50800" dir="135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tx1"/>
              </a:solidFill>
            </a:endParaRPr>
          </a:p>
          <a:p>
            <a:pPr algn="ctr"/>
            <a:r>
              <a:rPr lang="en-IN" dirty="0">
                <a:solidFill>
                  <a:schemeClr val="tx1"/>
                </a:solidFill>
              </a:rPr>
              <a:t>For better analysis removing the unwanted          observation in the column value</a:t>
            </a:r>
            <a:r>
              <a:rPr lang="en-IN" dirty="0">
                <a:solidFill>
                  <a:schemeClr val="bg1"/>
                </a:solidFill>
              </a:rPr>
              <a:t> column</a:t>
            </a:r>
            <a:endParaRPr lang="en-IN" dirty="0"/>
          </a:p>
          <a:p>
            <a:pPr algn="ctr"/>
            <a:r>
              <a:rPr lang="en-IN" dirty="0">
                <a:solidFill>
                  <a:schemeClr val="bg1"/>
                </a:solidFill>
              </a:rPr>
              <a:t>value</a:t>
            </a:r>
          </a:p>
        </p:txBody>
      </p:sp>
      <p:sp>
        <p:nvSpPr>
          <p:cNvPr id="12" name="Rectangle: Rounded Corners 11">
            <a:extLst>
              <a:ext uri="{FF2B5EF4-FFF2-40B4-BE49-F238E27FC236}">
                <a16:creationId xmlns:a16="http://schemas.microsoft.com/office/drawing/2014/main" id="{2327F91A-2E42-A505-0948-EBD5E7EBE58D}"/>
              </a:ext>
            </a:extLst>
          </p:cNvPr>
          <p:cNvSpPr/>
          <p:nvPr/>
        </p:nvSpPr>
        <p:spPr>
          <a:xfrm>
            <a:off x="5118918" y="1828800"/>
            <a:ext cx="5510982" cy="950644"/>
          </a:xfrm>
          <a:prstGeom prst="roundRect">
            <a:avLst/>
          </a:prstGeom>
          <a:ln>
            <a:solidFill>
              <a:schemeClr val="bg2">
                <a:lumMod val="75000"/>
              </a:schemeClr>
            </a:solidFill>
          </a:ln>
          <a:effectLst>
            <a:innerShdw blurRad="63500" dist="50800" dir="135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Removing unwanted columns</a:t>
            </a:r>
          </a:p>
        </p:txBody>
      </p:sp>
      <p:sp>
        <p:nvSpPr>
          <p:cNvPr id="13" name="Rectangle: Rounded Corners 12">
            <a:extLst>
              <a:ext uri="{FF2B5EF4-FFF2-40B4-BE49-F238E27FC236}">
                <a16:creationId xmlns:a16="http://schemas.microsoft.com/office/drawing/2014/main" id="{44911262-1259-CD6C-6C4B-222FE7D6EC9F}"/>
              </a:ext>
            </a:extLst>
          </p:cNvPr>
          <p:cNvSpPr/>
          <p:nvPr/>
        </p:nvSpPr>
        <p:spPr>
          <a:xfrm>
            <a:off x="6617669" y="3048929"/>
            <a:ext cx="5407743" cy="950644"/>
          </a:xfrm>
          <a:prstGeom prst="roundRect">
            <a:avLst/>
          </a:prstGeom>
          <a:ln>
            <a:solidFill>
              <a:schemeClr val="bg2">
                <a:lumMod val="75000"/>
              </a:schemeClr>
            </a:solidFill>
          </a:ln>
          <a:effectLst>
            <a:innerShdw blurRad="63500" dist="50800" dir="135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tx1"/>
                </a:solidFill>
              </a:rPr>
              <a:t>Dropping missing values</a:t>
            </a:r>
          </a:p>
        </p:txBody>
      </p:sp>
      <p:sp>
        <p:nvSpPr>
          <p:cNvPr id="14" name="Rectangle: Rounded Corners 13">
            <a:extLst>
              <a:ext uri="{FF2B5EF4-FFF2-40B4-BE49-F238E27FC236}">
                <a16:creationId xmlns:a16="http://schemas.microsoft.com/office/drawing/2014/main" id="{F5A62115-8E76-1B44-6932-BD4AE3501D64}"/>
              </a:ext>
            </a:extLst>
          </p:cNvPr>
          <p:cNvSpPr/>
          <p:nvPr/>
        </p:nvSpPr>
        <p:spPr>
          <a:xfrm>
            <a:off x="5420135" y="4433748"/>
            <a:ext cx="5815779" cy="959580"/>
          </a:xfrm>
          <a:prstGeom prst="roundRect">
            <a:avLst/>
          </a:prstGeom>
          <a:ln>
            <a:solidFill>
              <a:schemeClr val="bg2">
                <a:lumMod val="75000"/>
              </a:schemeClr>
            </a:solidFill>
          </a:ln>
          <a:effectLst>
            <a:innerShdw blurRad="63500" dist="50800" dir="135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a:p>
            <a:pPr algn="ctr"/>
            <a:r>
              <a:rPr lang="en-IN" dirty="0"/>
              <a:t>Replacing missing values</a:t>
            </a:r>
          </a:p>
          <a:p>
            <a:pPr algn="ctr"/>
            <a:endParaRPr lang="en-IN" dirty="0"/>
          </a:p>
        </p:txBody>
      </p:sp>
      <p:sp>
        <p:nvSpPr>
          <p:cNvPr id="15" name="Rectangle: Rounded Corners 14">
            <a:extLst>
              <a:ext uri="{FF2B5EF4-FFF2-40B4-BE49-F238E27FC236}">
                <a16:creationId xmlns:a16="http://schemas.microsoft.com/office/drawing/2014/main" id="{54AF9669-51E2-BB9C-EDA4-5EE71F4D282B}"/>
              </a:ext>
            </a:extLst>
          </p:cNvPr>
          <p:cNvSpPr/>
          <p:nvPr/>
        </p:nvSpPr>
        <p:spPr>
          <a:xfrm>
            <a:off x="3930446" y="5712275"/>
            <a:ext cx="4940708" cy="959581"/>
          </a:xfrm>
          <a:prstGeom prst="roundRect">
            <a:avLst/>
          </a:prstGeom>
          <a:ln>
            <a:solidFill>
              <a:schemeClr val="bg2">
                <a:lumMod val="75000"/>
              </a:schemeClr>
            </a:solidFill>
          </a:ln>
          <a:effectLst>
            <a:innerShdw blurRad="63500" dist="50800" dir="135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    Change the column as categorical column</a:t>
            </a:r>
          </a:p>
        </p:txBody>
      </p:sp>
      <p:sp>
        <p:nvSpPr>
          <p:cNvPr id="16" name="Flowchart: Connector 15">
            <a:extLst>
              <a:ext uri="{FF2B5EF4-FFF2-40B4-BE49-F238E27FC236}">
                <a16:creationId xmlns:a16="http://schemas.microsoft.com/office/drawing/2014/main" id="{DD81DE67-5ED9-9EBC-BA0B-BF790E416C52}"/>
              </a:ext>
            </a:extLst>
          </p:cNvPr>
          <p:cNvSpPr/>
          <p:nvPr/>
        </p:nvSpPr>
        <p:spPr>
          <a:xfrm>
            <a:off x="3158514" y="465920"/>
            <a:ext cx="1327355" cy="1207521"/>
          </a:xfrm>
          <a:prstGeom prst="flowChartConnector">
            <a:avLst/>
          </a:prstGeom>
          <a:solidFill>
            <a:schemeClr val="bg1">
              <a:lumMod val="95000"/>
            </a:schemeClr>
          </a:solidFill>
          <a:effectLst>
            <a:outerShdw blurRad="50800" dist="38100" dir="18900000" algn="bl" rotWithShape="0">
              <a:prstClr val="black">
                <a:alpha val="40000"/>
              </a:prstClr>
            </a:outerShdw>
          </a:effectLst>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IN" sz="4000" dirty="0"/>
              <a:t>1</a:t>
            </a:r>
          </a:p>
        </p:txBody>
      </p:sp>
      <p:sp>
        <p:nvSpPr>
          <p:cNvPr id="17" name="Flowchart: Connector 16">
            <a:extLst>
              <a:ext uri="{FF2B5EF4-FFF2-40B4-BE49-F238E27FC236}">
                <a16:creationId xmlns:a16="http://schemas.microsoft.com/office/drawing/2014/main" id="{77BFCEE8-3062-66A3-7C76-BAFB7911275A}"/>
              </a:ext>
            </a:extLst>
          </p:cNvPr>
          <p:cNvSpPr/>
          <p:nvPr/>
        </p:nvSpPr>
        <p:spPr>
          <a:xfrm>
            <a:off x="5008978" y="1743479"/>
            <a:ext cx="1209373" cy="1207521"/>
          </a:xfrm>
          <a:prstGeom prst="flowChartConnector">
            <a:avLst/>
          </a:prstGeom>
          <a:solidFill>
            <a:schemeClr val="bg1">
              <a:lumMod val="95000"/>
            </a:schemeClr>
          </a:solidFill>
          <a:effectLst>
            <a:outerShdw blurRad="50800" dist="38100" dir="18900000" algn="bl" rotWithShape="0">
              <a:prstClr val="black">
                <a:alpha val="40000"/>
              </a:prstClr>
            </a:outerShdw>
          </a:effectLst>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IN" sz="4000" dirty="0">
                <a:ln>
                  <a:solidFill>
                    <a:schemeClr val="accent6"/>
                  </a:solidFill>
                </a:ln>
              </a:rPr>
              <a:t>2</a:t>
            </a:r>
          </a:p>
        </p:txBody>
      </p:sp>
      <p:sp>
        <p:nvSpPr>
          <p:cNvPr id="18" name="Flowchart: Connector 17">
            <a:extLst>
              <a:ext uri="{FF2B5EF4-FFF2-40B4-BE49-F238E27FC236}">
                <a16:creationId xmlns:a16="http://schemas.microsoft.com/office/drawing/2014/main" id="{2F8D2670-6E9E-F62F-8A2C-911F64EBDF28}"/>
              </a:ext>
            </a:extLst>
          </p:cNvPr>
          <p:cNvSpPr/>
          <p:nvPr/>
        </p:nvSpPr>
        <p:spPr>
          <a:xfrm>
            <a:off x="6172194" y="2921401"/>
            <a:ext cx="1209373" cy="1193400"/>
          </a:xfrm>
          <a:prstGeom prst="flowChartConnector">
            <a:avLst/>
          </a:prstGeom>
          <a:solidFill>
            <a:schemeClr val="bg1">
              <a:lumMod val="95000"/>
            </a:schemeClr>
          </a:solidFill>
          <a:effectLst>
            <a:outerShdw blurRad="50800" dist="38100" dir="18900000" algn="bl" rotWithShape="0">
              <a:prstClr val="black">
                <a:alpha val="40000"/>
              </a:prstClr>
            </a:outerShdw>
          </a:effectLst>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IN" sz="4000" dirty="0">
                <a:ln>
                  <a:solidFill>
                    <a:schemeClr val="accent6"/>
                  </a:solidFill>
                </a:ln>
              </a:rPr>
              <a:t>3</a:t>
            </a:r>
          </a:p>
        </p:txBody>
      </p:sp>
      <p:sp>
        <p:nvSpPr>
          <p:cNvPr id="19" name="Flowchart: Connector 18">
            <a:extLst>
              <a:ext uri="{FF2B5EF4-FFF2-40B4-BE49-F238E27FC236}">
                <a16:creationId xmlns:a16="http://schemas.microsoft.com/office/drawing/2014/main" id="{9AFC1BC2-EF28-584E-3B8D-30035726619C}"/>
              </a:ext>
            </a:extLst>
          </p:cNvPr>
          <p:cNvSpPr/>
          <p:nvPr/>
        </p:nvSpPr>
        <p:spPr>
          <a:xfrm>
            <a:off x="4962821" y="4379984"/>
            <a:ext cx="1209373" cy="1193400"/>
          </a:xfrm>
          <a:prstGeom prst="flowChartConnector">
            <a:avLst/>
          </a:prstGeom>
          <a:solidFill>
            <a:schemeClr val="bg1">
              <a:lumMod val="95000"/>
            </a:schemeClr>
          </a:solidFill>
          <a:effectLst>
            <a:outerShdw blurRad="50800" dist="38100" dir="18900000" algn="bl" rotWithShape="0">
              <a:prstClr val="black">
                <a:alpha val="40000"/>
              </a:prstClr>
            </a:outerShdw>
          </a:effectLst>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IN" sz="4000" dirty="0">
                <a:ln>
                  <a:solidFill>
                    <a:schemeClr val="accent6"/>
                  </a:solidFill>
                </a:ln>
              </a:rPr>
              <a:t>4</a:t>
            </a:r>
          </a:p>
        </p:txBody>
      </p:sp>
      <p:sp>
        <p:nvSpPr>
          <p:cNvPr id="20" name="Flowchart: Connector 19">
            <a:extLst>
              <a:ext uri="{FF2B5EF4-FFF2-40B4-BE49-F238E27FC236}">
                <a16:creationId xmlns:a16="http://schemas.microsoft.com/office/drawing/2014/main" id="{12457E45-3127-5321-53CB-E9F8DC1CF759}"/>
              </a:ext>
            </a:extLst>
          </p:cNvPr>
          <p:cNvSpPr/>
          <p:nvPr/>
        </p:nvSpPr>
        <p:spPr>
          <a:xfrm>
            <a:off x="3158514" y="5628030"/>
            <a:ext cx="1209374" cy="1193400"/>
          </a:xfrm>
          <a:prstGeom prst="flowChartConnector">
            <a:avLst/>
          </a:prstGeom>
          <a:solidFill>
            <a:schemeClr val="bg1">
              <a:lumMod val="95000"/>
            </a:schemeClr>
          </a:solidFill>
          <a:effectLst>
            <a:outerShdw blurRad="50800" dist="38100" dir="18900000" algn="bl" rotWithShape="0">
              <a:prstClr val="black">
                <a:alpha val="40000"/>
              </a:prstClr>
            </a:outerShdw>
          </a:effectLst>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IN" sz="4000" dirty="0">
                <a:ln>
                  <a:solidFill>
                    <a:schemeClr val="accent6"/>
                  </a:solidFill>
                </a:ln>
              </a:rPr>
              <a:t>5</a:t>
            </a:r>
          </a:p>
        </p:txBody>
      </p:sp>
      <p:sp>
        <p:nvSpPr>
          <p:cNvPr id="21" name="Oval 20">
            <a:extLst>
              <a:ext uri="{FF2B5EF4-FFF2-40B4-BE49-F238E27FC236}">
                <a16:creationId xmlns:a16="http://schemas.microsoft.com/office/drawing/2014/main" id="{C15E587E-CE44-4DA9-4E26-9DCC2417A9EB}"/>
              </a:ext>
            </a:extLst>
          </p:cNvPr>
          <p:cNvSpPr/>
          <p:nvPr/>
        </p:nvSpPr>
        <p:spPr>
          <a:xfrm>
            <a:off x="597429" y="1992388"/>
            <a:ext cx="3770459" cy="3062212"/>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4400" dirty="0">
              <a:solidFill>
                <a:schemeClr val="accent6">
                  <a:lumMod val="75000"/>
                </a:schemeClr>
              </a:solidFill>
              <a:latin typeface="+mj-lt"/>
            </a:endParaRPr>
          </a:p>
          <a:p>
            <a:r>
              <a:rPr lang="en-IN" sz="4000" dirty="0">
                <a:solidFill>
                  <a:schemeClr val="accent6">
                    <a:lumMod val="75000"/>
                  </a:schemeClr>
                </a:solidFill>
                <a:latin typeface="+mj-lt"/>
              </a:rPr>
              <a:t>Data cleaning     steps</a:t>
            </a:r>
          </a:p>
          <a:p>
            <a:pPr algn="ctr"/>
            <a:endParaRPr lang="en-IN" dirty="0"/>
          </a:p>
        </p:txBody>
      </p:sp>
      <p:pic>
        <p:nvPicPr>
          <p:cNvPr id="22" name="Picture Placeholder 287" descr="blueprint icon">
            <a:extLst>
              <a:ext uri="{FF2B5EF4-FFF2-40B4-BE49-F238E27FC236}">
                <a16:creationId xmlns:a16="http://schemas.microsoft.com/office/drawing/2014/main" id="{A75A740B-D50C-CC00-6525-0B6AD7CE0AEC}"/>
              </a:ext>
            </a:extLst>
          </p:cNvPr>
          <p:cNvPicPr>
            <a:picLocks noChangeAspect="1"/>
          </p:cNvPicPr>
          <p:nvPr/>
        </p:nvPicPr>
        <p:blipFill rotWithShape="1">
          <a:blip r:embed="rId2"/>
          <a:srcRect t="431" b="431"/>
          <a:stretch/>
        </p:blipFill>
        <p:spPr>
          <a:xfrm>
            <a:off x="1968187" y="1524000"/>
            <a:ext cx="1028941" cy="926206"/>
          </a:xfrm>
          <a:prstGeom prst="ellipse">
            <a:avLst/>
          </a:prstGeom>
        </p:spPr>
      </p:pic>
    </p:spTree>
    <p:extLst>
      <p:ext uri="{BB962C8B-B14F-4D97-AF65-F5344CB8AC3E}">
        <p14:creationId xmlns:p14="http://schemas.microsoft.com/office/powerpoint/2010/main" val="405510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256674" y="841248"/>
            <a:ext cx="11686674" cy="768096"/>
          </a:xfrm>
        </p:spPr>
        <p:txBody>
          <a:bodyPr/>
          <a:lstStyle/>
          <a:p>
            <a:r>
              <a:rPr lang="en-IN" sz="4400" dirty="0"/>
              <a:t>Problem Solving Steps </a:t>
            </a:r>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a:xfrm>
            <a:off x="635046" y="3078792"/>
            <a:ext cx="2011680" cy="2141865"/>
          </a:xfrm>
        </p:spPr>
        <p:txBody>
          <a:bodyPr/>
          <a:lstStyle/>
          <a:p>
            <a:endParaRPr lang="en-IN" sz="1600" dirty="0">
              <a:solidFill>
                <a:schemeClr val="accent6">
                  <a:lumMod val="75000"/>
                </a:schemeClr>
              </a:solidFill>
            </a:endParaRPr>
          </a:p>
          <a:p>
            <a:endParaRPr lang="en-IN" sz="1600" dirty="0">
              <a:solidFill>
                <a:schemeClr val="accent6">
                  <a:lumMod val="75000"/>
                </a:schemeClr>
              </a:solidFill>
            </a:endParaRPr>
          </a:p>
          <a:p>
            <a:r>
              <a:rPr lang="en-IN" sz="1600" dirty="0">
                <a:solidFill>
                  <a:schemeClr val="accent6">
                    <a:lumMod val="75000"/>
                  </a:schemeClr>
                </a:solidFill>
              </a:rPr>
              <a:t>Problem Definition</a:t>
            </a:r>
          </a:p>
          <a:p>
            <a:pPr lvl="0"/>
            <a:endParaRPr lang="en-US" sz="1600" dirty="0"/>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a:xfrm>
            <a:off x="1288842" y="2727101"/>
            <a:ext cx="704088" cy="704088"/>
          </a:xfrm>
        </p:spPr>
      </p:pic>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a:xfrm>
            <a:off x="2900910" y="3078792"/>
            <a:ext cx="2011680" cy="2245843"/>
          </a:xfrm>
        </p:spPr>
        <p:txBody>
          <a:bodyPr/>
          <a:lstStyle/>
          <a:p>
            <a:endParaRPr lang="en-IN" sz="1600" dirty="0">
              <a:solidFill>
                <a:schemeClr val="accent6">
                  <a:lumMod val="75000"/>
                </a:schemeClr>
              </a:solidFill>
            </a:endParaRPr>
          </a:p>
          <a:p>
            <a:endParaRPr lang="en-IN" sz="1600" dirty="0">
              <a:solidFill>
                <a:schemeClr val="accent6">
                  <a:lumMod val="75000"/>
                </a:schemeClr>
              </a:solidFill>
            </a:endParaRPr>
          </a:p>
          <a:p>
            <a:r>
              <a:rPr lang="en-IN" sz="1600" dirty="0">
                <a:solidFill>
                  <a:schemeClr val="accent6">
                    <a:lumMod val="75000"/>
                  </a:schemeClr>
                </a:solidFill>
              </a:rPr>
              <a:t>Analyse the problem </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a:xfrm>
            <a:off x="3561396" y="2721838"/>
            <a:ext cx="704088" cy="704088"/>
          </a:xfrm>
        </p:spPr>
      </p:pic>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a:xfrm>
            <a:off x="5122771" y="3078793"/>
            <a:ext cx="2011680" cy="2246524"/>
          </a:xfrm>
        </p:spPr>
        <p:txBody>
          <a:bodyPr/>
          <a:lstStyle/>
          <a:p>
            <a:endParaRPr lang="en-IN" sz="1600" dirty="0">
              <a:solidFill>
                <a:schemeClr val="accent6">
                  <a:lumMod val="75000"/>
                </a:schemeClr>
              </a:solidFill>
            </a:endParaRPr>
          </a:p>
          <a:p>
            <a:endParaRPr lang="en-IN" sz="1600" dirty="0">
              <a:solidFill>
                <a:schemeClr val="accent6">
                  <a:lumMod val="75000"/>
                </a:schemeClr>
              </a:solidFill>
            </a:endParaRPr>
          </a:p>
          <a:p>
            <a:r>
              <a:rPr lang="en-IN" sz="1600" dirty="0">
                <a:solidFill>
                  <a:schemeClr val="accent6">
                    <a:lumMod val="75000"/>
                  </a:schemeClr>
                </a:solidFill>
              </a:rPr>
              <a:t>Identify the solution</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a:xfrm>
            <a:off x="5757706" y="2727101"/>
            <a:ext cx="704088" cy="704088"/>
          </a:xfrm>
        </p:spPr>
      </p:pic>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a:xfrm>
            <a:off x="7347900" y="3078792"/>
            <a:ext cx="2011680" cy="2230279"/>
          </a:xfrm>
        </p:spPr>
        <p:txBody>
          <a:bodyPr/>
          <a:lstStyle/>
          <a:p>
            <a:endParaRPr lang="en-IN" sz="1600" dirty="0">
              <a:solidFill>
                <a:schemeClr val="accent6">
                  <a:lumMod val="75000"/>
                </a:schemeClr>
              </a:solidFill>
            </a:endParaRPr>
          </a:p>
          <a:p>
            <a:endParaRPr lang="en-IN" sz="1600" dirty="0">
              <a:solidFill>
                <a:schemeClr val="accent6">
                  <a:lumMod val="75000"/>
                </a:schemeClr>
              </a:solidFill>
            </a:endParaRPr>
          </a:p>
          <a:p>
            <a:r>
              <a:rPr lang="en-IN" sz="1600" dirty="0">
                <a:solidFill>
                  <a:schemeClr val="accent6">
                    <a:lumMod val="75000"/>
                  </a:schemeClr>
                </a:solidFill>
              </a:rPr>
              <a:t>Coding</a:t>
            </a:r>
          </a:p>
          <a:p>
            <a:r>
              <a:rPr lang="en-IN" sz="1600" dirty="0">
                <a:solidFill>
                  <a:schemeClr val="accent6">
                    <a:lumMod val="75000"/>
                  </a:schemeClr>
                </a:solidFill>
              </a:rPr>
              <a:t>And</a:t>
            </a:r>
          </a:p>
          <a:p>
            <a:r>
              <a:rPr lang="en-IN" sz="1600" dirty="0">
                <a:solidFill>
                  <a:schemeClr val="accent6">
                    <a:lumMod val="75000"/>
                  </a:schemeClr>
                </a:solidFill>
              </a:rPr>
              <a:t>Implementation</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a:xfrm>
            <a:off x="7995283" y="2718290"/>
            <a:ext cx="704088" cy="704088"/>
          </a:xfrm>
        </p:spPr>
      </p:pic>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a:xfrm>
            <a:off x="9560204" y="3070334"/>
            <a:ext cx="2011680" cy="2246523"/>
          </a:xfrm>
        </p:spPr>
        <p:txBody>
          <a:bodyPr/>
          <a:lstStyle/>
          <a:p>
            <a:endParaRPr lang="en-IN" sz="1600" dirty="0">
              <a:solidFill>
                <a:schemeClr val="accent6">
                  <a:lumMod val="75000"/>
                </a:schemeClr>
              </a:solidFill>
            </a:endParaRPr>
          </a:p>
          <a:p>
            <a:endParaRPr lang="en-IN" sz="1600" dirty="0">
              <a:solidFill>
                <a:schemeClr val="accent6">
                  <a:lumMod val="75000"/>
                </a:schemeClr>
              </a:solidFill>
            </a:endParaRPr>
          </a:p>
          <a:p>
            <a:r>
              <a:rPr lang="en-IN" sz="1600" dirty="0">
                <a:solidFill>
                  <a:schemeClr val="accent6">
                    <a:lumMod val="75000"/>
                  </a:schemeClr>
                </a:solidFill>
              </a:rPr>
              <a:t>Final solution</a:t>
            </a:r>
          </a:p>
          <a:p>
            <a:r>
              <a:rPr lang="en-IN" sz="1600" dirty="0">
                <a:solidFill>
                  <a:schemeClr val="accent6">
                    <a:lumMod val="75000"/>
                  </a:schemeClr>
                </a:solidFill>
              </a:rPr>
              <a:t>And</a:t>
            </a:r>
          </a:p>
          <a:p>
            <a:r>
              <a:rPr lang="en-IN" sz="1600" dirty="0">
                <a:solidFill>
                  <a:schemeClr val="accent6">
                    <a:lumMod val="75000"/>
                  </a:schemeClr>
                </a:solidFill>
              </a:rPr>
              <a:t>Result</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a:xfrm>
            <a:off x="10214000" y="2686812"/>
            <a:ext cx="704088" cy="704088"/>
          </a:xfrm>
        </p:spPr>
      </p:pic>
    </p:spTree>
    <p:extLst>
      <p:ext uri="{BB962C8B-B14F-4D97-AF65-F5344CB8AC3E}">
        <p14:creationId xmlns:p14="http://schemas.microsoft.com/office/powerpoint/2010/main" val="160049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HOW WE GET THERE</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pPr lvl="0"/>
            <a:r>
              <a:rPr lang="en-IN" sz="1800" dirty="0"/>
              <a:t>Analyse the Default customer</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a:xfrm>
            <a:off x="1911096" y="2180844"/>
            <a:ext cx="932688" cy="932688"/>
          </a:xfrm>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992124" y="3950208"/>
            <a:ext cx="2770632" cy="2350008"/>
          </a:xfrm>
        </p:spPr>
        <p:txBody>
          <a:bodyPr/>
          <a:lstStyle/>
          <a:p>
            <a:pPr lvl="0"/>
            <a:r>
              <a:rPr lang="en-IN" sz="1400" dirty="0"/>
              <a:t>In this dataset first we check what is the current status of the loan like many people fully paid the loan value and how many people are defaulted and how many people are currently doing the payment.</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pPr lvl="0"/>
            <a:r>
              <a:rPr lang="en-IN" sz="1800" dirty="0"/>
              <a:t>List down the risky loan  </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a:xfrm>
            <a:off x="9169467" y="2185015"/>
            <a:ext cx="932688" cy="932688"/>
          </a:xfrm>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pPr lvl="0"/>
            <a:r>
              <a:rPr lang="en-IN" sz="1400" dirty="0"/>
              <a:t>We have listed down the risky loan as per the loan amount and </a:t>
            </a:r>
            <a:r>
              <a:rPr lang="en-IN" sz="1400" b="1" dirty="0">
                <a:solidFill>
                  <a:schemeClr val="accent6">
                    <a:lumMod val="75000"/>
                  </a:schemeClr>
                </a:solidFill>
              </a:rPr>
              <a:t>loan funded </a:t>
            </a:r>
            <a:r>
              <a:rPr lang="en-IN" sz="1400" dirty="0">
                <a:solidFill>
                  <a:schemeClr val="accent6">
                    <a:lumMod val="75000"/>
                  </a:schemeClr>
                </a:solidFill>
              </a:rPr>
              <a:t>amount. If the </a:t>
            </a:r>
            <a:r>
              <a:rPr lang="en-IN" sz="1400" b="1" dirty="0">
                <a:solidFill>
                  <a:schemeClr val="accent6">
                    <a:lumMod val="75000"/>
                  </a:schemeClr>
                </a:solidFill>
              </a:rPr>
              <a:t>loan amount </a:t>
            </a:r>
            <a:r>
              <a:rPr lang="en-IN" sz="1400" dirty="0"/>
              <a:t>is greater than the funded amount then it will categorize as a risky loan else a non-risky loan.</a:t>
            </a:r>
          </a:p>
          <a:p>
            <a:endParaRPr lang="en-US" dirty="0"/>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pPr lvl="0"/>
            <a:r>
              <a:rPr lang="en-IN" sz="1800" dirty="0"/>
              <a:t>Visualization</a:t>
            </a:r>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a:xfrm>
            <a:off x="5672870" y="2180844"/>
            <a:ext cx="932688" cy="932688"/>
          </a:xfrm>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p:txBody>
          <a:bodyPr/>
          <a:lstStyle/>
          <a:p>
            <a:pPr lvl="0"/>
            <a:r>
              <a:rPr lang="en-IN" sz="1400" dirty="0"/>
              <a:t>For better understanding we plot graphs between the different columns to solve the problem statement efficiently.</a:t>
            </a:r>
          </a:p>
          <a:p>
            <a:endParaRPr lang="en-US" dirty="0"/>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Area of focus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Positive points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r>
              <a:rPr lang="en-US" dirty="0"/>
              <a:t>Almost 95% of Customers are Not risky customers</a:t>
            </a:r>
          </a:p>
          <a:p>
            <a:r>
              <a:rPr lang="en-US" dirty="0"/>
              <a:t>Also Approx 83% of customers’ loan status is fully paid</a:t>
            </a:r>
          </a:p>
          <a:p>
            <a:r>
              <a:rPr lang="en-US" dirty="0"/>
              <a:t>Grade A and B are considered low-risk grade which covers almost 55% of the total data</a:t>
            </a:r>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Negative points</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dirty="0"/>
              <a:t> A Large Number of not verified Customers.</a:t>
            </a:r>
          </a:p>
          <a:p>
            <a:r>
              <a:rPr lang="en-US" dirty="0"/>
              <a:t>Grade C D AND E is considered high-risk grade which </a:t>
            </a:r>
            <a:r>
              <a:rPr lang="en-US"/>
              <a:t>covers 40</a:t>
            </a:r>
            <a:r>
              <a:rPr lang="en-US" dirty="0"/>
              <a:t>% of the total data.</a:t>
            </a:r>
          </a:p>
          <a:p>
            <a:r>
              <a:rPr lang="en-US" dirty="0"/>
              <a:t>A large number of charged customers have come from Term (60months)</a:t>
            </a:r>
          </a:p>
          <a:p>
            <a:endParaRPr lang="en-US" dirty="0"/>
          </a:p>
        </p:txBody>
      </p:sp>
    </p:spTree>
    <p:extLst>
      <p:ext uri="{BB962C8B-B14F-4D97-AF65-F5344CB8AC3E}">
        <p14:creationId xmlns:p14="http://schemas.microsoft.com/office/powerpoint/2010/main" val="31702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2480733" y="141780"/>
            <a:ext cx="6845300"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AREAS</a:t>
            </a:r>
            <a:r>
              <a:rPr lang="zh-CN" altLang="en-US" sz="4400" b="1" dirty="0">
                <a:solidFill>
                  <a:schemeClr val="accent6"/>
                </a:solidFill>
                <a:latin typeface="Arial Black" panose="020B0604020202020204" pitchFamily="34" charset="0"/>
                <a:cs typeface="Arial Black" panose="020B0604020202020204" pitchFamily="34" charset="0"/>
              </a:rPr>
              <a:t> </a:t>
            </a:r>
            <a:r>
              <a:rPr lang="en-US" altLang="zh-CN" sz="4400" b="1" dirty="0">
                <a:solidFill>
                  <a:schemeClr val="accent6"/>
                </a:solidFill>
                <a:latin typeface="Arial Black" panose="020B0604020202020204" pitchFamily="34" charset="0"/>
                <a:cs typeface="Arial Black" panose="020B0604020202020204" pitchFamily="34" charset="0"/>
              </a:rPr>
              <a:t>OF</a:t>
            </a:r>
            <a:r>
              <a:rPr lang="zh-CN" altLang="en-US" sz="4400" b="1" dirty="0">
                <a:solidFill>
                  <a:schemeClr val="accent6"/>
                </a:solidFill>
                <a:latin typeface="Arial Black" panose="020B0604020202020204" pitchFamily="34" charset="0"/>
                <a:cs typeface="Arial Black" panose="020B0604020202020204" pitchFamily="34" charset="0"/>
              </a:rPr>
              <a:t> </a:t>
            </a:r>
            <a:r>
              <a:rPr lang="en-US" altLang="zh-CN" sz="4400" b="1" dirty="0">
                <a:solidFill>
                  <a:schemeClr val="accent6"/>
                </a:solidFill>
                <a:latin typeface="Arial Black" panose="020B0604020202020204" pitchFamily="34" charset="0"/>
                <a:cs typeface="Arial Black" panose="020B0604020202020204" pitchFamily="34" charset="0"/>
              </a:rPr>
              <a:t>GROWTH</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5" name="TextBox 4">
            <a:extLst>
              <a:ext uri="{FF2B5EF4-FFF2-40B4-BE49-F238E27FC236}">
                <a16:creationId xmlns:a16="http://schemas.microsoft.com/office/drawing/2014/main" id="{FCE88CE1-56E4-AC53-EE84-B9C0A15EAE4E}"/>
              </a:ext>
            </a:extLst>
          </p:cNvPr>
          <p:cNvSpPr txBox="1"/>
          <p:nvPr/>
        </p:nvSpPr>
        <p:spPr>
          <a:xfrm>
            <a:off x="801956" y="1145218"/>
            <a:ext cx="4054757" cy="369332"/>
          </a:xfrm>
          <a:prstGeom prst="rect">
            <a:avLst/>
          </a:prstGeom>
          <a:noFill/>
        </p:spPr>
        <p:txBody>
          <a:bodyPr wrap="square" rtlCol="0">
            <a:spAutoFit/>
          </a:bodyPr>
          <a:lstStyle/>
          <a:p>
            <a:r>
              <a:rPr lang="en-IN" b="1" dirty="0"/>
              <a:t>Verified “</a:t>
            </a:r>
            <a:r>
              <a:rPr lang="en-IN" b="1" dirty="0">
                <a:solidFill>
                  <a:srgbClr val="FF0000"/>
                </a:solidFill>
              </a:rPr>
              <a:t>Not Verified</a:t>
            </a:r>
            <a:r>
              <a:rPr lang="en-IN" b="1" dirty="0"/>
              <a:t>” Customer</a:t>
            </a:r>
          </a:p>
        </p:txBody>
      </p:sp>
      <p:sp>
        <p:nvSpPr>
          <p:cNvPr id="9" name="TextBox 8">
            <a:extLst>
              <a:ext uri="{FF2B5EF4-FFF2-40B4-BE49-F238E27FC236}">
                <a16:creationId xmlns:a16="http://schemas.microsoft.com/office/drawing/2014/main" id="{47C39402-A2F7-B3CD-4970-8C0EB7AFAAA4}"/>
              </a:ext>
            </a:extLst>
          </p:cNvPr>
          <p:cNvSpPr txBox="1"/>
          <p:nvPr/>
        </p:nvSpPr>
        <p:spPr>
          <a:xfrm>
            <a:off x="7110615" y="1157544"/>
            <a:ext cx="4707467" cy="369332"/>
          </a:xfrm>
          <a:prstGeom prst="rect">
            <a:avLst/>
          </a:prstGeom>
          <a:noFill/>
        </p:spPr>
        <p:txBody>
          <a:bodyPr wrap="square" rtlCol="0">
            <a:spAutoFit/>
          </a:bodyPr>
          <a:lstStyle/>
          <a:p>
            <a:r>
              <a:rPr lang="en-IN" b="1" dirty="0"/>
              <a:t>Grade “E”, “D” and “C” have high “</a:t>
            </a:r>
            <a:r>
              <a:rPr lang="en-IN" b="1" dirty="0">
                <a:solidFill>
                  <a:srgbClr val="FF0000"/>
                </a:solidFill>
              </a:rPr>
              <a:t>Risk”</a:t>
            </a:r>
          </a:p>
        </p:txBody>
      </p:sp>
      <p:sp>
        <p:nvSpPr>
          <p:cNvPr id="10" name="Oval 9">
            <a:extLst>
              <a:ext uri="{FF2B5EF4-FFF2-40B4-BE49-F238E27FC236}">
                <a16:creationId xmlns:a16="http://schemas.microsoft.com/office/drawing/2014/main" id="{3052F3FD-9CEA-E1F4-67DF-64C4CE2DC075}"/>
              </a:ext>
            </a:extLst>
          </p:cNvPr>
          <p:cNvSpPr/>
          <p:nvPr/>
        </p:nvSpPr>
        <p:spPr>
          <a:xfrm>
            <a:off x="2901086" y="4303663"/>
            <a:ext cx="443980" cy="39340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3</a:t>
            </a:r>
          </a:p>
        </p:txBody>
      </p:sp>
      <p:sp>
        <p:nvSpPr>
          <p:cNvPr id="11" name="Oval 10">
            <a:extLst>
              <a:ext uri="{FF2B5EF4-FFF2-40B4-BE49-F238E27FC236}">
                <a16:creationId xmlns:a16="http://schemas.microsoft.com/office/drawing/2014/main" id="{2DED606D-F73B-C8E5-1395-DC63CD261D93}"/>
              </a:ext>
            </a:extLst>
          </p:cNvPr>
          <p:cNvSpPr/>
          <p:nvPr/>
        </p:nvSpPr>
        <p:spPr>
          <a:xfrm>
            <a:off x="287306" y="1133468"/>
            <a:ext cx="443980" cy="39340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1</a:t>
            </a:r>
          </a:p>
        </p:txBody>
      </p:sp>
      <p:sp>
        <p:nvSpPr>
          <p:cNvPr id="12" name="Oval 11">
            <a:extLst>
              <a:ext uri="{FF2B5EF4-FFF2-40B4-BE49-F238E27FC236}">
                <a16:creationId xmlns:a16="http://schemas.microsoft.com/office/drawing/2014/main" id="{359D3248-2D70-0065-5F4A-8A6629BA3851}"/>
              </a:ext>
            </a:extLst>
          </p:cNvPr>
          <p:cNvSpPr/>
          <p:nvPr/>
        </p:nvSpPr>
        <p:spPr>
          <a:xfrm>
            <a:off x="6518902" y="1133468"/>
            <a:ext cx="453398" cy="39340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2</a:t>
            </a:r>
          </a:p>
        </p:txBody>
      </p:sp>
      <p:graphicFrame>
        <p:nvGraphicFramePr>
          <p:cNvPr id="13" name="Content Placeholder 12">
            <a:extLst>
              <a:ext uri="{FF2B5EF4-FFF2-40B4-BE49-F238E27FC236}">
                <a16:creationId xmlns:a16="http://schemas.microsoft.com/office/drawing/2014/main" id="{D6C68495-D192-5DAF-A95B-06FDB86A8FD0}"/>
              </a:ext>
            </a:extLst>
          </p:cNvPr>
          <p:cNvGraphicFramePr>
            <a:graphicFrameLocks noGrp="1"/>
          </p:cNvGraphicFramePr>
          <p:nvPr>
            <p:ph idx="1"/>
            <p:extLst>
              <p:ext uri="{D42A27DB-BD31-4B8C-83A1-F6EECF244321}">
                <p14:modId xmlns:p14="http://schemas.microsoft.com/office/powerpoint/2010/main" val="821290749"/>
              </p:ext>
            </p:extLst>
          </p:nvPr>
        </p:nvGraphicFramePr>
        <p:xfrm>
          <a:off x="586556" y="1819615"/>
          <a:ext cx="3856088" cy="220180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AC9B19F8-033F-13AC-0DA5-18BA1B41F323}"/>
              </a:ext>
            </a:extLst>
          </p:cNvPr>
          <p:cNvGraphicFramePr/>
          <p:nvPr>
            <p:extLst>
              <p:ext uri="{D42A27DB-BD31-4B8C-83A1-F6EECF244321}">
                <p14:modId xmlns:p14="http://schemas.microsoft.com/office/powerpoint/2010/main" val="568284360"/>
              </p:ext>
            </p:extLst>
          </p:nvPr>
        </p:nvGraphicFramePr>
        <p:xfrm>
          <a:off x="6357406" y="1893471"/>
          <a:ext cx="5248038" cy="22018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C213D4D6-B4F8-E6A2-A468-233A17E07810}"/>
              </a:ext>
            </a:extLst>
          </p:cNvPr>
          <p:cNvGraphicFramePr/>
          <p:nvPr>
            <p:extLst>
              <p:ext uri="{D42A27DB-BD31-4B8C-83A1-F6EECF244321}">
                <p14:modId xmlns:p14="http://schemas.microsoft.com/office/powerpoint/2010/main" val="4253274880"/>
              </p:ext>
            </p:extLst>
          </p:nvPr>
        </p:nvGraphicFramePr>
        <p:xfrm>
          <a:off x="3433665" y="4736776"/>
          <a:ext cx="5324669" cy="2021150"/>
        </p:xfrm>
        <a:graphic>
          <a:graphicData uri="http://schemas.openxmlformats.org/drawingml/2006/chart">
            <c:chart xmlns:c="http://schemas.openxmlformats.org/drawingml/2006/chart" xmlns:r="http://schemas.openxmlformats.org/officeDocument/2006/relationships" r:id="rId4"/>
          </a:graphicData>
        </a:graphic>
      </p:graphicFrame>
      <p:sp>
        <p:nvSpPr>
          <p:cNvPr id="17" name="TextBox 16">
            <a:extLst>
              <a:ext uri="{FF2B5EF4-FFF2-40B4-BE49-F238E27FC236}">
                <a16:creationId xmlns:a16="http://schemas.microsoft.com/office/drawing/2014/main" id="{6F6263D1-A74B-C4D4-7195-E8DD85CED1A4}"/>
              </a:ext>
            </a:extLst>
          </p:cNvPr>
          <p:cNvSpPr txBox="1"/>
          <p:nvPr/>
        </p:nvSpPr>
        <p:spPr>
          <a:xfrm>
            <a:off x="3470902" y="4177201"/>
            <a:ext cx="6096000" cy="646331"/>
          </a:xfrm>
          <a:prstGeom prst="rect">
            <a:avLst/>
          </a:prstGeom>
          <a:noFill/>
        </p:spPr>
        <p:txBody>
          <a:bodyPr wrap="square">
            <a:spAutoFit/>
          </a:bodyPr>
          <a:lstStyle/>
          <a:p>
            <a:r>
              <a:rPr lang="en-IN" b="1" dirty="0"/>
              <a:t>Number of “</a:t>
            </a:r>
            <a:r>
              <a:rPr lang="en-IN" b="1" dirty="0">
                <a:solidFill>
                  <a:srgbClr val="FF0000"/>
                </a:solidFill>
              </a:rPr>
              <a:t>Charged Off</a:t>
            </a:r>
            <a:r>
              <a:rPr lang="en-IN" b="1" dirty="0"/>
              <a:t>” Customers From </a:t>
            </a:r>
          </a:p>
          <a:p>
            <a:r>
              <a:rPr lang="en-IN" b="1" dirty="0"/>
              <a:t>60 months category</a:t>
            </a:r>
          </a:p>
        </p:txBody>
      </p:sp>
    </p:spTree>
    <p:extLst>
      <p:ext uri="{BB962C8B-B14F-4D97-AF65-F5344CB8AC3E}">
        <p14:creationId xmlns:p14="http://schemas.microsoft.com/office/powerpoint/2010/main" val="28864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426971" y="1444752"/>
            <a:ext cx="6766560" cy="768096"/>
          </a:xfrm>
        </p:spPr>
        <p:txBody>
          <a:bodyPr/>
          <a:lstStyle/>
          <a:p>
            <a:r>
              <a:rPr lang="en-US" dirty="0"/>
              <a:t>Future Steps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59" y="2548468"/>
            <a:ext cx="6166273" cy="3395132"/>
          </a:xfrm>
        </p:spPr>
        <p:txBody>
          <a:bodyPr/>
          <a:lstStyle/>
          <a:p>
            <a:pPr marL="342900" indent="-342900">
              <a:buFont typeface="+mj-lt"/>
              <a:buAutoNum type="arabicPeriod"/>
            </a:pPr>
            <a:r>
              <a:rPr lang="en-US" dirty="0"/>
              <a:t>Do the verification of all the customers.</a:t>
            </a:r>
          </a:p>
          <a:p>
            <a:pPr marL="342900" indent="-342900">
              <a:buFont typeface="+mj-lt"/>
              <a:buAutoNum type="arabicPeriod"/>
            </a:pPr>
            <a:r>
              <a:rPr lang="en-US" dirty="0"/>
              <a:t>Try to give loans to customers under grades A and B.  Because the ratio of charge-off customers to fully paid customers is high in grades C, D, and E there are a large number of customers who are not able to pay the high interest.</a:t>
            </a:r>
          </a:p>
          <a:p>
            <a:pPr marL="342900" indent="-342900">
              <a:buFont typeface="+mj-lt"/>
              <a:buAutoNum type="arabicPeriod"/>
            </a:pPr>
            <a:r>
              <a:rPr lang="en-US" dirty="0"/>
              <a:t>5% of customers who paid less than their loan amount should not eligible for taking the future loan.</a:t>
            </a:r>
          </a:p>
          <a:p>
            <a:pPr marL="342900" indent="-342900">
              <a:buFont typeface="+mj-lt"/>
              <a:buAutoNum type="arabicPeriod"/>
            </a:pPr>
            <a:r>
              <a:rPr lang="en-US" dirty="0"/>
              <a:t>Through the data we get more people are able to fully paid are comes under the terms 34 months (“Convince customer to take 34 months plan because it is easy to pay”).</a:t>
            </a:r>
          </a:p>
          <a:p>
            <a:pPr marL="342900" indent="-342900">
              <a:buFont typeface="+mj-lt"/>
              <a:buAutoNum type="arabicPeriod"/>
            </a:pPr>
            <a:endParaRPr lang="en-US" dirty="0"/>
          </a:p>
          <a:p>
            <a:pPr marL="342900" indent="-342900">
              <a:buFont typeface="+mj-lt"/>
              <a:buAutoNum type="arabicPeriod"/>
            </a:pPr>
            <a:endParaRPr lang="en-US" dirty="0"/>
          </a:p>
        </p:txBody>
      </p:sp>
      <p:sp>
        <p:nvSpPr>
          <p:cNvPr id="6" name="Right Brace 5">
            <a:extLst>
              <a:ext uri="{FF2B5EF4-FFF2-40B4-BE49-F238E27FC236}">
                <a16:creationId xmlns:a16="http://schemas.microsoft.com/office/drawing/2014/main" id="{9C17E615-9515-BB96-31E5-FE075544EDF5}"/>
              </a:ext>
            </a:extLst>
          </p:cNvPr>
          <p:cNvSpPr/>
          <p:nvPr/>
        </p:nvSpPr>
        <p:spPr>
          <a:xfrm>
            <a:off x="7675033" y="4936068"/>
            <a:ext cx="347133" cy="1126066"/>
          </a:xfrm>
          <a:prstGeom prst="rightBrac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Left Brace 6">
            <a:extLst>
              <a:ext uri="{FF2B5EF4-FFF2-40B4-BE49-F238E27FC236}">
                <a16:creationId xmlns:a16="http://schemas.microsoft.com/office/drawing/2014/main" id="{BEAE5DA5-3888-51EF-AFAF-8D4E3F9DDA9F}"/>
              </a:ext>
            </a:extLst>
          </p:cNvPr>
          <p:cNvSpPr/>
          <p:nvPr/>
        </p:nvSpPr>
        <p:spPr>
          <a:xfrm>
            <a:off x="1094229" y="2420938"/>
            <a:ext cx="332742" cy="1126066"/>
          </a:xfrm>
          <a:prstGeom prst="leftBrac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948181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{AF0B9DD1-2BB6-4789-84B1-614F84EF3919}tf78438558_win32</Template>
  <TotalTime>1636</TotalTime>
  <Words>526</Words>
  <Application>Microsoft Office PowerPoint</Application>
  <PresentationFormat>Widescreen</PresentationFormat>
  <Paragraphs>92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Bodoni MT Black</vt:lpstr>
      <vt:lpstr>Sabon Next LT</vt:lpstr>
      <vt:lpstr>Office Theme</vt:lpstr>
      <vt:lpstr>Loan Dataset</vt:lpstr>
      <vt:lpstr>AGENDA</vt:lpstr>
      <vt:lpstr>Introduction TO PROBLEM STSTEMENT Dataset Description </vt:lpstr>
      <vt:lpstr>PowerPoint Presentation</vt:lpstr>
      <vt:lpstr>Problem Solving Steps </vt:lpstr>
      <vt:lpstr>HOW WE GET THERE</vt:lpstr>
      <vt:lpstr>Area of focus </vt:lpstr>
      <vt:lpstr>AREAS OF GROWTH</vt:lpstr>
      <vt:lpstr>Future Steps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shwetank dhruva</dc:creator>
  <cp:lastModifiedBy>shwetank dhruva</cp:lastModifiedBy>
  <cp:revision>27</cp:revision>
  <dcterms:created xsi:type="dcterms:W3CDTF">2023-03-29T14:17:21Z</dcterms:created>
  <dcterms:modified xsi:type="dcterms:W3CDTF">2023-04-28T04:30:12Z</dcterms:modified>
</cp:coreProperties>
</file>