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6760" y="900000"/>
            <a:ext cx="225324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81d41a"/>
                </a:solidFill>
                <a:latin typeface="Noto Sans"/>
              </a:rPr>
              <a:t>FISHERY</a:t>
            </a:r>
            <a:endParaRPr b="0" lang="en-IN" sz="36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250920" y="2159640"/>
            <a:ext cx="7309080" cy="27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a933"/>
                </a:solidFill>
                <a:latin typeface="Noto Sans"/>
                <a:ea typeface="DejaVu Sans"/>
              </a:rPr>
              <a:t> </a:t>
            </a:r>
            <a:r>
              <a:rPr b="1" lang="en-IN" sz="2600" spc="-1" strike="noStrike">
                <a:solidFill>
                  <a:srgbClr val="127622"/>
                </a:solidFill>
                <a:latin typeface="Noto Sans"/>
                <a:ea typeface="DejaVu Sans"/>
              </a:rPr>
              <a:t>Culture of aquatic organisms like fish,prawn crab,etc</a:t>
            </a:r>
            <a:endParaRPr b="1" lang="en-IN" sz="2600" spc="-1" strike="noStrike"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1" lang="en-IN" sz="2200" spc="-1" strike="noStrike"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600" spc="-1" strike="noStrike">
                <a:solidFill>
                  <a:srgbClr val="127622"/>
                </a:solidFill>
                <a:latin typeface="Noto Sans"/>
                <a:ea typeface="DejaVu Sans"/>
              </a:rPr>
              <a:t> </a:t>
            </a:r>
            <a:r>
              <a:rPr b="1" lang="en-IN" sz="2600" spc="-1" strike="noStrike">
                <a:solidFill>
                  <a:srgbClr val="127622"/>
                </a:solidFill>
                <a:latin typeface="Noto Sans"/>
                <a:ea typeface="DejaVu Sans"/>
              </a:rPr>
              <a:t>Raising and harvesting through</a:t>
            </a:r>
            <a:endParaRPr b="1" lang="en-IN" sz="2600" spc="-1" strike="noStrike"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IN" sz="2600" spc="-1" strike="noStrike">
                <a:solidFill>
                  <a:srgbClr val="127622"/>
                </a:solidFill>
                <a:latin typeface="Noto Sans"/>
                <a:ea typeface="DejaVu Sans"/>
              </a:rPr>
              <a:t> </a:t>
            </a:r>
            <a:r>
              <a:rPr b="1" lang="en-IN" sz="2600" spc="-1" strike="noStrike">
                <a:solidFill>
                  <a:srgbClr val="127622"/>
                </a:solidFill>
                <a:latin typeface="Noto Sans"/>
                <a:ea typeface="DejaVu Sans"/>
              </a:rPr>
              <a:t>aquaculture</a:t>
            </a:r>
            <a:endParaRPr b="1" lang="en-IN" sz="26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67400" y="1799640"/>
            <a:ext cx="6494040" cy="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7176240" y="2340000"/>
            <a:ext cx="2904480" cy="21582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 txBox="1"/>
          <p:nvPr/>
        </p:nvSpPr>
        <p:spPr>
          <a:xfrm>
            <a:off x="180000" y="489960"/>
            <a:ext cx="48600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81d41a"/>
                </a:solidFill>
                <a:latin typeface="Arial"/>
              </a:rPr>
              <a:t>STEPS IN INDUCED BREEDING</a:t>
            </a:r>
            <a:endParaRPr b="1" lang="en-IN" sz="24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360000" y="1440000"/>
            <a:ext cx="612000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Collection of healthy fishes -2male, 1 female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Injection of extract of Freshly prepared Pictutary gland.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Allow them to release egg and sperms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Fertilization occur and dimpona produced t.e; fertilized egg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 txBox="1"/>
          <p:nvPr/>
        </p:nvSpPr>
        <p:spPr>
          <a:xfrm>
            <a:off x="540000" y="309960"/>
            <a:ext cx="25200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81d41a"/>
                </a:solidFill>
                <a:latin typeface="Arial"/>
              </a:rPr>
              <a:t>Tanks of Hapas</a:t>
            </a:r>
            <a:endParaRPr b="1" lang="en-IN" sz="24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540000" y="1765800"/>
            <a:ext cx="2160000" cy="122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DIMPONA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DHANIPONA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CHARAPONA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AUDULT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3924000" y="1765800"/>
            <a:ext cx="2160000" cy="122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Hatching hapa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Rearing hapa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Storage hapa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Harvest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480000" y="1734480"/>
            <a:ext cx="3060000" cy="18655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-180000" y="314640"/>
            <a:ext cx="341892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81d41a"/>
                </a:solidFill>
                <a:latin typeface="Noto Sans"/>
              </a:rPr>
              <a:t>Pisciculture</a:t>
            </a:r>
            <a:endParaRPr b="0" lang="en-IN" sz="32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0" y="2160000"/>
            <a:ext cx="9069120" cy="3286080"/>
          </a:xfrm>
          <a:prstGeom prst="rect">
            <a:avLst/>
          </a:prstGeom>
          <a:gradFill rotWithShape="0">
            <a:gsLst>
              <a:gs pos="0">
                <a:srgbClr val="dde8cb">
                  <a:alpha val="0"/>
                </a:srgbClr>
              </a:gs>
              <a:gs pos="100000">
                <a:srgbClr val="ffd7d7">
                  <a:alpha val="0"/>
                </a:srgbClr>
              </a:gs>
            </a:gsLst>
            <a:lin ang="3600000"/>
          </a:gra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09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224b12"/>
                </a:solidFill>
                <a:latin typeface="Noto Sans"/>
              </a:rPr>
              <a:t>Pisciculture is only the culture of fish.</a:t>
            </a:r>
            <a:endParaRPr b="0" lang="en-IN" sz="3200" spc="-1" strike="noStrike">
              <a:solidFill>
                <a:srgbClr val="224b12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09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IN" sz="3200" spc="-1" strike="noStrike">
                <a:solidFill>
                  <a:srgbClr val="224b12"/>
                </a:solidFill>
                <a:latin typeface="Noto Sans"/>
              </a:rPr>
              <a:t>It includes breeding, rearing and harvesting</a:t>
            </a:r>
            <a:endParaRPr b="0" lang="en-IN" sz="3200" spc="-1" strike="noStrike">
              <a:solidFill>
                <a:srgbClr val="224b12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09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224b12"/>
                </a:solidFill>
                <a:latin typeface="Noto Sans"/>
              </a:rPr>
              <a:t>of fishes for food purpose</a:t>
            </a:r>
            <a:endParaRPr b="0" lang="en-IN" sz="3200" spc="-1" strike="noStrike">
              <a:solidFill>
                <a:srgbClr val="224b12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980320" y="3132360"/>
            <a:ext cx="157716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 flipV="1">
            <a:off x="539640" y="1259640"/>
            <a:ext cx="7382160" cy="18000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359640" y="1979640"/>
            <a:ext cx="7382160" cy="360"/>
          </a:xfrm>
          <a:prstGeom prst="line">
            <a:avLst/>
          </a:prstGeom>
          <a:ln cap="sq" w="36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6660000" y="1338840"/>
            <a:ext cx="2518920" cy="100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24b12"/>
                </a:solidFill>
                <a:latin typeface="Arial"/>
                <a:ea typeface="DejaVu Sans"/>
              </a:rPr>
              <a:t>CULTURE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120000" y="2208600"/>
            <a:ext cx="2879640" cy="21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81d41a"/>
              </a:buClr>
              <a:buSzPct val="50000"/>
              <a:buFont typeface="DejaVu Sans"/>
              <a:buChar char="ᐅ"/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When fishes are breeded and cultured in a controlled method </a:t>
            </a:r>
            <a:endParaRPr b="1" lang="en-IN" sz="26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81d41a"/>
              </a:buClr>
              <a:buSzPct val="50000"/>
              <a:buFont typeface="DejaVu Sans"/>
              <a:buChar char="ᐅ"/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then it is called culture method.</a:t>
            </a:r>
            <a:endParaRPr b="1" lang="en-IN" sz="2600" spc="-1" strike="noStrike">
              <a:solidFill>
                <a:srgbClr val="224b12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361080" y="1800000"/>
            <a:ext cx="2698560" cy="100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224b12"/>
                </a:solidFill>
                <a:latin typeface="Arial"/>
                <a:ea typeface="DejaVu Sans"/>
              </a:rPr>
              <a:t>CAPTURE</a:t>
            </a:r>
            <a:endParaRPr b="0" lang="en-IN" sz="3200" spc="-1" strike="noStrike">
              <a:solidFill>
                <a:srgbClr val="224b12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080" y="158760"/>
            <a:ext cx="557856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81d41a"/>
                </a:solidFill>
                <a:latin typeface="Arial"/>
                <a:ea typeface="DejaVu Sans"/>
              </a:rPr>
              <a:t>Types of fish culture</a:t>
            </a:r>
            <a:endParaRPr b="0" lang="en-IN" sz="40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81080" y="2801160"/>
            <a:ext cx="2878560" cy="33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81d41a"/>
              </a:buClr>
              <a:buSzPct val="50000"/>
              <a:buFont typeface="DejaVu Sans"/>
              <a:buChar char="ᐅ"/>
            </a:pPr>
            <a:r>
              <a:rPr b="1" lang="en-IN" sz="2200" spc="-1" strike="noStrike">
                <a:solidFill>
                  <a:srgbClr val="224b12"/>
                </a:solidFill>
                <a:latin typeface="Arial"/>
                <a:ea typeface="DejaVu Sans"/>
              </a:rPr>
              <a:t>Only capturing of fishes form natural source i.e., pond, river and ocean.</a:t>
            </a:r>
            <a:endParaRPr b="1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180000"/>
            <a:ext cx="647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81d41a"/>
                </a:solidFill>
                <a:latin typeface="Arial"/>
              </a:rPr>
              <a:t>On Basis of Area</a:t>
            </a:r>
            <a:endParaRPr b="0" lang="en-IN" sz="28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80000" y="1029960"/>
            <a:ext cx="179964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24b12"/>
                </a:solidFill>
                <a:latin typeface="Arial"/>
              </a:rPr>
              <a:t>INLAND:-</a:t>
            </a:r>
            <a:r>
              <a:rPr b="0" lang="en-IN" sz="2400" spc="-1" strike="noStrike">
                <a:solidFill>
                  <a:srgbClr val="224b12"/>
                </a:solidFill>
                <a:latin typeface="Arial"/>
              </a:rPr>
              <a:t>        </a:t>
            </a:r>
            <a:r>
              <a:rPr b="0" lang="en-IN" sz="1800" spc="-1" strike="noStrike">
                <a:solidFill>
                  <a:srgbClr val="224b12"/>
                </a:solidFill>
                <a:latin typeface="Arial"/>
              </a:rPr>
              <a:t>              </a:t>
            </a:r>
            <a:endParaRPr b="0" lang="en-IN" sz="1800" spc="-1" strike="noStrike">
              <a:solidFill>
                <a:srgbClr val="224b12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80000" y="2880000"/>
            <a:ext cx="161964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</a:rPr>
              <a:t>Marine:-</a:t>
            </a:r>
            <a:endParaRPr b="0" lang="en-IN" sz="2600" spc="-1" strike="noStrike">
              <a:solidFill>
                <a:srgbClr val="224b12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40000" y="3424680"/>
            <a:ext cx="305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1) </a:t>
            </a:r>
            <a:r>
              <a:rPr b="1" lang="en-IN" sz="2100" spc="-1" strike="noStrike">
                <a:solidFill>
                  <a:srgbClr val="224b12"/>
                </a:solidFill>
                <a:latin typeface="Arial"/>
              </a:rPr>
              <a:t>Coastal</a:t>
            </a:r>
            <a:endParaRPr b="1" lang="en-IN" sz="2100" spc="-1" strike="noStrike">
              <a:solidFill>
                <a:srgbClr val="224b1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2) </a:t>
            </a:r>
            <a:r>
              <a:rPr b="1" lang="en-IN" sz="2100" spc="-1" strike="noStrike">
                <a:solidFill>
                  <a:srgbClr val="224b12"/>
                </a:solidFill>
                <a:latin typeface="Arial"/>
              </a:rPr>
              <a:t>Deep</a:t>
            </a: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 sea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60000" y="1440000"/>
            <a:ext cx="2146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24b12"/>
                </a:solidFill>
                <a:latin typeface="Arial"/>
              </a:rPr>
              <a:t>1) Fresh water</a:t>
            </a:r>
            <a:endParaRPr b="1" lang="en-IN" sz="2200" spc="-1" strike="noStrike">
              <a:solidFill>
                <a:srgbClr val="224b1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24b12"/>
                </a:solidFill>
                <a:latin typeface="Arial"/>
              </a:rPr>
              <a:t>2) Brackish</a:t>
            </a:r>
            <a:endParaRPr b="1" lang="en-IN" sz="2200" spc="-1" strike="noStrike">
              <a:solidFill>
                <a:srgbClr val="224b12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5897520" y="3240000"/>
            <a:ext cx="3102480" cy="161496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6451200" y="720000"/>
            <a:ext cx="2548440" cy="17996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40720" y="360000"/>
            <a:ext cx="233892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IN" sz="3200" spc="-1" strike="noStrike">
                <a:solidFill>
                  <a:srgbClr val="81d41a"/>
                </a:solidFill>
                <a:latin typeface="Noto Sans"/>
                <a:ea typeface="DejaVu Sans"/>
              </a:rPr>
              <a:t>CARP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80000" y="1441440"/>
            <a:ext cx="701964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a933"/>
              </a:buClr>
              <a:buSzPct val="45000"/>
              <a:buFont typeface="Wingdings" charset="2"/>
              <a:buChar char=""/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Fresh water fish.</a:t>
            </a:r>
            <a:endParaRPr b="1" lang="en-IN" sz="26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a933"/>
              </a:buClr>
              <a:buSzPct val="45000"/>
              <a:buFont typeface="Wingdings" charset="2"/>
              <a:buChar char=""/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Triangular head without scale.</a:t>
            </a:r>
            <a:endParaRPr b="1" lang="en-IN" sz="26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a933"/>
              </a:buClr>
              <a:buSzPct val="45000"/>
              <a:buFont typeface="Wingdings" charset="2"/>
              <a:buChar char=""/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Scale present throughout the body.</a:t>
            </a:r>
            <a:endParaRPr b="1" lang="en-IN" sz="26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a933"/>
              </a:buClr>
              <a:buSzPct val="45000"/>
              <a:buFont typeface="Wingdings" charset="2"/>
              <a:buChar char=""/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No accessory respiratory organ.</a:t>
            </a:r>
            <a:endParaRPr b="1" lang="en-IN" sz="26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a933"/>
              </a:buClr>
              <a:buSzPct val="45000"/>
              <a:buFont typeface="Wingdings" charset="2"/>
              <a:buChar char=""/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No teeth present in the jaw.</a:t>
            </a:r>
            <a:endParaRPr b="1" lang="en-IN" sz="26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a933"/>
              </a:buClr>
              <a:buSzPct val="45000"/>
              <a:buFont typeface="Wingdings" charset="2"/>
              <a:buChar char=""/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Air bladder is present in the body.</a:t>
            </a:r>
            <a:endParaRPr b="1" lang="en-IN" sz="26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a933"/>
              </a:buClr>
              <a:buSzPct val="45000"/>
              <a:buFont typeface="Wingdings" charset="2"/>
              <a:buChar char=""/>
            </a:pP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224b12"/>
                </a:solidFill>
                <a:latin typeface="Arial"/>
                <a:ea typeface="DejaVu Sans"/>
              </a:rPr>
              <a:t>Example- Rohu, Katla.</a:t>
            </a:r>
            <a:endParaRPr b="1" lang="en-IN" sz="26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a933"/>
              </a:buClr>
              <a:buSzPct val="45000"/>
              <a:buFont typeface="Wingdings" charset="2"/>
              <a:buChar char=""/>
            </a:pPr>
            <a:r>
              <a:rPr b="1" lang="en-IN" sz="2800" spc="-1" strike="noStrike">
                <a:solidFill>
                  <a:srgbClr val="224b12"/>
                </a:solidFill>
                <a:latin typeface="Arial"/>
                <a:ea typeface="DejaVu Sans"/>
              </a:rPr>
              <a:t> </a:t>
            </a:r>
            <a:endParaRPr b="1" lang="en-IN" sz="2800" spc="-1" strike="noStrike">
              <a:solidFill>
                <a:srgbClr val="224b12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 flipH="1" rot="16193400">
            <a:off x="6350040" y="1671120"/>
            <a:ext cx="4039560" cy="26920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360360" y="180000"/>
            <a:ext cx="611964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81d41a"/>
                </a:solidFill>
                <a:latin typeface="Arial"/>
              </a:rPr>
              <a:t>Types of Carp</a:t>
            </a:r>
            <a:endParaRPr b="0" lang="en-IN" sz="24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60360" y="1174680"/>
            <a:ext cx="2699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127622"/>
                </a:solidFill>
                <a:latin typeface="Arial"/>
              </a:rPr>
              <a:t>INDIGENOUS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60360" y="1080000"/>
            <a:ext cx="3599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127622"/>
                </a:solidFill>
                <a:latin typeface="Arial"/>
              </a:rPr>
              <a:t>EXOTIC CARP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-5760" y="1626480"/>
            <a:ext cx="3239640" cy="21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1)Major carp.</a:t>
            </a:r>
            <a:endParaRPr b="1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Example-Rohu, Catla, Mrigel</a:t>
            </a:r>
            <a:endParaRPr b="1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2)Minor carp</a:t>
            </a:r>
            <a:endParaRPr b="1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Example-puti(glass barb), Bata(labeo bata).</a:t>
            </a:r>
            <a:endParaRPr b="1" lang="en-IN" sz="21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660360" y="1614240"/>
            <a:ext cx="3059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Grows quickly, can</a:t>
            </a:r>
            <a:endParaRPr b="1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accommodate indian</a:t>
            </a:r>
            <a:endParaRPr b="1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climate. Example-Sliver</a:t>
            </a:r>
            <a:endParaRPr b="1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carp,American  rohu, </a:t>
            </a:r>
            <a:endParaRPr b="1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Common carp</a:t>
            </a:r>
            <a:endParaRPr b="1" lang="en-IN" sz="21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6368400" y="1231200"/>
            <a:ext cx="173160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 flipH="1">
            <a:off x="540000" y="4140000"/>
            <a:ext cx="2160000" cy="143748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 txBox="1"/>
          <p:nvPr/>
        </p:nvSpPr>
        <p:spPr>
          <a:xfrm>
            <a:off x="1080000" y="5220000"/>
            <a:ext cx="180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200" spc="-1" strike="noStrike">
                <a:solidFill>
                  <a:srgbClr val="224b12"/>
                </a:solidFill>
                <a:latin typeface="Arial"/>
              </a:rPr>
              <a:t>Putti</a:t>
            </a:r>
            <a:endParaRPr b="0" lang="en-IN" sz="2200" spc="-1" strike="noStrike">
              <a:solidFill>
                <a:srgbClr val="127622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3060000" y="3998880"/>
            <a:ext cx="1980000" cy="148500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 txBox="1"/>
          <p:nvPr/>
        </p:nvSpPr>
        <p:spPr>
          <a:xfrm>
            <a:off x="3600000" y="5040000"/>
            <a:ext cx="14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224b12"/>
                </a:solidFill>
                <a:latin typeface="Arial"/>
              </a:rPr>
              <a:t>Rohu</a:t>
            </a:r>
            <a:endParaRPr b="1" lang="en-IN" sz="2400" spc="-1" strike="noStrike">
              <a:solidFill>
                <a:srgbClr val="224b12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4"/>
          <a:stretch/>
        </p:blipFill>
        <p:spPr>
          <a:xfrm>
            <a:off x="6306480" y="3620520"/>
            <a:ext cx="3053520" cy="123948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6840000" y="4860000"/>
            <a:ext cx="252000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100" spc="-1" strike="noStrike">
                <a:solidFill>
                  <a:srgbClr val="224b12"/>
                </a:solidFill>
                <a:latin typeface="Arial"/>
              </a:rPr>
              <a:t>Silver Carp</a:t>
            </a:r>
            <a:endParaRPr b="1" lang="en-IN" sz="2100" spc="-1" strike="noStrike">
              <a:solidFill>
                <a:srgbClr val="224b12"/>
              </a:solidFill>
              <a:latin typeface="Arial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 txBox="1"/>
          <p:nvPr/>
        </p:nvSpPr>
        <p:spPr>
          <a:xfrm>
            <a:off x="360000" y="720000"/>
            <a:ext cx="612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81d41a"/>
                </a:solidFill>
                <a:latin typeface="Arial"/>
              </a:rPr>
              <a:t>Process of Fish Culture</a:t>
            </a:r>
            <a:endParaRPr b="1" lang="en-IN" sz="24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360000" y="1549800"/>
            <a:ext cx="162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IN" sz="2400" spc="-1" strike="noStrike">
                <a:solidFill>
                  <a:srgbClr val="127622"/>
                </a:solidFill>
                <a:latin typeface="Arial"/>
              </a:rPr>
              <a:t>Natural</a:t>
            </a:r>
            <a:endParaRPr b="1" lang="en-IN" sz="2400" spc="-1" strike="noStrike">
              <a:solidFill>
                <a:srgbClr val="127622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540000" y="1980000"/>
            <a:ext cx="3240000" cy="68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INDUCED BREEDING</a:t>
            </a:r>
            <a:endParaRPr b="1" lang="en-IN" sz="2100" spc="-1" strike="noStrike">
              <a:solidFill>
                <a:srgbClr val="127622"/>
              </a:solidFill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 txBox="1"/>
          <p:nvPr/>
        </p:nvSpPr>
        <p:spPr>
          <a:xfrm>
            <a:off x="360000" y="360000"/>
            <a:ext cx="522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81d41a"/>
                </a:solidFill>
                <a:latin typeface="Arial"/>
              </a:rPr>
              <a:t>Natural process-Egg to adult fish</a:t>
            </a:r>
            <a:endParaRPr b="1" lang="en-IN" sz="24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360000" y="1620000"/>
            <a:ext cx="86400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127622"/>
                </a:solidFill>
                <a:latin typeface="Arial"/>
              </a:rPr>
              <a:t>Collection of dimpona from natural water bodies.</a:t>
            </a:r>
            <a:endParaRPr b="1" lang="en-IN" sz="2000" spc="-1" strike="noStrike">
              <a:solidFill>
                <a:srgbClr val="127622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127622"/>
                </a:solidFill>
                <a:latin typeface="Arial"/>
              </a:rPr>
              <a:t>(Dimpona are fertillized egg.)</a:t>
            </a:r>
            <a:endParaRPr b="1" lang="en-IN" sz="20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360000" y="2340000"/>
            <a:ext cx="84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100" spc="-1" strike="noStrike">
                <a:solidFill>
                  <a:srgbClr val="127622"/>
                </a:solidFill>
                <a:latin typeface="Arial"/>
              </a:rPr>
              <a:t>Rearing them in tank</a:t>
            </a:r>
            <a:endParaRPr b="1" lang="en-IN" sz="21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348120" y="2781360"/>
            <a:ext cx="612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127622"/>
                </a:solidFill>
                <a:latin typeface="Arial"/>
              </a:rPr>
              <a:t>Feeding till they are mature</a:t>
            </a:r>
            <a:endParaRPr b="1" lang="en-IN" sz="20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360000" y="3226320"/>
            <a:ext cx="558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127622"/>
                </a:solidFill>
                <a:latin typeface="Arial"/>
              </a:rPr>
              <a:t>Harvest</a:t>
            </a:r>
            <a:endParaRPr b="1" lang="en-IN" sz="2000" spc="-1" strike="noStrike">
              <a:solidFill>
                <a:srgbClr val="127622"/>
              </a:solidFill>
              <a:latin typeface="Arial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 txBox="1"/>
          <p:nvPr/>
        </p:nvSpPr>
        <p:spPr>
          <a:xfrm>
            <a:off x="180000" y="540000"/>
            <a:ext cx="828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200" spc="-1" strike="noStrike">
                <a:solidFill>
                  <a:srgbClr val="81d41a"/>
                </a:solidFill>
                <a:latin typeface="Arial"/>
              </a:rPr>
              <a:t>Significance of induced breeding</a:t>
            </a:r>
            <a:endParaRPr b="1" lang="en-IN" sz="2200" spc="-1" strike="noStrike">
              <a:solidFill>
                <a:srgbClr val="81d41a"/>
              </a:solidFill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360000" y="1440000"/>
            <a:ext cx="576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Breeding</a:t>
            </a: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 in captive conditions.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40000" y="1980000"/>
            <a:ext cx="6300000" cy="122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Benefits are as follows-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Ecosystem protection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Out of season Production.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1" lang="en-IN" sz="2000" spc="-1" strike="noStrike">
                <a:solidFill>
                  <a:srgbClr val="224b12"/>
                </a:solidFill>
                <a:latin typeface="Arial"/>
              </a:rPr>
              <a:t>Genetic improvement </a:t>
            </a:r>
            <a:endParaRPr b="1" lang="en-IN" sz="2000" spc="-1" strike="noStrike">
              <a:solidFill>
                <a:srgbClr val="224b12"/>
              </a:solidFill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Application>LibreOffice/7.4.1.1$Linux_X86_64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2022-09-03T21:35:55Z</dcterms:created>
  <dc:creator/>
  <dc:description/>
  <dc:language>en-IN</dc:language>
  <cp:lastModifiedBy/>
  <dcterms:modified xsi:type="dcterms:W3CDTF">2022-09-05T18:03:11Z</dcterms:modified>
  <cp:revision>15</cp:revision>
  <dc:subject/>
  <dc:title>Freshes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