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2" r:id="rId2"/>
    <p:sldId id="275" r:id="rId3"/>
    <p:sldId id="276" r:id="rId4"/>
    <p:sldId id="257" r:id="rId5"/>
    <p:sldId id="285" r:id="rId6"/>
    <p:sldId id="277" r:id="rId7"/>
    <p:sldId id="278" r:id="rId8"/>
    <p:sldId id="279" r:id="rId9"/>
    <p:sldId id="280" r:id="rId10"/>
    <p:sldId id="281" r:id="rId11"/>
    <p:sldId id="282" r:id="rId12"/>
    <p:sldId id="283" r:id="rId13"/>
    <p:sldId id="284" r:id="rId14"/>
    <p:sldId id="258" r:id="rId15"/>
    <p:sldId id="286" r:id="rId16"/>
    <p:sldId id="287" r:id="rId17"/>
    <p:sldId id="288" r:id="rId18"/>
    <p:sldId id="289" r:id="rId19"/>
    <p:sldId id="290" r:id="rId20"/>
    <p:sldId id="291" r:id="rId21"/>
    <p:sldId id="260" r:id="rId22"/>
    <p:sldId id="261" r:id="rId23"/>
    <p:sldId id="274" r:id="rId24"/>
    <p:sldId id="259"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01" autoAdjust="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E6F585-E0D5-4BFF-9CD4-C39FFD794313}"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8D8C4856-D146-4065-9D1A-8FAB1E4E872C}">
      <dgm:prSet/>
      <dgm:spPr/>
      <dgm:t>
        <a:bodyPr/>
        <a:lstStyle/>
        <a:p>
          <a:r>
            <a:rPr lang="en-US" dirty="0">
              <a:latin typeface="Times New Roman" panose="02020603050405020304" pitchFamily="18" charset="0"/>
              <a:cs typeface="Times New Roman" panose="02020603050405020304" pitchFamily="18" charset="0"/>
            </a:rPr>
            <a:t>Decision Trees</a:t>
          </a:r>
        </a:p>
      </dgm:t>
    </dgm:pt>
    <dgm:pt modelId="{7103B79D-48C8-4AD6-9A2A-2ADE09D24167}" type="parTrans" cxnId="{18003E6C-E352-4902-9181-6322DC2D9F02}">
      <dgm:prSet/>
      <dgm:spPr/>
      <dgm:t>
        <a:bodyPr/>
        <a:lstStyle/>
        <a:p>
          <a:endParaRPr lang="en-US"/>
        </a:p>
      </dgm:t>
    </dgm:pt>
    <dgm:pt modelId="{1E9EAD51-93F9-4DFA-B26E-F1E824C47BC7}" type="sibTrans" cxnId="{18003E6C-E352-4902-9181-6322DC2D9F02}">
      <dgm:prSet/>
      <dgm:spPr/>
      <dgm:t>
        <a:bodyPr/>
        <a:lstStyle/>
        <a:p>
          <a:endParaRPr lang="en-US"/>
        </a:p>
      </dgm:t>
    </dgm:pt>
    <dgm:pt modelId="{5DF7A2BD-E982-4E46-BACA-9D0BEA6CEEA7}">
      <dgm:prSet/>
      <dgm:spPr/>
      <dgm:t>
        <a:bodyPr/>
        <a:lstStyle/>
        <a:p>
          <a:r>
            <a:rPr lang="en-US" dirty="0">
              <a:latin typeface="Times New Roman" panose="02020603050405020304" pitchFamily="18" charset="0"/>
              <a:cs typeface="Times New Roman" panose="02020603050405020304" pitchFamily="18" charset="0"/>
            </a:rPr>
            <a:t>Naïve Bayes</a:t>
          </a:r>
        </a:p>
      </dgm:t>
    </dgm:pt>
    <dgm:pt modelId="{11C13C33-FCDF-401F-A8BC-4AF8CDE8CC4D}" type="sibTrans" cxnId="{51CC6231-5F4A-40F1-978E-B8FBD43ABFDD}">
      <dgm:prSet/>
      <dgm:spPr/>
      <dgm:t>
        <a:bodyPr/>
        <a:lstStyle/>
        <a:p>
          <a:endParaRPr lang="en-US"/>
        </a:p>
      </dgm:t>
    </dgm:pt>
    <dgm:pt modelId="{CF417208-033A-4B5C-B8FE-EA246CB2628A}" type="parTrans" cxnId="{51CC6231-5F4A-40F1-978E-B8FBD43ABFDD}">
      <dgm:prSet/>
      <dgm:spPr/>
      <dgm:t>
        <a:bodyPr/>
        <a:lstStyle/>
        <a:p>
          <a:endParaRPr lang="en-US"/>
        </a:p>
      </dgm:t>
    </dgm:pt>
    <dgm:pt modelId="{AC189AD3-73F9-4CA9-9F87-46585F486F75}">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98D3362D-18B7-4A65-BE44-338CF930ADC9}" type="sibTrans" cxnId="{7D0172D0-7946-411E-9AAA-744EE1B39FA2}">
      <dgm:prSet/>
      <dgm:spPr/>
      <dgm:t>
        <a:bodyPr/>
        <a:lstStyle/>
        <a:p>
          <a:endParaRPr lang="en-US"/>
        </a:p>
      </dgm:t>
    </dgm:pt>
    <dgm:pt modelId="{53F0D7BB-7B2E-46E3-A131-23B7382C78C2}" type="parTrans" cxnId="{7D0172D0-7946-411E-9AAA-744EE1B39FA2}">
      <dgm:prSet/>
      <dgm:spPr/>
      <dgm:t>
        <a:bodyPr/>
        <a:lstStyle/>
        <a:p>
          <a:endParaRPr lang="en-US"/>
        </a:p>
      </dgm:t>
    </dgm:pt>
    <dgm:pt modelId="{A9B7A2F9-A634-42E9-9CE7-3DD530C01415}">
      <dgm:prSet/>
      <dgm:spPr/>
      <dgm:t>
        <a:bodyPr/>
        <a:lstStyle/>
        <a:p>
          <a:r>
            <a:rPr lang="en-US" dirty="0">
              <a:latin typeface="Times New Roman" panose="02020603050405020304" pitchFamily="18" charset="0"/>
              <a:cs typeface="Times New Roman" panose="02020603050405020304" pitchFamily="18" charset="0"/>
            </a:rPr>
            <a:t>Artificial Neural Network</a:t>
          </a:r>
        </a:p>
      </dgm:t>
    </dgm:pt>
    <dgm:pt modelId="{CD69F13F-9627-466D-8B9A-8AB19E0BC5C8}" type="sibTrans" cxnId="{66AE2480-D5AF-4842-94A4-C2F932D52F7C}">
      <dgm:prSet/>
      <dgm:spPr/>
      <dgm:t>
        <a:bodyPr/>
        <a:lstStyle/>
        <a:p>
          <a:endParaRPr lang="en-US"/>
        </a:p>
      </dgm:t>
    </dgm:pt>
    <dgm:pt modelId="{D6DBE12E-5C83-444A-9A67-C8151C2A414E}" type="parTrans" cxnId="{66AE2480-D5AF-4842-94A4-C2F932D52F7C}">
      <dgm:prSet/>
      <dgm:spPr/>
      <dgm:t>
        <a:bodyPr/>
        <a:lstStyle/>
        <a:p>
          <a:endParaRPr lang="en-US"/>
        </a:p>
      </dgm:t>
    </dgm:pt>
    <dgm:pt modelId="{84A3D9F8-B386-47E7-8D36-9826DFA85560}">
      <dgm:prSet/>
      <dgm:spPr/>
      <dgm:t>
        <a:bodyPr/>
        <a:lstStyle/>
        <a:p>
          <a:r>
            <a:rPr lang="en-US" dirty="0">
              <a:latin typeface="Times New Roman" panose="02020603050405020304" pitchFamily="18" charset="0"/>
              <a:cs typeface="Times New Roman" panose="02020603050405020304" pitchFamily="18" charset="0"/>
            </a:rPr>
            <a:t>Logistic Regression</a:t>
          </a:r>
        </a:p>
      </dgm:t>
    </dgm:pt>
    <dgm:pt modelId="{FD59231A-8BDE-4BA1-B61D-766766EC030D}" type="sibTrans" cxnId="{D165CE51-1A45-4D69-BDF9-B8F08B962C10}">
      <dgm:prSet/>
      <dgm:spPr/>
      <dgm:t>
        <a:bodyPr/>
        <a:lstStyle/>
        <a:p>
          <a:endParaRPr lang="en-US"/>
        </a:p>
      </dgm:t>
    </dgm:pt>
    <dgm:pt modelId="{28E28D3E-CCD4-4B40-B46B-04F4AD91D3DE}" type="parTrans" cxnId="{D165CE51-1A45-4D69-BDF9-B8F08B962C10}">
      <dgm:prSet/>
      <dgm:spPr/>
      <dgm:t>
        <a:bodyPr/>
        <a:lstStyle/>
        <a:p>
          <a:endParaRPr lang="en-US"/>
        </a:p>
      </dgm:t>
    </dgm:pt>
    <dgm:pt modelId="{D193E11A-D75F-4E35-BE1D-1F8A129D8271}">
      <dgm:prSet/>
      <dgm:spPr/>
      <dgm:t>
        <a:bodyPr/>
        <a:lstStyle/>
        <a:p>
          <a:r>
            <a:rPr lang="en-US" dirty="0">
              <a:latin typeface="Times New Roman" panose="02020603050405020304" pitchFamily="18" charset="0"/>
              <a:cs typeface="Times New Roman" panose="02020603050405020304" pitchFamily="18" charset="0"/>
            </a:rPr>
            <a:t>K-Nearest Neighbor</a:t>
          </a:r>
        </a:p>
      </dgm:t>
    </dgm:pt>
    <dgm:pt modelId="{2F33C67D-4A1D-44B8-93AC-92FF2CE56E65}" type="sibTrans" cxnId="{A8B7650F-BCAD-479C-A9E9-0E645BE0C0A2}">
      <dgm:prSet/>
      <dgm:spPr/>
      <dgm:t>
        <a:bodyPr/>
        <a:lstStyle/>
        <a:p>
          <a:endParaRPr lang="en-US"/>
        </a:p>
      </dgm:t>
    </dgm:pt>
    <dgm:pt modelId="{8727D90C-EF6B-474F-A0AA-FF511E84027C}" type="parTrans" cxnId="{A8B7650F-BCAD-479C-A9E9-0E645BE0C0A2}">
      <dgm:prSet/>
      <dgm:spPr/>
      <dgm:t>
        <a:bodyPr/>
        <a:lstStyle/>
        <a:p>
          <a:endParaRPr lang="en-US"/>
        </a:p>
      </dgm:t>
    </dgm:pt>
    <dgm:pt modelId="{C81210E2-799E-4C3B-93E4-63704EF5379F}" type="pres">
      <dgm:prSet presAssocID="{A5E6F585-E0D5-4BFF-9CD4-C39FFD794313}" presName="diagram" presStyleCnt="0">
        <dgm:presLayoutVars>
          <dgm:dir/>
          <dgm:resizeHandles val="exact"/>
        </dgm:presLayoutVars>
      </dgm:prSet>
      <dgm:spPr/>
    </dgm:pt>
    <dgm:pt modelId="{228ECB57-F575-4AF1-894B-8D1B36B1183A}" type="pres">
      <dgm:prSet presAssocID="{8D8C4856-D146-4065-9D1A-8FAB1E4E872C}" presName="node" presStyleLbl="node1" presStyleIdx="0" presStyleCnt="6">
        <dgm:presLayoutVars>
          <dgm:bulletEnabled val="1"/>
        </dgm:presLayoutVars>
      </dgm:prSet>
      <dgm:spPr/>
    </dgm:pt>
    <dgm:pt modelId="{AF536746-80CD-4262-816B-C8FC57F1F55D}" type="pres">
      <dgm:prSet presAssocID="{1E9EAD51-93F9-4DFA-B26E-F1E824C47BC7}" presName="sibTrans" presStyleCnt="0"/>
      <dgm:spPr/>
    </dgm:pt>
    <dgm:pt modelId="{7EEEA743-9CE9-4EEA-9F61-78659A09886B}" type="pres">
      <dgm:prSet presAssocID="{5DF7A2BD-E982-4E46-BACA-9D0BEA6CEEA7}" presName="node" presStyleLbl="node1" presStyleIdx="1" presStyleCnt="6">
        <dgm:presLayoutVars>
          <dgm:bulletEnabled val="1"/>
        </dgm:presLayoutVars>
      </dgm:prSet>
      <dgm:spPr/>
    </dgm:pt>
    <dgm:pt modelId="{E9C54496-0693-4FE7-8066-84983DF0767F}" type="pres">
      <dgm:prSet presAssocID="{11C13C33-FCDF-401F-A8BC-4AF8CDE8CC4D}" presName="sibTrans" presStyleCnt="0"/>
      <dgm:spPr/>
    </dgm:pt>
    <dgm:pt modelId="{7F9556DC-C90F-405F-92FC-2B1FAA035C7C}" type="pres">
      <dgm:prSet presAssocID="{AC189AD3-73F9-4CA9-9F87-46585F486F75}" presName="node" presStyleLbl="node1" presStyleIdx="2" presStyleCnt="6">
        <dgm:presLayoutVars>
          <dgm:bulletEnabled val="1"/>
        </dgm:presLayoutVars>
      </dgm:prSet>
      <dgm:spPr/>
    </dgm:pt>
    <dgm:pt modelId="{25E49D7C-4918-4CBD-B135-8D3916C1A2BD}" type="pres">
      <dgm:prSet presAssocID="{98D3362D-18B7-4A65-BE44-338CF930ADC9}" presName="sibTrans" presStyleCnt="0"/>
      <dgm:spPr/>
    </dgm:pt>
    <dgm:pt modelId="{75E77EFA-92A7-4F25-89E5-F74E0A1FE75C}" type="pres">
      <dgm:prSet presAssocID="{A9B7A2F9-A634-42E9-9CE7-3DD530C01415}" presName="node" presStyleLbl="node1" presStyleIdx="3" presStyleCnt="6">
        <dgm:presLayoutVars>
          <dgm:bulletEnabled val="1"/>
        </dgm:presLayoutVars>
      </dgm:prSet>
      <dgm:spPr/>
    </dgm:pt>
    <dgm:pt modelId="{990ED3B4-D7A1-4A48-A57D-E1A7A2203857}" type="pres">
      <dgm:prSet presAssocID="{CD69F13F-9627-466D-8B9A-8AB19E0BC5C8}" presName="sibTrans" presStyleCnt="0"/>
      <dgm:spPr/>
    </dgm:pt>
    <dgm:pt modelId="{868AF2BD-63AA-41F8-A6A2-D2AD843AFBBC}" type="pres">
      <dgm:prSet presAssocID="{84A3D9F8-B386-47E7-8D36-9826DFA85560}" presName="node" presStyleLbl="node1" presStyleIdx="4" presStyleCnt="6">
        <dgm:presLayoutVars>
          <dgm:bulletEnabled val="1"/>
        </dgm:presLayoutVars>
      </dgm:prSet>
      <dgm:spPr/>
    </dgm:pt>
    <dgm:pt modelId="{7FDBF61D-931F-4E5B-854C-6FD5967D8917}" type="pres">
      <dgm:prSet presAssocID="{FD59231A-8BDE-4BA1-B61D-766766EC030D}" presName="sibTrans" presStyleCnt="0"/>
      <dgm:spPr/>
    </dgm:pt>
    <dgm:pt modelId="{98824D57-2FE1-44BC-8348-23DF52FE73D6}" type="pres">
      <dgm:prSet presAssocID="{D193E11A-D75F-4E35-BE1D-1F8A129D8271}" presName="node" presStyleLbl="node1" presStyleIdx="5" presStyleCnt="6">
        <dgm:presLayoutVars>
          <dgm:bulletEnabled val="1"/>
        </dgm:presLayoutVars>
      </dgm:prSet>
      <dgm:spPr/>
    </dgm:pt>
  </dgm:ptLst>
  <dgm:cxnLst>
    <dgm:cxn modelId="{A8B7650F-BCAD-479C-A9E9-0E645BE0C0A2}" srcId="{A5E6F585-E0D5-4BFF-9CD4-C39FFD794313}" destId="{D193E11A-D75F-4E35-BE1D-1F8A129D8271}" srcOrd="5" destOrd="0" parTransId="{8727D90C-EF6B-474F-A0AA-FF511E84027C}" sibTransId="{2F33C67D-4A1D-44B8-93AC-92FF2CE56E65}"/>
    <dgm:cxn modelId="{8BB8CA18-205D-467A-B4B8-91B70C158D78}" type="presOf" srcId="{8D8C4856-D146-4065-9D1A-8FAB1E4E872C}" destId="{228ECB57-F575-4AF1-894B-8D1B36B1183A}" srcOrd="0" destOrd="0" presId="urn:microsoft.com/office/officeart/2005/8/layout/default"/>
    <dgm:cxn modelId="{3A734A2B-D019-41AB-8EE2-F0C9BF941889}" type="presOf" srcId="{A9B7A2F9-A634-42E9-9CE7-3DD530C01415}" destId="{75E77EFA-92A7-4F25-89E5-F74E0A1FE75C}" srcOrd="0" destOrd="0" presId="urn:microsoft.com/office/officeart/2005/8/layout/default"/>
    <dgm:cxn modelId="{51CC6231-5F4A-40F1-978E-B8FBD43ABFDD}" srcId="{A5E6F585-E0D5-4BFF-9CD4-C39FFD794313}" destId="{5DF7A2BD-E982-4E46-BACA-9D0BEA6CEEA7}" srcOrd="1" destOrd="0" parTransId="{CF417208-033A-4B5C-B8FE-EA246CB2628A}" sibTransId="{11C13C33-FCDF-401F-A8BC-4AF8CDE8CC4D}"/>
    <dgm:cxn modelId="{18003E6C-E352-4902-9181-6322DC2D9F02}" srcId="{A5E6F585-E0D5-4BFF-9CD4-C39FFD794313}" destId="{8D8C4856-D146-4065-9D1A-8FAB1E4E872C}" srcOrd="0" destOrd="0" parTransId="{7103B79D-48C8-4AD6-9A2A-2ADE09D24167}" sibTransId="{1E9EAD51-93F9-4DFA-B26E-F1E824C47BC7}"/>
    <dgm:cxn modelId="{D165CE51-1A45-4D69-BDF9-B8F08B962C10}" srcId="{A5E6F585-E0D5-4BFF-9CD4-C39FFD794313}" destId="{84A3D9F8-B386-47E7-8D36-9826DFA85560}" srcOrd="4" destOrd="0" parTransId="{28E28D3E-CCD4-4B40-B46B-04F4AD91D3DE}" sibTransId="{FD59231A-8BDE-4BA1-B61D-766766EC030D}"/>
    <dgm:cxn modelId="{95224252-481E-4838-85B4-2018B951890C}" type="presOf" srcId="{A5E6F585-E0D5-4BFF-9CD4-C39FFD794313}" destId="{C81210E2-799E-4C3B-93E4-63704EF5379F}" srcOrd="0" destOrd="0" presId="urn:microsoft.com/office/officeart/2005/8/layout/default"/>
    <dgm:cxn modelId="{06E49952-5334-44FF-BF6F-D7CCAF75F1EB}" type="presOf" srcId="{84A3D9F8-B386-47E7-8D36-9826DFA85560}" destId="{868AF2BD-63AA-41F8-A6A2-D2AD843AFBBC}" srcOrd="0" destOrd="0" presId="urn:microsoft.com/office/officeart/2005/8/layout/default"/>
    <dgm:cxn modelId="{66AE2480-D5AF-4842-94A4-C2F932D52F7C}" srcId="{A5E6F585-E0D5-4BFF-9CD4-C39FFD794313}" destId="{A9B7A2F9-A634-42E9-9CE7-3DD530C01415}" srcOrd="3" destOrd="0" parTransId="{D6DBE12E-5C83-444A-9A67-C8151C2A414E}" sibTransId="{CD69F13F-9627-466D-8B9A-8AB19E0BC5C8}"/>
    <dgm:cxn modelId="{7D0172D0-7946-411E-9AAA-744EE1B39FA2}" srcId="{A5E6F585-E0D5-4BFF-9CD4-C39FFD794313}" destId="{AC189AD3-73F9-4CA9-9F87-46585F486F75}" srcOrd="2" destOrd="0" parTransId="{53F0D7BB-7B2E-46E3-A131-23B7382C78C2}" sibTransId="{98D3362D-18B7-4A65-BE44-338CF930ADC9}"/>
    <dgm:cxn modelId="{B83A12DD-B804-4C94-879D-380F87315336}" type="presOf" srcId="{5DF7A2BD-E982-4E46-BACA-9D0BEA6CEEA7}" destId="{7EEEA743-9CE9-4EEA-9F61-78659A09886B}" srcOrd="0" destOrd="0" presId="urn:microsoft.com/office/officeart/2005/8/layout/default"/>
    <dgm:cxn modelId="{FDDC27F1-A62B-4418-A50E-94CDFD07D2E1}" type="presOf" srcId="{D193E11A-D75F-4E35-BE1D-1F8A129D8271}" destId="{98824D57-2FE1-44BC-8348-23DF52FE73D6}" srcOrd="0" destOrd="0" presId="urn:microsoft.com/office/officeart/2005/8/layout/default"/>
    <dgm:cxn modelId="{3D16DFF9-5CCC-443A-A1A6-1FCBF536430B}" type="presOf" srcId="{AC189AD3-73F9-4CA9-9F87-46585F486F75}" destId="{7F9556DC-C90F-405F-92FC-2B1FAA035C7C}" srcOrd="0" destOrd="0" presId="urn:microsoft.com/office/officeart/2005/8/layout/default"/>
    <dgm:cxn modelId="{405CFE3B-98D2-43C7-8835-ED896A71EB78}" type="presParOf" srcId="{C81210E2-799E-4C3B-93E4-63704EF5379F}" destId="{228ECB57-F575-4AF1-894B-8D1B36B1183A}" srcOrd="0" destOrd="0" presId="urn:microsoft.com/office/officeart/2005/8/layout/default"/>
    <dgm:cxn modelId="{AE504261-6440-40EC-AF83-C130E6FB1D80}" type="presParOf" srcId="{C81210E2-799E-4C3B-93E4-63704EF5379F}" destId="{AF536746-80CD-4262-816B-C8FC57F1F55D}" srcOrd="1" destOrd="0" presId="urn:microsoft.com/office/officeart/2005/8/layout/default"/>
    <dgm:cxn modelId="{D44A3329-CC61-4F49-9027-39F9F3A613C1}" type="presParOf" srcId="{C81210E2-799E-4C3B-93E4-63704EF5379F}" destId="{7EEEA743-9CE9-4EEA-9F61-78659A09886B}" srcOrd="2" destOrd="0" presId="urn:microsoft.com/office/officeart/2005/8/layout/default"/>
    <dgm:cxn modelId="{81A8DDD3-5162-4212-8DBC-B9D14B49778B}" type="presParOf" srcId="{C81210E2-799E-4C3B-93E4-63704EF5379F}" destId="{E9C54496-0693-4FE7-8066-84983DF0767F}" srcOrd="3" destOrd="0" presId="urn:microsoft.com/office/officeart/2005/8/layout/default"/>
    <dgm:cxn modelId="{0930C121-844C-49F9-B767-D51989010F10}" type="presParOf" srcId="{C81210E2-799E-4C3B-93E4-63704EF5379F}" destId="{7F9556DC-C90F-405F-92FC-2B1FAA035C7C}" srcOrd="4" destOrd="0" presId="urn:microsoft.com/office/officeart/2005/8/layout/default"/>
    <dgm:cxn modelId="{BB91FBCA-EE66-4612-B2A3-C9C68C771054}" type="presParOf" srcId="{C81210E2-799E-4C3B-93E4-63704EF5379F}" destId="{25E49D7C-4918-4CBD-B135-8D3916C1A2BD}" srcOrd="5" destOrd="0" presId="urn:microsoft.com/office/officeart/2005/8/layout/default"/>
    <dgm:cxn modelId="{73024AF5-43B2-47CE-A94C-BC06ABAA34BF}" type="presParOf" srcId="{C81210E2-799E-4C3B-93E4-63704EF5379F}" destId="{75E77EFA-92A7-4F25-89E5-F74E0A1FE75C}" srcOrd="6" destOrd="0" presId="urn:microsoft.com/office/officeart/2005/8/layout/default"/>
    <dgm:cxn modelId="{3D87661F-9310-4ADF-8C4C-A03B84B64382}" type="presParOf" srcId="{C81210E2-799E-4C3B-93E4-63704EF5379F}" destId="{990ED3B4-D7A1-4A48-A57D-E1A7A2203857}" srcOrd="7" destOrd="0" presId="urn:microsoft.com/office/officeart/2005/8/layout/default"/>
    <dgm:cxn modelId="{28E5A872-57E9-41B0-B3B5-D6CE3EF972CB}" type="presParOf" srcId="{C81210E2-799E-4C3B-93E4-63704EF5379F}" destId="{868AF2BD-63AA-41F8-A6A2-D2AD843AFBBC}" srcOrd="8" destOrd="0" presId="urn:microsoft.com/office/officeart/2005/8/layout/default"/>
    <dgm:cxn modelId="{84CFC5F0-1A3B-4ABE-AE8E-DC7A218D3436}" type="presParOf" srcId="{C81210E2-799E-4C3B-93E4-63704EF5379F}" destId="{7FDBF61D-931F-4E5B-854C-6FD5967D8917}" srcOrd="9" destOrd="0" presId="urn:microsoft.com/office/officeart/2005/8/layout/default"/>
    <dgm:cxn modelId="{CC5286CF-34B1-44CB-9424-901BA692F33B}" type="presParOf" srcId="{C81210E2-799E-4C3B-93E4-63704EF5379F}" destId="{98824D57-2FE1-44BC-8348-23DF52FE73D6}"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ECB57-F575-4AF1-894B-8D1B36B1183A}">
      <dsp:nvSpPr>
        <dsp:cNvPr id="0" name=""/>
        <dsp:cNvSpPr/>
      </dsp:nvSpPr>
      <dsp:spPr>
        <a:xfrm>
          <a:off x="616661" y="1711"/>
          <a:ext cx="2361426" cy="141685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Decision Trees</a:t>
          </a:r>
        </a:p>
      </dsp:txBody>
      <dsp:txXfrm>
        <a:off x="616661" y="1711"/>
        <a:ext cx="2361426" cy="1416855"/>
      </dsp:txXfrm>
    </dsp:sp>
    <dsp:sp modelId="{7EEEA743-9CE9-4EEA-9F61-78659A09886B}">
      <dsp:nvSpPr>
        <dsp:cNvPr id="0" name=""/>
        <dsp:cNvSpPr/>
      </dsp:nvSpPr>
      <dsp:spPr>
        <a:xfrm>
          <a:off x="3214230" y="1711"/>
          <a:ext cx="2361426" cy="1416855"/>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Naïve Bayes</a:t>
          </a:r>
        </a:p>
      </dsp:txBody>
      <dsp:txXfrm>
        <a:off x="3214230" y="1711"/>
        <a:ext cx="2361426" cy="1416855"/>
      </dsp:txXfrm>
    </dsp:sp>
    <dsp:sp modelId="{7F9556DC-C90F-405F-92FC-2B1FAA035C7C}">
      <dsp:nvSpPr>
        <dsp:cNvPr id="0" name=""/>
        <dsp:cNvSpPr/>
      </dsp:nvSpPr>
      <dsp:spPr>
        <a:xfrm>
          <a:off x="616661" y="1654710"/>
          <a:ext cx="2361426" cy="1416855"/>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Random Forest</a:t>
          </a:r>
        </a:p>
      </dsp:txBody>
      <dsp:txXfrm>
        <a:off x="616661" y="1654710"/>
        <a:ext cx="2361426" cy="1416855"/>
      </dsp:txXfrm>
    </dsp:sp>
    <dsp:sp modelId="{75E77EFA-92A7-4F25-89E5-F74E0A1FE75C}">
      <dsp:nvSpPr>
        <dsp:cNvPr id="0" name=""/>
        <dsp:cNvSpPr/>
      </dsp:nvSpPr>
      <dsp:spPr>
        <a:xfrm>
          <a:off x="3214230" y="1654710"/>
          <a:ext cx="2361426" cy="1416855"/>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Artificial Neural Network</a:t>
          </a:r>
        </a:p>
      </dsp:txBody>
      <dsp:txXfrm>
        <a:off x="3214230" y="1654710"/>
        <a:ext cx="2361426" cy="1416855"/>
      </dsp:txXfrm>
    </dsp:sp>
    <dsp:sp modelId="{868AF2BD-63AA-41F8-A6A2-D2AD843AFBBC}">
      <dsp:nvSpPr>
        <dsp:cNvPr id="0" name=""/>
        <dsp:cNvSpPr/>
      </dsp:nvSpPr>
      <dsp:spPr>
        <a:xfrm>
          <a:off x="616661" y="3307708"/>
          <a:ext cx="2361426" cy="1416855"/>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Logistic Regression</a:t>
          </a:r>
        </a:p>
      </dsp:txBody>
      <dsp:txXfrm>
        <a:off x="616661" y="3307708"/>
        <a:ext cx="2361426" cy="1416855"/>
      </dsp:txXfrm>
    </dsp:sp>
    <dsp:sp modelId="{98824D57-2FE1-44BC-8348-23DF52FE73D6}">
      <dsp:nvSpPr>
        <dsp:cNvPr id="0" name=""/>
        <dsp:cNvSpPr/>
      </dsp:nvSpPr>
      <dsp:spPr>
        <a:xfrm>
          <a:off x="3214230" y="3307708"/>
          <a:ext cx="2361426" cy="1416855"/>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K-Nearest Neighbor</a:t>
          </a:r>
        </a:p>
      </dsp:txBody>
      <dsp:txXfrm>
        <a:off x="3214230" y="3307708"/>
        <a:ext cx="2361426" cy="14168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0441-A347-4C76-B717-9936F857C1E1}"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9AB37-7A2A-43DD-9E44-C24216C29A64}" type="slidenum">
              <a:rPr lang="en-US" smtClean="0"/>
              <a:t>‹#›</a:t>
            </a:fld>
            <a:endParaRPr lang="en-US"/>
          </a:p>
        </p:txBody>
      </p:sp>
    </p:spTree>
    <p:extLst>
      <p:ext uri="{BB962C8B-B14F-4D97-AF65-F5344CB8AC3E}">
        <p14:creationId xmlns:p14="http://schemas.microsoft.com/office/powerpoint/2010/main" val="402955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p>
        </p:txBody>
      </p:sp>
      <p:sp>
        <p:nvSpPr>
          <p:cNvPr id="4" name="Slide Number Placeholder 3"/>
          <p:cNvSpPr>
            <a:spLocks noGrp="1"/>
          </p:cNvSpPr>
          <p:nvPr>
            <p:ph type="sldNum" sz="quarter" idx="5"/>
          </p:nvPr>
        </p:nvSpPr>
        <p:spPr/>
        <p:txBody>
          <a:bodyPr/>
          <a:lstStyle/>
          <a:p>
            <a:fld id="{42F9AB37-7A2A-43DD-9E44-C24216C29A64}" type="slidenum">
              <a:rPr lang="en-US" smtClean="0"/>
              <a:t>1</a:t>
            </a:fld>
            <a:endParaRPr lang="en-US"/>
          </a:p>
        </p:txBody>
      </p:sp>
    </p:spTree>
    <p:extLst>
      <p:ext uri="{BB962C8B-B14F-4D97-AF65-F5344CB8AC3E}">
        <p14:creationId xmlns:p14="http://schemas.microsoft.com/office/powerpoint/2010/main" val="77566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r>
              <a:rPr lang="en-US" b="0" i="0" dirty="0">
                <a:solidFill>
                  <a:srgbClr val="292929"/>
                </a:solidFill>
                <a:effectLst/>
                <a:latin typeface="charter"/>
              </a:rPr>
              <a:t> assumes that similar things exist in close proximity. In other words, similar things are near to each other.</a:t>
            </a:r>
            <a:endParaRPr lang="en-US" dirty="0"/>
          </a:p>
        </p:txBody>
      </p:sp>
      <p:sp>
        <p:nvSpPr>
          <p:cNvPr id="4" name="Slide Number Placeholder 3"/>
          <p:cNvSpPr>
            <a:spLocks noGrp="1"/>
          </p:cNvSpPr>
          <p:nvPr>
            <p:ph type="sldNum" sz="quarter" idx="5"/>
          </p:nvPr>
        </p:nvSpPr>
        <p:spPr/>
        <p:txBody>
          <a:bodyPr/>
          <a:lstStyle/>
          <a:p>
            <a:fld id="{42F9AB37-7A2A-43DD-9E44-C24216C29A64}" type="slidenum">
              <a:rPr lang="en-US" smtClean="0"/>
              <a:t>20</a:t>
            </a:fld>
            <a:endParaRPr lang="en-US"/>
          </a:p>
        </p:txBody>
      </p:sp>
    </p:spTree>
    <p:extLst>
      <p:ext uri="{BB962C8B-B14F-4D97-AF65-F5344CB8AC3E}">
        <p14:creationId xmlns:p14="http://schemas.microsoft.com/office/powerpoint/2010/main" val="102404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42F9AB37-7A2A-43DD-9E44-C24216C29A64}" type="slidenum">
              <a:rPr lang="en-US" smtClean="0"/>
              <a:t>21</a:t>
            </a:fld>
            <a:endParaRPr lang="en-US"/>
          </a:p>
        </p:txBody>
      </p:sp>
    </p:spTree>
    <p:extLst>
      <p:ext uri="{BB962C8B-B14F-4D97-AF65-F5344CB8AC3E}">
        <p14:creationId xmlns:p14="http://schemas.microsoft.com/office/powerpoint/2010/main" val="2476429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ROC-AUV graph &amp; explanations (S)</a:t>
            </a:r>
          </a:p>
        </p:txBody>
      </p:sp>
      <p:sp>
        <p:nvSpPr>
          <p:cNvPr id="4" name="Slide Number Placeholder 3"/>
          <p:cNvSpPr>
            <a:spLocks noGrp="1"/>
          </p:cNvSpPr>
          <p:nvPr>
            <p:ph type="sldNum" sz="quarter" idx="5"/>
          </p:nvPr>
        </p:nvSpPr>
        <p:spPr/>
        <p:txBody>
          <a:bodyPr/>
          <a:lstStyle/>
          <a:p>
            <a:fld id="{42F9AB37-7A2A-43DD-9E44-C24216C29A64}" type="slidenum">
              <a:rPr lang="en-US" smtClean="0"/>
              <a:t>22</a:t>
            </a:fld>
            <a:endParaRPr lang="en-US"/>
          </a:p>
        </p:txBody>
      </p:sp>
    </p:spTree>
    <p:extLst>
      <p:ext uri="{BB962C8B-B14F-4D97-AF65-F5344CB8AC3E}">
        <p14:creationId xmlns:p14="http://schemas.microsoft.com/office/powerpoint/2010/main" val="391245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Lawmakers, medical organizations, policy holders (S)</a:t>
            </a:r>
          </a:p>
        </p:txBody>
      </p:sp>
      <p:sp>
        <p:nvSpPr>
          <p:cNvPr id="4" name="Slide Number Placeholder 3"/>
          <p:cNvSpPr>
            <a:spLocks noGrp="1"/>
          </p:cNvSpPr>
          <p:nvPr>
            <p:ph type="sldNum" sz="quarter" idx="5"/>
          </p:nvPr>
        </p:nvSpPr>
        <p:spPr/>
        <p:txBody>
          <a:bodyPr/>
          <a:lstStyle/>
          <a:p>
            <a:fld id="{42F9AB37-7A2A-43DD-9E44-C24216C29A64}" type="slidenum">
              <a:rPr lang="en-US" smtClean="0"/>
              <a:t>23</a:t>
            </a:fld>
            <a:endParaRPr lang="en-US"/>
          </a:p>
        </p:txBody>
      </p:sp>
    </p:spTree>
    <p:extLst>
      <p:ext uri="{BB962C8B-B14F-4D97-AF65-F5344CB8AC3E}">
        <p14:creationId xmlns:p14="http://schemas.microsoft.com/office/powerpoint/2010/main" val="1222657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one is the preferred predictive model (S)</a:t>
            </a:r>
          </a:p>
        </p:txBody>
      </p:sp>
      <p:sp>
        <p:nvSpPr>
          <p:cNvPr id="4" name="Slide Number Placeholder 3"/>
          <p:cNvSpPr>
            <a:spLocks noGrp="1"/>
          </p:cNvSpPr>
          <p:nvPr>
            <p:ph type="sldNum" sz="quarter" idx="5"/>
          </p:nvPr>
        </p:nvSpPr>
        <p:spPr/>
        <p:txBody>
          <a:bodyPr/>
          <a:lstStyle/>
          <a:p>
            <a:fld id="{42F9AB37-7A2A-43DD-9E44-C24216C29A64}" type="slidenum">
              <a:rPr lang="en-US" smtClean="0"/>
              <a:t>24</a:t>
            </a:fld>
            <a:endParaRPr lang="en-US"/>
          </a:p>
        </p:txBody>
      </p:sp>
    </p:spTree>
    <p:extLst>
      <p:ext uri="{BB962C8B-B14F-4D97-AF65-F5344CB8AC3E}">
        <p14:creationId xmlns:p14="http://schemas.microsoft.com/office/powerpoint/2010/main" val="28759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Executive Summary, Business Understanding (P)</a:t>
            </a:r>
          </a:p>
          <a:p>
            <a:endParaRPr lang="en-US" dirty="0"/>
          </a:p>
          <a:p>
            <a:r>
              <a:rPr lang="en-US" sz="1200" dirty="0"/>
              <a:t>The problem that we are trying to solve is predicting the injury severity in car crashes. </a:t>
            </a:r>
          </a:p>
          <a:p>
            <a:r>
              <a:rPr lang="en-US" sz="1200" dirty="0"/>
              <a:t>We want to find the level of injury severity that people suffer from when they are involved in a car crash. </a:t>
            </a:r>
          </a:p>
          <a:p>
            <a:r>
              <a:rPr lang="en-US" sz="1200" dirty="0"/>
              <a:t>We are trying to solve this problem based on the accident data, the vehicle data, and the persons data. </a:t>
            </a:r>
          </a:p>
          <a:p>
            <a:endParaRPr lang="en-US" dirty="0"/>
          </a:p>
        </p:txBody>
      </p:sp>
      <p:sp>
        <p:nvSpPr>
          <p:cNvPr id="4" name="Slide Number Placeholder 3"/>
          <p:cNvSpPr>
            <a:spLocks noGrp="1"/>
          </p:cNvSpPr>
          <p:nvPr>
            <p:ph type="sldNum" sz="quarter" idx="5"/>
          </p:nvPr>
        </p:nvSpPr>
        <p:spPr/>
        <p:txBody>
          <a:bodyPr/>
          <a:lstStyle/>
          <a:p>
            <a:fld id="{42F9AB37-7A2A-43DD-9E44-C24216C29A64}" type="slidenum">
              <a:rPr lang="en-US" smtClean="0"/>
              <a:t>3</a:t>
            </a:fld>
            <a:endParaRPr lang="en-US"/>
          </a:p>
        </p:txBody>
      </p:sp>
    </p:spTree>
    <p:extLst>
      <p:ext uri="{BB962C8B-B14F-4D97-AF65-F5344CB8AC3E}">
        <p14:creationId xmlns:p14="http://schemas.microsoft.com/office/powerpoint/2010/main" val="182979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data related to different crashes in America for the year 2018 is captured. It includes data on the accident, the details of the person and the details of the vehicle. The data that is captured here is directly from an item on the police crash report or by interpreting the information that was provided in the crash report. It was obtained from the review of the crash diagrams, the police officers' written summary of the crash or with combinations of data elements on the report.</a:t>
            </a:r>
            <a:endParaRPr lang="en-US" b="0" dirty="0">
              <a:effectLst/>
            </a:endParaRPr>
          </a:p>
          <a:p>
            <a:endParaRPr lang="en-US" dirty="0"/>
          </a:p>
          <a:p>
            <a:pPr rtl="0"/>
            <a:r>
              <a:rPr lang="en-US" sz="1200" b="0" i="0" u="none" strike="noStrike" kern="1200" dirty="0">
                <a:solidFill>
                  <a:schemeClr val="tx1"/>
                </a:solidFill>
                <a:effectLst/>
                <a:latin typeface="+mn-lt"/>
                <a:ea typeface="+mn-ea"/>
                <a:cs typeface="+mn-cs"/>
              </a:rPr>
              <a:t>We have 4 SAS data files - Accident, Distract, Person &amp; Vehicle, that give us the details of car crashes that took place in the US for the year 2018. The datasets are a combination of different data types. Following are the different data files that we have and their details:</a:t>
            </a:r>
            <a:endParaRPr lang="en-US" b="0" dirty="0">
              <a:effectLst/>
            </a:endParaRPr>
          </a:p>
          <a:p>
            <a:pPr rtl="0"/>
            <a:r>
              <a:rPr lang="en-US"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Distract Data file has 11 columns with 86131 records, which includes information related to the distraction due to which the driver caused the accident and the location of the incident. Here, the primary keys are CASENUM (case number) &amp; VEH_NO (Vehicle number).</a:t>
            </a:r>
          </a:p>
          <a:p>
            <a:pPr rtl="0"/>
            <a:endParaRPr lang="en-US" b="0" dirty="0">
              <a:effectLst/>
            </a:endParaRPr>
          </a:p>
          <a:p>
            <a:pPr rtl="0"/>
            <a:r>
              <a:rPr lang="en-US" sz="1200" b="0" i="0" u="none" strike="noStrike" kern="1200" dirty="0">
                <a:solidFill>
                  <a:schemeClr val="tx1"/>
                </a:solidFill>
                <a:effectLst/>
                <a:latin typeface="+mn-lt"/>
                <a:ea typeface="+mn-ea"/>
                <a:cs typeface="+mn-cs"/>
              </a:rPr>
              <a:t>The Vehicle Data file has 87 columns with 86105 records, which give information about vehicle details like its age, type, model year, surface condition of the road, traffic control devices, and other related data. Here, the primary keys are CASENUM (case number) &amp; VEH_NO (Vehicle number).</a:t>
            </a:r>
          </a:p>
          <a:p>
            <a:pPr rtl="0"/>
            <a:endParaRPr lang="en-US" b="0" dirty="0">
              <a:effectLst/>
            </a:endParaRPr>
          </a:p>
          <a:p>
            <a:pPr rtl="0"/>
            <a:r>
              <a:rPr lang="en-US" sz="1200" b="0" i="0" u="none" strike="noStrike" kern="1200" dirty="0">
                <a:solidFill>
                  <a:schemeClr val="tx1"/>
                </a:solidFill>
                <a:effectLst/>
                <a:latin typeface="+mn-lt"/>
                <a:ea typeface="+mn-ea"/>
                <a:cs typeface="+mn-cs"/>
              </a:rPr>
              <a:t>The Person Data file has 54 columns with 130230 records, which provides details regarding the people involved in the crash like their age, seat position, the severity of their injuries, and other similar data. Here, the primary keys are CASENUM (case number), VEH_NO (Vehicle number) &amp; PER_NO (</a:t>
            </a:r>
            <a:r>
              <a:rPr lang="en-US" sz="1200" b="0" i="0" u="none" strike="noStrike" kern="1200" dirty="0" err="1">
                <a:solidFill>
                  <a:schemeClr val="tx1"/>
                </a:solidFill>
                <a:effectLst/>
                <a:latin typeface="+mn-lt"/>
                <a:ea typeface="+mn-ea"/>
                <a:cs typeface="+mn-cs"/>
              </a:rPr>
              <a:t>PersonId</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Accident Data file has 51 columns with 48443 records, which gives information like the total number of vehicles in the accident, the number of persons involved in an accident, the time during which the accident happened, weather &amp; light conditions, manner of the collision, harmful events, and other related variables. Whether there was alcohol involved in the crash, the location of the car relative to the junction. Here, the primary key is CASENUM (case number).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dirty="0"/>
              <a:t>Our Dependent variable is in numeric format. It has values from 0 to 9, where 1, 2 value stands for low injury severity and 3, 4 value stands for high injury severity. All the other variables are either not reported or show no injury. Hence, to convert it into a binary format we are grouping the values 1 and 2 as low, and 3 and 4 values as high. </a:t>
            </a:r>
          </a:p>
          <a:p>
            <a:r>
              <a:rPr lang="en-US" sz="1200" dirty="0"/>
              <a:t>Now, the dependent variable is in binary string format and can be used directly for set-based models like Decision Tree and Random Forest. For the number-based model, we will convert it into binary numeric variables 1 and 0 using the Rule Engine.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p:txBody>
      </p:sp>
      <p:sp>
        <p:nvSpPr>
          <p:cNvPr id="4" name="Slide Number Placeholder 3"/>
          <p:cNvSpPr>
            <a:spLocks noGrp="1"/>
          </p:cNvSpPr>
          <p:nvPr>
            <p:ph type="sldNum" sz="quarter" idx="5"/>
          </p:nvPr>
        </p:nvSpPr>
        <p:spPr/>
        <p:txBody>
          <a:bodyPr/>
          <a:lstStyle/>
          <a:p>
            <a:fld id="{42F9AB37-7A2A-43DD-9E44-C24216C29A64}" type="slidenum">
              <a:rPr lang="en-US" smtClean="0"/>
              <a:t>4</a:t>
            </a:fld>
            <a:endParaRPr lang="en-US"/>
          </a:p>
        </p:txBody>
      </p:sp>
    </p:spTree>
    <p:extLst>
      <p:ext uri="{BB962C8B-B14F-4D97-AF65-F5344CB8AC3E}">
        <p14:creationId xmlns:p14="http://schemas.microsoft.com/office/powerpoint/2010/main" val="249886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data related to different crashes in America for the year 2018 is captured. It includes data on the accident, the details of the person and the details of the vehicle. The data that is captured here is directly from an item on the police crash report or by interpreting the information that was provided in the crash report. It was obtained from the review of the crash diagrams, the police officers' written summary of the crash or with combinations of data elements on the report.</a:t>
            </a:r>
            <a:endParaRPr lang="en-US" b="0" dirty="0">
              <a:effectLst/>
            </a:endParaRPr>
          </a:p>
          <a:p>
            <a:endParaRPr lang="en-US" dirty="0"/>
          </a:p>
          <a:p>
            <a:pPr rtl="0"/>
            <a:r>
              <a:rPr lang="en-US" sz="1200" b="0" i="0" u="none" strike="noStrike" kern="1200" dirty="0">
                <a:solidFill>
                  <a:schemeClr val="tx1"/>
                </a:solidFill>
                <a:effectLst/>
                <a:latin typeface="+mn-lt"/>
                <a:ea typeface="+mn-ea"/>
                <a:cs typeface="+mn-cs"/>
              </a:rPr>
              <a:t>We have 4 SAS data files - Accident, Distract, Person &amp; Vehicle, that give us the details of car crashes that took place in the US for the year 2018. The datasets are a combination of different data types. Following are the different data files that we have and their details:</a:t>
            </a:r>
            <a:endParaRPr lang="en-US" b="0" dirty="0">
              <a:effectLst/>
            </a:endParaRPr>
          </a:p>
          <a:p>
            <a:pPr rtl="0"/>
            <a:r>
              <a:rPr lang="en-US"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Distract Data file has 11 columns with 86131 records, which includes information related to the distraction due to which the driver caused the accident and the location of the incident. Here, the primary keys are CASENUM (case number) &amp; VEH_NO (Vehicle number).</a:t>
            </a:r>
          </a:p>
          <a:p>
            <a:pPr rtl="0"/>
            <a:endParaRPr lang="en-US" b="0" dirty="0">
              <a:effectLst/>
            </a:endParaRPr>
          </a:p>
          <a:p>
            <a:pPr rtl="0"/>
            <a:r>
              <a:rPr lang="en-US" sz="1200" b="0" i="0" u="none" strike="noStrike" kern="1200" dirty="0">
                <a:solidFill>
                  <a:schemeClr val="tx1"/>
                </a:solidFill>
                <a:effectLst/>
                <a:latin typeface="+mn-lt"/>
                <a:ea typeface="+mn-ea"/>
                <a:cs typeface="+mn-cs"/>
              </a:rPr>
              <a:t>The Vehicle Data file has 87 columns with 86105 records, which give information about vehicle details like its age, type, model year, surface condition of the road, traffic control devices, and other related data. Here, the primary keys are CASENUM (case number) &amp; VEH_NO (Vehicle number).</a:t>
            </a:r>
          </a:p>
          <a:p>
            <a:pPr rtl="0"/>
            <a:endParaRPr lang="en-US" b="0" dirty="0">
              <a:effectLst/>
            </a:endParaRPr>
          </a:p>
          <a:p>
            <a:pPr rtl="0"/>
            <a:r>
              <a:rPr lang="en-US" sz="1200" b="0" i="0" u="none" strike="noStrike" kern="1200" dirty="0">
                <a:solidFill>
                  <a:schemeClr val="tx1"/>
                </a:solidFill>
                <a:effectLst/>
                <a:latin typeface="+mn-lt"/>
                <a:ea typeface="+mn-ea"/>
                <a:cs typeface="+mn-cs"/>
              </a:rPr>
              <a:t>The Person Data file has 54 columns with 130230 records, which provides details regarding the people involved in the crash like their age, seat position, the severity of their injuries, and other similar data. Here, the primary keys are CASENUM (case number), VEH_NO (Vehicle number) &amp; PER_NO (</a:t>
            </a:r>
            <a:r>
              <a:rPr lang="en-US" sz="1200" b="0" i="0" u="none" strike="noStrike" kern="1200" dirty="0" err="1">
                <a:solidFill>
                  <a:schemeClr val="tx1"/>
                </a:solidFill>
                <a:effectLst/>
                <a:latin typeface="+mn-lt"/>
                <a:ea typeface="+mn-ea"/>
                <a:cs typeface="+mn-cs"/>
              </a:rPr>
              <a:t>PersonId</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Accident Data file has 51 columns with 48443 records, which gives information like the total number of vehicles in the accident, the number of persons involved in an accident, the time during which the accident happened, weather &amp; light conditions, manner of the collision, harmful events, and other related variables. Whether there was alcohol involved in the crash, the location of the car relative to the junction. Here, the primary key is CASENUM (case number).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dirty="0"/>
              <a:t>Our Dependent variable is in numeric format. It has values from 0 to 9, where 1, 2 value stands for low injury severity and 3, 4 value stands for high injury severity. All the other variables are either not reported or show no injury. Hence, to convert it into a binary format we are grouping the values 1 and 2 as low, and 3 and 4 values as high. </a:t>
            </a:r>
          </a:p>
          <a:p>
            <a:r>
              <a:rPr lang="en-US" sz="1200" dirty="0"/>
              <a:t>Now, the dependent variable is in binary string format and can be used directly for set-based models like Decision Tree and Random Forest. For the number-based model, we will convert it into binary numeric variables 1 and 0 using the Rule Engine.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p:txBody>
      </p:sp>
      <p:sp>
        <p:nvSpPr>
          <p:cNvPr id="4" name="Slide Number Placeholder 3"/>
          <p:cNvSpPr>
            <a:spLocks noGrp="1"/>
          </p:cNvSpPr>
          <p:nvPr>
            <p:ph type="sldNum" sz="quarter" idx="5"/>
          </p:nvPr>
        </p:nvSpPr>
        <p:spPr/>
        <p:txBody>
          <a:bodyPr/>
          <a:lstStyle/>
          <a:p>
            <a:fld id="{42F9AB37-7A2A-43DD-9E44-C24216C29A64}" type="slidenum">
              <a:rPr lang="en-US" smtClean="0"/>
              <a:t>5</a:t>
            </a:fld>
            <a:endParaRPr lang="en-US"/>
          </a:p>
        </p:txBody>
      </p:sp>
    </p:spTree>
    <p:extLst>
      <p:ext uri="{BB962C8B-B14F-4D97-AF65-F5344CB8AC3E}">
        <p14:creationId xmlns:p14="http://schemas.microsoft.com/office/powerpoint/2010/main" val="1628993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F9AB37-7A2A-43DD-9E44-C24216C29A64}" type="slidenum">
              <a:rPr lang="en-US" smtClean="0"/>
              <a:t>6</a:t>
            </a:fld>
            <a:endParaRPr lang="en-US"/>
          </a:p>
        </p:txBody>
      </p:sp>
    </p:spTree>
    <p:extLst>
      <p:ext uri="{BB962C8B-B14F-4D97-AF65-F5344CB8AC3E}">
        <p14:creationId xmlns:p14="http://schemas.microsoft.com/office/powerpoint/2010/main" val="282505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F9AB37-7A2A-43DD-9E44-C24216C29A64}" type="slidenum">
              <a:rPr lang="en-US" smtClean="0"/>
              <a:t>14</a:t>
            </a:fld>
            <a:endParaRPr lang="en-US"/>
          </a:p>
        </p:txBody>
      </p:sp>
    </p:spTree>
    <p:extLst>
      <p:ext uri="{BB962C8B-B14F-4D97-AF65-F5344CB8AC3E}">
        <p14:creationId xmlns:p14="http://schemas.microsoft.com/office/powerpoint/2010/main" val="163009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 model does?</a:t>
            </a:r>
          </a:p>
          <a:p>
            <a:r>
              <a:rPr lang="en-US" dirty="0"/>
              <a:t>Confusion Metrix</a:t>
            </a:r>
          </a:p>
          <a:p>
            <a:r>
              <a:rPr lang="en-US" dirty="0"/>
              <a:t>Accuracy Metrix (Accuracy, Sensitivity, Specificity)</a:t>
            </a:r>
          </a:p>
          <a:p>
            <a:r>
              <a:rPr lang="en-US" dirty="0"/>
              <a:t>Prediction Accuracy (ROC Curve)</a:t>
            </a:r>
          </a:p>
        </p:txBody>
      </p:sp>
      <p:sp>
        <p:nvSpPr>
          <p:cNvPr id="4" name="Slide Number Placeholder 3"/>
          <p:cNvSpPr>
            <a:spLocks noGrp="1"/>
          </p:cNvSpPr>
          <p:nvPr>
            <p:ph type="sldNum" sz="quarter" idx="5"/>
          </p:nvPr>
        </p:nvSpPr>
        <p:spPr/>
        <p:txBody>
          <a:bodyPr/>
          <a:lstStyle/>
          <a:p>
            <a:fld id="{42F9AB37-7A2A-43DD-9E44-C24216C29A64}" type="slidenum">
              <a:rPr lang="en-US" smtClean="0"/>
              <a:t>15</a:t>
            </a:fld>
            <a:endParaRPr lang="en-US"/>
          </a:p>
        </p:txBody>
      </p:sp>
    </p:spTree>
    <p:extLst>
      <p:ext uri="{BB962C8B-B14F-4D97-AF65-F5344CB8AC3E}">
        <p14:creationId xmlns:p14="http://schemas.microsoft.com/office/powerpoint/2010/main" val="3159241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
            </a:r>
          </a:p>
        </p:txBody>
      </p:sp>
      <p:sp>
        <p:nvSpPr>
          <p:cNvPr id="4" name="Slide Number Placeholder 3"/>
          <p:cNvSpPr>
            <a:spLocks noGrp="1"/>
          </p:cNvSpPr>
          <p:nvPr>
            <p:ph type="sldNum" sz="quarter" idx="5"/>
          </p:nvPr>
        </p:nvSpPr>
        <p:spPr/>
        <p:txBody>
          <a:bodyPr/>
          <a:lstStyle/>
          <a:p>
            <a:fld id="{42F9AB37-7A2A-43DD-9E44-C24216C29A64}" type="slidenum">
              <a:rPr lang="en-US" smtClean="0"/>
              <a:t>16</a:t>
            </a:fld>
            <a:endParaRPr lang="en-US"/>
          </a:p>
        </p:txBody>
      </p:sp>
    </p:spTree>
    <p:extLst>
      <p:ext uri="{BB962C8B-B14F-4D97-AF65-F5344CB8AC3E}">
        <p14:creationId xmlns:p14="http://schemas.microsoft.com/office/powerpoint/2010/main" val="382505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F9AB37-7A2A-43DD-9E44-C24216C29A64}" type="slidenum">
              <a:rPr lang="en-US" smtClean="0"/>
              <a:t>19</a:t>
            </a:fld>
            <a:endParaRPr lang="en-US"/>
          </a:p>
        </p:txBody>
      </p:sp>
    </p:spTree>
    <p:extLst>
      <p:ext uri="{BB962C8B-B14F-4D97-AF65-F5344CB8AC3E}">
        <p14:creationId xmlns:p14="http://schemas.microsoft.com/office/powerpoint/2010/main" val="255273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7DBE-C83C-4D6F-8AB6-05F97CA07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F24EB-35E4-4F99-82C5-E01411F64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CDC93-3D94-457C-98DA-9CD659EAD7AC}"/>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5" name="Footer Placeholder 4">
            <a:extLst>
              <a:ext uri="{FF2B5EF4-FFF2-40B4-BE49-F238E27FC236}">
                <a16:creationId xmlns:a16="http://schemas.microsoft.com/office/drawing/2014/main" id="{B47AA716-8DE8-4717-88F5-3106D4199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6D11F-6510-4641-859A-2B4B2EFC325A}"/>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30216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FB3-E29B-4C20-A948-805D552222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63C07A-7CB0-4022-AE0C-8F4DCA253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A6B72-F4F0-4223-A1CB-C31478A13B51}"/>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5" name="Footer Placeholder 4">
            <a:extLst>
              <a:ext uri="{FF2B5EF4-FFF2-40B4-BE49-F238E27FC236}">
                <a16:creationId xmlns:a16="http://schemas.microsoft.com/office/drawing/2014/main" id="{5C29DAFD-2850-442E-B128-1E8857EB4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3E033-D122-4C1A-9B68-66B001261FB1}"/>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182677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63874-6D33-4205-970E-A6C6C1DF86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C240DB-F30F-4E8E-974A-230503A53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E2E09-F79A-4B13-9767-D838C28E5730}"/>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5" name="Footer Placeholder 4">
            <a:extLst>
              <a:ext uri="{FF2B5EF4-FFF2-40B4-BE49-F238E27FC236}">
                <a16:creationId xmlns:a16="http://schemas.microsoft.com/office/drawing/2014/main" id="{0FE559DD-103C-474E-A3ED-917E4E469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53415-C10E-4B0A-B149-E2DF2E19FAAD}"/>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879186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DB8A-D6BC-E04F-AC21-83882C938634}"/>
              </a:ext>
            </a:extLst>
          </p:cNvPr>
          <p:cNvSpPr>
            <a:spLocks noGrp="1"/>
          </p:cNvSpPr>
          <p:nvPr>
            <p:ph type="ctrTitle" hasCustomPrompt="1"/>
          </p:nvPr>
        </p:nvSpPr>
        <p:spPr>
          <a:xfrm>
            <a:off x="1524000" y="3008885"/>
            <a:ext cx="9144000" cy="840230"/>
          </a:xfrm>
        </p:spPr>
        <p:txBody>
          <a:bodyPr anchor="b">
            <a:spAutoFit/>
          </a:bodyPr>
          <a:lstStyle>
            <a:lvl1pPr algn="ctr">
              <a:defRPr sz="5400">
                <a:solidFill>
                  <a:schemeClr val="bg1"/>
                </a:solidFill>
              </a:defRPr>
            </a:lvl1pPr>
          </a:lstStyle>
          <a:p>
            <a:r>
              <a:rPr lang="en-US" dirty="0"/>
              <a:t>Your Title Goes Here</a:t>
            </a:r>
          </a:p>
        </p:txBody>
      </p:sp>
      <p:sp>
        <p:nvSpPr>
          <p:cNvPr id="3" name="Subtitle 2">
            <a:extLst>
              <a:ext uri="{FF2B5EF4-FFF2-40B4-BE49-F238E27FC236}">
                <a16:creationId xmlns:a16="http://schemas.microsoft.com/office/drawing/2014/main" id="{CD2204F9-9FAB-4B49-8B3B-C1CB091E3B93}"/>
              </a:ext>
            </a:extLst>
          </p:cNvPr>
          <p:cNvSpPr>
            <a:spLocks noGrp="1"/>
          </p:cNvSpPr>
          <p:nvPr>
            <p:ph type="subTitle" idx="1" hasCustomPrompt="1"/>
          </p:nvPr>
        </p:nvSpPr>
        <p:spPr>
          <a:xfrm>
            <a:off x="1524000" y="4051036"/>
            <a:ext cx="9144000" cy="424732"/>
          </a:xfrm>
        </p:spPr>
        <p:txBody>
          <a:bodyPr>
            <a:spAutoFit/>
          </a:bodyPr>
          <a:lstStyle>
            <a:lvl1pPr marL="0" indent="0" algn="ctr">
              <a:buNone/>
              <a:defRPr sz="2400" b="0" i="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pic>
        <p:nvPicPr>
          <p:cNvPr id="5" name="Picture 2" descr="Image result for ok state logo png">
            <a:extLst>
              <a:ext uri="{FF2B5EF4-FFF2-40B4-BE49-F238E27FC236}">
                <a16:creationId xmlns:a16="http://schemas.microsoft.com/office/drawing/2014/main" id="{3C9D416B-35BC-4E2D-9C0E-78CD758B0D2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01166" y="660955"/>
            <a:ext cx="2789668" cy="163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9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0A-4F48-4D6D-B0EE-567DA8210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94C61-A0A1-4418-B47B-5EA2158542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9597F-A116-4FCD-8A46-CA51CE2DC7F8}"/>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5" name="Footer Placeholder 4">
            <a:extLst>
              <a:ext uri="{FF2B5EF4-FFF2-40B4-BE49-F238E27FC236}">
                <a16:creationId xmlns:a16="http://schemas.microsoft.com/office/drawing/2014/main" id="{2980178B-E8CD-4579-B55B-87318C641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881B4-A001-4A32-80B6-EF0546E21F51}"/>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17705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B99A-FB2A-41A2-AF28-6F3488F32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A2629B-8F9C-456E-8A08-CF4003085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C7C1C2-16A2-4536-BD75-87704AE506ED}"/>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5" name="Footer Placeholder 4">
            <a:extLst>
              <a:ext uri="{FF2B5EF4-FFF2-40B4-BE49-F238E27FC236}">
                <a16:creationId xmlns:a16="http://schemas.microsoft.com/office/drawing/2014/main" id="{008C660E-6154-45B7-97F9-31112A26A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39DB8-3583-47B3-9EEA-4832692992B1}"/>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368028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70C4-9562-4E2D-B1F8-BF3F800FA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18F842-DE00-4F69-9D9E-35A8E114E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F95860-1EA3-4A82-B110-B0599C0989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E068C-A340-4AF5-9C71-8EFBC02D0356}"/>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6" name="Footer Placeholder 5">
            <a:extLst>
              <a:ext uri="{FF2B5EF4-FFF2-40B4-BE49-F238E27FC236}">
                <a16:creationId xmlns:a16="http://schemas.microsoft.com/office/drawing/2014/main" id="{19C147B3-1739-424A-BAAA-5DE810983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5839C-AC51-4CC5-A651-6BEDBEC50762}"/>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378088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E9E8-4708-48A4-A459-65D694347B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DA74AC-540D-4660-86A5-711AB79AD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8B46C-13A0-434C-A55C-1D0E73D82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FEAA95-1D46-417E-80B3-BB6793080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6F9AA-1121-41D8-AD5C-04AA357676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9FB907-2D1B-4E3F-955B-5D73297B3799}"/>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8" name="Footer Placeholder 7">
            <a:extLst>
              <a:ext uri="{FF2B5EF4-FFF2-40B4-BE49-F238E27FC236}">
                <a16:creationId xmlns:a16="http://schemas.microsoft.com/office/drawing/2014/main" id="{AA5A737C-1B9F-47AB-9A12-C15D262B4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5C6BC-99E9-4D49-8ACF-87C53974D2CD}"/>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307358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2682-4467-4837-A20A-60A453F54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7F8C9-D30C-4828-893A-5AFC93E846A1}"/>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4" name="Footer Placeholder 3">
            <a:extLst>
              <a:ext uri="{FF2B5EF4-FFF2-40B4-BE49-F238E27FC236}">
                <a16:creationId xmlns:a16="http://schemas.microsoft.com/office/drawing/2014/main" id="{AA91D577-6506-4445-879B-61A8B56800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A1020-B6DB-435B-9BA0-D795290A2922}"/>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347878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EB533-4E8C-459E-AA2E-28739FBBC4E7}"/>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3" name="Footer Placeholder 2">
            <a:extLst>
              <a:ext uri="{FF2B5EF4-FFF2-40B4-BE49-F238E27FC236}">
                <a16:creationId xmlns:a16="http://schemas.microsoft.com/office/drawing/2014/main" id="{FEF8468B-3F88-4E02-AA4F-8297D6004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77519-5124-4DAE-BEFC-67472BD27535}"/>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346495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37C6-BA85-4358-B5E6-333016ABC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E652F8-8807-4DE0-9E02-5C2FFF7E3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0B3D05-71D3-4626-9785-288639489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61146-2C78-4F27-BD04-81EC3914572C}"/>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6" name="Footer Placeholder 5">
            <a:extLst>
              <a:ext uri="{FF2B5EF4-FFF2-40B4-BE49-F238E27FC236}">
                <a16:creationId xmlns:a16="http://schemas.microsoft.com/office/drawing/2014/main" id="{8B38D6A8-5EA2-4BC9-8273-47034383A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BE7E9-8FDF-4736-9C96-70C207A0737E}"/>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129256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A60A-B3B4-4430-9219-FDE4E2707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15CB40-4289-4E27-A587-199B46996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4D0F00-D508-4F0B-A730-4C551C9E0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A5308-2A57-43B4-A576-F5D083F44C9F}"/>
              </a:ext>
            </a:extLst>
          </p:cNvPr>
          <p:cNvSpPr>
            <a:spLocks noGrp="1"/>
          </p:cNvSpPr>
          <p:nvPr>
            <p:ph type="dt" sz="half" idx="10"/>
          </p:nvPr>
        </p:nvSpPr>
        <p:spPr/>
        <p:txBody>
          <a:bodyPr/>
          <a:lstStyle/>
          <a:p>
            <a:fld id="{C09AE4FC-1011-4E3C-92A7-7F2B87F1259A}" type="datetimeFigureOut">
              <a:rPr lang="en-US" smtClean="0"/>
              <a:t>12/10/2020</a:t>
            </a:fld>
            <a:endParaRPr lang="en-US"/>
          </a:p>
        </p:txBody>
      </p:sp>
      <p:sp>
        <p:nvSpPr>
          <p:cNvPr id="6" name="Footer Placeholder 5">
            <a:extLst>
              <a:ext uri="{FF2B5EF4-FFF2-40B4-BE49-F238E27FC236}">
                <a16:creationId xmlns:a16="http://schemas.microsoft.com/office/drawing/2014/main" id="{DDA6F581-3D5F-49CF-A7E6-FBB2FCB12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84711-90A6-44EB-84A0-5E80EA77A7B7}"/>
              </a:ext>
            </a:extLst>
          </p:cNvPr>
          <p:cNvSpPr>
            <a:spLocks noGrp="1"/>
          </p:cNvSpPr>
          <p:nvPr>
            <p:ph type="sldNum" sz="quarter" idx="12"/>
          </p:nvPr>
        </p:nvSpPr>
        <p:spPr/>
        <p:txBody>
          <a:bodyPr/>
          <a:lstStyle/>
          <a:p>
            <a:fld id="{FD4648B1-2650-4D33-B370-0B61A08FC54E}" type="slidenum">
              <a:rPr lang="en-US" smtClean="0"/>
              <a:t>‹#›</a:t>
            </a:fld>
            <a:endParaRPr lang="en-US"/>
          </a:p>
        </p:txBody>
      </p:sp>
    </p:spTree>
    <p:extLst>
      <p:ext uri="{BB962C8B-B14F-4D97-AF65-F5344CB8AC3E}">
        <p14:creationId xmlns:p14="http://schemas.microsoft.com/office/powerpoint/2010/main" val="4609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B3DC3-911E-42FB-BEB8-BDB2F5F2E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A7D8C6-1C58-4DC9-9F97-884064875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A5E03-A391-4B8E-9898-A0BC834C5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AE4FC-1011-4E3C-92A7-7F2B87F1259A}" type="datetimeFigureOut">
              <a:rPr lang="en-US" smtClean="0"/>
              <a:t>12/10/2020</a:t>
            </a:fld>
            <a:endParaRPr lang="en-US"/>
          </a:p>
        </p:txBody>
      </p:sp>
      <p:sp>
        <p:nvSpPr>
          <p:cNvPr id="5" name="Footer Placeholder 4">
            <a:extLst>
              <a:ext uri="{FF2B5EF4-FFF2-40B4-BE49-F238E27FC236}">
                <a16:creationId xmlns:a16="http://schemas.microsoft.com/office/drawing/2014/main" id="{A5708897-A8B0-4ECC-872B-EBE4AFDB6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D7C67-053A-4676-8D31-BB6D3A81F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648B1-2650-4D33-B370-0B61A08FC54E}" type="slidenum">
              <a:rPr lang="en-US" smtClean="0"/>
              <a:t>‹#›</a:t>
            </a:fld>
            <a:endParaRPr lang="en-US"/>
          </a:p>
        </p:txBody>
      </p:sp>
    </p:spTree>
    <p:extLst>
      <p:ext uri="{BB962C8B-B14F-4D97-AF65-F5344CB8AC3E}">
        <p14:creationId xmlns:p14="http://schemas.microsoft.com/office/powerpoint/2010/main" val="2395630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69F50-16C8-4E60-9DD2-D11B23B6C452}"/>
              </a:ext>
            </a:extLst>
          </p:cNvPr>
          <p:cNvSpPr>
            <a:spLocks noGrp="1"/>
          </p:cNvSpPr>
          <p:nvPr>
            <p:ph type="ctrTitle"/>
          </p:nvPr>
        </p:nvSpPr>
        <p:spPr>
          <a:xfrm>
            <a:off x="1524000" y="2338150"/>
            <a:ext cx="9144000" cy="840230"/>
          </a:xfrm>
        </p:spPr>
        <p:txBody>
          <a:bodyPr/>
          <a:lstStyle/>
          <a:p>
            <a:r>
              <a:rPr lang="en-US">
                <a:latin typeface="Times New Roman" panose="02020603050405020304" pitchFamily="18" charset="0"/>
                <a:cs typeface="Times New Roman" panose="02020603050405020304" pitchFamily="18" charset="0"/>
              </a:rPr>
              <a:t>MSIS 5633</a:t>
            </a:r>
            <a:endParaRPr lang="en-US"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A03E8B3D-A930-45B1-9BB4-CFE2EC96EAAD}"/>
              </a:ext>
            </a:extLst>
          </p:cNvPr>
          <p:cNvSpPr>
            <a:spLocks noGrp="1"/>
          </p:cNvSpPr>
          <p:nvPr>
            <p:ph type="subTitle" idx="1"/>
          </p:nvPr>
        </p:nvSpPr>
        <p:spPr>
          <a:xfrm>
            <a:off x="1524000" y="3075057"/>
            <a:ext cx="9144000" cy="646331"/>
          </a:xfrm>
        </p:spPr>
        <p:txBody>
          <a:bodyPr/>
          <a:lstStyle/>
          <a:p>
            <a:r>
              <a:rPr lang="en-US" sz="4000" b="1" dirty="0">
                <a:latin typeface="Times New Roman" panose="02020603050405020304" pitchFamily="18" charset="0"/>
                <a:cs typeface="Times New Roman" panose="02020603050405020304" pitchFamily="18" charset="0"/>
              </a:rPr>
              <a:t>INJURY SEVERITY ANALYSIS</a:t>
            </a:r>
          </a:p>
        </p:txBody>
      </p:sp>
      <p:sp>
        <p:nvSpPr>
          <p:cNvPr id="2" name="Rectangle 1">
            <a:extLst>
              <a:ext uri="{FF2B5EF4-FFF2-40B4-BE49-F238E27FC236}">
                <a16:creationId xmlns:a16="http://schemas.microsoft.com/office/drawing/2014/main" id="{8CF13E00-6FD9-484F-A958-60F83F60777F}"/>
              </a:ext>
            </a:extLst>
          </p:cNvPr>
          <p:cNvSpPr/>
          <p:nvPr/>
        </p:nvSpPr>
        <p:spPr>
          <a:xfrm>
            <a:off x="7905750" y="4273300"/>
            <a:ext cx="3676650" cy="1631216"/>
          </a:xfrm>
          <a:prstGeom prst="rect">
            <a:avLst/>
          </a:prstGeom>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 :</a:t>
            </a:r>
          </a:p>
          <a:p>
            <a:pPr algn="ctr"/>
            <a:r>
              <a:rPr lang="en-US" sz="2000" b="1" dirty="0">
                <a:solidFill>
                  <a:schemeClr val="bg1"/>
                </a:solidFill>
                <a:latin typeface="Times New Roman" panose="02020603050405020304" pitchFamily="18" charset="0"/>
                <a:cs typeface="Times New Roman" panose="02020603050405020304" pitchFamily="18" charset="0"/>
              </a:rPr>
              <a:t>Shweta Parida</a:t>
            </a:r>
          </a:p>
          <a:p>
            <a:pPr algn="ctr"/>
            <a:r>
              <a:rPr lang="en-US" sz="2000" b="1" dirty="0">
                <a:solidFill>
                  <a:schemeClr val="bg1"/>
                </a:solidFill>
                <a:latin typeface="Times New Roman" panose="02020603050405020304" pitchFamily="18" charset="0"/>
                <a:cs typeface="Times New Roman" panose="02020603050405020304" pitchFamily="18" charset="0"/>
              </a:rPr>
              <a:t>Divya Peddapeta</a:t>
            </a:r>
          </a:p>
          <a:p>
            <a:pPr algn="ctr"/>
            <a:r>
              <a:rPr lang="en-US" sz="2000" b="1" dirty="0">
                <a:solidFill>
                  <a:schemeClr val="bg1"/>
                </a:solidFill>
                <a:latin typeface="Times New Roman" panose="02020603050405020304" pitchFamily="18" charset="0"/>
                <a:cs typeface="Times New Roman" panose="02020603050405020304" pitchFamily="18" charset="0"/>
              </a:rPr>
              <a:t>Philip Anderson</a:t>
            </a:r>
          </a:p>
          <a:p>
            <a:pPr algn="ctr"/>
            <a:r>
              <a:rPr lang="en-US" sz="2000" b="1" dirty="0">
                <a:solidFill>
                  <a:schemeClr val="bg1"/>
                </a:solidFill>
                <a:latin typeface="Times New Roman" panose="02020603050405020304" pitchFamily="18" charset="0"/>
                <a:cs typeface="Times New Roman" panose="02020603050405020304" pitchFamily="18" charset="0"/>
              </a:rPr>
              <a:t>Abhishek Bhale</a:t>
            </a:r>
          </a:p>
        </p:txBody>
      </p:sp>
    </p:spTree>
    <p:extLst>
      <p:ext uri="{BB962C8B-B14F-4D97-AF65-F5344CB8AC3E}">
        <p14:creationId xmlns:p14="http://schemas.microsoft.com/office/powerpoint/2010/main" val="262042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4867-3A42-48FA-B852-816A6F9623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endParaRPr lang="en-US" dirty="0"/>
          </a:p>
        </p:txBody>
      </p:sp>
      <p:pic>
        <p:nvPicPr>
          <p:cNvPr id="3" name="Picture 2">
            <a:extLst>
              <a:ext uri="{FF2B5EF4-FFF2-40B4-BE49-F238E27FC236}">
                <a16:creationId xmlns:a16="http://schemas.microsoft.com/office/drawing/2014/main" id="{DBDD9224-CB87-4CF5-97B1-0881A9E381FD}"/>
              </a:ext>
            </a:extLst>
          </p:cNvPr>
          <p:cNvPicPr>
            <a:picLocks noChangeAspect="1"/>
          </p:cNvPicPr>
          <p:nvPr/>
        </p:nvPicPr>
        <p:blipFill>
          <a:blip r:embed="rId2"/>
          <a:stretch>
            <a:fillRect/>
          </a:stretch>
        </p:blipFill>
        <p:spPr>
          <a:xfrm>
            <a:off x="5689600" y="2646473"/>
            <a:ext cx="5973670" cy="1414816"/>
          </a:xfrm>
          <a:prstGeom prst="rect">
            <a:avLst/>
          </a:prstGeom>
        </p:spPr>
      </p:pic>
      <p:sp>
        <p:nvSpPr>
          <p:cNvPr id="4" name="TextBox 3">
            <a:extLst>
              <a:ext uri="{FF2B5EF4-FFF2-40B4-BE49-F238E27FC236}">
                <a16:creationId xmlns:a16="http://schemas.microsoft.com/office/drawing/2014/main" id="{C0A08ACF-1B3B-4B64-945B-6AA93D3A8EE4}"/>
              </a:ext>
            </a:extLst>
          </p:cNvPr>
          <p:cNvSpPr txBox="1"/>
          <p:nvPr/>
        </p:nvSpPr>
        <p:spPr>
          <a:xfrm>
            <a:off x="838200" y="2658517"/>
            <a:ext cx="3333798" cy="1323439"/>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Row Filter </a:t>
            </a:r>
          </a:p>
          <a:p>
            <a:r>
              <a:rPr lang="en-US" sz="4000" dirty="0">
                <a:latin typeface="Times New Roman" panose="02020603050405020304" pitchFamily="18" charset="0"/>
                <a:cs typeface="Times New Roman" panose="02020603050405020304" pitchFamily="18" charset="0"/>
              </a:rPr>
              <a:t>for SEAT_POS</a:t>
            </a:r>
          </a:p>
        </p:txBody>
      </p:sp>
      <p:sp>
        <p:nvSpPr>
          <p:cNvPr id="5" name="Rectangle 4">
            <a:extLst>
              <a:ext uri="{FF2B5EF4-FFF2-40B4-BE49-F238E27FC236}">
                <a16:creationId xmlns:a16="http://schemas.microsoft.com/office/drawing/2014/main" id="{593557D6-7E2E-4F15-AB90-7ED7149C00CE}"/>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OSU - Oklahoma State University Logo Download Vector">
            <a:extLst>
              <a:ext uri="{FF2B5EF4-FFF2-40B4-BE49-F238E27FC236}">
                <a16:creationId xmlns:a16="http://schemas.microsoft.com/office/drawing/2014/main" id="{45E565B8-1208-4E54-B56F-9FA65BCBDF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91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A49F-10E2-4D38-8D3C-DEF94D598C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endParaRPr lang="en-US" dirty="0"/>
          </a:p>
        </p:txBody>
      </p:sp>
      <p:sp>
        <p:nvSpPr>
          <p:cNvPr id="3" name="TextBox 2">
            <a:extLst>
              <a:ext uri="{FF2B5EF4-FFF2-40B4-BE49-F238E27FC236}">
                <a16:creationId xmlns:a16="http://schemas.microsoft.com/office/drawing/2014/main" id="{B5686420-F014-4EFB-B09F-6A27D1B7AE03}"/>
              </a:ext>
            </a:extLst>
          </p:cNvPr>
          <p:cNvSpPr txBox="1"/>
          <p:nvPr/>
        </p:nvSpPr>
        <p:spPr>
          <a:xfrm>
            <a:off x="838200" y="2275857"/>
            <a:ext cx="5101653" cy="1323439"/>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Rule Engine </a:t>
            </a:r>
          </a:p>
          <a:p>
            <a:r>
              <a:rPr lang="en-US" sz="4000" dirty="0">
                <a:latin typeface="Times New Roman" panose="02020603050405020304" pitchFamily="18" charset="0"/>
                <a:cs typeface="Times New Roman" panose="02020603050405020304" pitchFamily="18" charset="0"/>
              </a:rPr>
              <a:t>for Aggregation of Data</a:t>
            </a:r>
          </a:p>
        </p:txBody>
      </p:sp>
      <p:pic>
        <p:nvPicPr>
          <p:cNvPr id="4" name="Picture 3">
            <a:extLst>
              <a:ext uri="{FF2B5EF4-FFF2-40B4-BE49-F238E27FC236}">
                <a16:creationId xmlns:a16="http://schemas.microsoft.com/office/drawing/2014/main" id="{E8B1E9E7-D86F-4BAA-95A9-F1EFF4ED18F8}"/>
              </a:ext>
            </a:extLst>
          </p:cNvPr>
          <p:cNvPicPr>
            <a:picLocks noChangeAspect="1"/>
          </p:cNvPicPr>
          <p:nvPr/>
        </p:nvPicPr>
        <p:blipFill>
          <a:blip r:embed="rId2"/>
          <a:stretch>
            <a:fillRect/>
          </a:stretch>
        </p:blipFill>
        <p:spPr>
          <a:xfrm>
            <a:off x="7772400" y="781554"/>
            <a:ext cx="3416819" cy="3201235"/>
          </a:xfrm>
          <a:prstGeom prst="rect">
            <a:avLst/>
          </a:prstGeom>
        </p:spPr>
      </p:pic>
      <p:pic>
        <p:nvPicPr>
          <p:cNvPr id="5" name="Picture 4">
            <a:extLst>
              <a:ext uri="{FF2B5EF4-FFF2-40B4-BE49-F238E27FC236}">
                <a16:creationId xmlns:a16="http://schemas.microsoft.com/office/drawing/2014/main" id="{A45FF256-56FA-4F4C-A64D-0463C9BA77BD}"/>
              </a:ext>
            </a:extLst>
          </p:cNvPr>
          <p:cNvPicPr>
            <a:picLocks noChangeAspect="1"/>
          </p:cNvPicPr>
          <p:nvPr/>
        </p:nvPicPr>
        <p:blipFill>
          <a:blip r:embed="rId3"/>
          <a:stretch>
            <a:fillRect/>
          </a:stretch>
        </p:blipFill>
        <p:spPr>
          <a:xfrm>
            <a:off x="1002781" y="4700833"/>
            <a:ext cx="10186438" cy="854348"/>
          </a:xfrm>
          <a:prstGeom prst="rect">
            <a:avLst/>
          </a:prstGeom>
        </p:spPr>
      </p:pic>
      <p:sp>
        <p:nvSpPr>
          <p:cNvPr id="6" name="Rectangle 5">
            <a:extLst>
              <a:ext uri="{FF2B5EF4-FFF2-40B4-BE49-F238E27FC236}">
                <a16:creationId xmlns:a16="http://schemas.microsoft.com/office/drawing/2014/main" id="{760EB541-F3E2-4277-8C73-F84F29A2AE34}"/>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OSU - Oklahoma State University Logo Download Vector">
            <a:extLst>
              <a:ext uri="{FF2B5EF4-FFF2-40B4-BE49-F238E27FC236}">
                <a16:creationId xmlns:a16="http://schemas.microsoft.com/office/drawing/2014/main" id="{0BF6A65C-7F6B-4808-BF2B-68BD49D55B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5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F6BF-9DD6-4299-BBC9-D031E918DBE1}"/>
              </a:ext>
            </a:extLst>
          </p:cNvPr>
          <p:cNvSpPr>
            <a:spLocks noGrp="1"/>
          </p:cNvSpPr>
          <p:nvPr>
            <p:ph type="title"/>
          </p:nvPr>
        </p:nvSpPr>
        <p:spPr>
          <a:xfrm>
            <a:off x="838200" y="207744"/>
            <a:ext cx="10515600" cy="1325563"/>
          </a:xfrm>
        </p:spPr>
        <p:txBody>
          <a:bodyPr/>
          <a:lstStyle/>
          <a:p>
            <a:r>
              <a:rPr lang="en-US" dirty="0">
                <a:latin typeface="Times New Roman" panose="02020603050405020304" pitchFamily="18" charset="0"/>
                <a:cs typeface="Times New Roman" panose="02020603050405020304" pitchFamily="18" charset="0"/>
              </a:rPr>
              <a:t>DATA PREPARATION</a:t>
            </a:r>
            <a:endParaRPr lang="en-US" dirty="0"/>
          </a:p>
        </p:txBody>
      </p:sp>
      <p:pic>
        <p:nvPicPr>
          <p:cNvPr id="3" name="Picture 2">
            <a:extLst>
              <a:ext uri="{FF2B5EF4-FFF2-40B4-BE49-F238E27FC236}">
                <a16:creationId xmlns:a16="http://schemas.microsoft.com/office/drawing/2014/main" id="{E3A35A48-E57C-4370-BBA1-E0EAA344D727}"/>
              </a:ext>
            </a:extLst>
          </p:cNvPr>
          <p:cNvPicPr>
            <a:picLocks noChangeAspect="1"/>
          </p:cNvPicPr>
          <p:nvPr/>
        </p:nvPicPr>
        <p:blipFill>
          <a:blip r:embed="rId2"/>
          <a:stretch>
            <a:fillRect/>
          </a:stretch>
        </p:blipFill>
        <p:spPr>
          <a:xfrm>
            <a:off x="6096001" y="2645103"/>
            <a:ext cx="4384430" cy="1325563"/>
          </a:xfrm>
          <a:prstGeom prst="rect">
            <a:avLst/>
          </a:prstGeom>
        </p:spPr>
      </p:pic>
      <p:sp>
        <p:nvSpPr>
          <p:cNvPr id="4" name="TextBox 3">
            <a:extLst>
              <a:ext uri="{FF2B5EF4-FFF2-40B4-BE49-F238E27FC236}">
                <a16:creationId xmlns:a16="http://schemas.microsoft.com/office/drawing/2014/main" id="{64015D91-0C55-4C81-813A-38A8C3B95238}"/>
              </a:ext>
            </a:extLst>
          </p:cNvPr>
          <p:cNvSpPr txBox="1"/>
          <p:nvPr/>
        </p:nvSpPr>
        <p:spPr>
          <a:xfrm>
            <a:off x="1034662" y="2351782"/>
            <a:ext cx="3547766" cy="1323439"/>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Math Formula </a:t>
            </a:r>
          </a:p>
          <a:p>
            <a:r>
              <a:rPr lang="en-US" sz="4000" dirty="0">
                <a:latin typeface="Times New Roman" panose="02020603050405020304" pitchFamily="18" charset="0"/>
                <a:cs typeface="Times New Roman" panose="02020603050405020304" pitchFamily="18" charset="0"/>
              </a:rPr>
              <a:t>for Vehicle Age</a:t>
            </a:r>
          </a:p>
        </p:txBody>
      </p:sp>
      <p:sp>
        <p:nvSpPr>
          <p:cNvPr id="5" name="Rectangle 4">
            <a:extLst>
              <a:ext uri="{FF2B5EF4-FFF2-40B4-BE49-F238E27FC236}">
                <a16:creationId xmlns:a16="http://schemas.microsoft.com/office/drawing/2014/main" id="{F00EDD08-21F0-4ACF-8E89-C4E78FC79EB3}"/>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OSU - Oklahoma State University Logo Download Vector">
            <a:extLst>
              <a:ext uri="{FF2B5EF4-FFF2-40B4-BE49-F238E27FC236}">
                <a16:creationId xmlns:a16="http://schemas.microsoft.com/office/drawing/2014/main" id="{E06AE96B-0680-4313-B8A5-98A1EC3FE5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95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C2D3-3D3F-4C3E-A587-324C4946EB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endParaRPr lang="en-US" dirty="0"/>
          </a:p>
        </p:txBody>
      </p:sp>
      <p:sp>
        <p:nvSpPr>
          <p:cNvPr id="3" name="TextBox 2">
            <a:extLst>
              <a:ext uri="{FF2B5EF4-FFF2-40B4-BE49-F238E27FC236}">
                <a16:creationId xmlns:a16="http://schemas.microsoft.com/office/drawing/2014/main" id="{360360B1-6A4C-4440-AC67-2C9CB2252B82}"/>
              </a:ext>
            </a:extLst>
          </p:cNvPr>
          <p:cNvSpPr txBox="1"/>
          <p:nvPr/>
        </p:nvSpPr>
        <p:spPr>
          <a:xfrm>
            <a:off x="838200" y="3032967"/>
            <a:ext cx="3305713"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Column Filter</a:t>
            </a:r>
          </a:p>
        </p:txBody>
      </p:sp>
      <p:pic>
        <p:nvPicPr>
          <p:cNvPr id="4" name="Picture 3">
            <a:extLst>
              <a:ext uri="{FF2B5EF4-FFF2-40B4-BE49-F238E27FC236}">
                <a16:creationId xmlns:a16="http://schemas.microsoft.com/office/drawing/2014/main" id="{8A5C1C03-B3CA-4A33-A5C9-EDA4BB401BFF}"/>
              </a:ext>
            </a:extLst>
          </p:cNvPr>
          <p:cNvPicPr>
            <a:picLocks noChangeAspect="1"/>
          </p:cNvPicPr>
          <p:nvPr/>
        </p:nvPicPr>
        <p:blipFill>
          <a:blip r:embed="rId2"/>
          <a:stretch>
            <a:fillRect/>
          </a:stretch>
        </p:blipFill>
        <p:spPr>
          <a:xfrm>
            <a:off x="4756294" y="1444029"/>
            <a:ext cx="7070937" cy="4593649"/>
          </a:xfrm>
          <a:prstGeom prst="rect">
            <a:avLst/>
          </a:prstGeom>
        </p:spPr>
      </p:pic>
      <p:sp>
        <p:nvSpPr>
          <p:cNvPr id="5" name="Rectangle 4">
            <a:extLst>
              <a:ext uri="{FF2B5EF4-FFF2-40B4-BE49-F238E27FC236}">
                <a16:creationId xmlns:a16="http://schemas.microsoft.com/office/drawing/2014/main" id="{F5C05A22-71E9-44BB-B282-DF4946757FF8}"/>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OSU - Oklahoma State University Logo Download Vector">
            <a:extLst>
              <a:ext uri="{FF2B5EF4-FFF2-40B4-BE49-F238E27FC236}">
                <a16:creationId xmlns:a16="http://schemas.microsoft.com/office/drawing/2014/main" id="{131DF410-4AAB-4DF6-955E-8D2000A6BE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0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2" descr="OSU - Oklahoma State University Logo Download Vector">
            <a:extLst>
              <a:ext uri="{FF2B5EF4-FFF2-40B4-BE49-F238E27FC236}">
                <a16:creationId xmlns:a16="http://schemas.microsoft.com/office/drawing/2014/main" id="{CDBFF87A-242B-4898-A243-9854E12DE3F5}"/>
              </a:ext>
            </a:extLst>
          </p:cNvPr>
          <p:cNvPicPr>
            <a:picLocks noChangeAspect="1" noChangeArrowheads="1"/>
          </p:cNvPicPr>
          <p:nvPr/>
        </p:nvPicPr>
        <p:blipFill rotWithShape="1">
          <a:blip r:embed="rId3">
            <a:duotone>
              <a:prstClr val="black"/>
              <a:prstClr val="white"/>
            </a:duotone>
            <a:alphaModFix amt="35000"/>
            <a:extLst>
              <a:ext uri="{28A0092B-C50C-407E-A947-70E740481C1C}">
                <a14:useLocalDpi xmlns:a14="http://schemas.microsoft.com/office/drawing/2010/main" val="0"/>
              </a:ext>
            </a:extLst>
          </a:blip>
          <a:srcRect t="21960" b="2179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85C258-0C7A-429D-99B5-BBAFA0BDB1A6}"/>
              </a:ext>
            </a:extLst>
          </p:cNvPr>
          <p:cNvSpPr>
            <a:spLocks noGrp="1"/>
          </p:cNvSpPr>
          <p:nvPr>
            <p:ph type="title"/>
          </p:nvPr>
        </p:nvSpPr>
        <p:spPr>
          <a:xfrm>
            <a:off x="838200" y="1065862"/>
            <a:ext cx="3557945" cy="4726276"/>
          </a:xfrm>
        </p:spPr>
        <p:txBody>
          <a:bodyPr>
            <a:normAutofit/>
          </a:bodyPr>
          <a:lstStyle/>
          <a:p>
            <a:pPr algn="r"/>
            <a:r>
              <a:rPr lang="en-US" dirty="0">
                <a:latin typeface="Times New Roman" panose="02020603050405020304" pitchFamily="18" charset="0"/>
                <a:cs typeface="Times New Roman" panose="02020603050405020304" pitchFamily="18" charset="0"/>
              </a:rPr>
              <a:t>PREDICTIVE MODELS</a:t>
            </a:r>
          </a:p>
        </p:txBody>
      </p:sp>
      <p:cxnSp>
        <p:nvCxnSpPr>
          <p:cNvPr id="43" name="Straight Connector 4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F1A6CBE-5CC1-43C4-96DC-1D43933D7721}"/>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F4A04A8-B676-46C7-9A61-382CBF9D104C}"/>
              </a:ext>
            </a:extLst>
          </p:cNvPr>
          <p:cNvGraphicFramePr>
            <a:graphicFrameLocks noGrp="1"/>
          </p:cNvGraphicFramePr>
          <p:nvPr>
            <p:ph idx="1"/>
            <p:extLst>
              <p:ext uri="{D42A27DB-BD31-4B8C-83A1-F6EECF244321}">
                <p14:modId xmlns:p14="http://schemas.microsoft.com/office/powerpoint/2010/main" val="3007988159"/>
              </p:ext>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136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E7EC-1CD0-4B22-90F2-80EB107D01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TREE</a:t>
            </a:r>
          </a:p>
        </p:txBody>
      </p:sp>
      <p:pic>
        <p:nvPicPr>
          <p:cNvPr id="1027" name="Picture 3">
            <a:extLst>
              <a:ext uri="{FF2B5EF4-FFF2-40B4-BE49-F238E27FC236}">
                <a16:creationId xmlns:a16="http://schemas.microsoft.com/office/drawing/2014/main" id="{F2F9E95E-97F8-4633-9C7F-6A8700C39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566" y="362993"/>
            <a:ext cx="4778528" cy="22880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4">
            <a:extLst>
              <a:ext uri="{FF2B5EF4-FFF2-40B4-BE49-F238E27FC236}">
                <a16:creationId xmlns:a16="http://schemas.microsoft.com/office/drawing/2014/main" id="{4DF34F81-4669-4FBD-A702-946D5A0A7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1130" y="2987983"/>
            <a:ext cx="4540964" cy="174885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01097E93-1357-48E6-B41C-99DD94F62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746" y="4990745"/>
            <a:ext cx="9610507" cy="1228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A1E9AA89-F6AC-4566-B19F-9233946B2E3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0230B532-7B37-411A-A929-6B1F6C3E8206}"/>
              </a:ext>
            </a:extLst>
          </p:cNvPr>
          <p:cNvSpPr>
            <a:spLocks noChangeArrowheads="1"/>
          </p:cNvSpPr>
          <p:nvPr/>
        </p:nvSpPr>
        <p:spPr bwMode="auto">
          <a:xfrm>
            <a:off x="0" y="2179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638D8719-F74A-4F97-B040-70F88C52C7B1}"/>
              </a:ext>
            </a:extLst>
          </p:cNvPr>
          <p:cNvSpPr>
            <a:spLocks noChangeArrowheads="1"/>
          </p:cNvSpPr>
          <p:nvPr/>
        </p:nvSpPr>
        <p:spPr bwMode="auto">
          <a:xfrm>
            <a:off x="0" y="3436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7">
            <a:extLst>
              <a:ext uri="{FF2B5EF4-FFF2-40B4-BE49-F238E27FC236}">
                <a16:creationId xmlns:a16="http://schemas.microsoft.com/office/drawing/2014/main" id="{74D1755E-1894-4CB1-9DAC-B0EA081E59B7}"/>
              </a:ext>
            </a:extLst>
          </p:cNvPr>
          <p:cNvSpPr>
            <a:spLocks noChangeArrowheads="1"/>
          </p:cNvSpPr>
          <p:nvPr/>
        </p:nvSpPr>
        <p:spPr bwMode="auto">
          <a:xfrm>
            <a:off x="0" y="4100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41FBA387-6C27-4BAC-80AD-E0989E428BCD}"/>
              </a:ext>
            </a:extLst>
          </p:cNvPr>
          <p:cNvSpPr txBox="1"/>
          <p:nvPr/>
        </p:nvSpPr>
        <p:spPr>
          <a:xfrm>
            <a:off x="838200" y="1621752"/>
            <a:ext cx="4988859"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Predictive model which is represented in the form of branches and leaves.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encapsulate the training data in the smallest possible tree</a:t>
            </a:r>
          </a:p>
          <a:p>
            <a:endParaRPr lang="en-US" sz="1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A88F989-04F4-4EBD-ADB5-B435C1762F90}"/>
              </a:ext>
            </a:extLst>
          </p:cNvPr>
          <p:cNvSpPr/>
          <p:nvPr/>
        </p:nvSpPr>
        <p:spPr>
          <a:xfrm>
            <a:off x="-39580" y="6186319"/>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OSU - Oklahoma State University Logo Download Vector">
            <a:extLst>
              <a:ext uri="{FF2B5EF4-FFF2-40B4-BE49-F238E27FC236}">
                <a16:creationId xmlns:a16="http://schemas.microsoft.com/office/drawing/2014/main" id="{D96F5A1C-4470-44AE-A698-6C84D746DB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10" r="2930" b="-1"/>
          <a:stretch/>
        </p:blipFill>
        <p:spPr bwMode="auto">
          <a:xfrm>
            <a:off x="29882" y="5982653"/>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377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1B9EB-607F-4314-B6EA-A4315C214E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NAÏVE BAYES</a:t>
            </a:r>
          </a:p>
        </p:txBody>
      </p:sp>
      <p:pic>
        <p:nvPicPr>
          <p:cNvPr id="2051" name="Picture 7">
            <a:extLst>
              <a:ext uri="{FF2B5EF4-FFF2-40B4-BE49-F238E27FC236}">
                <a16:creationId xmlns:a16="http://schemas.microsoft.com/office/drawing/2014/main" id="{B1286AA7-A4DB-49A7-883B-F084576D9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60271"/>
            <a:ext cx="4820957" cy="22764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8">
            <a:extLst>
              <a:ext uri="{FF2B5EF4-FFF2-40B4-BE49-F238E27FC236}">
                <a16:creationId xmlns:a16="http://schemas.microsoft.com/office/drawing/2014/main" id="{44DE3EB8-1A21-44CF-B07F-2162B6ED45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023" y="2874896"/>
            <a:ext cx="4471334" cy="167102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
            <a:extLst>
              <a:ext uri="{FF2B5EF4-FFF2-40B4-BE49-F238E27FC236}">
                <a16:creationId xmlns:a16="http://schemas.microsoft.com/office/drawing/2014/main" id="{C2C11A33-1710-445D-B239-22E71D09A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247" y="4818243"/>
            <a:ext cx="10031506" cy="11134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DE448186-4E0D-4B43-AE79-7CFD3A6A16C3}"/>
              </a:ext>
            </a:extLst>
          </p:cNvPr>
          <p:cNvSpPr>
            <a:spLocks noChangeArrowheads="1"/>
          </p:cNvSpPr>
          <p:nvPr/>
        </p:nvSpPr>
        <p:spPr bwMode="auto">
          <a:xfrm>
            <a:off x="1075765" y="9412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F5D00820-7E79-4847-A80D-DA10F7D2AD5E}"/>
              </a:ext>
            </a:extLst>
          </p:cNvPr>
          <p:cNvSpPr>
            <a:spLocks noChangeArrowheads="1"/>
          </p:cNvSpPr>
          <p:nvPr/>
        </p:nvSpPr>
        <p:spPr bwMode="auto">
          <a:xfrm>
            <a:off x="1075765" y="30971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061C0BF5-64DD-4FFD-9702-86677ACE9417}"/>
              </a:ext>
            </a:extLst>
          </p:cNvPr>
          <p:cNvSpPr txBox="1"/>
          <p:nvPr/>
        </p:nvSpPr>
        <p:spPr>
          <a:xfrm>
            <a:off x="838200" y="1730971"/>
            <a:ext cx="545707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Simple technique for constructing classifiers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Naïve Bayes classifiers are highly scalable, requiring several parameters linear in the number of variables (features/predictors) in a learning problem.</a:t>
            </a:r>
          </a:p>
        </p:txBody>
      </p:sp>
      <p:sp>
        <p:nvSpPr>
          <p:cNvPr id="10" name="Rectangle 9">
            <a:extLst>
              <a:ext uri="{FF2B5EF4-FFF2-40B4-BE49-F238E27FC236}">
                <a16:creationId xmlns:a16="http://schemas.microsoft.com/office/drawing/2014/main" id="{6F5F73A1-013A-483C-B668-53DAC7695385}"/>
              </a:ext>
            </a:extLst>
          </p:cNvPr>
          <p:cNvSpPr/>
          <p:nvPr/>
        </p:nvSpPr>
        <p:spPr>
          <a:xfrm>
            <a:off x="-39580" y="6191250"/>
            <a:ext cx="12192000" cy="579844"/>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OSU - Oklahoma State University Logo Download Vector">
            <a:extLst>
              <a:ext uri="{FF2B5EF4-FFF2-40B4-BE49-F238E27FC236}">
                <a16:creationId xmlns:a16="http://schemas.microsoft.com/office/drawing/2014/main" id="{1C7819C2-96B5-4479-855C-79220FBD29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10" r="2930" b="-1"/>
          <a:stretch/>
        </p:blipFill>
        <p:spPr bwMode="auto">
          <a:xfrm>
            <a:off x="29882" y="5991287"/>
            <a:ext cx="965200" cy="1015353"/>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0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6348-BBAA-4A80-87ED-01BCF20B91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a:t>
            </a:r>
          </a:p>
        </p:txBody>
      </p:sp>
      <p:pic>
        <p:nvPicPr>
          <p:cNvPr id="3075" name="Picture 13">
            <a:extLst>
              <a:ext uri="{FF2B5EF4-FFF2-40B4-BE49-F238E27FC236}">
                <a16:creationId xmlns:a16="http://schemas.microsoft.com/office/drawing/2014/main" id="{00BA76B2-E173-4513-9A41-E90573078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012" y="752814"/>
            <a:ext cx="5006788" cy="211129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14">
            <a:extLst>
              <a:ext uri="{FF2B5EF4-FFF2-40B4-BE49-F238E27FC236}">
                <a16:creationId xmlns:a16="http://schemas.microsoft.com/office/drawing/2014/main" id="{3DB7A51E-F2A2-414B-8E22-64A36A1F9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953" y="3203258"/>
            <a:ext cx="4737847" cy="1539366"/>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6">
            <a:extLst>
              <a:ext uri="{FF2B5EF4-FFF2-40B4-BE49-F238E27FC236}">
                <a16:creationId xmlns:a16="http://schemas.microsoft.com/office/drawing/2014/main" id="{8339FD55-B720-4626-BE80-A68BDE1B9A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4329" y="5062978"/>
            <a:ext cx="9659471" cy="10605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3ADBB2FC-2B4E-407F-9EE7-F76D5E2109DC}"/>
              </a:ext>
            </a:extLst>
          </p:cNvPr>
          <p:cNvSpPr>
            <a:spLocks noChangeArrowheads="1"/>
          </p:cNvSpPr>
          <p:nvPr/>
        </p:nvSpPr>
        <p:spPr bwMode="auto">
          <a:xfrm>
            <a:off x="2756647" y="169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6D8F1CA6-5D8D-43E9-B796-D07993DCF235}"/>
              </a:ext>
            </a:extLst>
          </p:cNvPr>
          <p:cNvSpPr>
            <a:spLocks noChangeArrowheads="1"/>
          </p:cNvSpPr>
          <p:nvPr/>
        </p:nvSpPr>
        <p:spPr bwMode="auto">
          <a:xfrm>
            <a:off x="2756647" y="4037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75F5F5C0-D197-4845-9733-D38602DCFC4B}"/>
              </a:ext>
            </a:extLst>
          </p:cNvPr>
          <p:cNvSpPr>
            <a:spLocks noChangeArrowheads="1"/>
          </p:cNvSpPr>
          <p:nvPr/>
        </p:nvSpPr>
        <p:spPr bwMode="auto">
          <a:xfrm>
            <a:off x="2756647" y="59340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2084017-F4BF-4C34-B8D9-8E5ED599C61E}"/>
              </a:ext>
            </a:extLst>
          </p:cNvPr>
          <p:cNvSpPr txBox="1"/>
          <p:nvPr/>
        </p:nvSpPr>
        <p:spPr>
          <a:xfrm>
            <a:off x="838200" y="2147888"/>
            <a:ext cx="538778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Builds multiple decision trees and merges them together to get a more accurate and stable prediction</a:t>
            </a:r>
          </a:p>
        </p:txBody>
      </p:sp>
      <p:sp>
        <p:nvSpPr>
          <p:cNvPr id="10" name="Rectangle 9">
            <a:extLst>
              <a:ext uri="{FF2B5EF4-FFF2-40B4-BE49-F238E27FC236}">
                <a16:creationId xmlns:a16="http://schemas.microsoft.com/office/drawing/2014/main" id="{D5B67C2A-234F-4B6D-BD58-AF51E97A0FDB}"/>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OSU - Oklahoma State University Logo Download Vector">
            <a:extLst>
              <a:ext uri="{FF2B5EF4-FFF2-40B4-BE49-F238E27FC236}">
                <a16:creationId xmlns:a16="http://schemas.microsoft.com/office/drawing/2014/main" id="{F4067EB3-AE72-4B8E-9243-0DBF7547FF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52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8304-65C5-4AA6-AA81-A4444EA071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ARTIFICIAL NEURAL NETWORK</a:t>
            </a:r>
          </a:p>
        </p:txBody>
      </p:sp>
      <p:pic>
        <p:nvPicPr>
          <p:cNvPr id="4098" name="Picture 17">
            <a:extLst>
              <a:ext uri="{FF2B5EF4-FFF2-40B4-BE49-F238E27FC236}">
                <a16:creationId xmlns:a16="http://schemas.microsoft.com/office/drawing/2014/main" id="{9E2371FF-C5C1-4B6F-ADCD-8BC96DB71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989" y="1484359"/>
            <a:ext cx="6270812" cy="1868396"/>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8">
            <a:extLst>
              <a:ext uri="{FF2B5EF4-FFF2-40B4-BE49-F238E27FC236}">
                <a16:creationId xmlns:a16="http://schemas.microsoft.com/office/drawing/2014/main" id="{F96ABD9C-73C3-4326-A7B9-2B27EE42A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281" y="3757374"/>
            <a:ext cx="5030227" cy="12252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276577E-5843-45C8-B9A9-FCC487531DBA}"/>
              </a:ext>
            </a:extLst>
          </p:cNvPr>
          <p:cNvSpPr>
            <a:spLocks noChangeArrowheads="1"/>
          </p:cNvSpPr>
          <p:nvPr/>
        </p:nvSpPr>
        <p:spPr bwMode="auto">
          <a:xfrm>
            <a:off x="5082989" y="9009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15EB4883-993B-44AB-91EB-6742CADBBC50}"/>
              </a:ext>
            </a:extLst>
          </p:cNvPr>
          <p:cNvSpPr>
            <a:spLocks noChangeArrowheads="1"/>
          </p:cNvSpPr>
          <p:nvPr/>
        </p:nvSpPr>
        <p:spPr bwMode="auto">
          <a:xfrm>
            <a:off x="5082989" y="28138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606F4721-21F6-4E7A-9DC7-DEFE2DC7D352}"/>
              </a:ext>
            </a:extLst>
          </p:cNvPr>
          <p:cNvPicPr/>
          <p:nvPr/>
        </p:nvPicPr>
        <p:blipFill>
          <a:blip r:embed="rId4"/>
          <a:stretch>
            <a:fillRect/>
          </a:stretch>
        </p:blipFill>
        <p:spPr>
          <a:xfrm>
            <a:off x="1685365" y="5047995"/>
            <a:ext cx="9493624" cy="1058238"/>
          </a:xfrm>
          <a:prstGeom prst="rect">
            <a:avLst/>
          </a:prstGeom>
        </p:spPr>
      </p:pic>
      <p:sp>
        <p:nvSpPr>
          <p:cNvPr id="6" name="TextBox 5">
            <a:extLst>
              <a:ext uri="{FF2B5EF4-FFF2-40B4-BE49-F238E27FC236}">
                <a16:creationId xmlns:a16="http://schemas.microsoft.com/office/drawing/2014/main" id="{84F68C50-7822-4270-86E0-415148F25D35}"/>
              </a:ext>
            </a:extLst>
          </p:cNvPr>
          <p:cNvSpPr txBox="1"/>
          <p:nvPr/>
        </p:nvSpPr>
        <p:spPr>
          <a:xfrm>
            <a:off x="838199" y="2122345"/>
            <a:ext cx="406997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Computing systems vaguely inspired by the biological neural networks that constitutes human brains.</a:t>
            </a:r>
          </a:p>
        </p:txBody>
      </p:sp>
      <p:sp>
        <p:nvSpPr>
          <p:cNvPr id="9" name="Rectangle 8">
            <a:extLst>
              <a:ext uri="{FF2B5EF4-FFF2-40B4-BE49-F238E27FC236}">
                <a16:creationId xmlns:a16="http://schemas.microsoft.com/office/drawing/2014/main" id="{7E1FCD4A-331D-4446-8F2E-C1FDE97B85FC}"/>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OSU - Oklahoma State University Logo Download Vector">
            <a:extLst>
              <a:ext uri="{FF2B5EF4-FFF2-40B4-BE49-F238E27FC236}">
                <a16:creationId xmlns:a16="http://schemas.microsoft.com/office/drawing/2014/main" id="{34E46EF1-438E-4C24-AF52-783B233AC88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48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132B-D8B1-40E8-9108-A6C3BC4702B1}"/>
              </a:ext>
            </a:extLst>
          </p:cNvPr>
          <p:cNvSpPr>
            <a:spLocks noGrp="1"/>
          </p:cNvSpPr>
          <p:nvPr>
            <p:ph type="title"/>
          </p:nvPr>
        </p:nvSpPr>
        <p:spPr>
          <a:xfrm>
            <a:off x="968188" y="-1205"/>
            <a:ext cx="10515600" cy="1325563"/>
          </a:xfrm>
        </p:spPr>
        <p:txBody>
          <a:bodyPr/>
          <a:lstStyle/>
          <a:p>
            <a:r>
              <a:rPr lang="en-US" dirty="0">
                <a:latin typeface="Times New Roman" panose="02020603050405020304" pitchFamily="18" charset="0"/>
                <a:cs typeface="Times New Roman" panose="02020603050405020304" pitchFamily="18" charset="0"/>
              </a:rPr>
              <a:t>LOGISTIC REGRESSION</a:t>
            </a:r>
          </a:p>
        </p:txBody>
      </p:sp>
      <p:pic>
        <p:nvPicPr>
          <p:cNvPr id="5123" name="Picture 21">
            <a:extLst>
              <a:ext uri="{FF2B5EF4-FFF2-40B4-BE49-F238E27FC236}">
                <a16:creationId xmlns:a16="http://schemas.microsoft.com/office/drawing/2014/main" id="{9563F50B-8507-4AC5-8BD0-6AAAE9CD2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523" y="1255268"/>
            <a:ext cx="5058335" cy="188412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2">
            <a:extLst>
              <a:ext uri="{FF2B5EF4-FFF2-40B4-BE49-F238E27FC236}">
                <a16:creationId xmlns:a16="http://schemas.microsoft.com/office/drawing/2014/main" id="{E05F46D9-F275-4F98-96BE-A5C80B6D4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866" y="3192716"/>
            <a:ext cx="4430992" cy="1383853"/>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3">
            <a:extLst>
              <a:ext uri="{FF2B5EF4-FFF2-40B4-BE49-F238E27FC236}">
                <a16:creationId xmlns:a16="http://schemas.microsoft.com/office/drawing/2014/main" id="{99A2C7A1-FF24-41CB-B504-9EE49F08C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689" y="4712859"/>
            <a:ext cx="9339169" cy="9982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B19C6F7-998F-4D8C-AD0E-134AA46ED52D}"/>
              </a:ext>
            </a:extLst>
          </p:cNvPr>
          <p:cNvSpPr>
            <a:spLocks noChangeArrowheads="1"/>
          </p:cNvSpPr>
          <p:nvPr/>
        </p:nvSpPr>
        <p:spPr bwMode="auto">
          <a:xfrm>
            <a:off x="4424082" y="19229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EA3B1BA2-A7DF-4F1F-81B7-0408C1260763}"/>
              </a:ext>
            </a:extLst>
          </p:cNvPr>
          <p:cNvSpPr>
            <a:spLocks noChangeArrowheads="1"/>
          </p:cNvSpPr>
          <p:nvPr/>
        </p:nvSpPr>
        <p:spPr bwMode="auto">
          <a:xfrm>
            <a:off x="4424082" y="41025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F2B1E569-C8F2-4FF7-B586-A3C231EC0312}"/>
              </a:ext>
            </a:extLst>
          </p:cNvPr>
          <p:cNvSpPr>
            <a:spLocks noChangeArrowheads="1"/>
          </p:cNvSpPr>
          <p:nvPr/>
        </p:nvSpPr>
        <p:spPr bwMode="auto">
          <a:xfrm>
            <a:off x="4424082" y="53598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7">
            <a:extLst>
              <a:ext uri="{FF2B5EF4-FFF2-40B4-BE49-F238E27FC236}">
                <a16:creationId xmlns:a16="http://schemas.microsoft.com/office/drawing/2014/main" id="{C4A44D68-BEEF-44FC-918A-98B762BC142F}"/>
              </a:ext>
            </a:extLst>
          </p:cNvPr>
          <p:cNvSpPr>
            <a:spLocks noChangeArrowheads="1"/>
          </p:cNvSpPr>
          <p:nvPr/>
        </p:nvSpPr>
        <p:spPr bwMode="auto">
          <a:xfrm>
            <a:off x="4424082" y="60075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782FAB79-4A7D-4DDE-AD6D-3DE5FF40F88E}"/>
              </a:ext>
            </a:extLst>
          </p:cNvPr>
          <p:cNvSpPr txBox="1"/>
          <p:nvPr/>
        </p:nvSpPr>
        <p:spPr>
          <a:xfrm>
            <a:off x="968188" y="1653503"/>
            <a:ext cx="492834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Statistical model that uses a logistic function (linear regression) to model a binary dependent variable.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F9C91AE-9F89-40CE-BEF8-F1771BF28C0B}"/>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OSU - Oklahoma State University Logo Download Vector">
            <a:extLst>
              <a:ext uri="{FF2B5EF4-FFF2-40B4-BE49-F238E27FC236}">
                <a16:creationId xmlns:a16="http://schemas.microsoft.com/office/drawing/2014/main" id="{5E5C3D26-A3B8-4C21-A1B5-12A52050476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97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F333-ABEC-3340-AB4D-55C8B59FD26E}"/>
              </a:ext>
            </a:extLst>
          </p:cNvPr>
          <p:cNvSpPr>
            <a:spLocks noGrp="1"/>
          </p:cNvSpPr>
          <p:nvPr>
            <p:ph type="title"/>
          </p:nvPr>
        </p:nvSpPr>
        <p:spPr>
          <a:xfrm>
            <a:off x="572493" y="238540"/>
            <a:ext cx="11047013" cy="1023988"/>
          </a:xfrm>
        </p:spPr>
        <p:txBody>
          <a:bodyPr anchor="b">
            <a:normAutofit/>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8D0EC138-AAA1-1F46-84A5-25E1FBE18F33}"/>
              </a:ext>
            </a:extLst>
          </p:cNvPr>
          <p:cNvSpPr>
            <a:spLocks noGrp="1"/>
          </p:cNvSpPr>
          <p:nvPr>
            <p:ph idx="1"/>
          </p:nvPr>
        </p:nvSpPr>
        <p:spPr>
          <a:xfrm>
            <a:off x="613038" y="1787951"/>
            <a:ext cx="10972800" cy="4114800"/>
          </a:xfrm>
        </p:spPr>
        <p:txBody>
          <a:bodyPr anchor="t">
            <a:normAutofit/>
          </a:bodyPr>
          <a:lstStyle/>
          <a:p>
            <a:r>
              <a:rPr lang="en-US" sz="2000" dirty="0">
                <a:latin typeface="Times New Roman" panose="02020603050405020304" pitchFamily="18" charset="0"/>
                <a:cs typeface="Times New Roman" panose="02020603050405020304" pitchFamily="18" charset="0"/>
              </a:rPr>
              <a:t>Motor vehicle crashes are incidents that happen every day within the US.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objective is to investigate which risk factors have the greatest correlation to a driver’s injury severity level within a vehicle crash.</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will be dissecting data and testing different machine learning models in order to to determine which combination of variables and model methods can prove to be most accurate.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following the Cross Industry Standard Process for Data Mining (CRISP-DM)</a:t>
            </a:r>
          </a:p>
        </p:txBody>
      </p:sp>
      <p:sp>
        <p:nvSpPr>
          <p:cNvPr id="4" name="Rectangle 3">
            <a:extLst>
              <a:ext uri="{FF2B5EF4-FFF2-40B4-BE49-F238E27FC236}">
                <a16:creationId xmlns:a16="http://schemas.microsoft.com/office/drawing/2014/main" id="{2D70F018-1980-6D40-BBEE-82022B88C629}"/>
              </a:ext>
            </a:extLst>
          </p:cNvPr>
          <p:cNvSpPr/>
          <p:nvPr/>
        </p:nvSpPr>
        <p:spPr>
          <a:xfrm>
            <a:off x="0" y="6108969"/>
            <a:ext cx="12192000" cy="749031"/>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SU - Oklahoma State University Logo Download Vector">
            <a:extLst>
              <a:ext uri="{FF2B5EF4-FFF2-40B4-BE49-F238E27FC236}">
                <a16:creationId xmlns:a16="http://schemas.microsoft.com/office/drawing/2014/main" id="{4E471FB4-BA8D-D540-A269-77C2DEEF32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10" r="2930" b="-1"/>
          <a:stretch/>
        </p:blipFill>
        <p:spPr bwMode="auto">
          <a:xfrm>
            <a:off x="130438" y="5971490"/>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23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64CB-C42A-4C28-BED7-FE0A0562D6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K-NEAREST NEIGHBOR</a:t>
            </a:r>
          </a:p>
        </p:txBody>
      </p:sp>
      <p:pic>
        <p:nvPicPr>
          <p:cNvPr id="6147" name="Picture 25">
            <a:extLst>
              <a:ext uri="{FF2B5EF4-FFF2-40B4-BE49-F238E27FC236}">
                <a16:creationId xmlns:a16="http://schemas.microsoft.com/office/drawing/2014/main" id="{834AF7EC-CC3B-43EC-8962-56A152B2C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54" y="1502677"/>
            <a:ext cx="5907741" cy="134132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6">
            <a:extLst>
              <a:ext uri="{FF2B5EF4-FFF2-40B4-BE49-F238E27FC236}">
                <a16:creationId xmlns:a16="http://schemas.microsoft.com/office/drawing/2014/main" id="{3A6D8283-29B9-4975-89AD-6A5A32870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015696"/>
            <a:ext cx="3901890" cy="1753202"/>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27">
            <a:extLst>
              <a:ext uri="{FF2B5EF4-FFF2-40B4-BE49-F238E27FC236}">
                <a16:creationId xmlns:a16="http://schemas.microsoft.com/office/drawing/2014/main" id="{2A38698C-7278-421C-8189-727172DA3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894" y="4879226"/>
            <a:ext cx="9886796" cy="9849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6871BA59-1B97-49B0-9A0B-27E5D65B9FB6}"/>
              </a:ext>
            </a:extLst>
          </p:cNvPr>
          <p:cNvSpPr>
            <a:spLocks noChangeArrowheads="1"/>
          </p:cNvSpPr>
          <p:nvPr/>
        </p:nvSpPr>
        <p:spPr bwMode="auto">
          <a:xfrm>
            <a:off x="6212542" y="365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B175EAD7-3760-4EA0-9001-7D75D9A0D5B7}"/>
              </a:ext>
            </a:extLst>
          </p:cNvPr>
          <p:cNvSpPr>
            <a:spLocks noChangeArrowheads="1"/>
          </p:cNvSpPr>
          <p:nvPr/>
        </p:nvSpPr>
        <p:spPr bwMode="auto">
          <a:xfrm>
            <a:off x="6212542" y="1851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07CE16FC-B24C-49F1-9249-22BD4C4A7A87}"/>
              </a:ext>
            </a:extLst>
          </p:cNvPr>
          <p:cNvSpPr txBox="1"/>
          <p:nvPr/>
        </p:nvSpPr>
        <p:spPr>
          <a:xfrm>
            <a:off x="838200" y="1709738"/>
            <a:ext cx="4459941" cy="523220"/>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p:txBody>
      </p:sp>
      <p:sp>
        <p:nvSpPr>
          <p:cNvPr id="11" name="Rectangle 10">
            <a:extLst>
              <a:ext uri="{FF2B5EF4-FFF2-40B4-BE49-F238E27FC236}">
                <a16:creationId xmlns:a16="http://schemas.microsoft.com/office/drawing/2014/main" id="{E4EC5945-22ED-43F1-A60F-26F941B4F938}"/>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OSU - Oklahoma State University Logo Download Vector">
            <a:extLst>
              <a:ext uri="{FF2B5EF4-FFF2-40B4-BE49-F238E27FC236}">
                <a16:creationId xmlns:a16="http://schemas.microsoft.com/office/drawing/2014/main" id="{06938C8D-E4C6-407C-A993-C0815CDFF1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979F7E9-68C3-458F-9066-52C85C60350F}"/>
              </a:ext>
            </a:extLst>
          </p:cNvPr>
          <p:cNvSpPr txBox="1"/>
          <p:nvPr/>
        </p:nvSpPr>
        <p:spPr>
          <a:xfrm>
            <a:off x="838200" y="2064242"/>
            <a:ext cx="492834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Assumes that similar things exist in close proximity i.e., similar things are near to each other.</a:t>
            </a:r>
          </a:p>
        </p:txBody>
      </p:sp>
    </p:spTree>
    <p:extLst>
      <p:ext uri="{BB962C8B-B14F-4D97-AF65-F5344CB8AC3E}">
        <p14:creationId xmlns:p14="http://schemas.microsoft.com/office/powerpoint/2010/main" val="63166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DE04-91B0-400A-A90F-879FAA60D2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a:t>
            </a:r>
          </a:p>
        </p:txBody>
      </p:sp>
      <p:graphicFrame>
        <p:nvGraphicFramePr>
          <p:cNvPr id="3" name="Table 3">
            <a:extLst>
              <a:ext uri="{FF2B5EF4-FFF2-40B4-BE49-F238E27FC236}">
                <a16:creationId xmlns:a16="http://schemas.microsoft.com/office/drawing/2014/main" id="{8D5A4A2F-ABB3-4B4E-98A3-13F24830614B}"/>
              </a:ext>
            </a:extLst>
          </p:cNvPr>
          <p:cNvGraphicFramePr>
            <a:graphicFrameLocks noGrp="1"/>
          </p:cNvGraphicFramePr>
          <p:nvPr>
            <p:extLst>
              <p:ext uri="{D42A27DB-BD31-4B8C-83A1-F6EECF244321}">
                <p14:modId xmlns:p14="http://schemas.microsoft.com/office/powerpoint/2010/main" val="2344479357"/>
              </p:ext>
            </p:extLst>
          </p:nvPr>
        </p:nvGraphicFramePr>
        <p:xfrm>
          <a:off x="838200" y="1905924"/>
          <a:ext cx="10210800" cy="3744734"/>
        </p:xfrm>
        <a:graphic>
          <a:graphicData uri="http://schemas.openxmlformats.org/drawingml/2006/table">
            <a:tbl>
              <a:tblPr firstRow="1" bandRow="1">
                <a:tableStyleId>{5C22544A-7EE6-4342-B048-85BDC9FD1C3A}</a:tableStyleId>
              </a:tblPr>
              <a:tblGrid>
                <a:gridCol w="1786327">
                  <a:extLst>
                    <a:ext uri="{9D8B030D-6E8A-4147-A177-3AD203B41FA5}">
                      <a16:colId xmlns:a16="http://schemas.microsoft.com/office/drawing/2014/main" val="4135114108"/>
                    </a:ext>
                  </a:extLst>
                </a:gridCol>
                <a:gridCol w="1207650">
                  <a:extLst>
                    <a:ext uri="{9D8B030D-6E8A-4147-A177-3AD203B41FA5}">
                      <a16:colId xmlns:a16="http://schemas.microsoft.com/office/drawing/2014/main" val="1811249060"/>
                    </a:ext>
                  </a:extLst>
                </a:gridCol>
                <a:gridCol w="1340586">
                  <a:extLst>
                    <a:ext uri="{9D8B030D-6E8A-4147-A177-3AD203B41FA5}">
                      <a16:colId xmlns:a16="http://schemas.microsoft.com/office/drawing/2014/main" val="1836788690"/>
                    </a:ext>
                  </a:extLst>
                </a:gridCol>
                <a:gridCol w="1564017">
                  <a:extLst>
                    <a:ext uri="{9D8B030D-6E8A-4147-A177-3AD203B41FA5}">
                      <a16:colId xmlns:a16="http://schemas.microsoft.com/office/drawing/2014/main" val="2861581987"/>
                    </a:ext>
                  </a:extLst>
                </a:gridCol>
                <a:gridCol w="1378520">
                  <a:extLst>
                    <a:ext uri="{9D8B030D-6E8A-4147-A177-3AD203B41FA5}">
                      <a16:colId xmlns:a16="http://schemas.microsoft.com/office/drawing/2014/main" val="1817868601"/>
                    </a:ext>
                  </a:extLst>
                </a:gridCol>
                <a:gridCol w="1637800">
                  <a:extLst>
                    <a:ext uri="{9D8B030D-6E8A-4147-A177-3AD203B41FA5}">
                      <a16:colId xmlns:a16="http://schemas.microsoft.com/office/drawing/2014/main" val="3931188566"/>
                    </a:ext>
                  </a:extLst>
                </a:gridCol>
                <a:gridCol w="1295900">
                  <a:extLst>
                    <a:ext uri="{9D8B030D-6E8A-4147-A177-3AD203B41FA5}">
                      <a16:colId xmlns:a16="http://schemas.microsoft.com/office/drawing/2014/main" val="3090937081"/>
                    </a:ext>
                  </a:extLst>
                </a:gridCol>
              </a:tblGrid>
              <a:tr h="927487">
                <a:tc>
                  <a:txBody>
                    <a:bodyPr/>
                    <a:lstStyle/>
                    <a:p>
                      <a:r>
                        <a:rPr lang="en-US" sz="2800" dirty="0">
                          <a:latin typeface="Times New Roman" panose="02020603050405020304" pitchFamily="18" charset="0"/>
                          <a:cs typeface="Times New Roman" panose="02020603050405020304" pitchFamily="18" charset="0"/>
                        </a:rPr>
                        <a:t>Scoring Metrics</a:t>
                      </a:r>
                    </a:p>
                  </a:txBody>
                  <a:tcPr/>
                </a:tc>
                <a:tc>
                  <a:txBody>
                    <a:bodyPr/>
                    <a:lstStyle/>
                    <a:p>
                      <a:pPr algn="ctr"/>
                      <a:r>
                        <a:rPr lang="en-US" sz="2800" dirty="0">
                          <a:latin typeface="Times New Roman" panose="02020603050405020304" pitchFamily="18" charset="0"/>
                          <a:cs typeface="Times New Roman" panose="02020603050405020304" pitchFamily="18" charset="0"/>
                        </a:rPr>
                        <a:t>DT</a:t>
                      </a:r>
                    </a:p>
                  </a:txBody>
                  <a:tcPr/>
                </a:tc>
                <a:tc>
                  <a:txBody>
                    <a:bodyPr/>
                    <a:lstStyle/>
                    <a:p>
                      <a:pPr algn="ctr"/>
                      <a:r>
                        <a:rPr lang="en-US" sz="2800" dirty="0">
                          <a:latin typeface="Times New Roman" panose="02020603050405020304" pitchFamily="18" charset="0"/>
                          <a:cs typeface="Times New Roman" panose="02020603050405020304" pitchFamily="18" charset="0"/>
                        </a:rPr>
                        <a:t>NB</a:t>
                      </a:r>
                    </a:p>
                  </a:txBody>
                  <a:tcPr/>
                </a:tc>
                <a:tc>
                  <a:txBody>
                    <a:bodyPr/>
                    <a:lstStyle/>
                    <a:p>
                      <a:pPr algn="ctr"/>
                      <a:r>
                        <a:rPr lang="en-US" sz="2800" dirty="0">
                          <a:latin typeface="Times New Roman" panose="02020603050405020304" pitchFamily="18" charset="0"/>
                          <a:cs typeface="Times New Roman" panose="02020603050405020304" pitchFamily="18" charset="0"/>
                        </a:rPr>
                        <a:t>RF</a:t>
                      </a:r>
                    </a:p>
                  </a:txBody>
                  <a:tcPr/>
                </a:tc>
                <a:tc>
                  <a:txBody>
                    <a:bodyPr/>
                    <a:lstStyle/>
                    <a:p>
                      <a:pPr algn="ctr"/>
                      <a:r>
                        <a:rPr lang="en-US" sz="2800" dirty="0">
                          <a:latin typeface="Times New Roman" panose="02020603050405020304" pitchFamily="18" charset="0"/>
                          <a:cs typeface="Times New Roman" panose="02020603050405020304" pitchFamily="18" charset="0"/>
                        </a:rPr>
                        <a:t>ANN</a:t>
                      </a:r>
                    </a:p>
                  </a:txBody>
                  <a:tcPr/>
                </a:tc>
                <a:tc>
                  <a:txBody>
                    <a:bodyPr/>
                    <a:lstStyle/>
                    <a:p>
                      <a:pPr algn="ctr"/>
                      <a:r>
                        <a:rPr lang="en-US" sz="2800" dirty="0">
                          <a:latin typeface="Times New Roman" panose="02020603050405020304" pitchFamily="18" charset="0"/>
                          <a:cs typeface="Times New Roman" panose="02020603050405020304" pitchFamily="18" charset="0"/>
                        </a:rPr>
                        <a:t>LR</a:t>
                      </a:r>
                    </a:p>
                  </a:txBody>
                  <a:tcPr/>
                </a:tc>
                <a:tc>
                  <a:txBody>
                    <a:bodyPr/>
                    <a:lstStyle/>
                    <a:p>
                      <a:pPr algn="ctr"/>
                      <a:r>
                        <a:rPr lang="en-US" sz="2800" dirty="0">
                          <a:latin typeface="Times New Roman" panose="02020603050405020304" pitchFamily="18" charset="0"/>
                          <a:cs typeface="Times New Roman" panose="02020603050405020304" pitchFamily="18" charset="0"/>
                        </a:rPr>
                        <a:t>kNN</a:t>
                      </a:r>
                    </a:p>
                  </a:txBody>
                  <a:tcPr/>
                </a:tc>
                <a:extLst>
                  <a:ext uri="{0D108BD9-81ED-4DB2-BD59-A6C34878D82A}">
                    <a16:rowId xmlns:a16="http://schemas.microsoft.com/office/drawing/2014/main" val="3295178913"/>
                  </a:ext>
                </a:extLst>
              </a:tr>
              <a:tr h="927487">
                <a:tc>
                  <a:txBody>
                    <a:bodyPr/>
                    <a:lstStyle/>
                    <a:p>
                      <a:r>
                        <a:rPr lang="en-US" sz="2800" b="1" dirty="0">
                          <a:latin typeface="Times New Roman" panose="02020603050405020304" pitchFamily="18" charset="0"/>
                          <a:cs typeface="Times New Roman" panose="02020603050405020304" pitchFamily="18" charset="0"/>
                        </a:rPr>
                        <a:t>Accuracy</a:t>
                      </a:r>
                    </a:p>
                  </a:txBody>
                  <a:tcPr/>
                </a:tc>
                <a:tc>
                  <a:txBody>
                    <a:bodyPr/>
                    <a:lstStyle/>
                    <a:p>
                      <a:pPr algn="ctr"/>
                      <a:r>
                        <a:rPr lang="en-US" sz="2800" dirty="0">
                          <a:latin typeface="Times New Roman" panose="02020603050405020304" pitchFamily="18" charset="0"/>
                          <a:cs typeface="Times New Roman" panose="02020603050405020304" pitchFamily="18" charset="0"/>
                        </a:rPr>
                        <a:t>73.6%</a:t>
                      </a:r>
                    </a:p>
                  </a:txBody>
                  <a:tcPr/>
                </a:tc>
                <a:tc>
                  <a:txBody>
                    <a:bodyPr/>
                    <a:lstStyle/>
                    <a:p>
                      <a:pPr algn="ctr"/>
                      <a:r>
                        <a:rPr lang="en-US" sz="2800" dirty="0">
                          <a:latin typeface="Times New Roman" panose="02020603050405020304" pitchFamily="18" charset="0"/>
                          <a:cs typeface="Times New Roman" panose="02020603050405020304" pitchFamily="18" charset="0"/>
                        </a:rPr>
                        <a:t>76.8%</a:t>
                      </a:r>
                    </a:p>
                  </a:txBody>
                  <a:tcPr/>
                </a:tc>
                <a:tc>
                  <a:txBody>
                    <a:bodyPr/>
                    <a:lstStyle/>
                    <a:p>
                      <a:pPr algn="ctr"/>
                      <a:r>
                        <a:rPr lang="en-US" sz="2800" dirty="0">
                          <a:latin typeface="Times New Roman" panose="02020603050405020304" pitchFamily="18" charset="0"/>
                          <a:cs typeface="Times New Roman" panose="02020603050405020304" pitchFamily="18" charset="0"/>
                        </a:rPr>
                        <a:t>82.08%</a:t>
                      </a:r>
                    </a:p>
                  </a:txBody>
                  <a:tcPr/>
                </a:tc>
                <a:tc>
                  <a:txBody>
                    <a:bodyPr/>
                    <a:lstStyle/>
                    <a:p>
                      <a:pPr algn="ctr"/>
                      <a:r>
                        <a:rPr lang="en-US" sz="2800" dirty="0">
                          <a:latin typeface="Times New Roman" panose="02020603050405020304" pitchFamily="18" charset="0"/>
                          <a:cs typeface="Times New Roman" panose="02020603050405020304" pitchFamily="18" charset="0"/>
                        </a:rPr>
                        <a:t>81.95%</a:t>
                      </a:r>
                    </a:p>
                  </a:txBody>
                  <a:tcPr/>
                </a:tc>
                <a:tc>
                  <a:txBody>
                    <a:bodyPr/>
                    <a:lstStyle/>
                    <a:p>
                      <a:pPr algn="ctr"/>
                      <a:r>
                        <a:rPr lang="en-US" sz="2800" dirty="0">
                          <a:latin typeface="Times New Roman" panose="02020603050405020304" pitchFamily="18" charset="0"/>
                          <a:cs typeface="Times New Roman" panose="02020603050405020304" pitchFamily="18" charset="0"/>
                        </a:rPr>
                        <a:t>82.13%</a:t>
                      </a:r>
                    </a:p>
                  </a:txBody>
                  <a:tcPr/>
                </a:tc>
                <a:tc>
                  <a:txBody>
                    <a:bodyPr/>
                    <a:lstStyle/>
                    <a:p>
                      <a:pPr algn="ctr"/>
                      <a:r>
                        <a:rPr lang="en-US" sz="2800" dirty="0">
                          <a:latin typeface="Times New Roman" panose="02020603050405020304" pitchFamily="18" charset="0"/>
                          <a:cs typeface="Times New Roman" panose="02020603050405020304" pitchFamily="18" charset="0"/>
                        </a:rPr>
                        <a:t>77.73%</a:t>
                      </a:r>
                    </a:p>
                  </a:txBody>
                  <a:tcPr/>
                </a:tc>
                <a:extLst>
                  <a:ext uri="{0D108BD9-81ED-4DB2-BD59-A6C34878D82A}">
                    <a16:rowId xmlns:a16="http://schemas.microsoft.com/office/drawing/2014/main" val="3653643776"/>
                  </a:ext>
                </a:extLst>
              </a:tr>
              <a:tr h="927487">
                <a:tc>
                  <a:txBody>
                    <a:bodyPr/>
                    <a:lstStyle/>
                    <a:p>
                      <a:r>
                        <a:rPr lang="en-US" sz="2800" b="1" dirty="0">
                          <a:latin typeface="Times New Roman" panose="02020603050405020304" pitchFamily="18" charset="0"/>
                          <a:cs typeface="Times New Roman" panose="02020603050405020304" pitchFamily="18" charset="0"/>
                        </a:rPr>
                        <a:t>Sensitivity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83.8%</a:t>
                      </a: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86.3%</a:t>
                      </a: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97.5%</a:t>
                      </a: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97.9%</a:t>
                      </a: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99%</a:t>
                      </a:r>
                    </a:p>
                    <a:p>
                      <a:pPr algn="ct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91.1%</a:t>
                      </a:r>
                    </a:p>
                  </a:txBody>
                  <a:tcPr/>
                </a:tc>
                <a:extLst>
                  <a:ext uri="{0D108BD9-81ED-4DB2-BD59-A6C34878D82A}">
                    <a16:rowId xmlns:a16="http://schemas.microsoft.com/office/drawing/2014/main" val="1443555625"/>
                  </a:ext>
                </a:extLst>
              </a:tr>
              <a:tr h="927487">
                <a:tc>
                  <a:txBody>
                    <a:bodyPr/>
                    <a:lstStyle/>
                    <a:p>
                      <a:r>
                        <a:rPr lang="en-US" sz="2800" b="1" dirty="0">
                          <a:latin typeface="Times New Roman" panose="02020603050405020304" pitchFamily="18" charset="0"/>
                          <a:cs typeface="Times New Roman" panose="02020603050405020304" pitchFamily="18" charset="0"/>
                        </a:rPr>
                        <a:t>Specificity</a:t>
                      </a:r>
                    </a:p>
                  </a:txBody>
                  <a:tcPr/>
                </a:tc>
                <a:tc>
                  <a:txBody>
                    <a:bodyPr/>
                    <a:lstStyle/>
                    <a:p>
                      <a:pPr algn="ctr"/>
                      <a:r>
                        <a:rPr lang="en-US" sz="2800" dirty="0">
                          <a:latin typeface="Times New Roman" panose="02020603050405020304" pitchFamily="18" charset="0"/>
                          <a:cs typeface="Times New Roman" panose="02020603050405020304" pitchFamily="18" charset="0"/>
                        </a:rPr>
                        <a:t>83.8%</a:t>
                      </a:r>
                    </a:p>
                  </a:txBody>
                  <a:tcPr/>
                </a:tc>
                <a:tc>
                  <a:txBody>
                    <a:bodyPr/>
                    <a:lstStyle/>
                    <a:p>
                      <a:pPr algn="ctr"/>
                      <a:r>
                        <a:rPr lang="en-US" sz="2800" dirty="0">
                          <a:latin typeface="Times New Roman" panose="02020603050405020304" pitchFamily="18" charset="0"/>
                          <a:cs typeface="Times New Roman" panose="02020603050405020304" pitchFamily="18" charset="0"/>
                        </a:rPr>
                        <a:t>33.8% </a:t>
                      </a:r>
                    </a:p>
                  </a:txBody>
                  <a:tcPr/>
                </a:tc>
                <a:tc>
                  <a:txBody>
                    <a:bodyPr/>
                    <a:lstStyle/>
                    <a:p>
                      <a:pPr algn="ctr"/>
                      <a:r>
                        <a:rPr lang="en-US" sz="2800" dirty="0">
                          <a:latin typeface="Times New Roman" panose="02020603050405020304" pitchFamily="18" charset="0"/>
                          <a:cs typeface="Times New Roman" panose="02020603050405020304" pitchFamily="18" charset="0"/>
                        </a:rPr>
                        <a:t>12.1% </a:t>
                      </a:r>
                    </a:p>
                  </a:txBody>
                  <a:tcPr/>
                </a:tc>
                <a:tc>
                  <a:txBody>
                    <a:bodyPr/>
                    <a:lstStyle/>
                    <a:p>
                      <a:pPr algn="ctr"/>
                      <a:r>
                        <a:rPr lang="en-US" sz="2800" dirty="0">
                          <a:latin typeface="Times New Roman" panose="02020603050405020304" pitchFamily="18" charset="0"/>
                          <a:cs typeface="Times New Roman" panose="02020603050405020304" pitchFamily="18" charset="0"/>
                        </a:rPr>
                        <a:t>10.1% </a:t>
                      </a:r>
                    </a:p>
                  </a:txBody>
                  <a:tcPr/>
                </a:tc>
                <a:tc>
                  <a:txBody>
                    <a:bodyPr/>
                    <a:lstStyle/>
                    <a:p>
                      <a:pPr algn="ctr"/>
                      <a:r>
                        <a:rPr lang="en-US" sz="2800" dirty="0">
                          <a:latin typeface="Times New Roman" panose="02020603050405020304" pitchFamily="18" charset="0"/>
                          <a:cs typeface="Times New Roman" panose="02020603050405020304" pitchFamily="18" charset="0"/>
                        </a:rPr>
                        <a:t>5.9% </a:t>
                      </a:r>
                    </a:p>
                  </a:txBody>
                  <a:tcPr/>
                </a:tc>
                <a:tc>
                  <a:txBody>
                    <a:bodyPr/>
                    <a:lstStyle/>
                    <a:p>
                      <a:pPr algn="ctr"/>
                      <a:r>
                        <a:rPr lang="en-US" sz="2800" dirty="0">
                          <a:latin typeface="Times New Roman" panose="02020603050405020304" pitchFamily="18" charset="0"/>
                          <a:cs typeface="Times New Roman" panose="02020603050405020304" pitchFamily="18" charset="0"/>
                        </a:rPr>
                        <a:t>17.4%</a:t>
                      </a:r>
                    </a:p>
                  </a:txBody>
                  <a:tcPr/>
                </a:tc>
                <a:extLst>
                  <a:ext uri="{0D108BD9-81ED-4DB2-BD59-A6C34878D82A}">
                    <a16:rowId xmlns:a16="http://schemas.microsoft.com/office/drawing/2014/main" val="3314073869"/>
                  </a:ext>
                </a:extLst>
              </a:tr>
            </a:tbl>
          </a:graphicData>
        </a:graphic>
      </p:graphicFrame>
      <p:sp>
        <p:nvSpPr>
          <p:cNvPr id="4" name="Rectangle 3">
            <a:extLst>
              <a:ext uri="{FF2B5EF4-FFF2-40B4-BE49-F238E27FC236}">
                <a16:creationId xmlns:a16="http://schemas.microsoft.com/office/drawing/2014/main" id="{B9D2C218-6252-41A9-9E29-150C0D6BBD42}"/>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OSU - Oklahoma State University Logo Download Vector">
            <a:extLst>
              <a:ext uri="{FF2B5EF4-FFF2-40B4-BE49-F238E27FC236}">
                <a16:creationId xmlns:a16="http://schemas.microsoft.com/office/drawing/2014/main" id="{4DFF76B1-F464-47BB-B237-CC457477E5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05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9C3B-40DF-4DCE-90F4-2FC5D103A7D3}"/>
              </a:ext>
            </a:extLst>
          </p:cNvPr>
          <p:cNvSpPr>
            <a:spLocks noGrp="1"/>
          </p:cNvSpPr>
          <p:nvPr>
            <p:ph type="title"/>
          </p:nvPr>
        </p:nvSpPr>
        <p:spPr>
          <a:xfrm>
            <a:off x="838200" y="219652"/>
            <a:ext cx="10515600" cy="960438"/>
          </a:xfrm>
        </p:spPr>
        <p:txBody>
          <a:bodyPr/>
          <a:lstStyle/>
          <a:p>
            <a:r>
              <a:rPr lang="en-US" dirty="0">
                <a:latin typeface="Times New Roman" panose="02020603050405020304" pitchFamily="18" charset="0"/>
                <a:cs typeface="Times New Roman" panose="02020603050405020304" pitchFamily="18" charset="0"/>
              </a:rPr>
              <a:t>COMPARISON ANALYSIS</a:t>
            </a:r>
          </a:p>
        </p:txBody>
      </p:sp>
      <p:pic>
        <p:nvPicPr>
          <p:cNvPr id="3" name="Picture 2">
            <a:extLst>
              <a:ext uri="{FF2B5EF4-FFF2-40B4-BE49-F238E27FC236}">
                <a16:creationId xmlns:a16="http://schemas.microsoft.com/office/drawing/2014/main" id="{5CDBC853-F79A-4BE3-A229-F6AA9951F4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80492" y="1081454"/>
            <a:ext cx="7403123" cy="5191771"/>
          </a:xfrm>
          <a:prstGeom prst="rect">
            <a:avLst/>
          </a:prstGeom>
          <a:noFill/>
          <a:ln>
            <a:noFill/>
          </a:ln>
        </p:spPr>
      </p:pic>
      <p:sp>
        <p:nvSpPr>
          <p:cNvPr id="4" name="Rectangle 3">
            <a:extLst>
              <a:ext uri="{FF2B5EF4-FFF2-40B4-BE49-F238E27FC236}">
                <a16:creationId xmlns:a16="http://schemas.microsoft.com/office/drawing/2014/main" id="{CA25AD96-1993-44DE-B4B8-26354991A30F}"/>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OSU - Oklahoma State University Logo Download Vector">
            <a:extLst>
              <a:ext uri="{FF2B5EF4-FFF2-40B4-BE49-F238E27FC236}">
                <a16:creationId xmlns:a16="http://schemas.microsoft.com/office/drawing/2014/main" id="{D59943BE-9839-421E-95BE-6675DFC24E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62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E993-DFE1-44F6-8246-AD34AADD5AB8}"/>
              </a:ext>
            </a:extLst>
          </p:cNvPr>
          <p:cNvSpPr>
            <a:spLocks noGrp="1"/>
          </p:cNvSpPr>
          <p:nvPr>
            <p:ph type="title"/>
          </p:nvPr>
        </p:nvSpPr>
        <p:spPr>
          <a:xfrm>
            <a:off x="838200" y="365125"/>
            <a:ext cx="10515600" cy="656075"/>
          </a:xfrm>
        </p:spPr>
        <p:txBody>
          <a:bodyPr>
            <a:normAutofit fontScale="90000"/>
          </a:bodyPr>
          <a:lstStyle/>
          <a:p>
            <a:r>
              <a:rPr lang="en-US" dirty="0">
                <a:latin typeface="Times New Roman" panose="02020603050405020304" pitchFamily="18" charset="0"/>
                <a:cs typeface="Times New Roman" panose="02020603050405020304" pitchFamily="18" charset="0"/>
              </a:rPr>
              <a:t>DEPLOYMENT</a:t>
            </a:r>
          </a:p>
        </p:txBody>
      </p:sp>
      <p:sp>
        <p:nvSpPr>
          <p:cNvPr id="3" name="Content Placeholder 2">
            <a:extLst>
              <a:ext uri="{FF2B5EF4-FFF2-40B4-BE49-F238E27FC236}">
                <a16:creationId xmlns:a16="http://schemas.microsoft.com/office/drawing/2014/main" id="{8300CA5E-DB15-4C93-8B23-6E7A0CD105C9}"/>
              </a:ext>
            </a:extLst>
          </p:cNvPr>
          <p:cNvSpPr>
            <a:spLocks noGrp="1"/>
          </p:cNvSpPr>
          <p:nvPr>
            <p:ph idx="1"/>
          </p:nvPr>
        </p:nvSpPr>
        <p:spPr>
          <a:xfrm>
            <a:off x="838200" y="1224866"/>
            <a:ext cx="10515600" cy="4667250"/>
          </a:xfrm>
        </p:spPr>
        <p:txBody>
          <a:bodyPr>
            <a:normAutofit lnSpcReduction="10000"/>
          </a:bodyPr>
          <a:lstStyle/>
          <a:p>
            <a:r>
              <a:rPr lang="en-US" dirty="0">
                <a:latin typeface="Times New Roman" panose="02020603050405020304" pitchFamily="18" charset="0"/>
                <a:cs typeface="Times New Roman" panose="02020603050405020304" pitchFamily="18" charset="0"/>
              </a:rPr>
              <a:t>Perpetual Discovery</a:t>
            </a:r>
          </a:p>
          <a:p>
            <a:r>
              <a:rPr lang="en-US" dirty="0">
                <a:latin typeface="Times New Roman" panose="02020603050405020304" pitchFamily="18" charset="0"/>
                <a:cs typeface="Times New Roman" panose="02020603050405020304" pitchFamily="18" charset="0"/>
              </a:rPr>
              <a:t>Lawmakers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Enact/Improve laws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Data-driven initiative/strategies</a:t>
            </a:r>
          </a:p>
          <a:p>
            <a:r>
              <a:rPr lang="en-US" dirty="0">
                <a:latin typeface="Times New Roman" panose="02020603050405020304" pitchFamily="18" charset="0"/>
                <a:cs typeface="Times New Roman" panose="02020603050405020304" pitchFamily="18" charset="0"/>
              </a:rPr>
              <a:t>Medical Organizations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Emergencies &amp; Medications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Quality of Care, Productivity &amp; Efficiency</a:t>
            </a:r>
          </a:p>
          <a:p>
            <a:r>
              <a:rPr lang="en-US" dirty="0">
                <a:latin typeface="Times New Roman" panose="02020603050405020304" pitchFamily="18" charset="0"/>
                <a:cs typeface="Times New Roman" panose="02020603050405020304" pitchFamily="18" charset="0"/>
              </a:rPr>
              <a:t>Insurance Companies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Medical Claims &amp; Coverages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Healthcare Policies</a:t>
            </a:r>
          </a:p>
        </p:txBody>
      </p:sp>
      <p:sp>
        <p:nvSpPr>
          <p:cNvPr id="4" name="Rectangle 3">
            <a:extLst>
              <a:ext uri="{FF2B5EF4-FFF2-40B4-BE49-F238E27FC236}">
                <a16:creationId xmlns:a16="http://schemas.microsoft.com/office/drawing/2014/main" id="{720CA9E3-2870-4902-98AB-914A114607A0}"/>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OSU - Oklahoma State University Logo Download Vector">
            <a:extLst>
              <a:ext uri="{FF2B5EF4-FFF2-40B4-BE49-F238E27FC236}">
                <a16:creationId xmlns:a16="http://schemas.microsoft.com/office/drawing/2014/main" id="{5D42B835-C701-4D04-A205-CEEC9E6DD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710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3E6A-35FF-42FD-A124-205D1E74F5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606D136-B13A-4B39-BE89-7CB1C6854DD5}"/>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Data Preparation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Time consuming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Model</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Best fitting for Injury Severity Analysis (Accuracy = 82%)</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decrement due to SMOTE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Naïve Bayes</a:t>
            </a:r>
          </a:p>
        </p:txBody>
      </p:sp>
      <p:sp>
        <p:nvSpPr>
          <p:cNvPr id="4" name="Rectangle 3">
            <a:extLst>
              <a:ext uri="{FF2B5EF4-FFF2-40B4-BE49-F238E27FC236}">
                <a16:creationId xmlns:a16="http://schemas.microsoft.com/office/drawing/2014/main" id="{F5DADA01-5B0C-4BDF-8DD3-F8055F2E73B9}"/>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OSU - Oklahoma State University Logo Download Vector">
            <a:extLst>
              <a:ext uri="{FF2B5EF4-FFF2-40B4-BE49-F238E27FC236}">
                <a16:creationId xmlns:a16="http://schemas.microsoft.com/office/drawing/2014/main" id="{578BB3A1-EAD7-4C2D-835D-3A74213975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8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71BDB-D2D6-4F1B-9B1F-1926FD2CDD98}"/>
              </a:ext>
            </a:extLst>
          </p:cNvPr>
          <p:cNvSpPr txBox="1"/>
          <p:nvPr/>
        </p:nvSpPr>
        <p:spPr>
          <a:xfrm flipH="1">
            <a:off x="2170234" y="2955363"/>
            <a:ext cx="7851531" cy="1323439"/>
          </a:xfrm>
          <a:prstGeom prst="rect">
            <a:avLst/>
          </a:prstGeom>
          <a:noFill/>
        </p:spPr>
        <p:txBody>
          <a:bodyPr wrap="square" rtlCol="0">
            <a:sp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325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F9AE-830B-43AE-833B-2DCE58D7B711}"/>
              </a:ext>
            </a:extLst>
          </p:cNvPr>
          <p:cNvSpPr>
            <a:spLocks noGrp="1"/>
          </p:cNvSpPr>
          <p:nvPr>
            <p:ph type="title"/>
          </p:nvPr>
        </p:nvSpPr>
        <p:spPr>
          <a:xfrm>
            <a:off x="572493" y="238539"/>
            <a:ext cx="11047013" cy="1060269"/>
          </a:xfrm>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BUSINESS UNDERSTANDING</a:t>
            </a:r>
          </a:p>
        </p:txBody>
      </p:sp>
      <p:sp>
        <p:nvSpPr>
          <p:cNvPr id="4" name="TextBox 3">
            <a:extLst>
              <a:ext uri="{FF2B5EF4-FFF2-40B4-BE49-F238E27FC236}">
                <a16:creationId xmlns:a16="http://schemas.microsoft.com/office/drawing/2014/main" id="{1F066E95-4408-474B-A7B9-B3BAD3C82D56}"/>
              </a:ext>
            </a:extLst>
          </p:cNvPr>
          <p:cNvSpPr txBox="1"/>
          <p:nvPr/>
        </p:nvSpPr>
        <p:spPr>
          <a:xfrm>
            <a:off x="572493" y="1577749"/>
            <a:ext cx="11009907" cy="411480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Analyzing the factors that contribute to injury severity within a vehicle crash can create multiple business opportunities within a variety of industries. </a:t>
            </a:r>
          </a:p>
          <a:p>
            <a:pPr lvl="1">
              <a:lnSpc>
                <a:spcPct val="90000"/>
              </a:lnSpc>
              <a:spcAft>
                <a:spcPts val="600"/>
              </a:spcAft>
            </a:pPr>
            <a:endParaRPr lang="en-US" sz="2000" dirty="0">
              <a:latin typeface="Times New Roman" panose="02020603050405020304" pitchFamily="18" charset="0"/>
              <a:cs typeface="Times New Roman" panose="02020603050405020304" pitchFamily="18" charset="0"/>
            </a:endParaRPr>
          </a:p>
          <a:p>
            <a:pPr lvl="1">
              <a:lnSpc>
                <a:spcPct val="90000"/>
              </a:lnSpc>
              <a:spcAft>
                <a:spcPts val="600"/>
              </a:spcAft>
            </a:pPr>
            <a:r>
              <a:rPr lang="en-US" sz="2000" dirty="0">
                <a:latin typeface="Times New Roman" panose="02020603050405020304" pitchFamily="18" charset="0"/>
                <a:cs typeface="Times New Roman" panose="02020603050405020304" pitchFamily="18" charset="0"/>
              </a:rPr>
              <a:t>Industry Examples: Manufacturers, Insurances, Construction Companies and State Legislature.</a:t>
            </a:r>
          </a:p>
          <a:p>
            <a:pPr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study we dissect which key variables have the greatest effect on a driver’s injury severity in motor vehicle accident.  </a:t>
            </a:r>
          </a:p>
          <a:p>
            <a:pPr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turn, companies will be able to reassess safety measures for their vehicles, provide better coverage and develop better infrastructure for their roadways and traffic stops.</a:t>
            </a:r>
          </a:p>
          <a:p>
            <a:pPr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95B1157-D97B-FF40-84BA-DBDDBECD24C3}"/>
              </a:ext>
            </a:extLst>
          </p:cNvPr>
          <p:cNvSpPr/>
          <p:nvPr/>
        </p:nvSpPr>
        <p:spPr>
          <a:xfrm>
            <a:off x="0" y="6108969"/>
            <a:ext cx="12192000" cy="749031"/>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OSU - Oklahoma State University Logo Download Vector">
            <a:extLst>
              <a:ext uri="{FF2B5EF4-FFF2-40B4-BE49-F238E27FC236}">
                <a16:creationId xmlns:a16="http://schemas.microsoft.com/office/drawing/2014/main" id="{C17D2DB5-77B8-154E-BF49-8D174F6918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130438" y="5971490"/>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9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DB21-FAB4-4EC5-80D2-9A0D48116032}"/>
              </a:ext>
            </a:extLst>
          </p:cNvPr>
          <p:cNvSpPr>
            <a:spLocks noGrp="1"/>
          </p:cNvSpPr>
          <p:nvPr>
            <p:ph type="title"/>
          </p:nvPr>
        </p:nvSpPr>
        <p:spPr>
          <a:xfrm>
            <a:off x="572493" y="238540"/>
            <a:ext cx="11047013" cy="923330"/>
          </a:xfrm>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DATA UNDERSTANDING</a:t>
            </a:r>
          </a:p>
        </p:txBody>
      </p:sp>
      <p:sp>
        <p:nvSpPr>
          <p:cNvPr id="3" name="TextBox 2">
            <a:extLst>
              <a:ext uri="{FF2B5EF4-FFF2-40B4-BE49-F238E27FC236}">
                <a16:creationId xmlns:a16="http://schemas.microsoft.com/office/drawing/2014/main" id="{23BB8AFA-336F-8C49-B840-B65B13566BDE}"/>
              </a:ext>
            </a:extLst>
          </p:cNvPr>
          <p:cNvSpPr txBox="1"/>
          <p:nvPr/>
        </p:nvSpPr>
        <p:spPr>
          <a:xfrm>
            <a:off x="613038" y="2990267"/>
            <a:ext cx="4811347" cy="2731205"/>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Times New Roman" panose="02020603050405020304" pitchFamily="18" charset="0"/>
                <a:cs typeface="Times New Roman" panose="02020603050405020304" pitchFamily="18" charset="0"/>
              </a:rPr>
              <a:t>SAS File Datasets:</a:t>
            </a:r>
          </a:p>
          <a:p>
            <a:pPr>
              <a:lnSpc>
                <a:spcPct val="90000"/>
              </a:lnSpc>
              <a:spcAft>
                <a:spcPts val="600"/>
              </a:spcAft>
            </a:pPr>
            <a:r>
              <a:rPr lang="en-US" sz="2000" u="sng" dirty="0">
                <a:latin typeface="Times New Roman" panose="02020603050405020304" pitchFamily="18" charset="0"/>
                <a:cs typeface="Times New Roman" panose="02020603050405020304" pitchFamily="18" charset="0"/>
              </a:rPr>
              <a:t>Distract</a:t>
            </a:r>
            <a:r>
              <a:rPr lang="en-US" sz="2000" dirty="0">
                <a:latin typeface="Times New Roman" panose="02020603050405020304" pitchFamily="18" charset="0"/>
                <a:cs typeface="Times New Roman" panose="02020603050405020304" pitchFamily="18" charset="0"/>
              </a:rPr>
              <a:t>: All reported distractions prior to crash.</a:t>
            </a:r>
          </a:p>
          <a:p>
            <a:pPr>
              <a:lnSpc>
                <a:spcPct val="90000"/>
              </a:lnSpc>
              <a:spcAft>
                <a:spcPts val="600"/>
              </a:spcAft>
            </a:pPr>
            <a:r>
              <a:rPr lang="en-US" sz="2000" u="sng" dirty="0">
                <a:latin typeface="Times New Roman" panose="02020603050405020304" pitchFamily="18" charset="0"/>
                <a:cs typeface="Times New Roman" panose="02020603050405020304" pitchFamily="18" charset="0"/>
              </a:rPr>
              <a:t>Vehicle</a:t>
            </a:r>
            <a:r>
              <a:rPr lang="en-US" sz="2000" dirty="0">
                <a:latin typeface="Times New Roman" panose="02020603050405020304" pitchFamily="18" charset="0"/>
                <a:cs typeface="Times New Roman" panose="02020603050405020304" pitchFamily="18" charset="0"/>
              </a:rPr>
              <a:t>: All in-transport vehicle data </a:t>
            </a:r>
          </a:p>
          <a:p>
            <a:pPr>
              <a:lnSpc>
                <a:spcPct val="90000"/>
              </a:lnSpc>
              <a:spcAft>
                <a:spcPts val="600"/>
              </a:spcAft>
            </a:pPr>
            <a:r>
              <a:rPr lang="en-US" sz="2000" u="sng" dirty="0">
                <a:latin typeface="Times New Roman" panose="02020603050405020304" pitchFamily="18" charset="0"/>
                <a:cs typeface="Times New Roman" panose="02020603050405020304" pitchFamily="18" charset="0"/>
              </a:rPr>
              <a:t>Person</a:t>
            </a:r>
            <a:r>
              <a:rPr lang="en-US" sz="2000" dirty="0">
                <a:latin typeface="Times New Roman" panose="02020603050405020304" pitchFamily="18" charset="0"/>
                <a:cs typeface="Times New Roman" panose="02020603050405020304" pitchFamily="18" charset="0"/>
              </a:rPr>
              <a:t>: All motorist and non-motorist involvement data</a:t>
            </a:r>
          </a:p>
          <a:p>
            <a:pPr>
              <a:lnSpc>
                <a:spcPct val="90000"/>
              </a:lnSpc>
              <a:spcAft>
                <a:spcPts val="600"/>
              </a:spcAft>
            </a:pPr>
            <a:r>
              <a:rPr lang="en-US" sz="2000" u="sng" dirty="0">
                <a:latin typeface="Times New Roman" panose="02020603050405020304" pitchFamily="18" charset="0"/>
                <a:cs typeface="Times New Roman" panose="02020603050405020304" pitchFamily="18" charset="0"/>
              </a:rPr>
              <a:t>Accident</a:t>
            </a:r>
            <a:r>
              <a:rPr lang="en-US" sz="2000" dirty="0">
                <a:latin typeface="Times New Roman" panose="02020603050405020304" pitchFamily="18" charset="0"/>
                <a:cs typeface="Times New Roman" panose="02020603050405020304" pitchFamily="18" charset="0"/>
              </a:rPr>
              <a:t>: All geographic and other crash data involving 1 or more vehicles</a:t>
            </a:r>
          </a:p>
        </p:txBody>
      </p:sp>
      <p:sp>
        <p:nvSpPr>
          <p:cNvPr id="4" name="TextBox 3">
            <a:extLst>
              <a:ext uri="{FF2B5EF4-FFF2-40B4-BE49-F238E27FC236}">
                <a16:creationId xmlns:a16="http://schemas.microsoft.com/office/drawing/2014/main" id="{C15E8E98-1E5A-494E-B0B5-0215444464A7}"/>
              </a:ext>
            </a:extLst>
          </p:cNvPr>
          <p:cNvSpPr txBox="1"/>
          <p:nvPr/>
        </p:nvSpPr>
        <p:spPr>
          <a:xfrm>
            <a:off x="6420666" y="2990267"/>
            <a:ext cx="4648913" cy="2939266"/>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Dependent Variable = Injury Severity (Scale 1-9)</a:t>
            </a:r>
          </a:p>
          <a:p>
            <a:pPr>
              <a:spcAft>
                <a:spcPts val="600"/>
              </a:spcAft>
            </a:pPr>
            <a:r>
              <a:rPr lang="en-US" sz="2000" dirty="0">
                <a:latin typeface="Times New Roman" panose="02020603050405020304" pitchFamily="18" charset="0"/>
                <a:cs typeface="Times New Roman" panose="02020603050405020304" pitchFamily="18" charset="0"/>
              </a:rPr>
              <a:t>1-2 = low severity</a:t>
            </a:r>
          </a:p>
          <a:p>
            <a:pPr>
              <a:spcAft>
                <a:spcPts val="600"/>
              </a:spcAft>
            </a:pPr>
            <a:r>
              <a:rPr lang="en-US" sz="2000" dirty="0">
                <a:latin typeface="Times New Roman" panose="02020603050405020304" pitchFamily="18" charset="0"/>
                <a:cs typeface="Times New Roman" panose="02020603050405020304" pitchFamily="18" charset="0"/>
              </a:rPr>
              <a:t>3-4 = high severity</a:t>
            </a:r>
          </a:p>
          <a:p>
            <a:pPr>
              <a:spcAft>
                <a:spcPts val="600"/>
              </a:spcAft>
            </a:pPr>
            <a:r>
              <a:rPr lang="en-US" sz="2000" dirty="0">
                <a:latin typeface="Times New Roman" panose="02020603050405020304" pitchFamily="18" charset="0"/>
                <a:cs typeface="Times New Roman" panose="02020603050405020304" pitchFamily="18" charset="0"/>
              </a:rPr>
              <a:t>*All other variables are either not reported or show no injury.</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endParaRPr lang="en-US"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FBD5F54-D739-9C4C-859F-8CD7E05C474C}"/>
              </a:ext>
            </a:extLst>
          </p:cNvPr>
          <p:cNvSpPr/>
          <p:nvPr/>
        </p:nvSpPr>
        <p:spPr>
          <a:xfrm>
            <a:off x="0" y="6108969"/>
            <a:ext cx="12192000" cy="749031"/>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OSU - Oklahoma State University Logo Download Vector">
            <a:extLst>
              <a:ext uri="{FF2B5EF4-FFF2-40B4-BE49-F238E27FC236}">
                <a16:creationId xmlns:a16="http://schemas.microsoft.com/office/drawing/2014/main" id="{1C33C233-4EFE-2942-AC30-96617F4B26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130438" y="5971490"/>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7B59C8-0C8C-9147-ABCC-92E347DBBA0A}"/>
              </a:ext>
            </a:extLst>
          </p:cNvPr>
          <p:cNvSpPr txBox="1"/>
          <p:nvPr/>
        </p:nvSpPr>
        <p:spPr>
          <a:xfrm>
            <a:off x="613038" y="1679441"/>
            <a:ext cx="9934394"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Source: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Crash Reporting Sampling System (CRSS)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National Highway Traffic Safety Administration (NHTSA)</a:t>
            </a:r>
          </a:p>
        </p:txBody>
      </p:sp>
    </p:spTree>
    <p:extLst>
      <p:ext uri="{BB962C8B-B14F-4D97-AF65-F5344CB8AC3E}">
        <p14:creationId xmlns:p14="http://schemas.microsoft.com/office/powerpoint/2010/main" val="224550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B8AFA-336F-8C49-B840-B65B13566BDE}"/>
              </a:ext>
            </a:extLst>
          </p:cNvPr>
          <p:cNvSpPr txBox="1"/>
          <p:nvPr/>
        </p:nvSpPr>
        <p:spPr>
          <a:xfrm>
            <a:off x="613038" y="3027616"/>
            <a:ext cx="4811347" cy="2731205"/>
          </a:xfrm>
          <a:prstGeom prst="rect">
            <a:avLst/>
          </a:prstGeom>
        </p:spPr>
        <p:txBody>
          <a:bodyPr vert="horz" lIns="91440" tIns="45720" rIns="91440" bIns="45720" rtlCol="0" anchor="t">
            <a:normAutofit/>
          </a:bodyPr>
          <a:lstStyle/>
          <a:p>
            <a:pPr>
              <a:lnSpc>
                <a:spcPct val="90000"/>
              </a:lnSpc>
              <a:spcAft>
                <a:spcPts val="600"/>
              </a:spcAft>
            </a:pPr>
            <a:endParaRPr lang="en-US" sz="2000" dirty="0"/>
          </a:p>
        </p:txBody>
      </p:sp>
      <p:sp>
        <p:nvSpPr>
          <p:cNvPr id="16" name="Rectangle 15">
            <a:extLst>
              <a:ext uri="{FF2B5EF4-FFF2-40B4-BE49-F238E27FC236}">
                <a16:creationId xmlns:a16="http://schemas.microsoft.com/office/drawing/2014/main" id="{DFBD5F54-D739-9C4C-859F-8CD7E05C474C}"/>
              </a:ext>
            </a:extLst>
          </p:cNvPr>
          <p:cNvSpPr/>
          <p:nvPr/>
        </p:nvSpPr>
        <p:spPr>
          <a:xfrm>
            <a:off x="0" y="6108969"/>
            <a:ext cx="12192000" cy="749031"/>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OSU - Oklahoma State University Logo Download Vector">
            <a:extLst>
              <a:ext uri="{FF2B5EF4-FFF2-40B4-BE49-F238E27FC236}">
                <a16:creationId xmlns:a16="http://schemas.microsoft.com/office/drawing/2014/main" id="{1C33C233-4EFE-2942-AC30-96617F4B26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130438" y="5971490"/>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4F1F8401-B054-4675-A1A9-7F21973F4142}"/>
              </a:ext>
            </a:extLst>
          </p:cNvPr>
          <p:cNvSpPr txBox="1">
            <a:spLocks/>
          </p:cNvSpPr>
          <p:nvPr/>
        </p:nvSpPr>
        <p:spPr>
          <a:xfrm>
            <a:off x="613038" y="707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DATA PREPARATION</a:t>
            </a:r>
          </a:p>
        </p:txBody>
      </p:sp>
      <p:pic>
        <p:nvPicPr>
          <p:cNvPr id="13" name="Picture 12">
            <a:extLst>
              <a:ext uri="{FF2B5EF4-FFF2-40B4-BE49-F238E27FC236}">
                <a16:creationId xmlns:a16="http://schemas.microsoft.com/office/drawing/2014/main" id="{9FFA9A95-CB93-46E9-80DA-410BFB80B8AC}"/>
              </a:ext>
            </a:extLst>
          </p:cNvPr>
          <p:cNvPicPr/>
          <p:nvPr/>
        </p:nvPicPr>
        <p:blipFill>
          <a:blip r:embed="rId4"/>
          <a:stretch>
            <a:fillRect/>
          </a:stretch>
        </p:blipFill>
        <p:spPr>
          <a:xfrm>
            <a:off x="698500" y="2766218"/>
            <a:ext cx="10795000" cy="1325563"/>
          </a:xfrm>
          <a:prstGeom prst="rect">
            <a:avLst/>
          </a:prstGeom>
        </p:spPr>
      </p:pic>
      <p:sp>
        <p:nvSpPr>
          <p:cNvPr id="14" name="TextBox 13">
            <a:extLst>
              <a:ext uri="{FF2B5EF4-FFF2-40B4-BE49-F238E27FC236}">
                <a16:creationId xmlns:a16="http://schemas.microsoft.com/office/drawing/2014/main" id="{023C0470-06F1-41B8-9D2A-7683A68EE5BE}"/>
              </a:ext>
            </a:extLst>
          </p:cNvPr>
          <p:cNvSpPr txBox="1"/>
          <p:nvPr/>
        </p:nvSpPr>
        <p:spPr>
          <a:xfrm>
            <a:off x="838200" y="1724044"/>
            <a:ext cx="8216900" cy="584775"/>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preprocessing nodes used are</a:t>
            </a:r>
          </a:p>
        </p:txBody>
      </p:sp>
    </p:spTree>
    <p:extLst>
      <p:ext uri="{BB962C8B-B14F-4D97-AF65-F5344CB8AC3E}">
        <p14:creationId xmlns:p14="http://schemas.microsoft.com/office/powerpoint/2010/main" val="196682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F8F2-A7B9-4E94-9D4D-46B6F46F69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p>
        </p:txBody>
      </p:sp>
      <p:sp>
        <p:nvSpPr>
          <p:cNvPr id="3" name="TextBox 2">
            <a:extLst>
              <a:ext uri="{FF2B5EF4-FFF2-40B4-BE49-F238E27FC236}">
                <a16:creationId xmlns:a16="http://schemas.microsoft.com/office/drawing/2014/main" id="{2711746C-C1F5-4D44-9661-E793DCA552EB}"/>
              </a:ext>
            </a:extLst>
          </p:cNvPr>
          <p:cNvSpPr txBox="1"/>
          <p:nvPr/>
        </p:nvSpPr>
        <p:spPr>
          <a:xfrm>
            <a:off x="997067" y="2880425"/>
            <a:ext cx="2754600"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Joiner node</a:t>
            </a:r>
          </a:p>
        </p:txBody>
      </p:sp>
      <p:pic>
        <p:nvPicPr>
          <p:cNvPr id="4" name="Picture 3">
            <a:extLst>
              <a:ext uri="{FF2B5EF4-FFF2-40B4-BE49-F238E27FC236}">
                <a16:creationId xmlns:a16="http://schemas.microsoft.com/office/drawing/2014/main" id="{0F630E24-DAA2-4A7E-B575-B7AF04BD48EC}"/>
              </a:ext>
            </a:extLst>
          </p:cNvPr>
          <p:cNvPicPr>
            <a:picLocks noChangeAspect="1"/>
          </p:cNvPicPr>
          <p:nvPr/>
        </p:nvPicPr>
        <p:blipFill>
          <a:blip r:embed="rId3"/>
          <a:stretch>
            <a:fillRect/>
          </a:stretch>
        </p:blipFill>
        <p:spPr>
          <a:xfrm>
            <a:off x="5334000" y="1690688"/>
            <a:ext cx="5100476" cy="4143323"/>
          </a:xfrm>
          <a:prstGeom prst="rect">
            <a:avLst/>
          </a:prstGeom>
        </p:spPr>
      </p:pic>
      <p:sp>
        <p:nvSpPr>
          <p:cNvPr id="5" name="Rectangle 4">
            <a:extLst>
              <a:ext uri="{FF2B5EF4-FFF2-40B4-BE49-F238E27FC236}">
                <a16:creationId xmlns:a16="http://schemas.microsoft.com/office/drawing/2014/main" id="{1A0CE3C6-0D7C-4A83-98B8-6D47FC56D837}"/>
              </a:ext>
            </a:extLst>
          </p:cNvPr>
          <p:cNvSpPr/>
          <p:nvPr/>
        </p:nvSpPr>
        <p:spPr>
          <a:xfrm>
            <a:off x="0" y="6108969"/>
            <a:ext cx="12192000" cy="749031"/>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OSU - Oklahoma State University Logo Download Vector">
            <a:extLst>
              <a:ext uri="{FF2B5EF4-FFF2-40B4-BE49-F238E27FC236}">
                <a16:creationId xmlns:a16="http://schemas.microsoft.com/office/drawing/2014/main" id="{12D01F50-8DE0-4504-92FF-8D802784B6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0" r="2930" b="-1"/>
          <a:stretch/>
        </p:blipFill>
        <p:spPr bwMode="auto">
          <a:xfrm>
            <a:off x="130438" y="5980881"/>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41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EE85-67BD-4BBE-801D-D53A901975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endParaRPr lang="en-US" dirty="0"/>
          </a:p>
        </p:txBody>
      </p:sp>
      <p:sp>
        <p:nvSpPr>
          <p:cNvPr id="3" name="TextBox 2">
            <a:extLst>
              <a:ext uri="{FF2B5EF4-FFF2-40B4-BE49-F238E27FC236}">
                <a16:creationId xmlns:a16="http://schemas.microsoft.com/office/drawing/2014/main" id="{C54AB511-4CEF-4DA8-B81E-D0EBCB063942}"/>
              </a:ext>
            </a:extLst>
          </p:cNvPr>
          <p:cNvSpPr txBox="1"/>
          <p:nvPr/>
        </p:nvSpPr>
        <p:spPr>
          <a:xfrm>
            <a:off x="1283625" y="2837369"/>
            <a:ext cx="3305713"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Column Filter</a:t>
            </a:r>
          </a:p>
        </p:txBody>
      </p:sp>
      <p:pic>
        <p:nvPicPr>
          <p:cNvPr id="4" name="Picture 3">
            <a:extLst>
              <a:ext uri="{FF2B5EF4-FFF2-40B4-BE49-F238E27FC236}">
                <a16:creationId xmlns:a16="http://schemas.microsoft.com/office/drawing/2014/main" id="{FDD3D31D-0533-4BE7-9997-B31F3305E2F9}"/>
              </a:ext>
            </a:extLst>
          </p:cNvPr>
          <p:cNvPicPr>
            <a:picLocks noChangeAspect="1"/>
          </p:cNvPicPr>
          <p:nvPr/>
        </p:nvPicPr>
        <p:blipFill>
          <a:blip r:embed="rId2"/>
          <a:stretch>
            <a:fillRect/>
          </a:stretch>
        </p:blipFill>
        <p:spPr>
          <a:xfrm>
            <a:off x="6724650" y="863408"/>
            <a:ext cx="4476751" cy="5117473"/>
          </a:xfrm>
          <a:prstGeom prst="rect">
            <a:avLst/>
          </a:prstGeom>
        </p:spPr>
      </p:pic>
      <p:sp>
        <p:nvSpPr>
          <p:cNvPr id="5" name="Rectangle 4">
            <a:extLst>
              <a:ext uri="{FF2B5EF4-FFF2-40B4-BE49-F238E27FC236}">
                <a16:creationId xmlns:a16="http://schemas.microsoft.com/office/drawing/2014/main" id="{93B1A14B-AD66-4A0A-AEB4-8BCABD4E58B8}"/>
              </a:ext>
            </a:extLst>
          </p:cNvPr>
          <p:cNvSpPr/>
          <p:nvPr/>
        </p:nvSpPr>
        <p:spPr>
          <a:xfrm>
            <a:off x="0" y="6108969"/>
            <a:ext cx="12192000" cy="749031"/>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OSU - Oklahoma State University Logo Download Vector">
            <a:extLst>
              <a:ext uri="{FF2B5EF4-FFF2-40B4-BE49-F238E27FC236}">
                <a16:creationId xmlns:a16="http://schemas.microsoft.com/office/drawing/2014/main" id="{A2B20C92-EFE9-4CB6-89C1-4953CE36CF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0" r="2930" b="-1"/>
          <a:stretch/>
        </p:blipFill>
        <p:spPr bwMode="auto">
          <a:xfrm>
            <a:off x="182694" y="596362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16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031C-BC68-44F8-AB0E-0A15CA7900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endParaRPr lang="en-US" dirty="0"/>
          </a:p>
        </p:txBody>
      </p:sp>
      <p:sp>
        <p:nvSpPr>
          <p:cNvPr id="3" name="TextBox 2">
            <a:extLst>
              <a:ext uri="{FF2B5EF4-FFF2-40B4-BE49-F238E27FC236}">
                <a16:creationId xmlns:a16="http://schemas.microsoft.com/office/drawing/2014/main" id="{2834E6CA-DC13-4D7D-B6D5-B1D3717286EB}"/>
              </a:ext>
            </a:extLst>
          </p:cNvPr>
          <p:cNvSpPr txBox="1"/>
          <p:nvPr/>
        </p:nvSpPr>
        <p:spPr>
          <a:xfrm>
            <a:off x="665294" y="2311719"/>
            <a:ext cx="3794950" cy="1938992"/>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Row Filter </a:t>
            </a:r>
            <a:r>
              <a:rPr lang="en-US" sz="4000" dirty="0">
                <a:latin typeface="Times New Roman" panose="02020603050405020304" pitchFamily="18" charset="0"/>
                <a:cs typeface="Times New Roman" panose="02020603050405020304" pitchFamily="18" charset="0"/>
              </a:rPr>
              <a:t>and</a:t>
            </a:r>
            <a:r>
              <a:rPr lang="en-US" sz="4000" b="1" dirty="0">
                <a:latin typeface="Times New Roman" panose="02020603050405020304" pitchFamily="18" charset="0"/>
                <a:cs typeface="Times New Roman" panose="02020603050405020304" pitchFamily="18" charset="0"/>
              </a:rPr>
              <a:t> </a:t>
            </a:r>
          </a:p>
          <a:p>
            <a:r>
              <a:rPr lang="en-US" sz="4000" b="1" dirty="0">
                <a:latin typeface="Times New Roman" panose="02020603050405020304" pitchFamily="18" charset="0"/>
                <a:cs typeface="Times New Roman" panose="02020603050405020304" pitchFamily="18" charset="0"/>
              </a:rPr>
              <a:t>Numeric </a:t>
            </a:r>
            <a:r>
              <a:rPr lang="en-US" sz="4000" b="1" dirty="0" err="1">
                <a:latin typeface="Times New Roman" panose="02020603050405020304" pitchFamily="18" charset="0"/>
                <a:cs typeface="Times New Roman" panose="02020603050405020304" pitchFamily="18" charset="0"/>
              </a:rPr>
              <a:t>binner</a:t>
            </a:r>
            <a:r>
              <a:rPr lang="en-US" sz="4000" b="1" dirty="0">
                <a:latin typeface="Times New Roman" panose="02020603050405020304" pitchFamily="18" charset="0"/>
                <a:cs typeface="Times New Roman" panose="02020603050405020304" pitchFamily="18" charset="0"/>
              </a:rPr>
              <a:t> </a:t>
            </a:r>
          </a:p>
          <a:p>
            <a:r>
              <a:rPr lang="en-US" sz="4000" dirty="0">
                <a:latin typeface="Times New Roman" panose="02020603050405020304" pitchFamily="18" charset="0"/>
                <a:cs typeface="Times New Roman" panose="02020603050405020304" pitchFamily="18" charset="0"/>
              </a:rPr>
              <a:t>for INJ_SEV</a:t>
            </a:r>
          </a:p>
        </p:txBody>
      </p:sp>
      <p:pic>
        <p:nvPicPr>
          <p:cNvPr id="4" name="Picture 3">
            <a:extLst>
              <a:ext uri="{FF2B5EF4-FFF2-40B4-BE49-F238E27FC236}">
                <a16:creationId xmlns:a16="http://schemas.microsoft.com/office/drawing/2014/main" id="{93D93C3D-5E34-4241-AADC-DC52178DBA82}"/>
              </a:ext>
            </a:extLst>
          </p:cNvPr>
          <p:cNvPicPr>
            <a:picLocks noChangeAspect="1"/>
          </p:cNvPicPr>
          <p:nvPr/>
        </p:nvPicPr>
        <p:blipFill>
          <a:blip r:embed="rId2"/>
          <a:stretch>
            <a:fillRect/>
          </a:stretch>
        </p:blipFill>
        <p:spPr>
          <a:xfrm>
            <a:off x="5428346" y="1552756"/>
            <a:ext cx="5925454" cy="1371633"/>
          </a:xfrm>
          <a:prstGeom prst="rect">
            <a:avLst/>
          </a:prstGeom>
        </p:spPr>
      </p:pic>
      <p:pic>
        <p:nvPicPr>
          <p:cNvPr id="5" name="Picture 4">
            <a:extLst>
              <a:ext uri="{FF2B5EF4-FFF2-40B4-BE49-F238E27FC236}">
                <a16:creationId xmlns:a16="http://schemas.microsoft.com/office/drawing/2014/main" id="{491F2038-A62B-49AD-9766-62C9CC8DED32}"/>
              </a:ext>
            </a:extLst>
          </p:cNvPr>
          <p:cNvPicPr>
            <a:picLocks noChangeAspect="1"/>
          </p:cNvPicPr>
          <p:nvPr/>
        </p:nvPicPr>
        <p:blipFill>
          <a:blip r:embed="rId3"/>
          <a:stretch>
            <a:fillRect/>
          </a:stretch>
        </p:blipFill>
        <p:spPr>
          <a:xfrm>
            <a:off x="6607853" y="3590680"/>
            <a:ext cx="4102179" cy="1897258"/>
          </a:xfrm>
          <a:prstGeom prst="rect">
            <a:avLst/>
          </a:prstGeom>
        </p:spPr>
      </p:pic>
      <p:sp>
        <p:nvSpPr>
          <p:cNvPr id="6" name="Rectangle 5">
            <a:extLst>
              <a:ext uri="{FF2B5EF4-FFF2-40B4-BE49-F238E27FC236}">
                <a16:creationId xmlns:a16="http://schemas.microsoft.com/office/drawing/2014/main" id="{FC9CE377-9455-44E7-9CAB-1BB92D105E35}"/>
              </a:ext>
            </a:extLst>
          </p:cNvPr>
          <p:cNvSpPr/>
          <p:nvPr/>
        </p:nvSpPr>
        <p:spPr>
          <a:xfrm>
            <a:off x="0" y="6108969"/>
            <a:ext cx="12192000" cy="749031"/>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OSU - Oklahoma State University Logo Download Vector">
            <a:extLst>
              <a:ext uri="{FF2B5EF4-FFF2-40B4-BE49-F238E27FC236}">
                <a16:creationId xmlns:a16="http://schemas.microsoft.com/office/drawing/2014/main" id="{87C2E4B4-1B40-4231-8019-A8AC3B8D99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0" r="2930" b="-1"/>
          <a:stretch/>
        </p:blipFill>
        <p:spPr bwMode="auto">
          <a:xfrm>
            <a:off x="182694" y="600172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04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0402-47D1-4151-8412-8CDFEBD712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PREPARATION</a:t>
            </a:r>
            <a:endParaRPr lang="en-US" dirty="0"/>
          </a:p>
        </p:txBody>
      </p:sp>
      <p:pic>
        <p:nvPicPr>
          <p:cNvPr id="4" name="Picture 3">
            <a:extLst>
              <a:ext uri="{FF2B5EF4-FFF2-40B4-BE49-F238E27FC236}">
                <a16:creationId xmlns:a16="http://schemas.microsoft.com/office/drawing/2014/main" id="{ABFB4696-E7C1-42A1-BF4B-022CDC83C5CD}"/>
              </a:ext>
            </a:extLst>
          </p:cNvPr>
          <p:cNvPicPr>
            <a:picLocks noChangeAspect="1"/>
          </p:cNvPicPr>
          <p:nvPr/>
        </p:nvPicPr>
        <p:blipFill>
          <a:blip r:embed="rId2"/>
          <a:stretch>
            <a:fillRect/>
          </a:stretch>
        </p:blipFill>
        <p:spPr>
          <a:xfrm>
            <a:off x="5899772" y="1416802"/>
            <a:ext cx="5814564" cy="2217612"/>
          </a:xfrm>
          <a:prstGeom prst="rect">
            <a:avLst/>
          </a:prstGeom>
        </p:spPr>
      </p:pic>
      <p:sp>
        <p:nvSpPr>
          <p:cNvPr id="5" name="TextBox 4">
            <a:extLst>
              <a:ext uri="{FF2B5EF4-FFF2-40B4-BE49-F238E27FC236}">
                <a16:creationId xmlns:a16="http://schemas.microsoft.com/office/drawing/2014/main" id="{426A4D23-5120-4AAD-BDCD-AF639F45EF42}"/>
              </a:ext>
            </a:extLst>
          </p:cNvPr>
          <p:cNvSpPr txBox="1"/>
          <p:nvPr/>
        </p:nvSpPr>
        <p:spPr>
          <a:xfrm>
            <a:off x="354664" y="2417417"/>
            <a:ext cx="5545108" cy="1323439"/>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Rule-based Row filter </a:t>
            </a:r>
          </a:p>
          <a:p>
            <a:r>
              <a:rPr lang="en-US" sz="4000" dirty="0">
                <a:latin typeface="Times New Roman" panose="02020603050405020304" pitchFamily="18" charset="0"/>
                <a:cs typeface="Times New Roman" panose="02020603050405020304" pitchFamily="18" charset="0"/>
              </a:rPr>
              <a:t>to remove missing values </a:t>
            </a:r>
          </a:p>
        </p:txBody>
      </p:sp>
      <p:pic>
        <p:nvPicPr>
          <p:cNvPr id="6" name="Picture 5">
            <a:extLst>
              <a:ext uri="{FF2B5EF4-FFF2-40B4-BE49-F238E27FC236}">
                <a16:creationId xmlns:a16="http://schemas.microsoft.com/office/drawing/2014/main" id="{D46C2C32-23B5-4441-994C-7DF833C1A82C}"/>
              </a:ext>
            </a:extLst>
          </p:cNvPr>
          <p:cNvPicPr>
            <a:picLocks noChangeAspect="1"/>
          </p:cNvPicPr>
          <p:nvPr/>
        </p:nvPicPr>
        <p:blipFill>
          <a:blip r:embed="rId3"/>
          <a:stretch>
            <a:fillRect/>
          </a:stretch>
        </p:blipFill>
        <p:spPr>
          <a:xfrm>
            <a:off x="6096000" y="3657728"/>
            <a:ext cx="3139712" cy="1531753"/>
          </a:xfrm>
          <a:prstGeom prst="rect">
            <a:avLst/>
          </a:prstGeom>
        </p:spPr>
      </p:pic>
      <p:sp>
        <p:nvSpPr>
          <p:cNvPr id="7" name="Rectangle 6">
            <a:extLst>
              <a:ext uri="{FF2B5EF4-FFF2-40B4-BE49-F238E27FC236}">
                <a16:creationId xmlns:a16="http://schemas.microsoft.com/office/drawing/2014/main" id="{3FEA9FDA-A51B-4933-A0C6-50C44B5992E7}"/>
              </a:ext>
            </a:extLst>
          </p:cNvPr>
          <p:cNvSpPr/>
          <p:nvPr/>
        </p:nvSpPr>
        <p:spPr>
          <a:xfrm>
            <a:off x="0" y="6273225"/>
            <a:ext cx="12192000" cy="584775"/>
          </a:xfrm>
          <a:prstGeom prst="rect">
            <a:avLst/>
          </a:prstGeom>
          <a:solidFill>
            <a:srgbClr val="0F18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OSU - Oklahoma State University Logo Download Vector">
            <a:extLst>
              <a:ext uri="{FF2B5EF4-FFF2-40B4-BE49-F238E27FC236}">
                <a16:creationId xmlns:a16="http://schemas.microsoft.com/office/drawing/2014/main" id="{98B84412-9418-4EAA-AD08-78AE49E612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0" r="2930" b="-1"/>
          <a:stretch/>
        </p:blipFill>
        <p:spPr bwMode="auto">
          <a:xfrm>
            <a:off x="69462" y="6069559"/>
            <a:ext cx="965200" cy="1023988"/>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89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1857</Words>
  <Application>Microsoft Office PowerPoint</Application>
  <PresentationFormat>Widescreen</PresentationFormat>
  <Paragraphs>195</Paragraphs>
  <Slides>25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charter</vt:lpstr>
      <vt:lpstr>Segoe UI</vt:lpstr>
      <vt:lpstr>Times New Roman</vt:lpstr>
      <vt:lpstr>Wingdings</vt:lpstr>
      <vt:lpstr>Office Theme</vt:lpstr>
      <vt:lpstr>MSIS 5633</vt:lpstr>
      <vt:lpstr>SUMMARY</vt:lpstr>
      <vt:lpstr>BUSINESS UNDERSTANDING</vt:lpstr>
      <vt:lpstr>DATA UNDERSTANDING</vt:lpstr>
      <vt:lpstr>PowerPoint Presentation</vt:lpstr>
      <vt:lpstr>DATA PREPARATION</vt:lpstr>
      <vt:lpstr>DATA PREPARATION</vt:lpstr>
      <vt:lpstr>DATA PREPARATION</vt:lpstr>
      <vt:lpstr>DATA PREPARATION</vt:lpstr>
      <vt:lpstr>DATA PREPARATION</vt:lpstr>
      <vt:lpstr>DATA PREPARATION</vt:lpstr>
      <vt:lpstr>DATA PREPARATION</vt:lpstr>
      <vt:lpstr>DATA PREPARATION</vt:lpstr>
      <vt:lpstr>PREDICTIVE MODELS</vt:lpstr>
      <vt:lpstr>DECISION TREE</vt:lpstr>
      <vt:lpstr>NAÏVE BAYES</vt:lpstr>
      <vt:lpstr>RANDOM FOREST</vt:lpstr>
      <vt:lpstr>ARTIFICIAL NEURAL NETWORK</vt:lpstr>
      <vt:lpstr>LOGISTIC REGRESSION</vt:lpstr>
      <vt:lpstr>K-NEAREST NEIGHBOR</vt:lpstr>
      <vt:lpstr>EVALUATION</vt:lpstr>
      <vt:lpstr>COMPARISON ANALYSIS</vt:lpstr>
      <vt:lpstr>DEPLOYMENT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MSIS 5693</dc:title>
  <dc:creator>Parida, Shweta</dc:creator>
  <cp:lastModifiedBy>Parida, Shweta</cp:lastModifiedBy>
  <cp:revision>15</cp:revision>
  <dcterms:created xsi:type="dcterms:W3CDTF">2020-12-09T17:10:06Z</dcterms:created>
  <dcterms:modified xsi:type="dcterms:W3CDTF">2020-12-10T07:28:32Z</dcterms:modified>
</cp:coreProperties>
</file>