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610" r:id="rId2"/>
    <p:sldId id="611" r:id="rId3"/>
    <p:sldId id="613" r:id="rId4"/>
    <p:sldId id="381" r:id="rId5"/>
    <p:sldId id="385" r:id="rId6"/>
    <p:sldId id="386" r:id="rId7"/>
    <p:sldId id="382" r:id="rId8"/>
    <p:sldId id="383" r:id="rId9"/>
    <p:sldId id="384" r:id="rId10"/>
    <p:sldId id="615" r:id="rId11"/>
    <p:sldId id="616" r:id="rId12"/>
    <p:sldId id="617" r:id="rId13"/>
    <p:sldId id="618" r:id="rId14"/>
    <p:sldId id="628" r:id="rId15"/>
    <p:sldId id="456" r:id="rId16"/>
    <p:sldId id="579" r:id="rId17"/>
    <p:sldId id="619" r:id="rId18"/>
    <p:sldId id="620" r:id="rId19"/>
    <p:sldId id="621" r:id="rId20"/>
    <p:sldId id="622" r:id="rId21"/>
    <p:sldId id="623" r:id="rId22"/>
    <p:sldId id="624" r:id="rId23"/>
    <p:sldId id="625" r:id="rId24"/>
    <p:sldId id="626" r:id="rId25"/>
    <p:sldId id="630" r:id="rId26"/>
    <p:sldId id="631" r:id="rId27"/>
    <p:sldId id="632" r:id="rId28"/>
    <p:sldId id="633" r:id="rId29"/>
    <p:sldId id="634" r:id="rId30"/>
    <p:sldId id="635" r:id="rId31"/>
    <p:sldId id="629" r:id="rId32"/>
    <p:sldId id="507" r:id="rId33"/>
    <p:sldId id="509" r:id="rId34"/>
    <p:sldId id="510" r:id="rId35"/>
    <p:sldId id="514" r:id="rId36"/>
    <p:sldId id="515" r:id="rId37"/>
    <p:sldId id="516" r:id="rId38"/>
    <p:sldId id="517" r:id="rId39"/>
    <p:sldId id="518" r:id="rId40"/>
    <p:sldId id="519" r:id="rId41"/>
    <p:sldId id="520" r:id="rId42"/>
    <p:sldId id="521" r:id="rId43"/>
    <p:sldId id="522" r:id="rId44"/>
    <p:sldId id="527" r:id="rId45"/>
    <p:sldId id="531" r:id="rId46"/>
    <p:sldId id="533" r:id="rId47"/>
    <p:sldId id="534" r:id="rId48"/>
    <p:sldId id="535" r:id="rId49"/>
    <p:sldId id="580" r:id="rId50"/>
    <p:sldId id="536" r:id="rId51"/>
    <p:sldId id="569" r:id="rId52"/>
    <p:sldId id="570" r:id="rId53"/>
    <p:sldId id="571" r:id="rId54"/>
    <p:sldId id="572" r:id="rId55"/>
    <p:sldId id="575" r:id="rId56"/>
    <p:sldId id="581" r:id="rId57"/>
    <p:sldId id="582" r:id="rId58"/>
    <p:sldId id="584" r:id="rId59"/>
    <p:sldId id="583" r:id="rId60"/>
    <p:sldId id="585" r:id="rId61"/>
    <p:sldId id="586" r:id="rId62"/>
    <p:sldId id="587" r:id="rId63"/>
    <p:sldId id="588" r:id="rId64"/>
    <p:sldId id="589" r:id="rId65"/>
    <p:sldId id="590" r:id="rId66"/>
    <p:sldId id="591" r:id="rId67"/>
    <p:sldId id="592" r:id="rId68"/>
    <p:sldId id="593" r:id="rId69"/>
    <p:sldId id="594" r:id="rId70"/>
    <p:sldId id="595" r:id="rId71"/>
    <p:sldId id="596" r:id="rId72"/>
    <p:sldId id="597" r:id="rId73"/>
    <p:sldId id="600" r:id="rId74"/>
    <p:sldId id="601" r:id="rId75"/>
    <p:sldId id="602" r:id="rId76"/>
    <p:sldId id="603" r:id="rId77"/>
    <p:sldId id="604" r:id="rId78"/>
    <p:sldId id="605" r:id="rId79"/>
    <p:sldId id="607" r:id="rId80"/>
    <p:sldId id="608" r:id="rId81"/>
    <p:sldId id="612" r:id="rId82"/>
    <p:sldId id="627" r:id="rId83"/>
  </p:sldIdLst>
  <p:sldSz cx="13004800" cy="9753600"/>
  <p:notesSz cx="13004800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85224" autoAdjust="0"/>
  </p:normalViewPr>
  <p:slideViewPr>
    <p:cSldViewPr>
      <p:cViewPr varScale="1">
        <p:scale>
          <a:sx n="41" d="100"/>
          <a:sy n="41" d="100"/>
        </p:scale>
        <p:origin x="150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198EB-3CA3-4E35-9789-EB83256192A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8FE04-5A24-468E-A7B2-7140BC324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5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Dynamically</a:t>
            </a:r>
            <a:r>
              <a:rPr lang="en-US" baseline="0" dirty="0"/>
              <a:t> generates output—so may not be appropriate for very large data/operations.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8FE04-5A24-468E-A7B2-7140BC3243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2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2069" y="469900"/>
            <a:ext cx="7420660" cy="744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016" y="1552427"/>
            <a:ext cx="12694767" cy="203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heavy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0940" y="469900"/>
            <a:ext cx="7420660" cy="744855"/>
          </a:xfrm>
        </p:spPr>
        <p:txBody>
          <a:bodyPr/>
          <a:lstStyle/>
          <a:p>
            <a:r>
              <a:rPr lang="en-US" dirty="0" err="1"/>
              <a:t>PrepR</a:t>
            </a:r>
            <a:r>
              <a:rPr lang="en-US" dirty="0"/>
              <a:t> Session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800" y="2743200"/>
            <a:ext cx="12694767" cy="4985980"/>
          </a:xfrm>
        </p:spPr>
        <p:txBody>
          <a:bodyPr/>
          <a:lstStyle/>
          <a:p>
            <a:r>
              <a:rPr lang="en-US" u="none" dirty="0"/>
              <a:t>Before the session, download two files:</a:t>
            </a:r>
          </a:p>
          <a:p>
            <a:endParaRPr lang="en-US" u="none" dirty="0"/>
          </a:p>
          <a:p>
            <a:r>
              <a:rPr lang="en-US" u="none" dirty="0"/>
              <a:t>1.Download the exercises_session2.Rmd file from http://www.github.com/shwetaramdas/prepR/</a:t>
            </a:r>
          </a:p>
          <a:p>
            <a:endParaRPr lang="en-US" u="none" dirty="0"/>
          </a:p>
          <a:p>
            <a:r>
              <a:rPr lang="en-US" u="none" dirty="0"/>
              <a:t>And open it in </a:t>
            </a:r>
            <a:r>
              <a:rPr lang="en-US" u="none" dirty="0" err="1"/>
              <a:t>Rstudio</a:t>
            </a:r>
            <a:endParaRPr lang="en-US" u="none" dirty="0"/>
          </a:p>
          <a:p>
            <a:endParaRPr lang="en-US" u="none" dirty="0"/>
          </a:p>
          <a:p>
            <a:r>
              <a:rPr lang="en-US" u="none" dirty="0"/>
              <a:t>2. From the same link, download expressionpd.txt. Download this file in the same folder as the exercise2.Rmd file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30800" y="8610600"/>
            <a:ext cx="78486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defTabSz="914400"/>
            <a:r>
              <a:rPr lang="en-US" sz="3000" kern="0" dirty="0"/>
              <a:t>Slides adapted from Matt Paul and Dan Navarro</a:t>
            </a:r>
          </a:p>
          <a:p>
            <a:pPr defTabSz="914400"/>
            <a:r>
              <a:rPr lang="en-US" sz="3000" kern="0" dirty="0"/>
              <a:t>Questions: shwetar@pennmedicine.upenn.edu</a:t>
            </a:r>
          </a:p>
        </p:txBody>
      </p:sp>
    </p:spTree>
    <p:extLst>
      <p:ext uri="{BB962C8B-B14F-4D97-AF65-F5344CB8AC3E}">
        <p14:creationId xmlns:p14="http://schemas.microsoft.com/office/powerpoint/2010/main" val="347225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00"/>
            <a:ext cx="13004800" cy="9740900"/>
          </a:xfrm>
          <a:custGeom>
            <a:avLst/>
            <a:gdLst/>
            <a:ahLst/>
            <a:cxnLst/>
            <a:rect l="l" t="t" r="r" b="b"/>
            <a:pathLst>
              <a:path w="13004800" h="9740900">
                <a:moveTo>
                  <a:pt x="0" y="97409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9740900"/>
                </a:lnTo>
                <a:lnTo>
                  <a:pt x="0" y="9740900"/>
                </a:lnTo>
                <a:close/>
              </a:path>
            </a:pathLst>
          </a:custGeom>
          <a:solidFill>
            <a:srgbClr val="D4E3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2239" y="4470400"/>
            <a:ext cx="7440930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02510" algn="l"/>
                <a:tab pos="3347720" algn="l"/>
                <a:tab pos="5256530" algn="l"/>
              </a:tabLst>
            </a:pPr>
            <a:r>
              <a:rPr dirty="0"/>
              <a:t>Insta</a:t>
            </a:r>
            <a:r>
              <a:rPr spc="-5" dirty="0"/>
              <a:t>lli</a:t>
            </a:r>
            <a:r>
              <a:rPr dirty="0"/>
              <a:t>ng	and	</a:t>
            </a:r>
            <a:r>
              <a:rPr spc="-5" dirty="0"/>
              <a:t>l</a:t>
            </a:r>
            <a:r>
              <a:rPr dirty="0"/>
              <a:t>oad</a:t>
            </a:r>
            <a:r>
              <a:rPr spc="-5" dirty="0"/>
              <a:t>i</a:t>
            </a:r>
            <a:r>
              <a:rPr dirty="0"/>
              <a:t>ng	packages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497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9374" y="495300"/>
            <a:ext cx="211201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dirty="0">
                <a:latin typeface="Gill Sans MT"/>
                <a:cs typeface="Gill Sans MT"/>
              </a:rPr>
              <a:t>Packages</a:t>
            </a:r>
            <a:endParaRPr sz="46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8300" y="1673400"/>
            <a:ext cx="271780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5" dirty="0">
                <a:latin typeface="Gill Sans MT"/>
                <a:cs typeface="Gill Sans MT"/>
              </a:rPr>
              <a:t>•</a:t>
            </a:r>
            <a:endParaRPr sz="54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9800" y="1854200"/>
            <a:ext cx="314515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Gill Sans MT"/>
                <a:cs typeface="Gill Sans MT"/>
              </a:rPr>
              <a:t>What </a:t>
            </a:r>
            <a:r>
              <a:rPr sz="3200" spc="-5" dirty="0">
                <a:latin typeface="Gill Sans MT"/>
                <a:cs typeface="Gill Sans MT"/>
              </a:rPr>
              <a:t>is </a:t>
            </a:r>
            <a:r>
              <a:rPr sz="3200" dirty="0">
                <a:latin typeface="Gill Sans MT"/>
                <a:cs typeface="Gill Sans MT"/>
              </a:rPr>
              <a:t>a</a:t>
            </a:r>
            <a:r>
              <a:rPr sz="3200" spc="-95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package?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2800" y="2299855"/>
            <a:ext cx="256540" cy="183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10" dirty="0">
                <a:latin typeface="Gill Sans MT"/>
                <a:cs typeface="Gill Sans MT"/>
              </a:rPr>
              <a:t>•</a:t>
            </a:r>
            <a:endParaRPr sz="51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5100" spc="10" dirty="0">
                <a:latin typeface="Gill Sans MT"/>
                <a:cs typeface="Gill Sans MT"/>
              </a:rPr>
              <a:t>•</a:t>
            </a:r>
            <a:endParaRPr sz="51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4300" y="2501900"/>
            <a:ext cx="8733155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5110">
              <a:lnSpc>
                <a:spcPts val="3500"/>
              </a:lnSpc>
            </a:pPr>
            <a:r>
              <a:rPr sz="3000" dirty="0">
                <a:latin typeface="Gill Sans MT"/>
                <a:cs typeface="Gill Sans MT"/>
              </a:rPr>
              <a:t>A </a:t>
            </a:r>
            <a:r>
              <a:rPr sz="3000" spc="-5" dirty="0">
                <a:latin typeface="Gill Sans MT"/>
                <a:cs typeface="Gill Sans MT"/>
              </a:rPr>
              <a:t>collection </a:t>
            </a:r>
            <a:r>
              <a:rPr sz="3000" dirty="0">
                <a:latin typeface="Gill Sans MT"/>
                <a:cs typeface="Gill Sans MT"/>
              </a:rPr>
              <a:t>of R </a:t>
            </a:r>
            <a:r>
              <a:rPr sz="3000" spc="-5" dirty="0">
                <a:latin typeface="Gill Sans MT"/>
                <a:cs typeface="Gill Sans MT"/>
              </a:rPr>
              <a:t>functions </a:t>
            </a:r>
            <a:r>
              <a:rPr sz="3000" dirty="0">
                <a:latin typeface="Gill Sans MT"/>
                <a:cs typeface="Gill Sans MT"/>
              </a:rPr>
              <a:t>and data sets that someone  has </a:t>
            </a:r>
            <a:r>
              <a:rPr sz="3000" spc="-5" dirty="0">
                <a:latin typeface="Gill Sans MT"/>
                <a:cs typeface="Gill Sans MT"/>
              </a:rPr>
              <a:t>contributed </a:t>
            </a:r>
            <a:r>
              <a:rPr sz="3000" dirty="0">
                <a:latin typeface="Gill Sans MT"/>
                <a:cs typeface="Gill Sans MT"/>
              </a:rPr>
              <a:t>to the R</a:t>
            </a:r>
            <a:r>
              <a:rPr sz="3000" spc="-350" dirty="0">
                <a:latin typeface="Gill Sans MT"/>
                <a:cs typeface="Gill Sans MT"/>
              </a:rPr>
              <a:t> </a:t>
            </a:r>
            <a:r>
              <a:rPr sz="3000" dirty="0">
                <a:latin typeface="Gill Sans MT"/>
                <a:cs typeface="Gill Sans MT"/>
              </a:rPr>
              <a:t>“ecosystem”</a:t>
            </a:r>
            <a:endParaRPr sz="3000">
              <a:latin typeface="Gill Sans MT"/>
              <a:cs typeface="Gill Sans MT"/>
            </a:endParaRPr>
          </a:p>
          <a:p>
            <a:pPr marL="12700" marR="5080">
              <a:lnSpc>
                <a:spcPts val="3500"/>
              </a:lnSpc>
              <a:spcBef>
                <a:spcPts val="1200"/>
              </a:spcBef>
            </a:pPr>
            <a:r>
              <a:rPr sz="3000" dirty="0">
                <a:latin typeface="Gill Sans MT"/>
                <a:cs typeface="Gill Sans MT"/>
              </a:rPr>
              <a:t>Packages extend the </a:t>
            </a:r>
            <a:r>
              <a:rPr sz="3000" spc="-5" dirty="0">
                <a:latin typeface="Gill Sans MT"/>
                <a:cs typeface="Gill Sans MT"/>
              </a:rPr>
              <a:t>functionality </a:t>
            </a:r>
            <a:r>
              <a:rPr sz="3000" dirty="0">
                <a:latin typeface="Gill Sans MT"/>
                <a:cs typeface="Gill Sans MT"/>
              </a:rPr>
              <a:t>of R: most of the</a:t>
            </a:r>
            <a:r>
              <a:rPr sz="3000" spc="-335" dirty="0">
                <a:latin typeface="Gill Sans MT"/>
                <a:cs typeface="Gill Sans MT"/>
              </a:rPr>
              <a:t> </a:t>
            </a:r>
            <a:r>
              <a:rPr sz="3000" spc="-5" dirty="0">
                <a:latin typeface="Gill Sans MT"/>
                <a:cs typeface="Gill Sans MT"/>
              </a:rPr>
              <a:t>value  </a:t>
            </a:r>
            <a:r>
              <a:rPr sz="3000" dirty="0">
                <a:latin typeface="Gill Sans MT"/>
                <a:cs typeface="Gill Sans MT"/>
              </a:rPr>
              <a:t>to R comes </a:t>
            </a:r>
            <a:r>
              <a:rPr sz="3000" spc="-20" dirty="0">
                <a:latin typeface="Gill Sans MT"/>
                <a:cs typeface="Gill Sans MT"/>
              </a:rPr>
              <a:t>from </a:t>
            </a:r>
            <a:r>
              <a:rPr sz="3000" dirty="0">
                <a:latin typeface="Gill Sans MT"/>
                <a:cs typeface="Gill Sans MT"/>
              </a:rPr>
              <a:t>the 5000+ packages out</a:t>
            </a:r>
            <a:r>
              <a:rPr sz="3000" spc="-70" dirty="0">
                <a:latin typeface="Gill Sans MT"/>
                <a:cs typeface="Gill Sans MT"/>
              </a:rPr>
              <a:t> </a:t>
            </a:r>
            <a:r>
              <a:rPr sz="3000" spc="-15" dirty="0">
                <a:latin typeface="Gill Sans MT"/>
                <a:cs typeface="Gill Sans MT"/>
              </a:rPr>
              <a:t>there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728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9374" y="495300"/>
            <a:ext cx="211201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dirty="0">
                <a:latin typeface="Gill Sans MT"/>
                <a:cs typeface="Gill Sans MT"/>
              </a:rPr>
              <a:t>Packages</a:t>
            </a:r>
            <a:endParaRPr sz="46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8300" y="1673400"/>
            <a:ext cx="271780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5" dirty="0">
                <a:solidFill>
                  <a:srgbClr val="929292"/>
                </a:solidFill>
                <a:latin typeface="Gill Sans MT"/>
                <a:cs typeface="Gill Sans MT"/>
              </a:rPr>
              <a:t>•</a:t>
            </a:r>
            <a:endParaRPr sz="54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9800" y="1854200"/>
            <a:ext cx="314515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929292"/>
                </a:solidFill>
                <a:latin typeface="Gill Sans MT"/>
                <a:cs typeface="Gill Sans MT"/>
              </a:rPr>
              <a:t>What </a:t>
            </a:r>
            <a:r>
              <a:rPr sz="3200" spc="-5" dirty="0">
                <a:solidFill>
                  <a:srgbClr val="929292"/>
                </a:solidFill>
                <a:latin typeface="Gill Sans MT"/>
                <a:cs typeface="Gill Sans MT"/>
              </a:rPr>
              <a:t>is </a:t>
            </a:r>
            <a:r>
              <a:rPr sz="3200" dirty="0">
                <a:solidFill>
                  <a:srgbClr val="929292"/>
                </a:solidFill>
                <a:latin typeface="Gill Sans MT"/>
                <a:cs typeface="Gill Sans MT"/>
              </a:rPr>
              <a:t>a</a:t>
            </a:r>
            <a:r>
              <a:rPr sz="3200" spc="-95" dirty="0">
                <a:solidFill>
                  <a:srgbClr val="929292"/>
                </a:solidFill>
                <a:latin typeface="Gill Sans MT"/>
                <a:cs typeface="Gill Sans MT"/>
              </a:rPr>
              <a:t> </a:t>
            </a:r>
            <a:r>
              <a:rPr sz="3200" dirty="0">
                <a:solidFill>
                  <a:srgbClr val="929292"/>
                </a:solidFill>
                <a:latin typeface="Gill Sans MT"/>
                <a:cs typeface="Gill Sans MT"/>
              </a:rPr>
              <a:t>package?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2800" y="2299855"/>
            <a:ext cx="256540" cy="183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10" dirty="0">
                <a:solidFill>
                  <a:srgbClr val="929292"/>
                </a:solidFill>
                <a:latin typeface="Gill Sans MT"/>
                <a:cs typeface="Gill Sans MT"/>
              </a:rPr>
              <a:t>•</a:t>
            </a:r>
            <a:endParaRPr sz="51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5100" spc="10" dirty="0">
                <a:solidFill>
                  <a:srgbClr val="929292"/>
                </a:solidFill>
                <a:latin typeface="Gill Sans MT"/>
                <a:cs typeface="Gill Sans MT"/>
              </a:rPr>
              <a:t>•</a:t>
            </a:r>
            <a:endParaRPr sz="51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4300" y="2501900"/>
            <a:ext cx="8733155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5110">
              <a:lnSpc>
                <a:spcPts val="3500"/>
              </a:lnSpc>
            </a:pPr>
            <a:r>
              <a:rPr sz="3000" dirty="0">
                <a:solidFill>
                  <a:srgbClr val="929292"/>
                </a:solidFill>
                <a:latin typeface="Gill Sans MT"/>
                <a:cs typeface="Gill Sans MT"/>
              </a:rPr>
              <a:t>A </a:t>
            </a:r>
            <a:r>
              <a:rPr sz="3000" spc="-5" dirty="0">
                <a:solidFill>
                  <a:srgbClr val="929292"/>
                </a:solidFill>
                <a:latin typeface="Gill Sans MT"/>
                <a:cs typeface="Gill Sans MT"/>
              </a:rPr>
              <a:t>collection </a:t>
            </a:r>
            <a:r>
              <a:rPr sz="3000" dirty="0">
                <a:solidFill>
                  <a:srgbClr val="929292"/>
                </a:solidFill>
                <a:latin typeface="Gill Sans MT"/>
                <a:cs typeface="Gill Sans MT"/>
              </a:rPr>
              <a:t>of R </a:t>
            </a:r>
            <a:r>
              <a:rPr sz="3000" spc="-5" dirty="0">
                <a:solidFill>
                  <a:srgbClr val="929292"/>
                </a:solidFill>
                <a:latin typeface="Gill Sans MT"/>
                <a:cs typeface="Gill Sans MT"/>
              </a:rPr>
              <a:t>functions </a:t>
            </a:r>
            <a:r>
              <a:rPr sz="3000" dirty="0">
                <a:solidFill>
                  <a:srgbClr val="929292"/>
                </a:solidFill>
                <a:latin typeface="Gill Sans MT"/>
                <a:cs typeface="Gill Sans MT"/>
              </a:rPr>
              <a:t>and data sets that someone  has </a:t>
            </a:r>
            <a:r>
              <a:rPr sz="3000" spc="-5" dirty="0">
                <a:solidFill>
                  <a:srgbClr val="929292"/>
                </a:solidFill>
                <a:latin typeface="Gill Sans MT"/>
                <a:cs typeface="Gill Sans MT"/>
              </a:rPr>
              <a:t>contributed </a:t>
            </a:r>
            <a:r>
              <a:rPr sz="3000" dirty="0">
                <a:solidFill>
                  <a:srgbClr val="929292"/>
                </a:solidFill>
                <a:latin typeface="Gill Sans MT"/>
                <a:cs typeface="Gill Sans MT"/>
              </a:rPr>
              <a:t>to the R</a:t>
            </a:r>
            <a:r>
              <a:rPr sz="3000" spc="-350" dirty="0">
                <a:solidFill>
                  <a:srgbClr val="929292"/>
                </a:solidFill>
                <a:latin typeface="Gill Sans MT"/>
                <a:cs typeface="Gill Sans MT"/>
              </a:rPr>
              <a:t> </a:t>
            </a:r>
            <a:r>
              <a:rPr sz="3000" dirty="0">
                <a:solidFill>
                  <a:srgbClr val="929292"/>
                </a:solidFill>
                <a:latin typeface="Gill Sans MT"/>
                <a:cs typeface="Gill Sans MT"/>
              </a:rPr>
              <a:t>“ecosystem”</a:t>
            </a:r>
            <a:endParaRPr sz="3000">
              <a:latin typeface="Gill Sans MT"/>
              <a:cs typeface="Gill Sans MT"/>
            </a:endParaRPr>
          </a:p>
          <a:p>
            <a:pPr marL="12700" marR="5080">
              <a:lnSpc>
                <a:spcPts val="3500"/>
              </a:lnSpc>
              <a:spcBef>
                <a:spcPts val="1200"/>
              </a:spcBef>
            </a:pPr>
            <a:r>
              <a:rPr sz="3000" dirty="0">
                <a:solidFill>
                  <a:srgbClr val="929292"/>
                </a:solidFill>
                <a:latin typeface="Gill Sans MT"/>
                <a:cs typeface="Gill Sans MT"/>
              </a:rPr>
              <a:t>Packages extend the </a:t>
            </a:r>
            <a:r>
              <a:rPr sz="3000" spc="-5" dirty="0">
                <a:solidFill>
                  <a:srgbClr val="929292"/>
                </a:solidFill>
                <a:latin typeface="Gill Sans MT"/>
                <a:cs typeface="Gill Sans MT"/>
              </a:rPr>
              <a:t>functionality </a:t>
            </a:r>
            <a:r>
              <a:rPr sz="3000" dirty="0">
                <a:solidFill>
                  <a:srgbClr val="929292"/>
                </a:solidFill>
                <a:latin typeface="Gill Sans MT"/>
                <a:cs typeface="Gill Sans MT"/>
              </a:rPr>
              <a:t>of R: most of the</a:t>
            </a:r>
            <a:r>
              <a:rPr sz="3000" spc="-335" dirty="0">
                <a:solidFill>
                  <a:srgbClr val="929292"/>
                </a:solidFill>
                <a:latin typeface="Gill Sans MT"/>
                <a:cs typeface="Gill Sans MT"/>
              </a:rPr>
              <a:t> </a:t>
            </a:r>
            <a:r>
              <a:rPr sz="3000" spc="-5" dirty="0">
                <a:solidFill>
                  <a:srgbClr val="929292"/>
                </a:solidFill>
                <a:latin typeface="Gill Sans MT"/>
                <a:cs typeface="Gill Sans MT"/>
              </a:rPr>
              <a:t>value  </a:t>
            </a:r>
            <a:r>
              <a:rPr sz="3000" dirty="0">
                <a:solidFill>
                  <a:srgbClr val="929292"/>
                </a:solidFill>
                <a:latin typeface="Gill Sans MT"/>
                <a:cs typeface="Gill Sans MT"/>
              </a:rPr>
              <a:t>to R comes </a:t>
            </a:r>
            <a:r>
              <a:rPr sz="3000" spc="-20" dirty="0">
                <a:solidFill>
                  <a:srgbClr val="929292"/>
                </a:solidFill>
                <a:latin typeface="Gill Sans MT"/>
                <a:cs typeface="Gill Sans MT"/>
              </a:rPr>
              <a:t>from </a:t>
            </a:r>
            <a:r>
              <a:rPr sz="3000" dirty="0">
                <a:solidFill>
                  <a:srgbClr val="929292"/>
                </a:solidFill>
                <a:latin typeface="Gill Sans MT"/>
                <a:cs typeface="Gill Sans MT"/>
              </a:rPr>
              <a:t>the 5000+ packages out</a:t>
            </a:r>
            <a:r>
              <a:rPr sz="3000" spc="-70" dirty="0">
                <a:solidFill>
                  <a:srgbClr val="929292"/>
                </a:solidFill>
                <a:latin typeface="Gill Sans MT"/>
                <a:cs typeface="Gill Sans MT"/>
              </a:rPr>
              <a:t> </a:t>
            </a:r>
            <a:r>
              <a:rPr sz="3000" spc="-15" dirty="0">
                <a:solidFill>
                  <a:srgbClr val="929292"/>
                </a:solidFill>
                <a:latin typeface="Gill Sans MT"/>
                <a:cs typeface="Gill Sans MT"/>
              </a:rPr>
              <a:t>there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8300" y="4962702"/>
            <a:ext cx="271780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5" dirty="0">
                <a:latin typeface="Gill Sans MT"/>
                <a:cs typeface="Gill Sans MT"/>
              </a:rPr>
              <a:t>•</a:t>
            </a:r>
            <a:endParaRPr sz="545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9800" y="5143500"/>
            <a:ext cx="461835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Gill Sans MT"/>
                <a:cs typeface="Gill Sans MT"/>
              </a:rPr>
              <a:t>Where </a:t>
            </a:r>
            <a:r>
              <a:rPr sz="3200" dirty="0">
                <a:latin typeface="Gill Sans MT"/>
                <a:cs typeface="Gill Sans MT"/>
              </a:rPr>
              <a:t>do </a:t>
            </a:r>
            <a:r>
              <a:rPr sz="3200" spc="-15" dirty="0">
                <a:latin typeface="Gill Sans MT"/>
                <a:cs typeface="Gill Sans MT"/>
              </a:rPr>
              <a:t>they </a:t>
            </a:r>
            <a:r>
              <a:rPr sz="3200" dirty="0">
                <a:latin typeface="Gill Sans MT"/>
                <a:cs typeface="Gill Sans MT"/>
              </a:rPr>
              <a:t>come</a:t>
            </a:r>
            <a:r>
              <a:rPr sz="3200" spc="-40" dirty="0">
                <a:latin typeface="Gill Sans MT"/>
                <a:cs typeface="Gill Sans MT"/>
              </a:rPr>
              <a:t> </a:t>
            </a:r>
            <a:r>
              <a:rPr sz="3200" spc="-20" dirty="0">
                <a:latin typeface="Gill Sans MT"/>
                <a:cs typeface="Gill Sans MT"/>
              </a:rPr>
              <a:t>from?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7260" y="5736590"/>
            <a:ext cx="256540" cy="2354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10" dirty="0">
                <a:latin typeface="Gill Sans MT"/>
                <a:cs typeface="Gill Sans MT"/>
              </a:rPr>
              <a:t>•••</a:t>
            </a:r>
            <a:endParaRPr sz="5100" dirty="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4300" y="5791200"/>
            <a:ext cx="8602980" cy="2105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88645">
              <a:lnSpc>
                <a:spcPts val="3500"/>
              </a:lnSpc>
            </a:pPr>
            <a:r>
              <a:rPr sz="3000" dirty="0">
                <a:latin typeface="Gill Sans MT"/>
                <a:cs typeface="Gill Sans MT"/>
              </a:rPr>
              <a:t>Most packages </a:t>
            </a:r>
            <a:r>
              <a:rPr sz="3000" spc="-20" dirty="0">
                <a:latin typeface="Gill Sans MT"/>
                <a:cs typeface="Gill Sans MT"/>
              </a:rPr>
              <a:t>are </a:t>
            </a:r>
            <a:r>
              <a:rPr sz="3000" spc="-5" dirty="0">
                <a:latin typeface="Gill Sans MT"/>
                <a:cs typeface="Gill Sans MT"/>
              </a:rPr>
              <a:t>distributed “centrally” via</a:t>
            </a:r>
            <a:r>
              <a:rPr sz="3000" spc="-305" dirty="0">
                <a:latin typeface="Gill Sans MT"/>
                <a:cs typeface="Gill Sans MT"/>
              </a:rPr>
              <a:t> </a:t>
            </a:r>
            <a:r>
              <a:rPr sz="3000" dirty="0">
                <a:latin typeface="Gill Sans MT"/>
                <a:cs typeface="Gill Sans MT"/>
              </a:rPr>
              <a:t>CRAN  </a:t>
            </a:r>
            <a:r>
              <a:rPr sz="3000" spc="-10" dirty="0">
                <a:latin typeface="Gill Sans MT"/>
                <a:cs typeface="Gill Sans MT"/>
              </a:rPr>
              <a:t>(comprehensive </a:t>
            </a:r>
            <a:r>
              <a:rPr sz="3000" dirty="0">
                <a:latin typeface="Gill Sans MT"/>
                <a:cs typeface="Gill Sans MT"/>
              </a:rPr>
              <a:t>R </a:t>
            </a:r>
            <a:r>
              <a:rPr sz="3000" spc="-20" dirty="0">
                <a:latin typeface="Gill Sans MT"/>
                <a:cs typeface="Gill Sans MT"/>
              </a:rPr>
              <a:t>archive</a:t>
            </a:r>
            <a:r>
              <a:rPr sz="3000" spc="-80" dirty="0">
                <a:latin typeface="Gill Sans MT"/>
                <a:cs typeface="Gill Sans MT"/>
              </a:rPr>
              <a:t> </a:t>
            </a:r>
            <a:r>
              <a:rPr sz="3000" spc="-10" dirty="0">
                <a:latin typeface="Gill Sans MT"/>
                <a:cs typeface="Gill Sans MT"/>
              </a:rPr>
              <a:t>network)</a:t>
            </a:r>
            <a:endParaRPr lang="en-US" sz="3000" spc="-10" dirty="0">
              <a:latin typeface="Gill Sans MT"/>
              <a:cs typeface="Gill Sans MT"/>
            </a:endParaRPr>
          </a:p>
          <a:p>
            <a:pPr marL="12700" marR="48895">
              <a:lnSpc>
                <a:spcPts val="3500"/>
              </a:lnSpc>
              <a:spcBef>
                <a:spcPts val="1200"/>
              </a:spcBef>
            </a:pPr>
            <a:r>
              <a:rPr sz="3000" spc="-15" dirty="0">
                <a:latin typeface="Gill Sans MT"/>
                <a:cs typeface="Gill Sans MT"/>
              </a:rPr>
              <a:t>There</a:t>
            </a:r>
            <a:r>
              <a:rPr sz="3000" spc="-5" dirty="0">
                <a:latin typeface="Gill Sans MT"/>
                <a:cs typeface="Gill Sans MT"/>
              </a:rPr>
              <a:t> </a:t>
            </a:r>
            <a:r>
              <a:rPr sz="3000" spc="-20" dirty="0">
                <a:latin typeface="Gill Sans MT"/>
                <a:cs typeface="Gill Sans MT"/>
              </a:rPr>
              <a:t>are</a:t>
            </a:r>
            <a:r>
              <a:rPr sz="3000" spc="-5" dirty="0">
                <a:latin typeface="Gill Sans MT"/>
                <a:cs typeface="Gill Sans MT"/>
              </a:rPr>
              <a:t> lots</a:t>
            </a:r>
            <a:r>
              <a:rPr sz="3000" dirty="0">
                <a:latin typeface="Gill Sans MT"/>
                <a:cs typeface="Gill Sans MT"/>
              </a:rPr>
              <a:t> of </a:t>
            </a:r>
            <a:r>
              <a:rPr sz="3000" spc="-20" dirty="0">
                <a:latin typeface="Gill Sans MT"/>
                <a:cs typeface="Gill Sans MT"/>
              </a:rPr>
              <a:t>mirrors</a:t>
            </a:r>
            <a:r>
              <a:rPr sz="3000" dirty="0">
                <a:latin typeface="Gill Sans MT"/>
                <a:cs typeface="Gill Sans MT"/>
              </a:rPr>
              <a:t> of CRAN.</a:t>
            </a:r>
            <a:endParaRPr lang="en-US" sz="3000" dirty="0">
              <a:latin typeface="Gill Sans MT"/>
              <a:cs typeface="Gill Sans MT"/>
            </a:endParaRPr>
          </a:p>
          <a:p>
            <a:pPr marL="12700" marR="48895">
              <a:lnSpc>
                <a:spcPts val="3500"/>
              </a:lnSpc>
              <a:spcBef>
                <a:spcPts val="1200"/>
              </a:spcBef>
            </a:pPr>
            <a:r>
              <a:rPr sz="3000" spc="-145" dirty="0">
                <a:latin typeface="Gill Sans MT"/>
                <a:cs typeface="Gill Sans MT"/>
              </a:rPr>
              <a:t>You </a:t>
            </a:r>
            <a:r>
              <a:rPr sz="3000" dirty="0">
                <a:latin typeface="Gill Sans MT"/>
                <a:cs typeface="Gill Sans MT"/>
              </a:rPr>
              <a:t>can </a:t>
            </a:r>
            <a:r>
              <a:rPr sz="3000" spc="-5" dirty="0">
                <a:latin typeface="Gill Sans MT"/>
                <a:cs typeface="Gill Sans MT"/>
              </a:rPr>
              <a:t>also </a:t>
            </a:r>
            <a:r>
              <a:rPr sz="3000" dirty="0">
                <a:latin typeface="Gill Sans MT"/>
                <a:cs typeface="Gill Sans MT"/>
              </a:rPr>
              <a:t>get packages </a:t>
            </a:r>
            <a:r>
              <a:rPr sz="3000" spc="-5" dirty="0">
                <a:latin typeface="Gill Sans MT"/>
                <a:cs typeface="Gill Sans MT"/>
              </a:rPr>
              <a:t>in </a:t>
            </a:r>
            <a:r>
              <a:rPr sz="3000" dirty="0">
                <a:latin typeface="Gill Sans MT"/>
                <a:cs typeface="Gill Sans MT"/>
              </a:rPr>
              <a:t>other </a:t>
            </a:r>
            <a:r>
              <a:rPr sz="3000" spc="-35" dirty="0">
                <a:latin typeface="Gill Sans MT"/>
                <a:cs typeface="Gill Sans MT"/>
              </a:rPr>
              <a:t>ways </a:t>
            </a:r>
            <a:r>
              <a:rPr sz="3000" spc="-5" dirty="0">
                <a:latin typeface="Gill Sans MT"/>
                <a:cs typeface="Gill Sans MT"/>
              </a:rPr>
              <a:t>(not</a:t>
            </a:r>
            <a:r>
              <a:rPr sz="3000" spc="180" dirty="0">
                <a:latin typeface="Gill Sans MT"/>
                <a:cs typeface="Gill Sans MT"/>
              </a:rPr>
              <a:t> </a:t>
            </a:r>
            <a:r>
              <a:rPr sz="3000" spc="-5" dirty="0">
                <a:latin typeface="Gill Sans MT"/>
                <a:cs typeface="Gill Sans MT"/>
              </a:rPr>
              <a:t>discussed)</a:t>
            </a:r>
            <a:endParaRPr sz="3000" dirty="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61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2600" y="533400"/>
            <a:ext cx="7162800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600" dirty="0">
                <a:latin typeface="Gill Sans MT"/>
                <a:cs typeface="Gill Sans MT"/>
              </a:rPr>
              <a:t>Installing packages</a:t>
            </a:r>
            <a:endParaRPr sz="4600" dirty="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2616200" y="2286000"/>
            <a:ext cx="8305800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install.packages</a:t>
            </a:r>
            <a:r>
              <a:rPr lang="en-US" sz="2800" dirty="0"/>
              <a:t>("ggplot2")</a:t>
            </a:r>
          </a:p>
          <a:p>
            <a:endParaRPr lang="en-US" sz="2800" dirty="0"/>
          </a:p>
          <a:p>
            <a:r>
              <a:rPr lang="en-US" sz="2800" dirty="0"/>
              <a:t>source("http://</a:t>
            </a:r>
            <a:r>
              <a:rPr lang="en-US" sz="2800" dirty="0" err="1"/>
              <a:t>www.bioconductor.org</a:t>
            </a:r>
            <a:r>
              <a:rPr lang="en-US" sz="2800" dirty="0"/>
              <a:t>/</a:t>
            </a:r>
            <a:r>
              <a:rPr lang="en-US" sz="2800" dirty="0" err="1"/>
              <a:t>biocLite.R</a:t>
            </a:r>
            <a:r>
              <a:rPr lang="en-US" sz="2800" dirty="0"/>
              <a:t>") </a:t>
            </a:r>
            <a:r>
              <a:rPr lang="en-US" sz="2800" dirty="0" err="1"/>
              <a:t>biocLite</a:t>
            </a:r>
            <a:r>
              <a:rPr lang="en-US" sz="2800" dirty="0"/>
              <a:t>(”</a:t>
            </a:r>
            <a:r>
              <a:rPr lang="en-US" sz="2800" dirty="0" err="1"/>
              <a:t>affy</a:t>
            </a:r>
            <a:r>
              <a:rPr lang="en-US" sz="2800" dirty="0"/>
              <a:t>")</a:t>
            </a:r>
          </a:p>
          <a:p>
            <a:endParaRPr lang="en-US" sz="2800" dirty="0"/>
          </a:p>
          <a:p>
            <a:r>
              <a:rPr lang="en-US" sz="2800" dirty="0"/>
              <a:t>Library(“ggplot2”)</a:t>
            </a:r>
          </a:p>
          <a:p>
            <a:r>
              <a:rPr lang="en-US" sz="2800" dirty="0"/>
              <a:t>library(“</a:t>
            </a:r>
            <a:r>
              <a:rPr lang="en-US" sz="2800" dirty="0" err="1"/>
              <a:t>affy</a:t>
            </a:r>
            <a:r>
              <a:rPr lang="en-US" sz="2800" dirty="0"/>
              <a:t>”)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8920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/>
          </p:cNvSpPr>
          <p:nvPr/>
        </p:nvSpPr>
        <p:spPr>
          <a:xfrm>
            <a:off x="2792069" y="463338"/>
            <a:ext cx="7420660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defRPr sz="4600">
                <a:latin typeface="Gill Sans MT"/>
                <a:cs typeface="Gill Sans MT"/>
              </a:defRPr>
            </a:lvl1pPr>
          </a:lstStyle>
          <a:p>
            <a:r>
              <a:rPr lang="en-US" dirty="0"/>
              <a:t>Try	it yourself (Exercise 1.3.1)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-6562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 descr="mario_ready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3817659"/>
            <a:ext cx="4772616" cy="59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5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900"/>
            <a:ext cx="13004800" cy="9740900"/>
          </a:xfrm>
          <a:custGeom>
            <a:avLst/>
            <a:gdLst/>
            <a:ahLst/>
            <a:cxnLst/>
            <a:rect l="l" t="t" r="r" b="b"/>
            <a:pathLst>
              <a:path w="13004800" h="9740900">
                <a:moveTo>
                  <a:pt x="0" y="97409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9740900"/>
                </a:lnTo>
                <a:lnTo>
                  <a:pt x="0" y="9740900"/>
                </a:lnTo>
                <a:close/>
              </a:path>
            </a:pathLst>
          </a:custGeom>
          <a:solidFill>
            <a:srgbClr val="D4E3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6940" y="4470400"/>
            <a:ext cx="8950960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00325" algn="l"/>
                <a:tab pos="3803650" algn="l"/>
                <a:tab pos="6330315" algn="l"/>
                <a:tab pos="7465059" algn="l"/>
              </a:tabLst>
            </a:pPr>
            <a:r>
              <a:rPr dirty="0"/>
              <a:t>Impo</a:t>
            </a:r>
            <a:r>
              <a:rPr spc="95" dirty="0"/>
              <a:t>r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ng	data	f</a:t>
            </a:r>
            <a:r>
              <a:rPr spc="-120" dirty="0"/>
              <a:t>r</a:t>
            </a:r>
            <a:r>
              <a:rPr dirty="0"/>
              <a:t>om</a:t>
            </a:r>
            <a:r>
              <a:rPr spc="-5" dirty="0"/>
              <a:t> </a:t>
            </a:r>
            <a:r>
              <a:rPr dirty="0"/>
              <a:t>text	</a:t>
            </a:r>
            <a:r>
              <a:rPr spc="50" dirty="0"/>
              <a:t>fi</a:t>
            </a:r>
            <a:r>
              <a:rPr spc="40" dirty="0"/>
              <a:t>l</a:t>
            </a:r>
            <a:r>
              <a:rPr dirty="0"/>
              <a:t>es	</a:t>
            </a:r>
            <a:r>
              <a:rPr spc="-5" dirty="0"/>
              <a:t>(</a:t>
            </a:r>
            <a:r>
              <a:rPr dirty="0"/>
              <a:t>CSV)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2613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/>
          <p:nvPr/>
        </p:nvSpPr>
        <p:spPr>
          <a:xfrm>
            <a:off x="1574800" y="2661920"/>
            <a:ext cx="11099800" cy="71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00"/>
              </a:lnSpc>
            </a:pPr>
            <a:r>
              <a:rPr lang="en-US" sz="2400" spc="-5" dirty="0" err="1">
                <a:latin typeface="Lucida Console"/>
                <a:cs typeface="Lucida Console"/>
              </a:rPr>
              <a:t>read.delim</a:t>
            </a:r>
            <a:r>
              <a:rPr sz="2400" spc="-5" dirty="0">
                <a:latin typeface="Lucida Console"/>
                <a:cs typeface="Lucida Console"/>
              </a:rPr>
              <a:t>("~/</a:t>
            </a:r>
            <a:r>
              <a:rPr lang="en-US" sz="2400" spc="-5" dirty="0">
                <a:latin typeface="Lucida Console"/>
                <a:cs typeface="Lucida Console"/>
              </a:rPr>
              <a:t>pipelines/workshop/</a:t>
            </a:r>
            <a:r>
              <a:rPr lang="en-US" sz="2400" spc="-5" dirty="0" err="1">
                <a:latin typeface="Lucida Console"/>
                <a:cs typeface="Lucida Console"/>
              </a:rPr>
              <a:t>driving.csv</a:t>
            </a:r>
            <a:r>
              <a:rPr lang="en-US" sz="2400" spc="-5" dirty="0">
                <a:latin typeface="Lucida Console"/>
                <a:cs typeface="Lucida Console"/>
              </a:rPr>
              <a:t>”, </a:t>
            </a:r>
            <a:r>
              <a:rPr lang="en-US" sz="2400" spc="-5" dirty="0" err="1">
                <a:latin typeface="Lucida Console"/>
                <a:cs typeface="Lucida Console"/>
              </a:rPr>
              <a:t>sep</a:t>
            </a:r>
            <a:r>
              <a:rPr lang="en-US" sz="2400" spc="-5" dirty="0">
                <a:latin typeface="Lucida Console"/>
                <a:cs typeface="Lucida Console"/>
              </a:rPr>
              <a:t>=“,”,</a:t>
            </a:r>
          </a:p>
          <a:p>
            <a:pPr marL="12700" marR="5080">
              <a:lnSpc>
                <a:spcPts val="2800"/>
              </a:lnSpc>
            </a:pPr>
            <a:r>
              <a:rPr lang="en-US" sz="2400" spc="-5" dirty="0">
                <a:latin typeface="Lucida Console"/>
                <a:cs typeface="Lucida Console"/>
              </a:rPr>
              <a:t>					header=T, </a:t>
            </a:r>
            <a:r>
              <a:rPr lang="en-US" sz="2400" spc="-5" dirty="0" err="1">
                <a:latin typeface="Lucida Console"/>
                <a:cs typeface="Lucida Console"/>
              </a:rPr>
              <a:t>stringsAsFactors</a:t>
            </a:r>
            <a:r>
              <a:rPr lang="en-US" sz="2400" spc="-5" dirty="0">
                <a:latin typeface="Lucida Console"/>
                <a:cs typeface="Lucida Console"/>
              </a:rPr>
              <a:t>=F</a:t>
            </a:r>
            <a:r>
              <a:rPr sz="2400" spc="-5" dirty="0">
                <a:latin typeface="Lucida Console"/>
                <a:cs typeface="Lucida Console"/>
              </a:rPr>
              <a:t>)</a:t>
            </a:r>
            <a:endParaRPr sz="2400" dirty="0">
              <a:latin typeface="Lucida Console"/>
              <a:cs typeface="Lucida Console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0922000" y="3381775"/>
            <a:ext cx="228600" cy="301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26052" y="6400800"/>
            <a:ext cx="672004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/>
              <a:t>Other common options for </a:t>
            </a:r>
            <a:r>
              <a:rPr lang="en-US" sz="2600" dirty="0" err="1"/>
              <a:t>sep</a:t>
            </a:r>
            <a:r>
              <a:rPr lang="en-US" sz="2600" dirty="0"/>
              <a:t> are </a:t>
            </a:r>
          </a:p>
          <a:p>
            <a:pPr algn="ctr"/>
            <a:r>
              <a:rPr lang="en-US" sz="2600" dirty="0"/>
              <a:t>“\t” (tab-delimited), “\s” (whitespace-delimited)</a:t>
            </a:r>
          </a:p>
        </p:txBody>
      </p:sp>
    </p:spTree>
    <p:extLst>
      <p:ext uri="{BB962C8B-B14F-4D97-AF65-F5344CB8AC3E}">
        <p14:creationId xmlns:p14="http://schemas.microsoft.com/office/powerpoint/2010/main" val="909289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00"/>
            <a:ext cx="13004800" cy="9740900"/>
          </a:xfrm>
          <a:custGeom>
            <a:avLst/>
            <a:gdLst/>
            <a:ahLst/>
            <a:cxnLst/>
            <a:rect l="l" t="t" r="r" b="b"/>
            <a:pathLst>
              <a:path w="13004800" h="9740900">
                <a:moveTo>
                  <a:pt x="0" y="97409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9740900"/>
                </a:lnTo>
                <a:lnTo>
                  <a:pt x="0" y="9740900"/>
                </a:lnTo>
                <a:close/>
              </a:path>
            </a:pathLst>
          </a:custGeom>
          <a:solidFill>
            <a:srgbClr val="D4E3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1065" y="4470400"/>
            <a:ext cx="8183245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86610" algn="l"/>
                <a:tab pos="2515870" algn="l"/>
              </a:tabLst>
            </a:pPr>
            <a:r>
              <a:rPr spc="-5" dirty="0"/>
              <a:t>Loading	</a:t>
            </a:r>
            <a:r>
              <a:rPr dirty="0"/>
              <a:t>a	</a:t>
            </a:r>
            <a:r>
              <a:rPr spc="-15" dirty="0"/>
              <a:t>workspace </a:t>
            </a:r>
            <a:r>
              <a:rPr spc="-5" dirty="0"/>
              <a:t>(.Rdata)</a:t>
            </a:r>
            <a:r>
              <a:rPr spc="-30" dirty="0"/>
              <a:t> </a:t>
            </a:r>
            <a:r>
              <a:rPr spc="35" dirty="0"/>
              <a:t>file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2825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3021" y="495300"/>
            <a:ext cx="3804285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-50" dirty="0">
                <a:latin typeface="Gill Sans MT"/>
                <a:cs typeface="Gill Sans MT"/>
              </a:rPr>
              <a:t>Workspace</a:t>
            </a:r>
            <a:r>
              <a:rPr sz="4600" spc="-60" dirty="0">
                <a:latin typeface="Gill Sans MT"/>
                <a:cs typeface="Gill Sans MT"/>
              </a:rPr>
              <a:t> </a:t>
            </a:r>
            <a:r>
              <a:rPr sz="4600" spc="25" dirty="0">
                <a:latin typeface="Gill Sans MT"/>
                <a:cs typeface="Gill Sans MT"/>
              </a:rPr>
              <a:t>files</a:t>
            </a:r>
            <a:endParaRPr sz="46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8300" y="1673400"/>
            <a:ext cx="271780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5" dirty="0">
                <a:latin typeface="Gill Sans MT"/>
                <a:cs typeface="Gill Sans MT"/>
              </a:rPr>
              <a:t>•</a:t>
            </a:r>
            <a:endParaRPr sz="54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9800" y="1854200"/>
            <a:ext cx="710882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Gill Sans MT"/>
                <a:cs typeface="Gill Sans MT"/>
              </a:rPr>
              <a:t>The </a:t>
            </a:r>
            <a:r>
              <a:rPr sz="3200" spc="10" dirty="0">
                <a:latin typeface="Gill Sans MT"/>
                <a:cs typeface="Gill Sans MT"/>
              </a:rPr>
              <a:t>primary </a:t>
            </a:r>
            <a:r>
              <a:rPr sz="3200" spc="20" dirty="0">
                <a:latin typeface="Gill Sans MT"/>
                <a:cs typeface="Gill Sans MT"/>
              </a:rPr>
              <a:t>file </a:t>
            </a:r>
            <a:r>
              <a:rPr sz="3200" spc="-10" dirty="0">
                <a:latin typeface="Gill Sans MT"/>
                <a:cs typeface="Gill Sans MT"/>
              </a:rPr>
              <a:t>format </a:t>
            </a:r>
            <a:r>
              <a:rPr sz="3200" dirty="0">
                <a:latin typeface="Gill Sans MT"/>
                <a:cs typeface="Gill Sans MT"/>
              </a:rPr>
              <a:t>used </a:t>
            </a:r>
            <a:r>
              <a:rPr sz="3200" spc="-20" dirty="0">
                <a:latin typeface="Gill Sans MT"/>
                <a:cs typeface="Gill Sans MT"/>
              </a:rPr>
              <a:t>by </a:t>
            </a:r>
            <a:r>
              <a:rPr sz="3200" dirty="0">
                <a:latin typeface="Gill Sans MT"/>
                <a:cs typeface="Gill Sans MT"/>
              </a:rPr>
              <a:t>R </a:t>
            </a:r>
            <a:r>
              <a:rPr sz="3200" spc="-5" dirty="0">
                <a:latin typeface="Gill Sans MT"/>
                <a:cs typeface="Gill Sans MT"/>
              </a:rPr>
              <a:t>is</a:t>
            </a:r>
            <a:r>
              <a:rPr sz="3200" spc="-25" dirty="0"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.Rdata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2800" y="2299855"/>
            <a:ext cx="256540" cy="138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410"/>
              </a:lnSpc>
            </a:pPr>
            <a:r>
              <a:rPr sz="5100" spc="10" dirty="0">
                <a:latin typeface="Gill Sans MT"/>
                <a:cs typeface="Gill Sans MT"/>
              </a:rPr>
              <a:t>•</a:t>
            </a:r>
            <a:endParaRPr sz="5100">
              <a:latin typeface="Gill Sans MT"/>
              <a:cs typeface="Gill Sans MT"/>
            </a:endParaRPr>
          </a:p>
          <a:p>
            <a:pPr marL="12700">
              <a:lnSpc>
                <a:spcPts val="5410"/>
              </a:lnSpc>
            </a:pPr>
            <a:r>
              <a:rPr sz="5100" spc="10" dirty="0">
                <a:latin typeface="Gill Sans MT"/>
                <a:cs typeface="Gill Sans MT"/>
              </a:rPr>
              <a:t>•</a:t>
            </a:r>
            <a:endParaRPr sz="51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4300" y="2476500"/>
            <a:ext cx="8949055" cy="1528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Gill Sans MT"/>
                <a:cs typeface="Gill Sans MT"/>
              </a:rPr>
              <a:t>It </a:t>
            </a:r>
            <a:r>
              <a:rPr sz="3000" spc="-5" dirty="0">
                <a:latin typeface="Gill Sans MT"/>
                <a:cs typeface="Gill Sans MT"/>
              </a:rPr>
              <a:t>is </a:t>
            </a:r>
            <a:r>
              <a:rPr sz="3000" dirty="0">
                <a:latin typeface="Gill Sans MT"/>
                <a:cs typeface="Gill Sans MT"/>
              </a:rPr>
              <a:t>a </a:t>
            </a:r>
            <a:r>
              <a:rPr sz="3000" spc="-35" dirty="0">
                <a:latin typeface="Gill Sans MT"/>
                <a:cs typeface="Gill Sans MT"/>
              </a:rPr>
              <a:t>saved</a:t>
            </a:r>
            <a:r>
              <a:rPr sz="3000" spc="-65" dirty="0">
                <a:latin typeface="Gill Sans MT"/>
                <a:cs typeface="Gill Sans MT"/>
              </a:rPr>
              <a:t> </a:t>
            </a:r>
            <a:r>
              <a:rPr sz="3000" spc="-10" dirty="0">
                <a:latin typeface="Gill Sans MT"/>
                <a:cs typeface="Gill Sans MT"/>
              </a:rPr>
              <a:t>workspace</a:t>
            </a:r>
            <a:endParaRPr sz="3000" dirty="0">
              <a:latin typeface="Gill Sans MT"/>
              <a:cs typeface="Gill Sans MT"/>
            </a:endParaRPr>
          </a:p>
          <a:p>
            <a:pPr marL="12700" marR="5080">
              <a:lnSpc>
                <a:spcPts val="3500"/>
              </a:lnSpc>
              <a:spcBef>
                <a:spcPts val="1300"/>
              </a:spcBef>
            </a:pPr>
            <a:r>
              <a:rPr sz="3000" dirty="0">
                <a:latin typeface="Gill Sans MT"/>
                <a:cs typeface="Gill Sans MT"/>
              </a:rPr>
              <a:t>It </a:t>
            </a:r>
            <a:r>
              <a:rPr sz="3000" spc="-5" dirty="0">
                <a:latin typeface="Gill Sans MT"/>
                <a:cs typeface="Gill Sans MT"/>
              </a:rPr>
              <a:t>contains </a:t>
            </a:r>
            <a:r>
              <a:rPr sz="3000" spc="-15" dirty="0">
                <a:latin typeface="Gill Sans MT"/>
                <a:cs typeface="Gill Sans MT"/>
              </a:rPr>
              <a:t>whatever </a:t>
            </a:r>
            <a:r>
              <a:rPr sz="3000" dirty="0">
                <a:latin typeface="Gill Sans MT"/>
                <a:cs typeface="Gill Sans MT"/>
              </a:rPr>
              <a:t>data sets, </a:t>
            </a:r>
            <a:r>
              <a:rPr sz="3000" spc="-5" dirty="0">
                <a:latin typeface="Gill Sans MT"/>
                <a:cs typeface="Gill Sans MT"/>
              </a:rPr>
              <a:t>variables,</a:t>
            </a:r>
            <a:r>
              <a:rPr lang="en-US" sz="3000" spc="-5" dirty="0">
                <a:latin typeface="Gill Sans MT"/>
                <a:cs typeface="Gill Sans MT"/>
              </a:rPr>
              <a:t> </a:t>
            </a:r>
            <a:r>
              <a:rPr sz="3000" spc="-570" dirty="0">
                <a:latin typeface="Gill Sans MT"/>
                <a:cs typeface="Gill Sans MT"/>
              </a:rPr>
              <a:t> </a:t>
            </a:r>
            <a:r>
              <a:rPr sz="3000" spc="-5" dirty="0">
                <a:latin typeface="Gill Sans MT"/>
                <a:cs typeface="Gill Sans MT"/>
              </a:rPr>
              <a:t>functions </a:t>
            </a:r>
            <a:r>
              <a:rPr sz="3000" dirty="0">
                <a:latin typeface="Gill Sans MT"/>
                <a:cs typeface="Gill Sans MT"/>
              </a:rPr>
              <a:t>etc that  the </a:t>
            </a:r>
            <a:r>
              <a:rPr sz="3000" spc="-10" dirty="0">
                <a:latin typeface="Gill Sans MT"/>
                <a:cs typeface="Gill Sans MT"/>
              </a:rPr>
              <a:t>workspace </a:t>
            </a:r>
            <a:r>
              <a:rPr sz="3000" spc="-5" dirty="0">
                <a:latin typeface="Gill Sans MT"/>
                <a:cs typeface="Gill Sans MT"/>
              </a:rPr>
              <a:t>included when </a:t>
            </a:r>
            <a:r>
              <a:rPr sz="3000" dirty="0">
                <a:latin typeface="Gill Sans MT"/>
                <a:cs typeface="Gill Sans MT"/>
              </a:rPr>
              <a:t>the </a:t>
            </a:r>
            <a:r>
              <a:rPr sz="3000" spc="20" dirty="0">
                <a:latin typeface="Gill Sans MT"/>
                <a:cs typeface="Gill Sans MT"/>
              </a:rPr>
              <a:t>file </a:t>
            </a:r>
            <a:r>
              <a:rPr sz="3000" spc="-5" dirty="0">
                <a:latin typeface="Gill Sans MT"/>
                <a:cs typeface="Gill Sans MT"/>
              </a:rPr>
              <a:t>was</a:t>
            </a:r>
            <a:r>
              <a:rPr sz="3000" spc="-15" dirty="0">
                <a:latin typeface="Gill Sans MT"/>
                <a:cs typeface="Gill Sans MT"/>
              </a:rPr>
              <a:t> </a:t>
            </a:r>
            <a:r>
              <a:rPr sz="3000" spc="-10" dirty="0">
                <a:latin typeface="Gill Sans MT"/>
                <a:cs typeface="Gill Sans MT"/>
              </a:rPr>
              <a:t>created</a:t>
            </a:r>
            <a:endParaRPr sz="30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777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3021" y="495300"/>
            <a:ext cx="3804285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-50" dirty="0">
                <a:latin typeface="Gill Sans MT"/>
                <a:cs typeface="Gill Sans MT"/>
              </a:rPr>
              <a:t>Workspace</a:t>
            </a:r>
            <a:r>
              <a:rPr sz="4600" spc="-60" dirty="0">
                <a:latin typeface="Gill Sans MT"/>
                <a:cs typeface="Gill Sans MT"/>
              </a:rPr>
              <a:t> </a:t>
            </a:r>
            <a:r>
              <a:rPr sz="4600" spc="25" dirty="0">
                <a:latin typeface="Gill Sans MT"/>
                <a:cs typeface="Gill Sans MT"/>
              </a:rPr>
              <a:t>files</a:t>
            </a:r>
            <a:endParaRPr sz="46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8300" y="1673400"/>
            <a:ext cx="271780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5" dirty="0">
                <a:solidFill>
                  <a:srgbClr val="929292"/>
                </a:solidFill>
                <a:latin typeface="Gill Sans MT"/>
                <a:cs typeface="Gill Sans MT"/>
              </a:rPr>
              <a:t>•</a:t>
            </a:r>
            <a:endParaRPr sz="54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9800" y="1854200"/>
            <a:ext cx="710882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929292"/>
                </a:solidFill>
                <a:latin typeface="Gill Sans MT"/>
                <a:cs typeface="Gill Sans MT"/>
              </a:rPr>
              <a:t>The </a:t>
            </a:r>
            <a:r>
              <a:rPr sz="3200" spc="10" dirty="0">
                <a:solidFill>
                  <a:srgbClr val="929292"/>
                </a:solidFill>
                <a:latin typeface="Gill Sans MT"/>
                <a:cs typeface="Gill Sans MT"/>
              </a:rPr>
              <a:t>primary </a:t>
            </a:r>
            <a:r>
              <a:rPr sz="3200" spc="20" dirty="0">
                <a:solidFill>
                  <a:srgbClr val="929292"/>
                </a:solidFill>
                <a:latin typeface="Gill Sans MT"/>
                <a:cs typeface="Gill Sans MT"/>
              </a:rPr>
              <a:t>file </a:t>
            </a:r>
            <a:r>
              <a:rPr sz="3200" spc="-10" dirty="0">
                <a:solidFill>
                  <a:srgbClr val="929292"/>
                </a:solidFill>
                <a:latin typeface="Gill Sans MT"/>
                <a:cs typeface="Gill Sans MT"/>
              </a:rPr>
              <a:t>format </a:t>
            </a:r>
            <a:r>
              <a:rPr sz="3200" dirty="0">
                <a:solidFill>
                  <a:srgbClr val="929292"/>
                </a:solidFill>
                <a:latin typeface="Gill Sans MT"/>
                <a:cs typeface="Gill Sans MT"/>
              </a:rPr>
              <a:t>used </a:t>
            </a:r>
            <a:r>
              <a:rPr sz="3200" spc="-20" dirty="0">
                <a:solidFill>
                  <a:srgbClr val="929292"/>
                </a:solidFill>
                <a:latin typeface="Gill Sans MT"/>
                <a:cs typeface="Gill Sans MT"/>
              </a:rPr>
              <a:t>by </a:t>
            </a:r>
            <a:r>
              <a:rPr sz="3200" dirty="0">
                <a:solidFill>
                  <a:srgbClr val="929292"/>
                </a:solidFill>
                <a:latin typeface="Gill Sans MT"/>
                <a:cs typeface="Gill Sans MT"/>
              </a:rPr>
              <a:t>R </a:t>
            </a:r>
            <a:r>
              <a:rPr sz="3200" spc="-5" dirty="0">
                <a:solidFill>
                  <a:srgbClr val="929292"/>
                </a:solidFill>
                <a:latin typeface="Gill Sans MT"/>
                <a:cs typeface="Gill Sans MT"/>
              </a:rPr>
              <a:t>is</a:t>
            </a:r>
            <a:r>
              <a:rPr sz="3200" spc="-25" dirty="0">
                <a:solidFill>
                  <a:srgbClr val="929292"/>
                </a:solidFill>
                <a:latin typeface="Gill Sans MT"/>
                <a:cs typeface="Gill Sans MT"/>
              </a:rPr>
              <a:t> </a:t>
            </a:r>
            <a:r>
              <a:rPr sz="3200" spc="-5" dirty="0">
                <a:solidFill>
                  <a:srgbClr val="929292"/>
                </a:solidFill>
                <a:latin typeface="Gill Sans MT"/>
                <a:cs typeface="Gill Sans MT"/>
              </a:rPr>
              <a:t>.Rdata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2800" y="2299855"/>
            <a:ext cx="256540" cy="138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410"/>
              </a:lnSpc>
            </a:pPr>
            <a:r>
              <a:rPr sz="5100" spc="10" dirty="0">
                <a:solidFill>
                  <a:srgbClr val="929292"/>
                </a:solidFill>
                <a:latin typeface="Gill Sans MT"/>
                <a:cs typeface="Gill Sans MT"/>
              </a:rPr>
              <a:t>•</a:t>
            </a:r>
            <a:endParaRPr sz="5100">
              <a:latin typeface="Gill Sans MT"/>
              <a:cs typeface="Gill Sans MT"/>
            </a:endParaRPr>
          </a:p>
          <a:p>
            <a:pPr marL="12700">
              <a:lnSpc>
                <a:spcPts val="5410"/>
              </a:lnSpc>
            </a:pPr>
            <a:r>
              <a:rPr sz="5100" spc="10" dirty="0">
                <a:solidFill>
                  <a:srgbClr val="929292"/>
                </a:solidFill>
                <a:latin typeface="Gill Sans MT"/>
                <a:cs typeface="Gill Sans MT"/>
              </a:rPr>
              <a:t>•</a:t>
            </a:r>
            <a:endParaRPr sz="51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4300" y="2476500"/>
            <a:ext cx="8949055" cy="151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929292"/>
                </a:solidFill>
                <a:latin typeface="Gill Sans MT"/>
                <a:cs typeface="Gill Sans MT"/>
              </a:rPr>
              <a:t>It </a:t>
            </a:r>
            <a:r>
              <a:rPr sz="3000" spc="-5" dirty="0">
                <a:solidFill>
                  <a:srgbClr val="929292"/>
                </a:solidFill>
                <a:latin typeface="Gill Sans MT"/>
                <a:cs typeface="Gill Sans MT"/>
              </a:rPr>
              <a:t>is </a:t>
            </a:r>
            <a:r>
              <a:rPr sz="3000" dirty="0">
                <a:solidFill>
                  <a:srgbClr val="929292"/>
                </a:solidFill>
                <a:latin typeface="Gill Sans MT"/>
                <a:cs typeface="Gill Sans MT"/>
              </a:rPr>
              <a:t>a </a:t>
            </a:r>
            <a:r>
              <a:rPr sz="3000" spc="-35" dirty="0">
                <a:solidFill>
                  <a:srgbClr val="929292"/>
                </a:solidFill>
                <a:latin typeface="Gill Sans MT"/>
                <a:cs typeface="Gill Sans MT"/>
              </a:rPr>
              <a:t>saved</a:t>
            </a:r>
            <a:r>
              <a:rPr sz="3000" spc="-65" dirty="0">
                <a:solidFill>
                  <a:srgbClr val="929292"/>
                </a:solidFill>
                <a:latin typeface="Gill Sans MT"/>
                <a:cs typeface="Gill Sans MT"/>
              </a:rPr>
              <a:t> </a:t>
            </a:r>
            <a:r>
              <a:rPr sz="3000" spc="-10" dirty="0">
                <a:solidFill>
                  <a:srgbClr val="929292"/>
                </a:solidFill>
                <a:latin typeface="Gill Sans MT"/>
                <a:cs typeface="Gill Sans MT"/>
              </a:rPr>
              <a:t>workspace</a:t>
            </a:r>
            <a:endParaRPr sz="3000">
              <a:latin typeface="Gill Sans MT"/>
              <a:cs typeface="Gill Sans MT"/>
            </a:endParaRPr>
          </a:p>
          <a:p>
            <a:pPr marL="12700" marR="5080">
              <a:lnSpc>
                <a:spcPts val="3500"/>
              </a:lnSpc>
              <a:spcBef>
                <a:spcPts val="1300"/>
              </a:spcBef>
            </a:pPr>
            <a:r>
              <a:rPr sz="3000" dirty="0">
                <a:solidFill>
                  <a:srgbClr val="929292"/>
                </a:solidFill>
                <a:latin typeface="Gill Sans MT"/>
                <a:cs typeface="Gill Sans MT"/>
              </a:rPr>
              <a:t>It </a:t>
            </a:r>
            <a:r>
              <a:rPr sz="3000" spc="-5" dirty="0">
                <a:solidFill>
                  <a:srgbClr val="929292"/>
                </a:solidFill>
                <a:latin typeface="Gill Sans MT"/>
                <a:cs typeface="Gill Sans MT"/>
              </a:rPr>
              <a:t>contains </a:t>
            </a:r>
            <a:r>
              <a:rPr sz="3000" spc="-15" dirty="0">
                <a:solidFill>
                  <a:srgbClr val="929292"/>
                </a:solidFill>
                <a:latin typeface="Gill Sans MT"/>
                <a:cs typeface="Gill Sans MT"/>
              </a:rPr>
              <a:t>whatever </a:t>
            </a:r>
            <a:r>
              <a:rPr sz="3000" dirty="0">
                <a:solidFill>
                  <a:srgbClr val="929292"/>
                </a:solidFill>
                <a:latin typeface="Gill Sans MT"/>
                <a:cs typeface="Gill Sans MT"/>
              </a:rPr>
              <a:t>data sets, </a:t>
            </a:r>
            <a:r>
              <a:rPr sz="3000" spc="-5" dirty="0">
                <a:solidFill>
                  <a:srgbClr val="929292"/>
                </a:solidFill>
                <a:latin typeface="Gill Sans MT"/>
                <a:cs typeface="Gill Sans MT"/>
              </a:rPr>
              <a:t>variables,</a:t>
            </a:r>
            <a:r>
              <a:rPr sz="3000" spc="-570" dirty="0">
                <a:solidFill>
                  <a:srgbClr val="929292"/>
                </a:solidFill>
                <a:latin typeface="Gill Sans MT"/>
                <a:cs typeface="Gill Sans MT"/>
              </a:rPr>
              <a:t> </a:t>
            </a:r>
            <a:r>
              <a:rPr sz="3000" spc="-5" dirty="0">
                <a:solidFill>
                  <a:srgbClr val="929292"/>
                </a:solidFill>
                <a:latin typeface="Gill Sans MT"/>
                <a:cs typeface="Gill Sans MT"/>
              </a:rPr>
              <a:t>functions </a:t>
            </a:r>
            <a:r>
              <a:rPr sz="3000" dirty="0">
                <a:solidFill>
                  <a:srgbClr val="929292"/>
                </a:solidFill>
                <a:latin typeface="Gill Sans MT"/>
                <a:cs typeface="Gill Sans MT"/>
              </a:rPr>
              <a:t>etc that  the </a:t>
            </a:r>
            <a:r>
              <a:rPr sz="3000" spc="-10" dirty="0">
                <a:solidFill>
                  <a:srgbClr val="929292"/>
                </a:solidFill>
                <a:latin typeface="Gill Sans MT"/>
                <a:cs typeface="Gill Sans MT"/>
              </a:rPr>
              <a:t>workspace </a:t>
            </a:r>
            <a:r>
              <a:rPr sz="3000" spc="-5" dirty="0">
                <a:solidFill>
                  <a:srgbClr val="929292"/>
                </a:solidFill>
                <a:latin typeface="Gill Sans MT"/>
                <a:cs typeface="Gill Sans MT"/>
              </a:rPr>
              <a:t>included when </a:t>
            </a:r>
            <a:r>
              <a:rPr sz="3000" dirty="0">
                <a:solidFill>
                  <a:srgbClr val="929292"/>
                </a:solidFill>
                <a:latin typeface="Gill Sans MT"/>
                <a:cs typeface="Gill Sans MT"/>
              </a:rPr>
              <a:t>the </a:t>
            </a:r>
            <a:r>
              <a:rPr sz="3000" spc="20" dirty="0">
                <a:solidFill>
                  <a:srgbClr val="929292"/>
                </a:solidFill>
                <a:latin typeface="Gill Sans MT"/>
                <a:cs typeface="Gill Sans MT"/>
              </a:rPr>
              <a:t>file </a:t>
            </a:r>
            <a:r>
              <a:rPr sz="3000" spc="-5" dirty="0">
                <a:solidFill>
                  <a:srgbClr val="929292"/>
                </a:solidFill>
                <a:latin typeface="Gill Sans MT"/>
                <a:cs typeface="Gill Sans MT"/>
              </a:rPr>
              <a:t>was</a:t>
            </a:r>
            <a:r>
              <a:rPr sz="3000" spc="-15" dirty="0">
                <a:solidFill>
                  <a:srgbClr val="929292"/>
                </a:solidFill>
                <a:latin typeface="Gill Sans MT"/>
                <a:cs typeface="Gill Sans MT"/>
              </a:rPr>
              <a:t> </a:t>
            </a:r>
            <a:r>
              <a:rPr sz="3000" spc="-10" dirty="0">
                <a:solidFill>
                  <a:srgbClr val="929292"/>
                </a:solidFill>
                <a:latin typeface="Gill Sans MT"/>
                <a:cs typeface="Gill Sans MT"/>
              </a:rPr>
              <a:t>created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8300" y="4518202"/>
            <a:ext cx="271780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5" dirty="0">
                <a:latin typeface="Gill Sans MT"/>
                <a:cs typeface="Gill Sans MT"/>
              </a:rPr>
              <a:t>•</a:t>
            </a:r>
            <a:endParaRPr sz="545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9800" y="4699000"/>
            <a:ext cx="4475480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Gill Sans MT"/>
                <a:cs typeface="Gill Sans MT"/>
              </a:rPr>
              <a:t>How </a:t>
            </a:r>
            <a:r>
              <a:rPr sz="3200" dirty="0">
                <a:latin typeface="Gill Sans MT"/>
                <a:cs typeface="Gill Sans MT"/>
              </a:rPr>
              <a:t>to </a:t>
            </a:r>
            <a:r>
              <a:rPr sz="3200" spc="-5" dirty="0">
                <a:latin typeface="Gill Sans MT"/>
                <a:cs typeface="Gill Sans MT"/>
              </a:rPr>
              <a:t>load </a:t>
            </a:r>
            <a:r>
              <a:rPr sz="3200" dirty="0">
                <a:latin typeface="Gill Sans MT"/>
                <a:cs typeface="Gill Sans MT"/>
              </a:rPr>
              <a:t>an </a:t>
            </a:r>
            <a:r>
              <a:rPr sz="3200" spc="-5" dirty="0">
                <a:latin typeface="Gill Sans MT"/>
                <a:cs typeface="Gill Sans MT"/>
              </a:rPr>
              <a:t>.Rdata</a:t>
            </a:r>
            <a:r>
              <a:rPr sz="3200" spc="-25" dirty="0">
                <a:latin typeface="Gill Sans MT"/>
                <a:cs typeface="Gill Sans MT"/>
              </a:rPr>
              <a:t> </a:t>
            </a:r>
            <a:r>
              <a:rPr sz="3200" spc="15" dirty="0">
                <a:latin typeface="Gill Sans MT"/>
                <a:cs typeface="Gill Sans MT"/>
              </a:rPr>
              <a:t>file?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2800" y="5144655"/>
            <a:ext cx="256540" cy="138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410"/>
              </a:lnSpc>
            </a:pPr>
            <a:r>
              <a:rPr sz="5100" spc="10" dirty="0">
                <a:latin typeface="Gill Sans MT"/>
                <a:cs typeface="Gill Sans MT"/>
              </a:rPr>
              <a:t>•</a:t>
            </a:r>
            <a:endParaRPr sz="5100">
              <a:latin typeface="Gill Sans MT"/>
              <a:cs typeface="Gill Sans MT"/>
            </a:endParaRPr>
          </a:p>
          <a:p>
            <a:pPr marL="12700">
              <a:lnSpc>
                <a:spcPts val="5410"/>
              </a:lnSpc>
            </a:pPr>
            <a:r>
              <a:rPr sz="5100" spc="10" dirty="0">
                <a:latin typeface="Gill Sans MT"/>
                <a:cs typeface="Gill Sans MT"/>
              </a:rPr>
              <a:t>•</a:t>
            </a:r>
            <a:endParaRPr sz="51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4300" y="5321300"/>
            <a:ext cx="8858250" cy="107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spc="-15" dirty="0">
                <a:latin typeface="Gill Sans MT"/>
                <a:cs typeface="Gill Sans MT"/>
              </a:rPr>
              <a:t>Use </a:t>
            </a:r>
            <a:r>
              <a:rPr sz="3000" dirty="0">
                <a:latin typeface="Gill Sans MT"/>
                <a:cs typeface="Gill Sans MT"/>
              </a:rPr>
              <a:t>the </a:t>
            </a:r>
            <a:r>
              <a:rPr sz="3000" spc="-5" dirty="0">
                <a:latin typeface="Gill Sans MT"/>
                <a:cs typeface="Gill Sans MT"/>
              </a:rPr>
              <a:t>load() function</a:t>
            </a:r>
            <a:r>
              <a:rPr sz="3000" spc="-270" dirty="0">
                <a:latin typeface="Gill Sans MT"/>
                <a:cs typeface="Gill Sans MT"/>
              </a:rPr>
              <a:t> </a:t>
            </a:r>
            <a:r>
              <a:rPr sz="3000" spc="-10" dirty="0">
                <a:latin typeface="Gill Sans MT"/>
                <a:cs typeface="Gill Sans MT"/>
              </a:rPr>
              <a:t>manually</a:t>
            </a:r>
            <a:endParaRPr sz="3000" dirty="0">
              <a:latin typeface="Gill Sans MT"/>
              <a:cs typeface="Gill Sans MT"/>
            </a:endParaRPr>
          </a:p>
          <a:p>
            <a:pPr marL="12700" marR="5080">
              <a:lnSpc>
                <a:spcPts val="3500"/>
              </a:lnSpc>
              <a:spcBef>
                <a:spcPts val="1300"/>
              </a:spcBef>
            </a:pPr>
            <a:r>
              <a:rPr lang="en-US" sz="3000" spc="-5" dirty="0">
                <a:latin typeface="Gill Sans MT"/>
                <a:cs typeface="Gill Sans MT"/>
              </a:rPr>
              <a:t>Open </a:t>
            </a:r>
            <a:r>
              <a:rPr sz="3000" spc="-5" dirty="0">
                <a:latin typeface="Gill Sans MT"/>
                <a:cs typeface="Gill Sans MT"/>
              </a:rPr>
              <a:t>using </a:t>
            </a:r>
            <a:r>
              <a:rPr sz="3000" dirty="0">
                <a:latin typeface="Gill Sans MT"/>
                <a:cs typeface="Gill Sans MT"/>
              </a:rPr>
              <a:t>the </a:t>
            </a:r>
            <a:r>
              <a:rPr sz="3000" spc="-5" dirty="0">
                <a:latin typeface="Gill Sans MT"/>
                <a:cs typeface="Gill Sans MT"/>
              </a:rPr>
              <a:t>Rstudio</a:t>
            </a:r>
            <a:r>
              <a:rPr sz="3000" spc="-285" dirty="0">
                <a:latin typeface="Gill Sans MT"/>
                <a:cs typeface="Gill Sans MT"/>
              </a:rPr>
              <a:t> </a:t>
            </a:r>
            <a:r>
              <a:rPr sz="3000" spc="-10" dirty="0">
                <a:latin typeface="Gill Sans MT"/>
                <a:cs typeface="Gill Sans MT"/>
              </a:rPr>
              <a:t>menus</a:t>
            </a:r>
            <a:endParaRPr sz="3000" dirty="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272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233" y="1878211"/>
            <a:ext cx="12694767" cy="2769989"/>
          </a:xfrm>
        </p:spPr>
        <p:txBody>
          <a:bodyPr/>
          <a:lstStyle/>
          <a:p>
            <a:r>
              <a:rPr lang="en-US" u="none" dirty="0"/>
              <a:t>Data Types in R</a:t>
            </a:r>
          </a:p>
          <a:p>
            <a:pPr marL="742950" indent="-742950">
              <a:buAutoNum type="arabicPeriod"/>
            </a:pPr>
            <a:r>
              <a:rPr lang="en-US" u="none" dirty="0"/>
              <a:t>Variable</a:t>
            </a:r>
          </a:p>
          <a:p>
            <a:pPr marL="742950" indent="-742950">
              <a:buAutoNum type="arabicPeriod"/>
            </a:pPr>
            <a:r>
              <a:rPr lang="en-US" u="none" dirty="0"/>
              <a:t>Vector</a:t>
            </a:r>
          </a:p>
          <a:p>
            <a:pPr marL="742950" indent="-742950">
              <a:buAutoNum type="arabicPeriod"/>
            </a:pPr>
            <a:r>
              <a:rPr lang="en-US" u="none" dirty="0"/>
              <a:t>Data Frame</a:t>
            </a:r>
          </a:p>
          <a:p>
            <a:pPr marL="742950" indent="-742950">
              <a:buAutoNum type="arabicPeriod"/>
            </a:pPr>
            <a:endParaRPr lang="en-US" u="none" dirty="0"/>
          </a:p>
        </p:txBody>
      </p:sp>
    </p:spTree>
    <p:extLst>
      <p:ext uri="{BB962C8B-B14F-4D97-AF65-F5344CB8AC3E}">
        <p14:creationId xmlns:p14="http://schemas.microsoft.com/office/powerpoint/2010/main" val="456053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981" y="495300"/>
            <a:ext cx="924433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86914" algn="l"/>
                <a:tab pos="3986529" algn="l"/>
                <a:tab pos="6671945" algn="l"/>
                <a:tab pos="8306434" algn="l"/>
              </a:tabLst>
            </a:pPr>
            <a:r>
              <a:rPr sz="4600" dirty="0"/>
              <a:t>Rstud</a:t>
            </a:r>
            <a:r>
              <a:rPr sz="4600" spc="-5" dirty="0"/>
              <a:t>i</a:t>
            </a:r>
            <a:r>
              <a:rPr sz="4600" dirty="0"/>
              <a:t>o	method	</a:t>
            </a:r>
            <a:r>
              <a:rPr sz="4600" spc="-45" dirty="0"/>
              <a:t>f</a:t>
            </a:r>
            <a:r>
              <a:rPr sz="4600" dirty="0"/>
              <a:t>or</a:t>
            </a:r>
            <a:r>
              <a:rPr sz="4600" spc="-5" dirty="0"/>
              <a:t> l</a:t>
            </a:r>
            <a:r>
              <a:rPr sz="4600" dirty="0"/>
              <a:t>oad</a:t>
            </a:r>
            <a:r>
              <a:rPr sz="4600" spc="-5" dirty="0"/>
              <a:t>i</a:t>
            </a:r>
            <a:r>
              <a:rPr sz="4600" dirty="0"/>
              <a:t>ng	</a:t>
            </a:r>
            <a:r>
              <a:rPr sz="4600" spc="-5" dirty="0"/>
              <a:t>.</a:t>
            </a:r>
            <a:r>
              <a:rPr sz="4600" dirty="0"/>
              <a:t>Rdata	</a:t>
            </a:r>
            <a:r>
              <a:rPr sz="4600" spc="45" dirty="0"/>
              <a:t>fi</a:t>
            </a:r>
            <a:r>
              <a:rPr sz="4600" spc="40" dirty="0"/>
              <a:t>l</a:t>
            </a:r>
            <a:r>
              <a:rPr sz="4600" dirty="0"/>
              <a:t>es</a:t>
            </a:r>
            <a:endParaRPr sz="4600"/>
          </a:p>
        </p:txBody>
      </p:sp>
      <p:sp>
        <p:nvSpPr>
          <p:cNvPr id="3" name="object 3"/>
          <p:cNvSpPr/>
          <p:nvPr/>
        </p:nvSpPr>
        <p:spPr>
          <a:xfrm>
            <a:off x="4229100" y="2159000"/>
            <a:ext cx="85598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6400" y="2438400"/>
            <a:ext cx="673100" cy="622300"/>
          </a:xfrm>
          <a:custGeom>
            <a:avLst/>
            <a:gdLst/>
            <a:ahLst/>
            <a:cxnLst/>
            <a:rect l="l" t="t" r="r" b="b"/>
            <a:pathLst>
              <a:path w="673100" h="622300">
                <a:moveTo>
                  <a:pt x="0" y="0"/>
                </a:moveTo>
                <a:lnTo>
                  <a:pt x="673100" y="0"/>
                </a:lnTo>
                <a:lnTo>
                  <a:pt x="673100" y="6223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06713" y="3244850"/>
            <a:ext cx="3596004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This is the </a:t>
            </a:r>
            <a:r>
              <a:rPr sz="2400" spc="10" dirty="0">
                <a:solidFill>
                  <a:srgbClr val="E63B7A"/>
                </a:solidFill>
                <a:latin typeface="Gill Sans MT"/>
                <a:cs typeface="Gill Sans MT"/>
              </a:rPr>
              <a:t>“file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open”</a:t>
            </a:r>
            <a:r>
              <a:rPr sz="2400" spc="-335" dirty="0">
                <a:solidFill>
                  <a:srgbClr val="E63B7A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button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539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0300" y="2425700"/>
            <a:ext cx="6438900" cy="469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2981" y="495300"/>
            <a:ext cx="924433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86914" algn="l"/>
                <a:tab pos="3986529" algn="l"/>
                <a:tab pos="6671945" algn="l"/>
                <a:tab pos="8306434" algn="l"/>
              </a:tabLst>
            </a:pPr>
            <a:r>
              <a:rPr sz="4600" dirty="0"/>
              <a:t>Rstud</a:t>
            </a:r>
            <a:r>
              <a:rPr sz="4600" spc="-5" dirty="0"/>
              <a:t>i</a:t>
            </a:r>
            <a:r>
              <a:rPr sz="4600" dirty="0"/>
              <a:t>o	method	</a:t>
            </a:r>
            <a:r>
              <a:rPr sz="4600" spc="-45" dirty="0"/>
              <a:t>f</a:t>
            </a:r>
            <a:r>
              <a:rPr sz="4600" dirty="0"/>
              <a:t>or</a:t>
            </a:r>
            <a:r>
              <a:rPr sz="4600" spc="-5" dirty="0"/>
              <a:t> l</a:t>
            </a:r>
            <a:r>
              <a:rPr sz="4600" dirty="0"/>
              <a:t>oad</a:t>
            </a:r>
            <a:r>
              <a:rPr sz="4600" spc="-5" dirty="0"/>
              <a:t>i</a:t>
            </a:r>
            <a:r>
              <a:rPr sz="4600" dirty="0"/>
              <a:t>ng	</a:t>
            </a:r>
            <a:r>
              <a:rPr sz="4600" spc="-5" dirty="0"/>
              <a:t>.</a:t>
            </a:r>
            <a:r>
              <a:rPr sz="4600" dirty="0"/>
              <a:t>Rdata	</a:t>
            </a:r>
            <a:r>
              <a:rPr sz="4600" spc="45" dirty="0"/>
              <a:t>fi</a:t>
            </a:r>
            <a:r>
              <a:rPr sz="4600" spc="40" dirty="0"/>
              <a:t>l</a:t>
            </a:r>
            <a:r>
              <a:rPr sz="4600" dirty="0"/>
              <a:t>es</a:t>
            </a:r>
            <a:endParaRPr sz="4600"/>
          </a:p>
        </p:txBody>
      </p:sp>
      <p:sp>
        <p:nvSpPr>
          <p:cNvPr id="4" name="object 4"/>
          <p:cNvSpPr/>
          <p:nvPr/>
        </p:nvSpPr>
        <p:spPr>
          <a:xfrm>
            <a:off x="2006600" y="2108200"/>
            <a:ext cx="2743200" cy="1841500"/>
          </a:xfrm>
          <a:custGeom>
            <a:avLst/>
            <a:gdLst/>
            <a:ahLst/>
            <a:cxnLst/>
            <a:rect l="l" t="t" r="r" b="b"/>
            <a:pathLst>
              <a:path w="2743200" h="1841500">
                <a:moveTo>
                  <a:pt x="0" y="0"/>
                </a:moveTo>
                <a:lnTo>
                  <a:pt x="2743200" y="0"/>
                </a:lnTo>
                <a:lnTo>
                  <a:pt x="2743200" y="1841500"/>
                </a:lnTo>
                <a:lnTo>
                  <a:pt x="0" y="18415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61933" y="2947670"/>
            <a:ext cx="3584575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3175" algn="ctr">
              <a:lnSpc>
                <a:spcPts val="2800"/>
              </a:lnSpc>
            </a:pPr>
            <a:r>
              <a:rPr sz="2400" spc="-114" dirty="0">
                <a:solidFill>
                  <a:srgbClr val="E63B7A"/>
                </a:solidFill>
                <a:latin typeface="Gill Sans MT"/>
                <a:cs typeface="Gill Sans MT"/>
              </a:rPr>
              <a:t>You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can also use the File  </a:t>
            </a:r>
            <a:r>
              <a:rPr sz="2400" spc="-10" dirty="0">
                <a:solidFill>
                  <a:srgbClr val="E63B7A"/>
                </a:solidFill>
                <a:latin typeface="Gill Sans MT"/>
                <a:cs typeface="Gill Sans MT"/>
              </a:rPr>
              <a:t>menu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to do the same thing</a:t>
            </a:r>
            <a:r>
              <a:rPr sz="2400" spc="-75" dirty="0">
                <a:solidFill>
                  <a:srgbClr val="E63B7A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if  </a:t>
            </a:r>
            <a:r>
              <a:rPr sz="2400" spc="-20" dirty="0">
                <a:solidFill>
                  <a:srgbClr val="E63B7A"/>
                </a:solidFill>
                <a:latin typeface="Gill Sans MT"/>
                <a:cs typeface="Gill Sans MT"/>
              </a:rPr>
              <a:t>you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want</a:t>
            </a:r>
            <a:r>
              <a:rPr sz="2400" spc="-70" dirty="0">
                <a:solidFill>
                  <a:srgbClr val="E63B7A"/>
                </a:solidFill>
                <a:latin typeface="Gill Sans MT"/>
                <a:cs typeface="Gill Sans MT"/>
              </a:rPr>
              <a:t> </a:t>
            </a:r>
            <a:r>
              <a:rPr sz="2400" spc="-15" dirty="0">
                <a:solidFill>
                  <a:srgbClr val="E63B7A"/>
                </a:solidFill>
                <a:latin typeface="Gill Sans MT"/>
                <a:cs typeface="Gill Sans MT"/>
              </a:rPr>
              <a:t>to...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2453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5147" y="469900"/>
            <a:ext cx="8114665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03960" algn="l"/>
                <a:tab pos="2172970" algn="l"/>
                <a:tab pos="3376295" algn="l"/>
                <a:tab pos="4813935" algn="l"/>
              </a:tabLst>
            </a:pPr>
            <a:r>
              <a:rPr dirty="0"/>
              <a:t>And	the	data	</a:t>
            </a:r>
            <a:r>
              <a:rPr spc="35" dirty="0"/>
              <a:t>file</a:t>
            </a:r>
            <a:r>
              <a:rPr spc="-5" dirty="0"/>
              <a:t> is	</a:t>
            </a:r>
            <a:r>
              <a:rPr spc="-20" dirty="0"/>
              <a:t>now</a:t>
            </a:r>
            <a:r>
              <a:rPr spc="-65" dirty="0"/>
              <a:t> </a:t>
            </a:r>
            <a:r>
              <a:rPr spc="-5" dirty="0"/>
              <a:t>loaded...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8543" y="2362200"/>
            <a:ext cx="9003030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Gill Sans MT"/>
                <a:cs typeface="Gill Sans MT"/>
              </a:rPr>
              <a:t>load("~/Work/Research/Rbook/csiro_workshop/datasets/toydata.Rdata")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1800" y="2984500"/>
            <a:ext cx="4914900" cy="14097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288290" marR="365760" algn="ctr">
              <a:lnSpc>
                <a:spcPts val="2800"/>
              </a:lnSpc>
              <a:spcBef>
                <a:spcPts val="670"/>
              </a:spcBef>
            </a:pP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A command </a:t>
            </a:r>
            <a:r>
              <a:rPr sz="2400" spc="-20" dirty="0">
                <a:solidFill>
                  <a:srgbClr val="E63B7A"/>
                </a:solidFill>
                <a:latin typeface="Gill Sans MT"/>
                <a:cs typeface="Gill Sans MT"/>
              </a:rPr>
              <a:t>like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this will </a:t>
            </a:r>
            <a:r>
              <a:rPr sz="2400" spc="-5" dirty="0">
                <a:solidFill>
                  <a:srgbClr val="E63B7A"/>
                </a:solidFill>
                <a:latin typeface="Gill Sans MT"/>
                <a:cs typeface="Gill Sans MT"/>
              </a:rPr>
              <a:t>appear</a:t>
            </a:r>
            <a:r>
              <a:rPr sz="2400" spc="-75" dirty="0">
                <a:solidFill>
                  <a:srgbClr val="E63B7A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in  the R console </a:t>
            </a:r>
            <a:r>
              <a:rPr sz="2400" spc="-5" dirty="0">
                <a:solidFill>
                  <a:srgbClr val="E63B7A"/>
                </a:solidFill>
                <a:latin typeface="Gill Sans MT"/>
                <a:cs typeface="Gill Sans MT"/>
              </a:rPr>
              <a:t>(this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command is  what </a:t>
            </a:r>
            <a:r>
              <a:rPr sz="2400" u="heavy" spc="-5" dirty="0">
                <a:solidFill>
                  <a:srgbClr val="E63B7A"/>
                </a:solidFill>
                <a:latin typeface="Gill Sans MT"/>
                <a:cs typeface="Gill Sans MT"/>
              </a:rPr>
              <a:t>actually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loaded the</a:t>
            </a:r>
            <a:r>
              <a:rPr sz="2400" spc="-65" dirty="0">
                <a:solidFill>
                  <a:srgbClr val="E63B7A"/>
                </a:solidFill>
                <a:latin typeface="Gill Sans MT"/>
                <a:cs typeface="Gill Sans MT"/>
              </a:rPr>
              <a:t> </a:t>
            </a:r>
            <a:r>
              <a:rPr sz="2400" spc="10" dirty="0">
                <a:solidFill>
                  <a:srgbClr val="E63B7A"/>
                </a:solidFill>
                <a:latin typeface="Gill Sans MT"/>
                <a:cs typeface="Gill Sans MT"/>
              </a:rPr>
              <a:t>file)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6640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5147" y="469900"/>
            <a:ext cx="8114665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03960" algn="l"/>
                <a:tab pos="2172970" algn="l"/>
                <a:tab pos="3376295" algn="l"/>
                <a:tab pos="4813935" algn="l"/>
              </a:tabLst>
            </a:pPr>
            <a:r>
              <a:rPr dirty="0"/>
              <a:t>And	the	data	</a:t>
            </a:r>
            <a:r>
              <a:rPr spc="35" dirty="0"/>
              <a:t>file</a:t>
            </a:r>
            <a:r>
              <a:rPr spc="-5" dirty="0"/>
              <a:t> is	</a:t>
            </a:r>
            <a:r>
              <a:rPr spc="-20" dirty="0"/>
              <a:t>now</a:t>
            </a:r>
            <a:r>
              <a:rPr spc="-65" dirty="0"/>
              <a:t> </a:t>
            </a:r>
            <a:r>
              <a:rPr spc="-5" dirty="0"/>
              <a:t>loaded...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8543" y="2362200"/>
            <a:ext cx="9003030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Gill Sans MT"/>
                <a:cs typeface="Gill Sans MT"/>
              </a:rPr>
              <a:t>load("~/Work/Research/Rbook/csiro_workshop/datasets/toydata.Rdata")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700" y="3594100"/>
            <a:ext cx="9017000" cy="255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70100" y="5422900"/>
            <a:ext cx="4914900" cy="14097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323850" marR="299085" algn="ctr">
              <a:lnSpc>
                <a:spcPts val="2800"/>
              </a:lnSpc>
              <a:spcBef>
                <a:spcPts val="1170"/>
              </a:spcBef>
            </a:pP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And the </a:t>
            </a:r>
            <a:r>
              <a:rPr sz="2400" spc="-5" dirty="0">
                <a:solidFill>
                  <a:srgbClr val="E63B7A"/>
                </a:solidFill>
                <a:latin typeface="Gill Sans MT"/>
                <a:cs typeface="Gill Sans MT"/>
              </a:rPr>
              <a:t>variable(s)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that </a:t>
            </a:r>
            <a:r>
              <a:rPr sz="2400" spc="-20" dirty="0">
                <a:solidFill>
                  <a:srgbClr val="E63B7A"/>
                </a:solidFill>
                <a:latin typeface="Gill Sans MT"/>
                <a:cs typeface="Gill Sans MT"/>
              </a:rPr>
              <a:t>are </a:t>
            </a:r>
            <a:r>
              <a:rPr sz="2400" spc="-10" dirty="0">
                <a:solidFill>
                  <a:srgbClr val="E63B7A"/>
                </a:solidFill>
                <a:latin typeface="Gill Sans MT"/>
                <a:cs typeface="Gill Sans MT"/>
              </a:rPr>
              <a:t>stored 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in the </a:t>
            </a:r>
            <a:r>
              <a:rPr sz="2400" spc="15" dirty="0">
                <a:solidFill>
                  <a:srgbClr val="E63B7A"/>
                </a:solidFill>
                <a:latin typeface="Gill Sans MT"/>
                <a:cs typeface="Gill Sans MT"/>
              </a:rPr>
              <a:t>file </a:t>
            </a:r>
            <a:r>
              <a:rPr sz="2400" spc="-20" dirty="0">
                <a:solidFill>
                  <a:srgbClr val="E63B7A"/>
                </a:solidFill>
                <a:latin typeface="Gill Sans MT"/>
                <a:cs typeface="Gill Sans MT"/>
              </a:rPr>
              <a:t>are </a:t>
            </a:r>
            <a:r>
              <a:rPr sz="2400" spc="-10" dirty="0">
                <a:solidFill>
                  <a:srgbClr val="E63B7A"/>
                </a:solidFill>
                <a:latin typeface="Gill Sans MT"/>
                <a:cs typeface="Gill Sans MT"/>
              </a:rPr>
              <a:t>now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listed in the  </a:t>
            </a:r>
            <a:r>
              <a:rPr sz="2400" spc="-10" dirty="0">
                <a:solidFill>
                  <a:srgbClr val="E63B7A"/>
                </a:solidFill>
                <a:latin typeface="Gill Sans MT"/>
                <a:cs typeface="Gill Sans MT"/>
              </a:rPr>
              <a:t>workspace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6800" y="3619500"/>
            <a:ext cx="1333500" cy="533400"/>
          </a:xfrm>
          <a:custGeom>
            <a:avLst/>
            <a:gdLst/>
            <a:ahLst/>
            <a:cxnLst/>
            <a:rect l="l" t="t" r="r" b="b"/>
            <a:pathLst>
              <a:path w="1333500" h="533400">
                <a:moveTo>
                  <a:pt x="0" y="0"/>
                </a:moveTo>
                <a:lnTo>
                  <a:pt x="1333500" y="0"/>
                </a:lnTo>
                <a:lnTo>
                  <a:pt x="13335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5823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1227" y="495300"/>
            <a:ext cx="954786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06700" algn="l"/>
                <a:tab pos="5404485" algn="l"/>
                <a:tab pos="7764780" algn="l"/>
              </a:tabLst>
            </a:pPr>
            <a:r>
              <a:rPr sz="4600" dirty="0">
                <a:latin typeface="Gill Sans MT"/>
                <a:cs typeface="Gill Sans MT"/>
              </a:rPr>
              <a:t>What</a:t>
            </a:r>
            <a:r>
              <a:rPr sz="4600" spc="-5" dirty="0">
                <a:latin typeface="Gill Sans MT"/>
                <a:cs typeface="Gill Sans MT"/>
              </a:rPr>
              <a:t> </a:t>
            </a:r>
            <a:r>
              <a:rPr sz="4600" dirty="0">
                <a:latin typeface="Gill Sans MT"/>
                <a:cs typeface="Gill Sans MT"/>
              </a:rPr>
              <a:t>does	</a:t>
            </a:r>
            <a:r>
              <a:rPr sz="4600" spc="-5" dirty="0">
                <a:latin typeface="Gill Sans MT"/>
                <a:cs typeface="Gill Sans MT"/>
              </a:rPr>
              <a:t>it </a:t>
            </a:r>
            <a:r>
              <a:rPr sz="4600" u="heavy" dirty="0">
                <a:latin typeface="Gill Sans MT"/>
                <a:cs typeface="Gill Sans MT"/>
              </a:rPr>
              <a:t>mean</a:t>
            </a:r>
            <a:r>
              <a:rPr sz="4600" u="heavy" spc="-5" dirty="0">
                <a:latin typeface="Gill Sans MT"/>
                <a:cs typeface="Gill Sans MT"/>
              </a:rPr>
              <a:t> </a:t>
            </a:r>
            <a:r>
              <a:rPr sz="4600" dirty="0">
                <a:latin typeface="Gill Sans MT"/>
                <a:cs typeface="Gill Sans MT"/>
              </a:rPr>
              <a:t>to	</a:t>
            </a:r>
            <a:r>
              <a:rPr sz="4600" spc="-65" dirty="0">
                <a:latin typeface="Gill Sans MT"/>
                <a:cs typeface="Gill Sans MT"/>
              </a:rPr>
              <a:t>have</a:t>
            </a:r>
            <a:r>
              <a:rPr sz="4600" spc="-5" dirty="0">
                <a:latin typeface="Gill Sans MT"/>
                <a:cs typeface="Gill Sans MT"/>
              </a:rPr>
              <a:t> </a:t>
            </a:r>
            <a:r>
              <a:rPr sz="4600" dirty="0">
                <a:latin typeface="Gill Sans MT"/>
                <a:cs typeface="Gill Sans MT"/>
              </a:rPr>
              <a:t>data	</a:t>
            </a:r>
            <a:r>
              <a:rPr sz="4600" spc="-5" dirty="0">
                <a:latin typeface="Gill Sans MT"/>
                <a:cs typeface="Gill Sans MT"/>
              </a:rPr>
              <a:t>loaded?</a:t>
            </a:r>
            <a:endParaRPr sz="46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8300" y="1673400"/>
            <a:ext cx="271780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5" dirty="0">
                <a:latin typeface="Gill Sans MT"/>
                <a:cs typeface="Gill Sans MT"/>
              </a:rPr>
              <a:t>•</a:t>
            </a:r>
            <a:endParaRPr sz="54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9800" y="1894839"/>
            <a:ext cx="8155305" cy="917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600"/>
              </a:lnSpc>
            </a:pPr>
            <a:r>
              <a:rPr sz="3200" spc="-5" dirty="0">
                <a:latin typeface="Gill Sans MT"/>
                <a:cs typeface="Gill Sans MT"/>
              </a:rPr>
              <a:t>Loading </a:t>
            </a:r>
            <a:r>
              <a:rPr sz="3200" dirty="0">
                <a:latin typeface="Gill Sans MT"/>
                <a:cs typeface="Gill Sans MT"/>
              </a:rPr>
              <a:t>means that </a:t>
            </a:r>
            <a:r>
              <a:rPr sz="3200" spc="-35" dirty="0">
                <a:latin typeface="Gill Sans MT"/>
                <a:cs typeface="Gill Sans MT"/>
              </a:rPr>
              <a:t>you’ve </a:t>
            </a:r>
            <a:r>
              <a:rPr sz="3200" spc="-5" dirty="0">
                <a:latin typeface="Gill Sans MT"/>
                <a:cs typeface="Gill Sans MT"/>
              </a:rPr>
              <a:t>copied </a:t>
            </a:r>
            <a:r>
              <a:rPr sz="3200" dirty="0">
                <a:latin typeface="Gill Sans MT"/>
                <a:cs typeface="Gill Sans MT"/>
              </a:rPr>
              <a:t>the </a:t>
            </a:r>
            <a:r>
              <a:rPr sz="3200" spc="-5" dirty="0">
                <a:latin typeface="Gill Sans MT"/>
                <a:cs typeface="Gill Sans MT"/>
              </a:rPr>
              <a:t>variables in  </a:t>
            </a:r>
            <a:r>
              <a:rPr sz="3200" dirty="0">
                <a:latin typeface="Gill Sans MT"/>
                <a:cs typeface="Gill Sans MT"/>
              </a:rPr>
              <a:t>the </a:t>
            </a:r>
            <a:r>
              <a:rPr sz="3200" spc="-5" dirty="0">
                <a:latin typeface="Gill Sans MT"/>
                <a:cs typeface="Gill Sans MT"/>
              </a:rPr>
              <a:t>.Rdata </a:t>
            </a:r>
            <a:r>
              <a:rPr sz="3200" spc="20" dirty="0">
                <a:latin typeface="Gill Sans MT"/>
                <a:cs typeface="Gill Sans MT"/>
              </a:rPr>
              <a:t>file </a:t>
            </a:r>
            <a:r>
              <a:rPr sz="3200" spc="-5" dirty="0">
                <a:latin typeface="Gill Sans MT"/>
                <a:cs typeface="Gill Sans MT"/>
              </a:rPr>
              <a:t>into </a:t>
            </a:r>
            <a:r>
              <a:rPr sz="3200" spc="-20" dirty="0">
                <a:latin typeface="Gill Sans MT"/>
                <a:cs typeface="Gill Sans MT"/>
              </a:rPr>
              <a:t>your </a:t>
            </a:r>
            <a:r>
              <a:rPr sz="3200" dirty="0">
                <a:latin typeface="Gill Sans MT"/>
                <a:cs typeface="Gill Sans MT"/>
              </a:rPr>
              <a:t>R</a:t>
            </a:r>
            <a:r>
              <a:rPr sz="3200" spc="-10" dirty="0">
                <a:latin typeface="Gill Sans MT"/>
                <a:cs typeface="Gill Sans MT"/>
              </a:rPr>
              <a:t> workspace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2800" y="2757055"/>
            <a:ext cx="256540" cy="79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10" dirty="0">
                <a:latin typeface="Gill Sans MT"/>
                <a:cs typeface="Gill Sans MT"/>
              </a:rPr>
              <a:t>•</a:t>
            </a:r>
            <a:endParaRPr sz="51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4300" y="2933700"/>
            <a:ext cx="7621905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45" dirty="0">
                <a:latin typeface="Gill Sans MT"/>
                <a:cs typeface="Gill Sans MT"/>
              </a:rPr>
              <a:t>You </a:t>
            </a:r>
            <a:r>
              <a:rPr sz="3000" dirty="0">
                <a:latin typeface="Gill Sans MT"/>
                <a:cs typeface="Gill Sans MT"/>
              </a:rPr>
              <a:t>can </a:t>
            </a:r>
            <a:r>
              <a:rPr sz="3000" spc="-10" dirty="0">
                <a:latin typeface="Gill Sans MT"/>
                <a:cs typeface="Gill Sans MT"/>
              </a:rPr>
              <a:t>now </a:t>
            </a:r>
            <a:r>
              <a:rPr sz="3000" dirty="0">
                <a:latin typeface="Gill Sans MT"/>
                <a:cs typeface="Gill Sans MT"/>
              </a:rPr>
              <a:t>use these </a:t>
            </a:r>
            <a:r>
              <a:rPr sz="3000" spc="-5" dirty="0">
                <a:latin typeface="Gill Sans MT"/>
                <a:cs typeface="Gill Sans MT"/>
              </a:rPr>
              <a:t>variables </a:t>
            </a:r>
            <a:r>
              <a:rPr sz="3000" spc="-10" dirty="0">
                <a:latin typeface="Gill Sans MT"/>
                <a:cs typeface="Gill Sans MT"/>
              </a:rPr>
              <a:t>for </a:t>
            </a:r>
            <a:r>
              <a:rPr sz="3000" spc="-15" dirty="0">
                <a:latin typeface="Gill Sans MT"/>
                <a:cs typeface="Gill Sans MT"/>
              </a:rPr>
              <a:t>your</a:t>
            </a:r>
            <a:r>
              <a:rPr sz="3000" spc="105" dirty="0">
                <a:latin typeface="Gill Sans MT"/>
                <a:cs typeface="Gill Sans MT"/>
              </a:rPr>
              <a:t> </a:t>
            </a:r>
            <a:r>
              <a:rPr sz="3000" spc="-5" dirty="0">
                <a:latin typeface="Gill Sans MT"/>
                <a:cs typeface="Gill Sans MT"/>
              </a:rPr>
              <a:t>analysis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8300" y="3934002"/>
            <a:ext cx="271780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5" dirty="0">
                <a:latin typeface="Gill Sans MT"/>
                <a:cs typeface="Gill Sans MT"/>
              </a:rPr>
              <a:t>•</a:t>
            </a:r>
            <a:endParaRPr sz="545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9800" y="4155440"/>
            <a:ext cx="9453880" cy="917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600"/>
              </a:lnSpc>
            </a:pPr>
            <a:r>
              <a:rPr sz="3200" spc="-5" dirty="0">
                <a:latin typeface="Gill Sans MT"/>
                <a:cs typeface="Gill Sans MT"/>
              </a:rPr>
              <a:t>Deleting </a:t>
            </a:r>
            <a:r>
              <a:rPr sz="3200" dirty="0">
                <a:latin typeface="Gill Sans MT"/>
                <a:cs typeface="Gill Sans MT"/>
              </a:rPr>
              <a:t>or </a:t>
            </a:r>
            <a:r>
              <a:rPr sz="3200" spc="-5" dirty="0">
                <a:latin typeface="Gill Sans MT"/>
                <a:cs typeface="Gill Sans MT"/>
              </a:rPr>
              <a:t>changing variables in </a:t>
            </a:r>
            <a:r>
              <a:rPr sz="3200" dirty="0">
                <a:latin typeface="Gill Sans MT"/>
                <a:cs typeface="Gill Sans MT"/>
              </a:rPr>
              <a:t>the </a:t>
            </a:r>
            <a:r>
              <a:rPr sz="3200" spc="-10" dirty="0">
                <a:latin typeface="Gill Sans MT"/>
                <a:cs typeface="Gill Sans MT"/>
              </a:rPr>
              <a:t>workspace </a:t>
            </a:r>
            <a:r>
              <a:rPr sz="3200" dirty="0">
                <a:latin typeface="Gill Sans MT"/>
                <a:cs typeface="Gill Sans MT"/>
              </a:rPr>
              <a:t>does not  change the contents of the </a:t>
            </a:r>
            <a:r>
              <a:rPr sz="3200" spc="-5" dirty="0">
                <a:latin typeface="Gill Sans MT"/>
                <a:cs typeface="Gill Sans MT"/>
              </a:rPr>
              <a:t>.Rdata</a:t>
            </a:r>
            <a:r>
              <a:rPr sz="3200" spc="-75" dirty="0">
                <a:latin typeface="Gill Sans MT"/>
                <a:cs typeface="Gill Sans MT"/>
              </a:rPr>
              <a:t> </a:t>
            </a:r>
            <a:r>
              <a:rPr sz="3200" spc="20" dirty="0">
                <a:latin typeface="Gill Sans MT"/>
                <a:cs typeface="Gill Sans MT"/>
              </a:rPr>
              <a:t>file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2800" y="5017655"/>
            <a:ext cx="256540" cy="138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410"/>
              </a:lnSpc>
            </a:pPr>
            <a:r>
              <a:rPr sz="5100" spc="10" dirty="0">
                <a:latin typeface="Gill Sans MT"/>
                <a:cs typeface="Gill Sans MT"/>
              </a:rPr>
              <a:t>•</a:t>
            </a:r>
            <a:endParaRPr sz="5100">
              <a:latin typeface="Gill Sans MT"/>
              <a:cs typeface="Gill Sans MT"/>
            </a:endParaRPr>
          </a:p>
          <a:p>
            <a:pPr marL="12700">
              <a:lnSpc>
                <a:spcPts val="5410"/>
              </a:lnSpc>
            </a:pPr>
            <a:r>
              <a:rPr sz="5100" spc="10" dirty="0">
                <a:latin typeface="Gill Sans MT"/>
                <a:cs typeface="Gill Sans MT"/>
              </a:rPr>
              <a:t>•</a:t>
            </a:r>
            <a:endParaRPr sz="51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4300" y="5054396"/>
            <a:ext cx="7824470" cy="1207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600"/>
              </a:lnSpc>
            </a:pPr>
            <a:r>
              <a:rPr sz="3000" spc="10" dirty="0">
                <a:latin typeface="Gill Sans MT"/>
                <a:cs typeface="Gill Sans MT"/>
              </a:rPr>
              <a:t>i.e. </a:t>
            </a:r>
            <a:r>
              <a:rPr sz="3000" dirty="0">
                <a:latin typeface="Gill Sans MT"/>
                <a:cs typeface="Gill Sans MT"/>
              </a:rPr>
              <a:t>R </a:t>
            </a:r>
            <a:r>
              <a:rPr sz="3000" spc="-20" dirty="0">
                <a:latin typeface="Gill Sans MT"/>
                <a:cs typeface="Gill Sans MT"/>
              </a:rPr>
              <a:t>doesn’t </a:t>
            </a:r>
            <a:r>
              <a:rPr sz="3000" dirty="0">
                <a:latin typeface="Gill Sans MT"/>
                <a:cs typeface="Gill Sans MT"/>
              </a:rPr>
              <a:t>do</a:t>
            </a:r>
            <a:r>
              <a:rPr sz="3000" spc="-610" dirty="0">
                <a:latin typeface="Gill Sans MT"/>
                <a:cs typeface="Gill Sans MT"/>
              </a:rPr>
              <a:t> </a:t>
            </a:r>
            <a:r>
              <a:rPr sz="3000" spc="-20" dirty="0">
                <a:latin typeface="Gill Sans MT"/>
                <a:cs typeface="Gill Sans MT"/>
              </a:rPr>
              <a:t>“autosave” </a:t>
            </a:r>
            <a:r>
              <a:rPr sz="3000" dirty="0">
                <a:latin typeface="Gill Sans MT"/>
                <a:cs typeface="Gill Sans MT"/>
              </a:rPr>
              <a:t>or </a:t>
            </a:r>
            <a:r>
              <a:rPr sz="3000" spc="-10" dirty="0">
                <a:latin typeface="Gill Sans MT"/>
                <a:cs typeface="Gill Sans MT"/>
              </a:rPr>
              <a:t>anything </a:t>
            </a:r>
            <a:r>
              <a:rPr sz="3000" dirty="0">
                <a:latin typeface="Gill Sans MT"/>
                <a:cs typeface="Gill Sans MT"/>
              </a:rPr>
              <a:t>of the </a:t>
            </a:r>
            <a:r>
              <a:rPr sz="3000" spc="15" dirty="0">
                <a:latin typeface="Gill Sans MT"/>
                <a:cs typeface="Gill Sans MT"/>
              </a:rPr>
              <a:t>sort  </a:t>
            </a:r>
            <a:r>
              <a:rPr sz="3000" spc="-5" dirty="0">
                <a:latin typeface="Gill Sans MT"/>
                <a:cs typeface="Gill Sans MT"/>
              </a:rPr>
              <a:t>This is </a:t>
            </a:r>
            <a:r>
              <a:rPr sz="3000" dirty="0">
                <a:latin typeface="Gill Sans MT"/>
                <a:cs typeface="Gill Sans MT"/>
              </a:rPr>
              <a:t>a </a:t>
            </a:r>
            <a:r>
              <a:rPr sz="3000" spc="-10" dirty="0">
                <a:latin typeface="Gill Sans MT"/>
                <a:cs typeface="Gill Sans MT"/>
              </a:rPr>
              <a:t>good</a:t>
            </a:r>
            <a:r>
              <a:rPr sz="3000" spc="-60" dirty="0">
                <a:latin typeface="Gill Sans MT"/>
                <a:cs typeface="Gill Sans MT"/>
              </a:rPr>
              <a:t> </a:t>
            </a:r>
            <a:r>
              <a:rPr sz="3000" dirty="0">
                <a:latin typeface="Gill Sans MT"/>
                <a:cs typeface="Gill Sans MT"/>
              </a:rPr>
              <a:t>thing!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8634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00"/>
            <a:ext cx="13004800" cy="9740900"/>
          </a:xfrm>
          <a:custGeom>
            <a:avLst/>
            <a:gdLst/>
            <a:ahLst/>
            <a:cxnLst/>
            <a:rect l="l" t="t" r="r" b="b"/>
            <a:pathLst>
              <a:path w="13004800" h="9740900">
                <a:moveTo>
                  <a:pt x="0" y="97409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9740900"/>
                </a:lnTo>
                <a:lnTo>
                  <a:pt x="0" y="9740900"/>
                </a:lnTo>
                <a:close/>
              </a:path>
            </a:pathLst>
          </a:custGeom>
          <a:solidFill>
            <a:srgbClr val="D4E3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1341" y="4470400"/>
            <a:ext cx="5662295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64970" algn="l"/>
                <a:tab pos="2094864" algn="l"/>
              </a:tabLst>
            </a:pPr>
            <a:r>
              <a:rPr spc="-30" dirty="0"/>
              <a:t>Saving	</a:t>
            </a:r>
            <a:r>
              <a:rPr dirty="0"/>
              <a:t>a	</a:t>
            </a:r>
            <a:r>
              <a:rPr spc="-15" dirty="0"/>
              <a:t>workspace</a:t>
            </a:r>
            <a:r>
              <a:rPr spc="-70" dirty="0"/>
              <a:t> </a:t>
            </a:r>
            <a:r>
              <a:rPr spc="35" dirty="0"/>
              <a:t>file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2336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2550" y="330200"/>
            <a:ext cx="10304145" cy="139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4155" marR="5080" indent="-1482090">
              <a:lnSpc>
                <a:spcPts val="5500"/>
              </a:lnSpc>
              <a:tabLst>
                <a:tab pos="3578860" algn="l"/>
                <a:tab pos="5737225" algn="l"/>
                <a:tab pos="9394825" algn="l"/>
              </a:tabLst>
            </a:pPr>
            <a:r>
              <a:rPr dirty="0"/>
              <a:t>Suppose</a:t>
            </a:r>
            <a:r>
              <a:rPr spc="-5" dirty="0"/>
              <a:t> </a:t>
            </a:r>
            <a:r>
              <a:rPr spc="-100" dirty="0"/>
              <a:t>y</a:t>
            </a:r>
            <a:r>
              <a:rPr dirty="0"/>
              <a:t>ou</a:t>
            </a:r>
            <a:r>
              <a:rPr spc="-120" dirty="0"/>
              <a:t>’</a:t>
            </a:r>
            <a:r>
              <a:rPr spc="-100" dirty="0"/>
              <a:t>v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done</a:t>
            </a:r>
            <a:r>
              <a:rPr spc="-5" dirty="0"/>
              <a:t> </a:t>
            </a:r>
            <a:r>
              <a:rPr dirty="0"/>
              <a:t>some</a:t>
            </a:r>
            <a:r>
              <a:rPr spc="-5" dirty="0"/>
              <a:t> </a:t>
            </a:r>
            <a:r>
              <a:rPr spc="-100" dirty="0"/>
              <a:t>w</a:t>
            </a:r>
            <a:r>
              <a:rPr dirty="0"/>
              <a:t>ork</a:t>
            </a:r>
            <a:r>
              <a:rPr spc="-5" dirty="0"/>
              <a:t> </a:t>
            </a:r>
            <a:r>
              <a:rPr dirty="0"/>
              <a:t>and	</a:t>
            </a:r>
            <a:r>
              <a:rPr spc="-100" dirty="0"/>
              <a:t>y</a:t>
            </a:r>
            <a:r>
              <a:rPr dirty="0"/>
              <a:t>ou  </a:t>
            </a:r>
            <a:r>
              <a:rPr spc="-5" dirty="0"/>
              <a:t>want</a:t>
            </a:r>
            <a:r>
              <a:rPr dirty="0"/>
              <a:t> to	</a:t>
            </a:r>
            <a:r>
              <a:rPr spc="-70" dirty="0"/>
              <a:t>save</a:t>
            </a:r>
            <a:r>
              <a:rPr dirty="0"/>
              <a:t> the	</a:t>
            </a:r>
            <a:r>
              <a:rPr spc="-5" dirty="0"/>
              <a:t>workspace...</a:t>
            </a:r>
          </a:p>
        </p:txBody>
      </p:sp>
      <p:sp>
        <p:nvSpPr>
          <p:cNvPr id="3" name="object 3"/>
          <p:cNvSpPr/>
          <p:nvPr/>
        </p:nvSpPr>
        <p:spPr>
          <a:xfrm>
            <a:off x="1574800" y="2616200"/>
            <a:ext cx="9588500" cy="298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87103" y="6021070"/>
            <a:ext cx="4421505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 marR="5080" indent="-60960">
              <a:lnSpc>
                <a:spcPts val="2800"/>
              </a:lnSpc>
            </a:pP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I </a:t>
            </a:r>
            <a:r>
              <a:rPr sz="2400" spc="-10" dirty="0">
                <a:solidFill>
                  <a:srgbClr val="E63B7A"/>
                </a:solidFill>
                <a:latin typeface="Gill Sans MT"/>
                <a:cs typeface="Gill Sans MT"/>
              </a:rPr>
              <a:t>must </a:t>
            </a:r>
            <a:r>
              <a:rPr sz="2400" spc="-35" dirty="0">
                <a:solidFill>
                  <a:srgbClr val="E63B7A"/>
                </a:solidFill>
                <a:latin typeface="Gill Sans MT"/>
                <a:cs typeface="Gill Sans MT"/>
              </a:rPr>
              <a:t>have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done </a:t>
            </a:r>
            <a:r>
              <a:rPr sz="2400" spc="-5" dirty="0">
                <a:solidFill>
                  <a:srgbClr val="E63B7A"/>
                </a:solidFill>
                <a:latin typeface="Gill Sans MT"/>
                <a:cs typeface="Gill Sans MT"/>
              </a:rPr>
              <a:t>something,</a:t>
            </a:r>
            <a:r>
              <a:rPr sz="2400" spc="-235" dirty="0">
                <a:solidFill>
                  <a:srgbClr val="E63B7A"/>
                </a:solidFill>
                <a:latin typeface="Gill Sans MT"/>
                <a:cs typeface="Gill Sans MT"/>
              </a:rPr>
              <a:t> </a:t>
            </a:r>
            <a:r>
              <a:rPr sz="2400" spc="-35" dirty="0">
                <a:solidFill>
                  <a:srgbClr val="E63B7A"/>
                </a:solidFill>
                <a:latin typeface="Gill Sans MT"/>
                <a:cs typeface="Gill Sans MT"/>
              </a:rPr>
              <a:t>there’s 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all this </a:t>
            </a:r>
            <a:r>
              <a:rPr sz="2400" spc="-15" dirty="0">
                <a:solidFill>
                  <a:srgbClr val="E63B7A"/>
                </a:solidFill>
                <a:latin typeface="Gill Sans MT"/>
                <a:cs typeface="Gill Sans MT"/>
              </a:rPr>
              <a:t>new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stuff in the</a:t>
            </a:r>
            <a:r>
              <a:rPr sz="2400" spc="-90" dirty="0">
                <a:solidFill>
                  <a:srgbClr val="E63B7A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E63B7A"/>
                </a:solidFill>
                <a:latin typeface="Gill Sans MT"/>
                <a:cs typeface="Gill Sans MT"/>
              </a:rPr>
              <a:t>workspace!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4800" y="4508500"/>
            <a:ext cx="4305300" cy="1079500"/>
          </a:xfrm>
          <a:custGeom>
            <a:avLst/>
            <a:gdLst/>
            <a:ahLst/>
            <a:cxnLst/>
            <a:rect l="l" t="t" r="r" b="b"/>
            <a:pathLst>
              <a:path w="4305300" h="1079500">
                <a:moveTo>
                  <a:pt x="0" y="0"/>
                </a:moveTo>
                <a:lnTo>
                  <a:pt x="4305300" y="0"/>
                </a:lnTo>
                <a:lnTo>
                  <a:pt x="4305300" y="1079500"/>
                </a:lnTo>
                <a:lnTo>
                  <a:pt x="0" y="10795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7194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102" y="622300"/>
            <a:ext cx="7454900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46810" algn="l"/>
                <a:tab pos="4699635" algn="l"/>
              </a:tabLst>
            </a:pPr>
            <a:r>
              <a:rPr dirty="0"/>
              <a:t>The	</a:t>
            </a:r>
            <a:r>
              <a:rPr spc="-70" dirty="0"/>
              <a:t>save</a:t>
            </a:r>
            <a:r>
              <a:rPr dirty="0"/>
              <a:t> button </a:t>
            </a:r>
            <a:r>
              <a:rPr spc="-5" dirty="0"/>
              <a:t>is	</a:t>
            </a:r>
            <a:r>
              <a:rPr spc="-25" dirty="0"/>
              <a:t>your</a:t>
            </a:r>
            <a:r>
              <a:rPr spc="-80" dirty="0"/>
              <a:t> </a:t>
            </a:r>
            <a:r>
              <a:rPr spc="-5" dirty="0"/>
              <a:t>friend</a:t>
            </a:r>
          </a:p>
        </p:txBody>
      </p:sp>
      <p:sp>
        <p:nvSpPr>
          <p:cNvPr id="3" name="object 3"/>
          <p:cNvSpPr/>
          <p:nvPr/>
        </p:nvSpPr>
        <p:spPr>
          <a:xfrm>
            <a:off x="1574800" y="2616200"/>
            <a:ext cx="9588500" cy="298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06600" y="3009900"/>
            <a:ext cx="711200" cy="774700"/>
          </a:xfrm>
          <a:custGeom>
            <a:avLst/>
            <a:gdLst/>
            <a:ahLst/>
            <a:cxnLst/>
            <a:rect l="l" t="t" r="r" b="b"/>
            <a:pathLst>
              <a:path w="711200" h="774700">
                <a:moveTo>
                  <a:pt x="0" y="0"/>
                </a:moveTo>
                <a:lnTo>
                  <a:pt x="711200" y="0"/>
                </a:lnTo>
                <a:lnTo>
                  <a:pt x="711200" y="774700"/>
                </a:lnTo>
                <a:lnTo>
                  <a:pt x="0" y="7747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859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491" y="469900"/>
            <a:ext cx="9650095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67454" algn="l"/>
                <a:tab pos="4197350" algn="l"/>
                <a:tab pos="8068309" algn="l"/>
              </a:tabLst>
            </a:pPr>
            <a:r>
              <a:rPr spc="-5" dirty="0"/>
              <a:t>Again,</a:t>
            </a:r>
            <a:r>
              <a:rPr spc="-480" dirty="0"/>
              <a:t> </a:t>
            </a:r>
            <a:r>
              <a:rPr spc="-5" dirty="0"/>
              <a:t>it</a:t>
            </a:r>
            <a:r>
              <a:rPr spc="5" dirty="0"/>
              <a:t> </a:t>
            </a:r>
            <a:r>
              <a:rPr dirty="0"/>
              <a:t>opens	a	</a:t>
            </a:r>
            <a:r>
              <a:rPr spc="5" dirty="0"/>
              <a:t>system-specific	</a:t>
            </a:r>
            <a:r>
              <a:rPr spc="-5" dirty="0"/>
              <a:t>dialog:</a:t>
            </a:r>
          </a:p>
        </p:txBody>
      </p:sp>
      <p:sp>
        <p:nvSpPr>
          <p:cNvPr id="3" name="object 3"/>
          <p:cNvSpPr/>
          <p:nvPr/>
        </p:nvSpPr>
        <p:spPr>
          <a:xfrm>
            <a:off x="1917700" y="1892300"/>
            <a:ext cx="8128000" cy="513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3047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1892300"/>
            <a:ext cx="8128000" cy="511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7653" y="469900"/>
            <a:ext cx="9449435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7404" algn="l"/>
                <a:tab pos="3796665" algn="l"/>
                <a:tab pos="7153909" algn="l"/>
              </a:tabLst>
            </a:pPr>
            <a:r>
              <a:rPr spc="-15" dirty="0"/>
              <a:t>Browse,</a:t>
            </a:r>
            <a:r>
              <a:rPr spc="-480" dirty="0"/>
              <a:t> </a:t>
            </a:r>
            <a:r>
              <a:rPr dirty="0"/>
              <a:t>type	a	</a:t>
            </a:r>
            <a:r>
              <a:rPr spc="25" dirty="0"/>
              <a:t>filename,</a:t>
            </a:r>
            <a:r>
              <a:rPr spc="-480" dirty="0"/>
              <a:t> </a:t>
            </a:r>
            <a:r>
              <a:rPr dirty="0"/>
              <a:t>and	</a:t>
            </a:r>
            <a:r>
              <a:rPr spc="-5" dirty="0"/>
              <a:t>click</a:t>
            </a:r>
            <a:r>
              <a:rPr spc="-80" dirty="0"/>
              <a:t> </a:t>
            </a:r>
            <a:r>
              <a:rPr spc="-70" dirty="0"/>
              <a:t>save</a:t>
            </a:r>
          </a:p>
        </p:txBody>
      </p:sp>
      <p:sp>
        <p:nvSpPr>
          <p:cNvPr id="4" name="object 4"/>
          <p:cNvSpPr/>
          <p:nvPr/>
        </p:nvSpPr>
        <p:spPr>
          <a:xfrm>
            <a:off x="3848100" y="2324100"/>
            <a:ext cx="3632200" cy="469900"/>
          </a:xfrm>
          <a:custGeom>
            <a:avLst/>
            <a:gdLst/>
            <a:ahLst/>
            <a:cxnLst/>
            <a:rect l="l" t="t" r="r" b="b"/>
            <a:pathLst>
              <a:path w="3632200" h="469900">
                <a:moveTo>
                  <a:pt x="0" y="0"/>
                </a:moveTo>
                <a:lnTo>
                  <a:pt x="3632200" y="0"/>
                </a:lnTo>
                <a:lnTo>
                  <a:pt x="3632200" y="469900"/>
                </a:lnTo>
                <a:lnTo>
                  <a:pt x="0" y="4699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5900" y="3238500"/>
            <a:ext cx="2273300" cy="342900"/>
          </a:xfrm>
          <a:custGeom>
            <a:avLst/>
            <a:gdLst/>
            <a:ahLst/>
            <a:cxnLst/>
            <a:rect l="l" t="t" r="r" b="b"/>
            <a:pathLst>
              <a:path w="2273300" h="342900">
                <a:moveTo>
                  <a:pt x="0" y="0"/>
                </a:moveTo>
                <a:lnTo>
                  <a:pt x="2273300" y="0"/>
                </a:lnTo>
                <a:lnTo>
                  <a:pt x="22733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51900" y="6527800"/>
            <a:ext cx="1143000" cy="469900"/>
          </a:xfrm>
          <a:custGeom>
            <a:avLst/>
            <a:gdLst/>
            <a:ahLst/>
            <a:cxnLst/>
            <a:rect l="l" t="t" r="r" b="b"/>
            <a:pathLst>
              <a:path w="1143000" h="469900">
                <a:moveTo>
                  <a:pt x="0" y="0"/>
                </a:moveTo>
                <a:lnTo>
                  <a:pt x="1143000" y="0"/>
                </a:lnTo>
                <a:lnTo>
                  <a:pt x="1143000" y="469900"/>
                </a:lnTo>
                <a:lnTo>
                  <a:pt x="0" y="4699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356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016" y="1552427"/>
            <a:ext cx="12694767" cy="4985980"/>
          </a:xfrm>
        </p:spPr>
        <p:txBody>
          <a:bodyPr/>
          <a:lstStyle/>
          <a:p>
            <a:r>
              <a:rPr lang="en-US" u="none" dirty="0"/>
              <a:t>R Scripts: a series of commands to perform a task/set of tasks</a:t>
            </a:r>
          </a:p>
          <a:p>
            <a:endParaRPr lang="en-US" dirty="0"/>
          </a:p>
          <a:p>
            <a:r>
              <a:rPr lang="en-US" dirty="0"/>
              <a:t>R Markdown: </a:t>
            </a:r>
          </a:p>
          <a:p>
            <a:r>
              <a:rPr lang="en-US" u="none" dirty="0"/>
              <a:t>	An ecosystem for compiling documents with code embedded in the document (a record of your analysis)</a:t>
            </a:r>
          </a:p>
          <a:p>
            <a:r>
              <a:rPr lang="en-US" u="none" dirty="0"/>
              <a:t>	Can add comments</a:t>
            </a:r>
          </a:p>
          <a:p>
            <a:r>
              <a:rPr lang="en-US" u="none" dirty="0"/>
              <a:t>	Dynamically runs code</a:t>
            </a:r>
          </a:p>
          <a:p>
            <a:r>
              <a:rPr lang="en-US" u="none" dirty="0"/>
              <a:t>	</a:t>
            </a:r>
          </a:p>
          <a:p>
            <a:r>
              <a:rPr lang="en-US" u="non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9653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3936" y="469900"/>
            <a:ext cx="5177155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95855" algn="l"/>
                <a:tab pos="3832860" algn="l"/>
              </a:tabLst>
            </a:pPr>
            <a:r>
              <a:rPr dirty="0"/>
              <a:t>N</a:t>
            </a:r>
            <a:r>
              <a:rPr spc="-50" dirty="0"/>
              <a:t>o</a:t>
            </a:r>
            <a:r>
              <a:rPr dirty="0"/>
              <a:t>w</a:t>
            </a:r>
            <a:r>
              <a:rPr spc="-5" dirty="0"/>
              <a:t> </a:t>
            </a:r>
            <a:r>
              <a:rPr dirty="0"/>
              <a:t>the	</a:t>
            </a:r>
            <a:r>
              <a:rPr spc="50" dirty="0"/>
              <a:t>fi</a:t>
            </a:r>
            <a:r>
              <a:rPr spc="40" dirty="0"/>
              <a:t>l</a:t>
            </a:r>
            <a:r>
              <a:rPr dirty="0"/>
              <a:t>e</a:t>
            </a:r>
            <a:r>
              <a:rPr spc="-5" dirty="0"/>
              <a:t> i</a:t>
            </a:r>
            <a:r>
              <a:rPr dirty="0"/>
              <a:t>s	s</a:t>
            </a:r>
            <a:r>
              <a:rPr spc="-170" dirty="0"/>
              <a:t>a</a:t>
            </a:r>
            <a:r>
              <a:rPr spc="-100" dirty="0"/>
              <a:t>v</a:t>
            </a:r>
            <a:r>
              <a:rPr dirty="0"/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4800" y="2661920"/>
            <a:ext cx="9018270" cy="71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00"/>
              </a:lnSpc>
            </a:pPr>
            <a:r>
              <a:rPr sz="2400" spc="-5" dirty="0">
                <a:latin typeface="Lucida Console"/>
                <a:cs typeface="Lucida Console"/>
              </a:rPr>
              <a:t>save.image("~/Work/Research/Rbook/csiro_workshop/  datasets/toydata_modified.Rdata.RData")</a:t>
            </a:r>
            <a:endParaRPr sz="2400" dirty="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8200" y="3530600"/>
            <a:ext cx="4914900" cy="14097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833119" marR="490220" indent="-318770">
              <a:lnSpc>
                <a:spcPts val="2800"/>
              </a:lnSpc>
            </a:pP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Again, the actual </a:t>
            </a:r>
            <a:r>
              <a:rPr sz="2400" spc="-35" dirty="0">
                <a:solidFill>
                  <a:srgbClr val="E63B7A"/>
                </a:solidFill>
                <a:latin typeface="Gill Sans MT"/>
                <a:cs typeface="Gill Sans MT"/>
              </a:rPr>
              <a:t>save</a:t>
            </a:r>
            <a:r>
              <a:rPr sz="2400" spc="-345" dirty="0">
                <a:solidFill>
                  <a:srgbClr val="E63B7A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command  </a:t>
            </a:r>
            <a:r>
              <a:rPr sz="2400" spc="-5" dirty="0">
                <a:solidFill>
                  <a:srgbClr val="E63B7A"/>
                </a:solidFill>
                <a:latin typeface="Gill Sans MT"/>
                <a:cs typeface="Gill Sans MT"/>
              </a:rPr>
              <a:t>shows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up in the R</a:t>
            </a:r>
            <a:r>
              <a:rPr sz="2400" spc="-95" dirty="0">
                <a:solidFill>
                  <a:srgbClr val="E63B7A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console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401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2182471" y="469900"/>
            <a:ext cx="8815729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defRPr sz="4600">
                <a:latin typeface="Gill Sans MT"/>
                <a:cs typeface="Gill Sans MT"/>
              </a:defRPr>
            </a:lvl1pPr>
          </a:lstStyle>
          <a:p>
            <a:r>
              <a:rPr lang="en-US" dirty="0"/>
              <a:t>Try	it yourself (Exercise 1.3.2, 1.3.3)</a:t>
            </a:r>
          </a:p>
        </p:txBody>
      </p:sp>
      <p:sp>
        <p:nvSpPr>
          <p:cNvPr id="3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 descr="mario_ready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3824221"/>
            <a:ext cx="4772616" cy="59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82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047" y="3441700"/>
            <a:ext cx="6503034" cy="71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630"/>
              </a:lnSpc>
            </a:pPr>
            <a:r>
              <a:rPr b="1" spc="250" dirty="0">
                <a:latin typeface="Gill Sans MT"/>
                <a:cs typeface="Gill Sans MT"/>
              </a:rPr>
              <a:t>An </a:t>
            </a:r>
            <a:r>
              <a:rPr b="1" spc="204" dirty="0">
                <a:latin typeface="Gill Sans MT"/>
                <a:cs typeface="Gill Sans MT"/>
              </a:rPr>
              <a:t>Introduction </a:t>
            </a:r>
            <a:r>
              <a:rPr b="1" spc="260" dirty="0">
                <a:latin typeface="Gill Sans MT"/>
                <a:cs typeface="Gill Sans MT"/>
              </a:rPr>
              <a:t>to</a:t>
            </a:r>
            <a:r>
              <a:rPr b="1" spc="-265" dirty="0">
                <a:latin typeface="Gill Sans MT"/>
                <a:cs typeface="Gill Sans MT"/>
              </a:rPr>
              <a:t> </a:t>
            </a:r>
            <a:r>
              <a:rPr b="1" spc="340" dirty="0">
                <a:latin typeface="Gill Sans MT"/>
                <a:cs typeface="Gill Sans MT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8131" y="4156709"/>
            <a:ext cx="6028690" cy="71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630"/>
              </a:lnSpc>
            </a:pPr>
            <a:r>
              <a:rPr sz="4800" spc="-5" dirty="0">
                <a:latin typeface="Gill Sans MT"/>
                <a:cs typeface="Gill Sans MT"/>
              </a:rPr>
              <a:t>2.1 </a:t>
            </a:r>
            <a:r>
              <a:rPr sz="4800" spc="-10" dirty="0">
                <a:latin typeface="Gill Sans MT"/>
                <a:cs typeface="Gill Sans MT"/>
              </a:rPr>
              <a:t>Descriptive</a:t>
            </a:r>
            <a:r>
              <a:rPr sz="4800" spc="-55" dirty="0">
                <a:latin typeface="Gill Sans MT"/>
                <a:cs typeface="Gill Sans MT"/>
              </a:rPr>
              <a:t> </a:t>
            </a:r>
            <a:r>
              <a:rPr sz="4800" spc="-5" dirty="0">
                <a:latin typeface="Gill Sans MT"/>
                <a:cs typeface="Gill Sans MT"/>
              </a:rPr>
              <a:t>statistics</a:t>
            </a:r>
            <a:endParaRPr sz="48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1594" y="8021319"/>
            <a:ext cx="5822315" cy="142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860" marR="5080" indent="-391795">
              <a:lnSpc>
                <a:spcPts val="2800"/>
              </a:lnSpc>
            </a:pPr>
            <a:r>
              <a:rPr sz="2400" dirty="0">
                <a:solidFill>
                  <a:srgbClr val="606060"/>
                </a:solidFill>
                <a:latin typeface="Gill Sans MT"/>
                <a:cs typeface="Gill Sans MT"/>
              </a:rPr>
              <a:t>Dan </a:t>
            </a:r>
            <a:r>
              <a:rPr sz="2400" spc="-25" dirty="0">
                <a:solidFill>
                  <a:srgbClr val="606060"/>
                </a:solidFill>
                <a:latin typeface="Gill Sans MT"/>
                <a:cs typeface="Gill Sans MT"/>
              </a:rPr>
              <a:t>Navarro</a:t>
            </a:r>
            <a:r>
              <a:rPr sz="2400" spc="-70" dirty="0">
                <a:solidFill>
                  <a:srgbClr val="606060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606060"/>
                </a:solidFill>
                <a:latin typeface="Gill Sans MT"/>
                <a:cs typeface="Gill Sans MT"/>
              </a:rPr>
              <a:t>(daniel.navarro@adelaide.edu.au)  </a:t>
            </a:r>
            <a:r>
              <a:rPr sz="2400" dirty="0">
                <a:solidFill>
                  <a:srgbClr val="606060"/>
                </a:solidFill>
                <a:latin typeface="Gill Sans MT"/>
                <a:cs typeface="Gill Sans MT"/>
              </a:rPr>
              <a:t>School</a:t>
            </a:r>
            <a:r>
              <a:rPr sz="2400" spc="-25" dirty="0">
                <a:solidFill>
                  <a:srgbClr val="606060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606060"/>
                </a:solidFill>
                <a:latin typeface="Gill Sans MT"/>
                <a:cs typeface="Gill Sans MT"/>
              </a:rPr>
              <a:t>of</a:t>
            </a:r>
            <a:r>
              <a:rPr sz="2400" spc="-20" dirty="0">
                <a:solidFill>
                  <a:srgbClr val="606060"/>
                </a:solidFill>
                <a:latin typeface="Gill Sans MT"/>
                <a:cs typeface="Gill Sans MT"/>
              </a:rPr>
              <a:t> </a:t>
            </a:r>
            <a:r>
              <a:rPr sz="2400" spc="-15" dirty="0">
                <a:solidFill>
                  <a:srgbClr val="606060"/>
                </a:solidFill>
                <a:latin typeface="Gill Sans MT"/>
                <a:cs typeface="Gill Sans MT"/>
              </a:rPr>
              <a:t>Psychology,</a:t>
            </a:r>
            <a:r>
              <a:rPr sz="2400" spc="-260" dirty="0">
                <a:solidFill>
                  <a:srgbClr val="606060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606060"/>
                </a:solidFill>
                <a:latin typeface="Gill Sans MT"/>
                <a:cs typeface="Gill Sans MT"/>
              </a:rPr>
              <a:t>University</a:t>
            </a:r>
            <a:r>
              <a:rPr sz="2400" spc="-20" dirty="0">
                <a:solidFill>
                  <a:srgbClr val="606060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606060"/>
                </a:solidFill>
                <a:latin typeface="Gill Sans MT"/>
                <a:cs typeface="Gill Sans MT"/>
              </a:rPr>
              <a:t>of</a:t>
            </a:r>
            <a:r>
              <a:rPr sz="2400" spc="-260" dirty="0">
                <a:solidFill>
                  <a:srgbClr val="606060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606060"/>
                </a:solidFill>
                <a:latin typeface="Gill Sans MT"/>
                <a:cs typeface="Gill Sans MT"/>
              </a:rPr>
              <a:t>Adelaide</a:t>
            </a:r>
            <a:endParaRPr sz="2400">
              <a:latin typeface="Gill Sans MT"/>
              <a:cs typeface="Gill Sans MT"/>
            </a:endParaRPr>
          </a:p>
          <a:p>
            <a:pPr marL="1569720" marR="5080" indent="1176020">
              <a:lnSpc>
                <a:spcPts val="2800"/>
              </a:lnSpc>
            </a:pPr>
            <a:r>
              <a:rPr sz="2400" dirty="0">
                <a:solidFill>
                  <a:srgbClr val="606060"/>
                </a:solidFill>
                <a:latin typeface="Gill Sans MT"/>
                <a:cs typeface="Gill Sans MT"/>
              </a:rPr>
              <a:t>ua.edu.au/ccs/people/dan  </a:t>
            </a:r>
            <a:r>
              <a:rPr sz="2400" spc="-30" dirty="0">
                <a:solidFill>
                  <a:srgbClr val="606060"/>
                </a:solidFill>
                <a:latin typeface="Gill Sans MT"/>
                <a:cs typeface="Gill Sans MT"/>
              </a:rPr>
              <a:t>CSIRO </a:t>
            </a:r>
            <a:r>
              <a:rPr sz="2400" dirty="0">
                <a:solidFill>
                  <a:srgbClr val="606060"/>
                </a:solidFill>
                <a:latin typeface="Gill Sans MT"/>
                <a:cs typeface="Gill Sans MT"/>
              </a:rPr>
              <a:t>R</a:t>
            </a:r>
            <a:r>
              <a:rPr sz="2400" spc="-540" dirty="0">
                <a:solidFill>
                  <a:srgbClr val="606060"/>
                </a:solidFill>
                <a:latin typeface="Gill Sans MT"/>
                <a:cs typeface="Gill Sans MT"/>
              </a:rPr>
              <a:t> </a:t>
            </a:r>
            <a:r>
              <a:rPr sz="2400" spc="-35" dirty="0">
                <a:solidFill>
                  <a:srgbClr val="606060"/>
                </a:solidFill>
                <a:latin typeface="Gill Sans MT"/>
                <a:cs typeface="Gill Sans MT"/>
              </a:rPr>
              <a:t>Workshop, </a:t>
            </a:r>
            <a:r>
              <a:rPr sz="2400" spc="-5" dirty="0">
                <a:solidFill>
                  <a:srgbClr val="606060"/>
                </a:solidFill>
                <a:latin typeface="Gill Sans MT"/>
                <a:cs typeface="Gill Sans MT"/>
              </a:rPr>
              <a:t>28-Nov-2013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521200" y="83058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Adapted from </a:t>
            </a:r>
          </a:p>
        </p:txBody>
      </p:sp>
    </p:spTree>
    <p:extLst>
      <p:ext uri="{BB962C8B-B14F-4D97-AF65-F5344CB8AC3E}">
        <p14:creationId xmlns:p14="http://schemas.microsoft.com/office/powerpoint/2010/main" val="2324460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00"/>
            <a:ext cx="13004800" cy="9740900"/>
          </a:xfrm>
          <a:custGeom>
            <a:avLst/>
            <a:gdLst/>
            <a:ahLst/>
            <a:cxnLst/>
            <a:rect l="l" t="t" r="r" b="b"/>
            <a:pathLst>
              <a:path w="13004800" h="9740900">
                <a:moveTo>
                  <a:pt x="0" y="97409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9740900"/>
                </a:lnTo>
                <a:lnTo>
                  <a:pt x="0" y="9740900"/>
                </a:lnTo>
                <a:close/>
              </a:path>
            </a:pathLst>
          </a:custGeom>
          <a:solidFill>
            <a:srgbClr val="F9D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1045" y="3403600"/>
            <a:ext cx="4302760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Central</a:t>
            </a:r>
            <a:r>
              <a:rPr spc="-105" dirty="0"/>
              <a:t> </a:t>
            </a:r>
            <a:r>
              <a:rPr dirty="0"/>
              <a:t>tendency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4745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1045" y="469900"/>
            <a:ext cx="4302760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Gill Sans MT"/>
                <a:cs typeface="Gill Sans MT"/>
              </a:rPr>
              <a:t>Central</a:t>
            </a:r>
            <a:r>
              <a:rPr sz="4800" spc="-105" dirty="0">
                <a:latin typeface="Gill Sans MT"/>
                <a:cs typeface="Gill Sans MT"/>
              </a:rPr>
              <a:t> </a:t>
            </a:r>
            <a:r>
              <a:rPr sz="4800" dirty="0">
                <a:latin typeface="Gill Sans MT"/>
                <a:cs typeface="Gill Sans MT"/>
              </a:rPr>
              <a:t>tendency</a:t>
            </a:r>
            <a:endParaRPr sz="48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1633336"/>
            <a:ext cx="302260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7100" y="1841500"/>
            <a:ext cx="2239645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Gill Sans MT"/>
                <a:cs typeface="Gill Sans MT"/>
              </a:rPr>
              <a:t>Commands: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0100" y="2333798"/>
            <a:ext cx="271780" cy="2088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670"/>
              </a:lnSpc>
            </a:pPr>
            <a:r>
              <a:rPr sz="5450" spc="5" dirty="0">
                <a:latin typeface="Gill Sans MT"/>
                <a:cs typeface="Gill Sans MT"/>
              </a:rPr>
              <a:t>•</a:t>
            </a:r>
            <a:endParaRPr sz="5450" dirty="0">
              <a:latin typeface="Gill Sans MT"/>
              <a:cs typeface="Gill Sans MT"/>
            </a:endParaRPr>
          </a:p>
          <a:p>
            <a:pPr marL="12700">
              <a:lnSpc>
                <a:spcPts val="4800"/>
              </a:lnSpc>
            </a:pPr>
            <a:r>
              <a:rPr sz="5450" spc="5" dirty="0">
                <a:latin typeface="Gill Sans MT"/>
                <a:cs typeface="Gill Sans MT"/>
              </a:rPr>
              <a:t>•</a:t>
            </a:r>
            <a:endParaRPr sz="5450" dirty="0">
              <a:latin typeface="Gill Sans MT"/>
              <a:cs typeface="Gill Sans MT"/>
            </a:endParaRPr>
          </a:p>
          <a:p>
            <a:pPr marL="12700">
              <a:lnSpc>
                <a:spcPts val="5670"/>
              </a:lnSpc>
            </a:pPr>
            <a:endParaRPr sz="545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1600" y="2392679"/>
            <a:ext cx="7410450" cy="1210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20239">
              <a:lnSpc>
                <a:spcPct val="125000"/>
              </a:lnSpc>
            </a:pPr>
            <a:r>
              <a:rPr sz="3200" spc="-5" dirty="0">
                <a:latin typeface="Gill Sans MT"/>
                <a:cs typeface="Gill Sans MT"/>
              </a:rPr>
              <a:t>Calculate </a:t>
            </a:r>
            <a:r>
              <a:rPr sz="3200" dirty="0">
                <a:latin typeface="Gill Sans MT"/>
                <a:cs typeface="Gill Sans MT"/>
              </a:rPr>
              <a:t>means </a:t>
            </a:r>
            <a:r>
              <a:rPr sz="3200" spc="-5" dirty="0">
                <a:latin typeface="Gill Sans MT"/>
                <a:cs typeface="Gill Sans MT"/>
              </a:rPr>
              <a:t>using </a:t>
            </a:r>
            <a:r>
              <a:rPr sz="3200" spc="-5" dirty="0">
                <a:solidFill>
                  <a:srgbClr val="0061FF"/>
                </a:solidFill>
                <a:latin typeface="Gill Sans MT"/>
                <a:cs typeface="Gill Sans MT"/>
              </a:rPr>
              <a:t>mean()  </a:t>
            </a:r>
            <a:r>
              <a:rPr sz="3200" spc="-5" dirty="0">
                <a:latin typeface="Gill Sans MT"/>
                <a:cs typeface="Gill Sans MT"/>
              </a:rPr>
              <a:t>Calculate medians using</a:t>
            </a:r>
            <a:r>
              <a:rPr sz="3200" spc="25" dirty="0">
                <a:latin typeface="Gill Sans MT"/>
                <a:cs typeface="Gill Sans MT"/>
              </a:rPr>
              <a:t> </a:t>
            </a:r>
            <a:r>
              <a:rPr sz="3200" spc="-5" dirty="0">
                <a:solidFill>
                  <a:srgbClr val="0061FF"/>
                </a:solidFill>
                <a:latin typeface="Gill Sans MT"/>
                <a:cs typeface="Gill Sans MT"/>
              </a:rPr>
              <a:t>median()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444500" y="5092700"/>
            <a:ext cx="3581400" cy="1308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352425" marR="742315">
              <a:lnSpc>
                <a:spcPct val="111100"/>
              </a:lnSpc>
              <a:tabLst>
                <a:tab pos="626110" algn="l"/>
              </a:tabLst>
            </a:pPr>
            <a:r>
              <a:rPr sz="1800" dirty="0">
                <a:latin typeface="Courier New"/>
                <a:cs typeface="Courier New"/>
              </a:rPr>
              <a:t>&gt;	</a:t>
            </a:r>
            <a:r>
              <a:rPr sz="1800" spc="-5" dirty="0">
                <a:solidFill>
                  <a:srgbClr val="0433FF"/>
                </a:solidFill>
                <a:latin typeface="Courier New"/>
                <a:cs typeface="Courier New"/>
              </a:rPr>
              <a:t>mean(</a:t>
            </a:r>
            <a:r>
              <a:rPr sz="1800" spc="-4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433FF"/>
                </a:solidFill>
                <a:latin typeface="Courier New"/>
                <a:cs typeface="Courier New"/>
              </a:rPr>
              <a:t>expt$age</a:t>
            </a:r>
            <a:r>
              <a:rPr sz="1800" spc="-4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433FF"/>
                </a:solidFill>
                <a:latin typeface="Courier New"/>
                <a:cs typeface="Courier New"/>
              </a:rPr>
              <a:t>)  </a:t>
            </a:r>
            <a:r>
              <a:rPr sz="1800" spc="-5" dirty="0">
                <a:latin typeface="Courier New"/>
                <a:cs typeface="Courier New"/>
              </a:rPr>
              <a:t>[1]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25.25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68800" y="5092700"/>
            <a:ext cx="3835400" cy="1308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339725" marR="734695">
              <a:lnSpc>
                <a:spcPct val="111100"/>
              </a:lnSpc>
              <a:tabLst>
                <a:tab pos="613410" algn="l"/>
              </a:tabLst>
            </a:pPr>
            <a:r>
              <a:rPr sz="1800" dirty="0">
                <a:latin typeface="Courier New"/>
                <a:cs typeface="Courier New"/>
              </a:rPr>
              <a:t>&gt;	</a:t>
            </a:r>
            <a:r>
              <a:rPr sz="1800" spc="-5" dirty="0">
                <a:solidFill>
                  <a:srgbClr val="0433FF"/>
                </a:solidFill>
                <a:latin typeface="Courier New"/>
                <a:cs typeface="Courier New"/>
              </a:rPr>
              <a:t>median(</a:t>
            </a:r>
            <a:r>
              <a:rPr sz="1800" spc="-4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433FF"/>
                </a:solidFill>
                <a:latin typeface="Courier New"/>
                <a:cs typeface="Courier New"/>
              </a:rPr>
              <a:t>expt$age</a:t>
            </a:r>
            <a:r>
              <a:rPr sz="1800" spc="-4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433FF"/>
                </a:solidFill>
                <a:latin typeface="Courier New"/>
                <a:cs typeface="Courier New"/>
              </a:rPr>
              <a:t>)  </a:t>
            </a:r>
            <a:r>
              <a:rPr sz="1800" spc="-5" dirty="0">
                <a:latin typeface="Courier New"/>
                <a:cs typeface="Courier New"/>
              </a:rPr>
              <a:t>[1]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25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04171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6301" y="469900"/>
            <a:ext cx="7672705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21755" algn="l"/>
              </a:tabLst>
            </a:pPr>
            <a:r>
              <a:rPr sz="4800" dirty="0">
                <a:latin typeface="Gill Sans MT"/>
                <a:cs typeface="Gill Sans MT"/>
              </a:rPr>
              <a:t>What</a:t>
            </a:r>
            <a:r>
              <a:rPr sz="4800" spc="-5" dirty="0">
                <a:latin typeface="Gill Sans MT"/>
                <a:cs typeface="Gill Sans MT"/>
              </a:rPr>
              <a:t> i</a:t>
            </a:r>
            <a:r>
              <a:rPr sz="4800" dirty="0">
                <a:latin typeface="Gill Sans MT"/>
                <a:cs typeface="Gill Sans MT"/>
              </a:rPr>
              <a:t>f</a:t>
            </a:r>
            <a:r>
              <a:rPr sz="4800" spc="-5" dirty="0">
                <a:latin typeface="Gill Sans MT"/>
                <a:cs typeface="Gill Sans MT"/>
              </a:rPr>
              <a:t> </a:t>
            </a:r>
            <a:r>
              <a:rPr sz="4800" dirty="0">
                <a:latin typeface="Gill Sans MT"/>
                <a:cs typeface="Gill Sans MT"/>
              </a:rPr>
              <a:t>the</a:t>
            </a:r>
            <a:r>
              <a:rPr sz="4800" spc="-100" dirty="0">
                <a:latin typeface="Gill Sans MT"/>
                <a:cs typeface="Gill Sans MT"/>
              </a:rPr>
              <a:t>r</a:t>
            </a:r>
            <a:r>
              <a:rPr sz="4800" dirty="0">
                <a:latin typeface="Gill Sans MT"/>
                <a:cs typeface="Gill Sans MT"/>
              </a:rPr>
              <a:t>e</a:t>
            </a:r>
            <a:r>
              <a:rPr sz="4800" spc="-5" dirty="0">
                <a:latin typeface="Gill Sans MT"/>
                <a:cs typeface="Gill Sans MT"/>
              </a:rPr>
              <a:t> </a:t>
            </a:r>
            <a:r>
              <a:rPr sz="4800" dirty="0">
                <a:latin typeface="Gill Sans MT"/>
                <a:cs typeface="Gill Sans MT"/>
              </a:rPr>
              <a:t>a</a:t>
            </a:r>
            <a:r>
              <a:rPr sz="4800" spc="-100" dirty="0">
                <a:latin typeface="Gill Sans MT"/>
                <a:cs typeface="Gill Sans MT"/>
              </a:rPr>
              <a:t>r</a:t>
            </a:r>
            <a:r>
              <a:rPr sz="4800" dirty="0">
                <a:latin typeface="Gill Sans MT"/>
                <a:cs typeface="Gill Sans MT"/>
              </a:rPr>
              <a:t>e</a:t>
            </a:r>
            <a:r>
              <a:rPr sz="4800" spc="-5" dirty="0">
                <a:latin typeface="Gill Sans MT"/>
                <a:cs typeface="Gill Sans MT"/>
              </a:rPr>
              <a:t> </a:t>
            </a:r>
            <a:r>
              <a:rPr sz="4800" dirty="0">
                <a:latin typeface="Gill Sans MT"/>
                <a:cs typeface="Gill Sans MT"/>
              </a:rPr>
              <a:t>m</a:t>
            </a:r>
            <a:r>
              <a:rPr sz="4800" spc="-5" dirty="0">
                <a:latin typeface="Gill Sans MT"/>
                <a:cs typeface="Gill Sans MT"/>
              </a:rPr>
              <a:t>i</a:t>
            </a:r>
            <a:r>
              <a:rPr sz="4800" dirty="0">
                <a:latin typeface="Gill Sans MT"/>
                <a:cs typeface="Gill Sans MT"/>
              </a:rPr>
              <a:t>ss</a:t>
            </a:r>
            <a:r>
              <a:rPr sz="4800" spc="-5" dirty="0">
                <a:latin typeface="Gill Sans MT"/>
                <a:cs typeface="Gill Sans MT"/>
              </a:rPr>
              <a:t>i</a:t>
            </a:r>
            <a:r>
              <a:rPr sz="4800" dirty="0">
                <a:latin typeface="Gill Sans MT"/>
                <a:cs typeface="Gill Sans MT"/>
              </a:rPr>
              <a:t>ng	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1633336"/>
            <a:ext cx="302260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7100" y="1841500"/>
            <a:ext cx="6247765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Gill Sans MT"/>
                <a:cs typeface="Gill Sans MT"/>
              </a:rPr>
              <a:t>Sometimes </a:t>
            </a:r>
            <a:r>
              <a:rPr sz="3600" spc="-15" dirty="0">
                <a:latin typeface="Gill Sans MT"/>
                <a:cs typeface="Gill Sans MT"/>
              </a:rPr>
              <a:t>there </a:t>
            </a:r>
            <a:r>
              <a:rPr sz="3600" spc="-25" dirty="0">
                <a:latin typeface="Gill Sans MT"/>
                <a:cs typeface="Gill Sans MT"/>
              </a:rPr>
              <a:t>are </a:t>
            </a:r>
            <a:r>
              <a:rPr sz="3600" spc="-5" dirty="0">
                <a:latin typeface="Gill Sans MT"/>
                <a:cs typeface="Gill Sans MT"/>
              </a:rPr>
              <a:t>missing</a:t>
            </a:r>
            <a:r>
              <a:rPr sz="3600" dirty="0">
                <a:latin typeface="Gill Sans MT"/>
                <a:cs typeface="Gill Sans MT"/>
              </a:rPr>
              <a:t> data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0100" y="2333798"/>
            <a:ext cx="271780" cy="145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670"/>
              </a:lnSpc>
            </a:pPr>
            <a:r>
              <a:rPr sz="5450" spc="5" dirty="0">
                <a:latin typeface="Gill Sans MT"/>
                <a:cs typeface="Gill Sans MT"/>
              </a:rPr>
              <a:t>•</a:t>
            </a:r>
            <a:endParaRPr sz="5450">
              <a:latin typeface="Gill Sans MT"/>
              <a:cs typeface="Gill Sans MT"/>
            </a:endParaRPr>
          </a:p>
          <a:p>
            <a:pPr marL="12700">
              <a:lnSpc>
                <a:spcPts val="5670"/>
              </a:lnSpc>
            </a:pPr>
            <a:r>
              <a:rPr sz="5450" spc="5" dirty="0">
                <a:latin typeface="Gill Sans MT"/>
                <a:cs typeface="Gill Sans MT"/>
              </a:rPr>
              <a:t>•</a:t>
            </a:r>
            <a:endParaRPr sz="545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1600" y="2514600"/>
            <a:ext cx="7851775" cy="111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Gill Sans MT"/>
                <a:cs typeface="Gill Sans MT"/>
              </a:rPr>
              <a:t>These </a:t>
            </a:r>
            <a:r>
              <a:rPr sz="3200" spc="-25" dirty="0">
                <a:latin typeface="Gill Sans MT"/>
                <a:cs typeface="Gill Sans MT"/>
              </a:rPr>
              <a:t>are </a:t>
            </a:r>
            <a:r>
              <a:rPr sz="3200" spc="-15" dirty="0">
                <a:latin typeface="Gill Sans MT"/>
                <a:cs typeface="Gill Sans MT"/>
              </a:rPr>
              <a:t>represented </a:t>
            </a:r>
            <a:r>
              <a:rPr sz="3200" dirty="0">
                <a:latin typeface="Gill Sans MT"/>
                <a:cs typeface="Gill Sans MT"/>
              </a:rPr>
              <a:t>as </a:t>
            </a:r>
            <a:r>
              <a:rPr sz="3200" dirty="0">
                <a:solidFill>
                  <a:srgbClr val="0061FF"/>
                </a:solidFill>
                <a:latin typeface="Gill Sans MT"/>
                <a:cs typeface="Gill Sans MT"/>
              </a:rPr>
              <a:t>NA</a:t>
            </a:r>
            <a:r>
              <a:rPr sz="3200" spc="-10" dirty="0">
                <a:solidFill>
                  <a:srgbClr val="0061FF"/>
                </a:solidFill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values</a:t>
            </a:r>
            <a:endParaRPr sz="32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200" spc="-15" dirty="0">
                <a:latin typeface="Gill Sans MT"/>
                <a:cs typeface="Gill Sans MT"/>
              </a:rPr>
              <a:t>Different </a:t>
            </a:r>
            <a:r>
              <a:rPr sz="3200" spc="-5" dirty="0">
                <a:latin typeface="Gill Sans MT"/>
                <a:cs typeface="Gill Sans MT"/>
              </a:rPr>
              <a:t>functions handle </a:t>
            </a:r>
            <a:r>
              <a:rPr sz="3200" dirty="0">
                <a:solidFill>
                  <a:srgbClr val="0061FF"/>
                </a:solidFill>
                <a:latin typeface="Gill Sans MT"/>
                <a:cs typeface="Gill Sans MT"/>
              </a:rPr>
              <a:t>NA </a:t>
            </a:r>
            <a:r>
              <a:rPr sz="3200" spc="-5" dirty="0">
                <a:latin typeface="Gill Sans MT"/>
                <a:cs typeface="Gill Sans MT"/>
              </a:rPr>
              <a:t>values</a:t>
            </a:r>
            <a:r>
              <a:rPr sz="3200" spc="65" dirty="0">
                <a:latin typeface="Gill Sans MT"/>
                <a:cs typeface="Gill Sans MT"/>
              </a:rPr>
              <a:t> </a:t>
            </a:r>
            <a:r>
              <a:rPr sz="3200" spc="-15" dirty="0">
                <a:latin typeface="Gill Sans MT"/>
                <a:cs typeface="Gill Sans MT"/>
              </a:rPr>
              <a:t>differently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181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6301" y="469900"/>
            <a:ext cx="7672705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21755" algn="l"/>
              </a:tabLst>
            </a:pPr>
            <a:r>
              <a:rPr sz="4800" dirty="0">
                <a:latin typeface="Gill Sans MT"/>
                <a:cs typeface="Gill Sans MT"/>
              </a:rPr>
              <a:t>What</a:t>
            </a:r>
            <a:r>
              <a:rPr sz="4800" spc="-5" dirty="0">
                <a:latin typeface="Gill Sans MT"/>
                <a:cs typeface="Gill Sans MT"/>
              </a:rPr>
              <a:t> i</a:t>
            </a:r>
            <a:r>
              <a:rPr sz="4800" dirty="0">
                <a:latin typeface="Gill Sans MT"/>
                <a:cs typeface="Gill Sans MT"/>
              </a:rPr>
              <a:t>f</a:t>
            </a:r>
            <a:r>
              <a:rPr sz="4800" spc="-5" dirty="0">
                <a:latin typeface="Gill Sans MT"/>
                <a:cs typeface="Gill Sans MT"/>
              </a:rPr>
              <a:t> </a:t>
            </a:r>
            <a:r>
              <a:rPr sz="4800" dirty="0">
                <a:latin typeface="Gill Sans MT"/>
                <a:cs typeface="Gill Sans MT"/>
              </a:rPr>
              <a:t>the</a:t>
            </a:r>
            <a:r>
              <a:rPr sz="4800" spc="-100" dirty="0">
                <a:latin typeface="Gill Sans MT"/>
                <a:cs typeface="Gill Sans MT"/>
              </a:rPr>
              <a:t>r</a:t>
            </a:r>
            <a:r>
              <a:rPr sz="4800" dirty="0">
                <a:latin typeface="Gill Sans MT"/>
                <a:cs typeface="Gill Sans MT"/>
              </a:rPr>
              <a:t>e</a:t>
            </a:r>
            <a:r>
              <a:rPr sz="4800" spc="-5" dirty="0">
                <a:latin typeface="Gill Sans MT"/>
                <a:cs typeface="Gill Sans MT"/>
              </a:rPr>
              <a:t> </a:t>
            </a:r>
            <a:r>
              <a:rPr sz="4800" dirty="0">
                <a:latin typeface="Gill Sans MT"/>
                <a:cs typeface="Gill Sans MT"/>
              </a:rPr>
              <a:t>a</a:t>
            </a:r>
            <a:r>
              <a:rPr sz="4800" spc="-100" dirty="0">
                <a:latin typeface="Gill Sans MT"/>
                <a:cs typeface="Gill Sans MT"/>
              </a:rPr>
              <a:t>r</a:t>
            </a:r>
            <a:r>
              <a:rPr sz="4800" dirty="0">
                <a:latin typeface="Gill Sans MT"/>
                <a:cs typeface="Gill Sans MT"/>
              </a:rPr>
              <a:t>e</a:t>
            </a:r>
            <a:r>
              <a:rPr sz="4800" spc="-5" dirty="0">
                <a:latin typeface="Gill Sans MT"/>
                <a:cs typeface="Gill Sans MT"/>
              </a:rPr>
              <a:t> </a:t>
            </a:r>
            <a:r>
              <a:rPr sz="4800" dirty="0">
                <a:latin typeface="Gill Sans MT"/>
                <a:cs typeface="Gill Sans MT"/>
              </a:rPr>
              <a:t>m</a:t>
            </a:r>
            <a:r>
              <a:rPr sz="4800" spc="-5" dirty="0">
                <a:latin typeface="Gill Sans MT"/>
                <a:cs typeface="Gill Sans MT"/>
              </a:rPr>
              <a:t>i</a:t>
            </a:r>
            <a:r>
              <a:rPr sz="4800" dirty="0">
                <a:latin typeface="Gill Sans MT"/>
                <a:cs typeface="Gill Sans MT"/>
              </a:rPr>
              <a:t>ss</a:t>
            </a:r>
            <a:r>
              <a:rPr sz="4800" spc="-5" dirty="0">
                <a:latin typeface="Gill Sans MT"/>
                <a:cs typeface="Gill Sans MT"/>
              </a:rPr>
              <a:t>i</a:t>
            </a:r>
            <a:r>
              <a:rPr sz="4800" dirty="0">
                <a:latin typeface="Gill Sans MT"/>
                <a:cs typeface="Gill Sans MT"/>
              </a:rPr>
              <a:t>ng	data?</a:t>
            </a:r>
            <a:endParaRPr sz="48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1633336"/>
            <a:ext cx="302260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50" dirty="0">
                <a:solidFill>
                  <a:srgbClr val="929292"/>
                </a:solidFill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7100" y="1841500"/>
            <a:ext cx="6247765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929292"/>
                </a:solidFill>
                <a:latin typeface="Gill Sans MT"/>
                <a:cs typeface="Gill Sans MT"/>
              </a:rPr>
              <a:t>Sometimes </a:t>
            </a:r>
            <a:r>
              <a:rPr sz="3600" spc="-15" dirty="0">
                <a:solidFill>
                  <a:srgbClr val="929292"/>
                </a:solidFill>
                <a:latin typeface="Gill Sans MT"/>
                <a:cs typeface="Gill Sans MT"/>
              </a:rPr>
              <a:t>there </a:t>
            </a:r>
            <a:r>
              <a:rPr sz="3600" spc="-25" dirty="0">
                <a:solidFill>
                  <a:srgbClr val="929292"/>
                </a:solidFill>
                <a:latin typeface="Gill Sans MT"/>
                <a:cs typeface="Gill Sans MT"/>
              </a:rPr>
              <a:t>are </a:t>
            </a:r>
            <a:r>
              <a:rPr sz="3600" spc="-5" dirty="0">
                <a:solidFill>
                  <a:srgbClr val="929292"/>
                </a:solidFill>
                <a:latin typeface="Gill Sans MT"/>
                <a:cs typeface="Gill Sans MT"/>
              </a:rPr>
              <a:t>missing</a:t>
            </a:r>
            <a:r>
              <a:rPr sz="3600" dirty="0">
                <a:solidFill>
                  <a:srgbClr val="929292"/>
                </a:solidFill>
                <a:latin typeface="Gill Sans MT"/>
                <a:cs typeface="Gill Sans MT"/>
              </a:rPr>
              <a:t> data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0100" y="2333798"/>
            <a:ext cx="271780" cy="145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670"/>
              </a:lnSpc>
            </a:pPr>
            <a:r>
              <a:rPr sz="5450" spc="5" dirty="0">
                <a:solidFill>
                  <a:srgbClr val="929292"/>
                </a:solidFill>
                <a:latin typeface="Gill Sans MT"/>
                <a:cs typeface="Gill Sans MT"/>
              </a:rPr>
              <a:t>•</a:t>
            </a:r>
            <a:endParaRPr sz="5450">
              <a:latin typeface="Gill Sans MT"/>
              <a:cs typeface="Gill Sans MT"/>
            </a:endParaRPr>
          </a:p>
          <a:p>
            <a:pPr marL="12700">
              <a:lnSpc>
                <a:spcPts val="5670"/>
              </a:lnSpc>
            </a:pPr>
            <a:r>
              <a:rPr sz="5450" spc="5" dirty="0">
                <a:solidFill>
                  <a:srgbClr val="929292"/>
                </a:solidFill>
                <a:latin typeface="Gill Sans MT"/>
                <a:cs typeface="Gill Sans MT"/>
              </a:rPr>
              <a:t>•</a:t>
            </a:r>
            <a:endParaRPr sz="545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1600" y="2514600"/>
            <a:ext cx="7851775" cy="111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929292"/>
                </a:solidFill>
                <a:latin typeface="Gill Sans MT"/>
                <a:cs typeface="Gill Sans MT"/>
              </a:rPr>
              <a:t>These </a:t>
            </a:r>
            <a:r>
              <a:rPr sz="3200" spc="-25" dirty="0">
                <a:solidFill>
                  <a:srgbClr val="929292"/>
                </a:solidFill>
                <a:latin typeface="Gill Sans MT"/>
                <a:cs typeface="Gill Sans MT"/>
              </a:rPr>
              <a:t>are </a:t>
            </a:r>
            <a:r>
              <a:rPr sz="3200" spc="-15" dirty="0">
                <a:solidFill>
                  <a:srgbClr val="929292"/>
                </a:solidFill>
                <a:latin typeface="Gill Sans MT"/>
                <a:cs typeface="Gill Sans MT"/>
              </a:rPr>
              <a:t>represented </a:t>
            </a:r>
            <a:r>
              <a:rPr sz="3200" dirty="0">
                <a:solidFill>
                  <a:srgbClr val="929292"/>
                </a:solidFill>
                <a:latin typeface="Gill Sans MT"/>
                <a:cs typeface="Gill Sans MT"/>
              </a:rPr>
              <a:t>as NA </a:t>
            </a:r>
            <a:r>
              <a:rPr sz="3200" spc="-5" dirty="0">
                <a:solidFill>
                  <a:srgbClr val="929292"/>
                </a:solidFill>
                <a:latin typeface="Gill Sans MT"/>
                <a:cs typeface="Gill Sans MT"/>
              </a:rPr>
              <a:t>values</a:t>
            </a:r>
            <a:endParaRPr sz="3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200" spc="-15" dirty="0">
                <a:solidFill>
                  <a:srgbClr val="929292"/>
                </a:solidFill>
                <a:latin typeface="Gill Sans MT"/>
                <a:cs typeface="Gill Sans MT"/>
              </a:rPr>
              <a:t>Different </a:t>
            </a:r>
            <a:r>
              <a:rPr sz="3200" spc="-5" dirty="0">
                <a:solidFill>
                  <a:srgbClr val="929292"/>
                </a:solidFill>
                <a:latin typeface="Gill Sans MT"/>
                <a:cs typeface="Gill Sans MT"/>
              </a:rPr>
              <a:t>functions handle </a:t>
            </a:r>
            <a:r>
              <a:rPr sz="3200" dirty="0">
                <a:solidFill>
                  <a:srgbClr val="929292"/>
                </a:solidFill>
                <a:latin typeface="Gill Sans MT"/>
                <a:cs typeface="Gill Sans MT"/>
              </a:rPr>
              <a:t>NA </a:t>
            </a:r>
            <a:r>
              <a:rPr sz="3200" spc="-5" dirty="0">
                <a:solidFill>
                  <a:srgbClr val="929292"/>
                </a:solidFill>
                <a:latin typeface="Gill Sans MT"/>
                <a:cs typeface="Gill Sans MT"/>
              </a:rPr>
              <a:t>values</a:t>
            </a:r>
            <a:r>
              <a:rPr sz="3200" spc="65" dirty="0">
                <a:solidFill>
                  <a:srgbClr val="929292"/>
                </a:solidFill>
                <a:latin typeface="Gill Sans MT"/>
                <a:cs typeface="Gill Sans MT"/>
              </a:rPr>
              <a:t> </a:t>
            </a:r>
            <a:r>
              <a:rPr sz="3200" spc="-15" dirty="0">
                <a:solidFill>
                  <a:srgbClr val="929292"/>
                </a:solidFill>
                <a:latin typeface="Gill Sans MT"/>
                <a:cs typeface="Gill Sans MT"/>
              </a:rPr>
              <a:t>differently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5600" y="4135234"/>
            <a:ext cx="302260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7100" y="4343400"/>
            <a:ext cx="6724650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Gill Sans MT"/>
                <a:cs typeface="Gill Sans MT"/>
              </a:rPr>
              <a:t>What</a:t>
            </a:r>
            <a:r>
              <a:rPr sz="3600" spc="-2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is</a:t>
            </a:r>
            <a:r>
              <a:rPr sz="3600" spc="-1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the</a:t>
            </a:r>
            <a:r>
              <a:rPr sz="3600" spc="-1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mean</a:t>
            </a:r>
            <a:r>
              <a:rPr sz="3600" spc="-2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of</a:t>
            </a:r>
            <a:r>
              <a:rPr sz="3600" spc="-15" dirty="0">
                <a:latin typeface="Gill Sans MT"/>
                <a:cs typeface="Gill Sans MT"/>
              </a:rPr>
              <a:t> </a:t>
            </a:r>
            <a:r>
              <a:rPr sz="3600" dirty="0">
                <a:solidFill>
                  <a:srgbClr val="0061FF"/>
                </a:solidFill>
                <a:latin typeface="Gill Sans MT"/>
                <a:cs typeface="Gill Sans MT"/>
              </a:rPr>
              <a:t>3</a:t>
            </a:r>
            <a:r>
              <a:rPr sz="3600" dirty="0">
                <a:latin typeface="Gill Sans MT"/>
                <a:cs typeface="Gill Sans MT"/>
              </a:rPr>
              <a:t>,</a:t>
            </a:r>
            <a:r>
              <a:rPr sz="3600" spc="-375" dirty="0">
                <a:latin typeface="Gill Sans MT"/>
                <a:cs typeface="Gill Sans MT"/>
              </a:rPr>
              <a:t> </a:t>
            </a:r>
            <a:r>
              <a:rPr sz="3600" dirty="0">
                <a:solidFill>
                  <a:srgbClr val="0061FF"/>
                </a:solidFill>
                <a:latin typeface="Gill Sans MT"/>
                <a:cs typeface="Gill Sans MT"/>
              </a:rPr>
              <a:t>4</a:t>
            </a:r>
            <a:r>
              <a:rPr sz="3600" dirty="0">
                <a:latin typeface="Gill Sans MT"/>
                <a:cs typeface="Gill Sans MT"/>
              </a:rPr>
              <a:t>,</a:t>
            </a:r>
            <a:r>
              <a:rPr sz="3600" spc="-375" dirty="0">
                <a:latin typeface="Gill Sans MT"/>
                <a:cs typeface="Gill Sans MT"/>
              </a:rPr>
              <a:t> </a:t>
            </a:r>
            <a:r>
              <a:rPr sz="3600" dirty="0">
                <a:solidFill>
                  <a:srgbClr val="0061FF"/>
                </a:solidFill>
                <a:latin typeface="Gill Sans MT"/>
                <a:cs typeface="Gill Sans MT"/>
              </a:rPr>
              <a:t>5</a:t>
            </a:r>
            <a:r>
              <a:rPr sz="3600" spc="-20" dirty="0">
                <a:solidFill>
                  <a:srgbClr val="0061FF"/>
                </a:solidFill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and</a:t>
            </a:r>
            <a:r>
              <a:rPr sz="3600" spc="-15" dirty="0">
                <a:latin typeface="Gill Sans MT"/>
                <a:cs typeface="Gill Sans MT"/>
              </a:rPr>
              <a:t> </a:t>
            </a:r>
            <a:r>
              <a:rPr sz="3600" spc="-5" dirty="0">
                <a:solidFill>
                  <a:srgbClr val="0061FF"/>
                </a:solidFill>
                <a:latin typeface="Gill Sans MT"/>
                <a:cs typeface="Gill Sans MT"/>
              </a:rPr>
              <a:t>NA</a:t>
            </a:r>
            <a:r>
              <a:rPr sz="3600" spc="-5" dirty="0">
                <a:latin typeface="Gill Sans MT"/>
                <a:cs typeface="Gill Sans MT"/>
              </a:rPr>
              <a:t>?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0100" y="4835702"/>
            <a:ext cx="271780" cy="191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5" dirty="0">
                <a:latin typeface="Gill Sans MT"/>
                <a:cs typeface="Gill Sans MT"/>
              </a:rPr>
              <a:t>•</a:t>
            </a:r>
            <a:endParaRPr sz="54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5450" spc="5" dirty="0">
                <a:latin typeface="Gill Sans MT"/>
                <a:cs typeface="Gill Sans MT"/>
              </a:rPr>
              <a:t>•</a:t>
            </a:r>
            <a:endParaRPr sz="545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1600" y="5057140"/>
            <a:ext cx="8969375" cy="2005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600"/>
              </a:lnSpc>
              <a:tabLst>
                <a:tab pos="3188970" algn="l"/>
              </a:tabLst>
            </a:pPr>
            <a:r>
              <a:rPr sz="3200" spc="-5" dirty="0">
                <a:solidFill>
                  <a:srgbClr val="D357FE"/>
                </a:solidFill>
                <a:latin typeface="Gill Sans MT"/>
                <a:cs typeface="Gill Sans MT"/>
              </a:rPr>
              <a:t>Pragmatic</a:t>
            </a:r>
            <a:r>
              <a:rPr sz="3200" spc="20" dirty="0">
                <a:solidFill>
                  <a:srgbClr val="D357FE"/>
                </a:solidFill>
                <a:latin typeface="Gill Sans MT"/>
                <a:cs typeface="Gill Sans MT"/>
              </a:rPr>
              <a:t> </a:t>
            </a:r>
            <a:r>
              <a:rPr sz="3200" dirty="0">
                <a:solidFill>
                  <a:srgbClr val="D357FE"/>
                </a:solidFill>
                <a:latin typeface="Gill Sans MT"/>
                <a:cs typeface="Gill Sans MT"/>
              </a:rPr>
              <a:t>answer</a:t>
            </a:r>
            <a:r>
              <a:rPr sz="3200" dirty="0">
                <a:latin typeface="Gill Sans MT"/>
                <a:cs typeface="Gill Sans MT"/>
              </a:rPr>
              <a:t>:	</a:t>
            </a:r>
            <a:r>
              <a:rPr sz="3200" spc="-15" dirty="0">
                <a:latin typeface="Gill Sans MT"/>
                <a:cs typeface="Gill Sans MT"/>
              </a:rPr>
              <a:t>ignore </a:t>
            </a:r>
            <a:r>
              <a:rPr sz="3200" dirty="0">
                <a:latin typeface="Gill Sans MT"/>
                <a:cs typeface="Gill Sans MT"/>
              </a:rPr>
              <a:t>the </a:t>
            </a:r>
            <a:r>
              <a:rPr sz="3200" spc="-5" dirty="0">
                <a:latin typeface="Gill Sans MT"/>
                <a:cs typeface="Gill Sans MT"/>
              </a:rPr>
              <a:t>missing</a:t>
            </a:r>
            <a:r>
              <a:rPr sz="3200" spc="-4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data,</a:t>
            </a:r>
            <a:r>
              <a:rPr sz="3200" spc="-335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and  </a:t>
            </a:r>
            <a:r>
              <a:rPr sz="3200" spc="-5" dirty="0">
                <a:latin typeface="Gill Sans MT"/>
                <a:cs typeface="Gill Sans MT"/>
              </a:rPr>
              <a:t>calculate </a:t>
            </a:r>
            <a:r>
              <a:rPr sz="3200" dirty="0">
                <a:latin typeface="Gill Sans MT"/>
                <a:cs typeface="Gill Sans MT"/>
              </a:rPr>
              <a:t>the </a:t>
            </a:r>
            <a:r>
              <a:rPr sz="3200" spc="-30" dirty="0">
                <a:latin typeface="Gill Sans MT"/>
                <a:cs typeface="Gill Sans MT"/>
              </a:rPr>
              <a:t>average </a:t>
            </a:r>
            <a:r>
              <a:rPr sz="3200" dirty="0">
                <a:latin typeface="Gill Sans MT"/>
                <a:cs typeface="Gill Sans MT"/>
              </a:rPr>
              <a:t>of </a:t>
            </a:r>
            <a:r>
              <a:rPr sz="3200" spc="-5" dirty="0">
                <a:latin typeface="Gill Sans MT"/>
                <a:cs typeface="Gill Sans MT"/>
              </a:rPr>
              <a:t>3,4 </a:t>
            </a:r>
            <a:r>
              <a:rPr sz="3200" dirty="0">
                <a:latin typeface="Gill Sans MT"/>
                <a:cs typeface="Gill Sans MT"/>
              </a:rPr>
              <a:t>and </a:t>
            </a:r>
            <a:r>
              <a:rPr sz="3200" spc="-5" dirty="0">
                <a:latin typeface="Gill Sans MT"/>
                <a:cs typeface="Gill Sans MT"/>
              </a:rPr>
              <a:t>5... </a:t>
            </a:r>
            <a:r>
              <a:rPr sz="3200" spc="5" dirty="0">
                <a:latin typeface="Gill Sans MT"/>
                <a:cs typeface="Gill Sans MT"/>
              </a:rPr>
              <a:t>i.e.,</a:t>
            </a:r>
            <a:r>
              <a:rPr lang="en-US" sz="3200" spc="5" dirty="0">
                <a:latin typeface="Gill Sans MT"/>
                <a:cs typeface="Gill Sans MT"/>
              </a:rPr>
              <a:t> </a:t>
            </a:r>
            <a:r>
              <a:rPr sz="3200" spc="-615" dirty="0">
                <a:latin typeface="Gill Sans MT"/>
                <a:cs typeface="Gill Sans MT"/>
              </a:rPr>
              <a:t> </a:t>
            </a:r>
            <a:r>
              <a:rPr sz="3200" u="heavy" dirty="0">
                <a:latin typeface="Gill Sans MT"/>
                <a:cs typeface="Gill Sans MT"/>
              </a:rPr>
              <a:t>mean = 4</a:t>
            </a:r>
            <a:endParaRPr sz="3200" dirty="0">
              <a:latin typeface="Gill Sans MT"/>
              <a:cs typeface="Gill Sans MT"/>
            </a:endParaRPr>
          </a:p>
          <a:p>
            <a:pPr marL="12700" marR="5080">
              <a:lnSpc>
                <a:spcPts val="3600"/>
              </a:lnSpc>
              <a:spcBef>
                <a:spcPts val="1200"/>
              </a:spcBef>
              <a:tabLst>
                <a:tab pos="3056890" algn="l"/>
              </a:tabLst>
            </a:pPr>
            <a:r>
              <a:rPr sz="3200" spc="-5" dirty="0">
                <a:solidFill>
                  <a:srgbClr val="77BB41"/>
                </a:solidFill>
                <a:latin typeface="Gill Sans MT"/>
                <a:cs typeface="Gill Sans MT"/>
              </a:rPr>
              <a:t>Cautious</a:t>
            </a:r>
            <a:r>
              <a:rPr sz="3200" spc="20" dirty="0">
                <a:solidFill>
                  <a:srgbClr val="77BB41"/>
                </a:solidFill>
                <a:latin typeface="Gill Sans MT"/>
                <a:cs typeface="Gill Sans MT"/>
              </a:rPr>
              <a:t> </a:t>
            </a:r>
            <a:r>
              <a:rPr sz="3200" dirty="0">
                <a:solidFill>
                  <a:srgbClr val="77BB41"/>
                </a:solidFill>
                <a:latin typeface="Gill Sans MT"/>
                <a:cs typeface="Gill Sans MT"/>
              </a:rPr>
              <a:t>answer</a:t>
            </a:r>
            <a:r>
              <a:rPr sz="3200" dirty="0">
                <a:latin typeface="Gill Sans MT"/>
                <a:cs typeface="Gill Sans MT"/>
              </a:rPr>
              <a:t>:	</a:t>
            </a:r>
            <a:r>
              <a:rPr sz="3200" spc="-35" dirty="0">
                <a:latin typeface="Gill Sans MT"/>
                <a:cs typeface="Gill Sans MT"/>
              </a:rPr>
              <a:t>we </a:t>
            </a:r>
            <a:r>
              <a:rPr sz="3200" spc="-30" dirty="0">
                <a:latin typeface="Gill Sans MT"/>
                <a:cs typeface="Gill Sans MT"/>
              </a:rPr>
              <a:t>don’t </a:t>
            </a:r>
            <a:r>
              <a:rPr sz="3200" spc="-10" dirty="0">
                <a:latin typeface="Gill Sans MT"/>
                <a:cs typeface="Gill Sans MT"/>
              </a:rPr>
              <a:t>know </a:t>
            </a:r>
            <a:r>
              <a:rPr sz="3200" dirty="0">
                <a:latin typeface="Gill Sans MT"/>
                <a:cs typeface="Gill Sans MT"/>
              </a:rPr>
              <a:t>the </a:t>
            </a:r>
            <a:r>
              <a:rPr sz="3200" spc="-5" dirty="0">
                <a:latin typeface="Gill Sans MT"/>
                <a:cs typeface="Gill Sans MT"/>
              </a:rPr>
              <a:t>missing</a:t>
            </a:r>
            <a:r>
              <a:rPr sz="3200" spc="40" dirty="0">
                <a:latin typeface="Gill Sans MT"/>
                <a:cs typeface="Gill Sans MT"/>
              </a:rPr>
              <a:t> </a:t>
            </a:r>
            <a:r>
              <a:rPr sz="3200" spc="5" dirty="0">
                <a:latin typeface="Gill Sans MT"/>
                <a:cs typeface="Gill Sans MT"/>
              </a:rPr>
              <a:t>value,</a:t>
            </a:r>
            <a:r>
              <a:rPr sz="3200" spc="-33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so  </a:t>
            </a:r>
            <a:r>
              <a:rPr sz="3200" spc="-35" dirty="0">
                <a:latin typeface="Gill Sans MT"/>
                <a:cs typeface="Gill Sans MT"/>
              </a:rPr>
              <a:t>we </a:t>
            </a:r>
            <a:r>
              <a:rPr sz="3200" spc="-30" dirty="0">
                <a:latin typeface="Gill Sans MT"/>
                <a:cs typeface="Gill Sans MT"/>
              </a:rPr>
              <a:t>don’t </a:t>
            </a:r>
            <a:r>
              <a:rPr sz="3200" spc="-10" dirty="0">
                <a:latin typeface="Gill Sans MT"/>
                <a:cs typeface="Gill Sans MT"/>
              </a:rPr>
              <a:t>know </a:t>
            </a:r>
            <a:r>
              <a:rPr sz="3200" dirty="0">
                <a:latin typeface="Gill Sans MT"/>
                <a:cs typeface="Gill Sans MT"/>
              </a:rPr>
              <a:t>the mean </a:t>
            </a:r>
            <a:r>
              <a:rPr sz="3200" spc="-40" dirty="0">
                <a:latin typeface="Gill Sans MT"/>
                <a:cs typeface="Gill Sans MT"/>
              </a:rPr>
              <a:t>either... </a:t>
            </a:r>
            <a:r>
              <a:rPr sz="3200" spc="10" dirty="0">
                <a:latin typeface="Gill Sans MT"/>
                <a:cs typeface="Gill Sans MT"/>
              </a:rPr>
              <a:t>i.e.</a:t>
            </a:r>
            <a:r>
              <a:rPr lang="en-US" sz="3200" spc="10" dirty="0">
                <a:latin typeface="Gill Sans MT"/>
                <a:cs typeface="Gill Sans MT"/>
              </a:rPr>
              <a:t> </a:t>
            </a:r>
            <a:r>
              <a:rPr sz="3200" spc="-595" dirty="0">
                <a:latin typeface="Gill Sans MT"/>
                <a:cs typeface="Gill Sans MT"/>
              </a:rPr>
              <a:t> </a:t>
            </a:r>
            <a:r>
              <a:rPr sz="3200" u="heavy" dirty="0">
                <a:latin typeface="Gill Sans MT"/>
                <a:cs typeface="Gill Sans MT"/>
              </a:rPr>
              <a:t>mean = NA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3580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6301" y="469900"/>
            <a:ext cx="7672705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21755" algn="l"/>
              </a:tabLst>
            </a:pPr>
            <a:r>
              <a:rPr dirty="0"/>
              <a:t>What</a:t>
            </a:r>
            <a:r>
              <a:rPr spc="-5" dirty="0"/>
              <a:t> i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the</a:t>
            </a:r>
            <a:r>
              <a:rPr spc="-100" dirty="0"/>
              <a:t>r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a</a:t>
            </a:r>
            <a:r>
              <a:rPr spc="-100" dirty="0"/>
              <a:t>r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</a:t>
            </a:r>
            <a:r>
              <a:rPr spc="-5" dirty="0"/>
              <a:t>i</a:t>
            </a:r>
            <a:r>
              <a:rPr dirty="0"/>
              <a:t>ss</a:t>
            </a:r>
            <a:r>
              <a:rPr spc="-5" dirty="0"/>
              <a:t>i</a:t>
            </a:r>
            <a:r>
              <a:rPr dirty="0"/>
              <a:t>ng	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6510" y="2597150"/>
            <a:ext cx="2936875" cy="72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40"/>
              </a:lnSpc>
            </a:pP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32, 19, NA, 64</a:t>
            </a:r>
            <a:r>
              <a:rPr sz="2400" spc="-60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)</a:t>
            </a:r>
            <a:endParaRPr sz="2400">
              <a:latin typeface="Lucida Console"/>
              <a:cs typeface="Lucida Console"/>
            </a:endParaRPr>
          </a:p>
          <a:p>
            <a:pPr>
              <a:lnSpc>
                <a:spcPts val="2840"/>
              </a:lnSpc>
            </a:pP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)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300" y="2597150"/>
            <a:ext cx="2018664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40"/>
              </a:lnSpc>
            </a:pPr>
            <a:r>
              <a:rPr sz="2400" spc="-5" dirty="0">
                <a:latin typeface="Lucida Console"/>
                <a:cs typeface="Lucida Console"/>
              </a:rPr>
              <a:t>&gt;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age &lt;-</a:t>
            </a:r>
            <a:r>
              <a:rPr sz="2400" spc="-75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c(</a:t>
            </a:r>
            <a:endParaRPr sz="2400">
              <a:latin typeface="Lucida Console"/>
              <a:cs typeface="Lucida Console"/>
            </a:endParaRPr>
          </a:p>
          <a:p>
            <a:pPr>
              <a:lnSpc>
                <a:spcPts val="2800"/>
              </a:lnSpc>
              <a:spcBef>
                <a:spcPts val="120"/>
              </a:spcBef>
            </a:pPr>
            <a:r>
              <a:rPr sz="2400" spc="-5" dirty="0">
                <a:latin typeface="Lucida Console"/>
                <a:cs typeface="Lucida Console"/>
              </a:rPr>
              <a:t>&gt;</a:t>
            </a:r>
            <a:r>
              <a:rPr sz="2400" spc="-40" dirty="0"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mean(</a:t>
            </a:r>
            <a:r>
              <a:rPr sz="2400" spc="-40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age  </a:t>
            </a:r>
            <a:r>
              <a:rPr sz="2400" spc="-5" dirty="0">
                <a:latin typeface="Lucida Console"/>
                <a:cs typeface="Lucida Console"/>
              </a:rPr>
              <a:t>[1]</a:t>
            </a:r>
            <a:r>
              <a:rPr sz="2400" spc="-9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NA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5200" y="2311400"/>
            <a:ext cx="6083300" cy="1651000"/>
          </a:xfrm>
          <a:custGeom>
            <a:avLst/>
            <a:gdLst/>
            <a:ahLst/>
            <a:cxnLst/>
            <a:rect l="l" t="t" r="r" b="b"/>
            <a:pathLst>
              <a:path w="6083300" h="1651000">
                <a:moveTo>
                  <a:pt x="0" y="0"/>
                </a:moveTo>
                <a:lnTo>
                  <a:pt x="6083300" y="0"/>
                </a:lnTo>
                <a:lnTo>
                  <a:pt x="6083300" y="16510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57097" y="2526029"/>
            <a:ext cx="3941445" cy="1222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3200"/>
              </a:lnSpc>
            </a:pP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By </a:t>
            </a:r>
            <a:r>
              <a:rPr sz="2800" spc="-5" dirty="0">
                <a:solidFill>
                  <a:srgbClr val="4F7A28"/>
                </a:solidFill>
                <a:latin typeface="Gill Sans MT"/>
                <a:cs typeface="Gill Sans MT"/>
              </a:rPr>
              <a:t>default, mean() </a:t>
            </a:r>
            <a:r>
              <a:rPr sz="2800" spc="-15" dirty="0">
                <a:solidFill>
                  <a:srgbClr val="4F7A28"/>
                </a:solidFill>
                <a:latin typeface="Gill Sans MT"/>
                <a:cs typeface="Gill Sans MT"/>
              </a:rPr>
              <a:t>gives</a:t>
            </a:r>
            <a:r>
              <a:rPr sz="2800" spc="-310" dirty="0">
                <a:solidFill>
                  <a:srgbClr val="4F7A28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the  conservative </a:t>
            </a:r>
            <a:r>
              <a:rPr sz="2800" spc="-20" dirty="0">
                <a:solidFill>
                  <a:srgbClr val="4F7A28"/>
                </a:solidFill>
                <a:latin typeface="Gill Sans MT"/>
                <a:cs typeface="Gill Sans MT"/>
              </a:rPr>
              <a:t>“don’t </a:t>
            </a:r>
            <a:r>
              <a:rPr sz="2800" spc="-10" dirty="0">
                <a:solidFill>
                  <a:srgbClr val="4F7A28"/>
                </a:solidFill>
                <a:latin typeface="Gill Sans MT"/>
                <a:cs typeface="Gill Sans MT"/>
              </a:rPr>
              <a:t>know”  </a:t>
            </a:r>
            <a:r>
              <a:rPr sz="2800" spc="-15" dirty="0">
                <a:solidFill>
                  <a:srgbClr val="4F7A28"/>
                </a:solidFill>
                <a:latin typeface="Gill Sans MT"/>
                <a:cs typeface="Gill Sans MT"/>
              </a:rPr>
              <a:t>answer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0758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6301" y="469900"/>
            <a:ext cx="7672705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21755" algn="l"/>
              </a:tabLst>
            </a:pPr>
            <a:r>
              <a:rPr dirty="0"/>
              <a:t>What</a:t>
            </a:r>
            <a:r>
              <a:rPr spc="-5" dirty="0"/>
              <a:t> i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the</a:t>
            </a:r>
            <a:r>
              <a:rPr spc="-100" dirty="0"/>
              <a:t>r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a</a:t>
            </a:r>
            <a:r>
              <a:rPr spc="-100" dirty="0"/>
              <a:t>r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</a:t>
            </a:r>
            <a:r>
              <a:rPr spc="-5" dirty="0"/>
              <a:t>i</a:t>
            </a:r>
            <a:r>
              <a:rPr dirty="0"/>
              <a:t>ss</a:t>
            </a:r>
            <a:r>
              <a:rPr spc="-5" dirty="0"/>
              <a:t>i</a:t>
            </a:r>
            <a:r>
              <a:rPr dirty="0"/>
              <a:t>ng	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981200"/>
            <a:ext cx="8077200" cy="205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003300">
              <a:lnSpc>
                <a:spcPts val="2840"/>
              </a:lnSpc>
              <a:spcBef>
                <a:spcPts val="2090"/>
              </a:spcBef>
            </a:pPr>
            <a:r>
              <a:rPr sz="2400" spc="-5" dirty="0">
                <a:latin typeface="Lucida Console"/>
                <a:cs typeface="Lucida Console"/>
              </a:rPr>
              <a:t>&gt;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age &lt;- c( 32, 19, NA, 64</a:t>
            </a:r>
            <a:r>
              <a:rPr sz="2400" spc="-30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)</a:t>
            </a:r>
            <a:endParaRPr sz="2400">
              <a:latin typeface="Lucida Console"/>
              <a:cs typeface="Lucida Console"/>
            </a:endParaRPr>
          </a:p>
          <a:p>
            <a:pPr marL="1003300" marR="4679950">
              <a:lnSpc>
                <a:spcPts val="2800"/>
              </a:lnSpc>
              <a:spcBef>
                <a:spcPts val="120"/>
              </a:spcBef>
            </a:pPr>
            <a:r>
              <a:rPr sz="2400" spc="-5" dirty="0">
                <a:latin typeface="Lucida Console"/>
                <a:cs typeface="Lucida Console"/>
              </a:rPr>
              <a:t>&gt;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mean( age</a:t>
            </a:r>
            <a:r>
              <a:rPr sz="2400" spc="-70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)  </a:t>
            </a:r>
            <a:r>
              <a:rPr sz="2400" spc="-5" dirty="0">
                <a:latin typeface="Lucida Console"/>
                <a:cs typeface="Lucida Console"/>
              </a:rPr>
              <a:t>[1]</a:t>
            </a:r>
            <a:r>
              <a:rPr sz="2400" spc="-9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NA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5200" y="2311400"/>
            <a:ext cx="6083300" cy="1651000"/>
          </a:xfrm>
          <a:custGeom>
            <a:avLst/>
            <a:gdLst/>
            <a:ahLst/>
            <a:cxnLst/>
            <a:rect l="l" t="t" r="r" b="b"/>
            <a:pathLst>
              <a:path w="6083300" h="1651000">
                <a:moveTo>
                  <a:pt x="0" y="0"/>
                </a:moveTo>
                <a:lnTo>
                  <a:pt x="6083300" y="0"/>
                </a:lnTo>
                <a:lnTo>
                  <a:pt x="6083300" y="16510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57195" y="4456429"/>
            <a:ext cx="4592320" cy="162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ts val="3200"/>
              </a:lnSpc>
            </a:pP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But </a:t>
            </a:r>
            <a:r>
              <a:rPr sz="2800" spc="-30" dirty="0">
                <a:solidFill>
                  <a:srgbClr val="4F7A28"/>
                </a:solidFill>
                <a:latin typeface="Gill Sans MT"/>
                <a:cs typeface="Gill Sans MT"/>
              </a:rPr>
              <a:t>we </a:t>
            </a: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can </a:t>
            </a:r>
            <a:r>
              <a:rPr sz="2800" spc="-20" dirty="0">
                <a:solidFill>
                  <a:srgbClr val="4F7A28"/>
                </a:solidFill>
                <a:latin typeface="Gill Sans MT"/>
                <a:cs typeface="Gill Sans MT"/>
              </a:rPr>
              <a:t>force </a:t>
            </a:r>
            <a:r>
              <a:rPr sz="2800" spc="-5" dirty="0">
                <a:solidFill>
                  <a:srgbClr val="4F7A28"/>
                </a:solidFill>
                <a:latin typeface="Gill Sans MT"/>
                <a:cs typeface="Gill Sans MT"/>
              </a:rPr>
              <a:t>it </a:t>
            </a: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to be a  </a:t>
            </a:r>
            <a:r>
              <a:rPr sz="2800" spc="-5" dirty="0">
                <a:solidFill>
                  <a:srgbClr val="4F7A28"/>
                </a:solidFill>
                <a:latin typeface="Gill Sans MT"/>
                <a:cs typeface="Gill Sans MT"/>
              </a:rPr>
              <a:t>pragmatist: </a:t>
            </a: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tell R to </a:t>
            </a:r>
            <a:r>
              <a:rPr sz="2800" spc="-25" dirty="0">
                <a:solidFill>
                  <a:srgbClr val="4F7A28"/>
                </a:solidFill>
                <a:latin typeface="Gill Sans MT"/>
                <a:cs typeface="Gill Sans MT"/>
              </a:rPr>
              <a:t>remove</a:t>
            </a:r>
            <a:r>
              <a:rPr sz="2800" spc="-345" dirty="0">
                <a:solidFill>
                  <a:srgbClr val="4F7A28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the  NA </a:t>
            </a:r>
            <a:r>
              <a:rPr sz="2800" spc="-5" dirty="0">
                <a:solidFill>
                  <a:srgbClr val="4F7A28"/>
                </a:solidFill>
                <a:latin typeface="Gill Sans MT"/>
                <a:cs typeface="Gill Sans MT"/>
              </a:rPr>
              <a:t>values </a:t>
            </a:r>
            <a:r>
              <a:rPr sz="2800" spc="-15" dirty="0">
                <a:solidFill>
                  <a:srgbClr val="4F7A28"/>
                </a:solidFill>
                <a:latin typeface="Gill Sans MT"/>
                <a:cs typeface="Gill Sans MT"/>
              </a:rPr>
              <a:t>by </a:t>
            </a: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specifying  </a:t>
            </a:r>
            <a:r>
              <a:rPr sz="2800" spc="-10" dirty="0">
                <a:solidFill>
                  <a:srgbClr val="4F7A28"/>
                </a:solidFill>
                <a:latin typeface="Gill Sans MT"/>
                <a:cs typeface="Gill Sans MT"/>
              </a:rPr>
              <a:t>na.rm=TRUE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5200" y="4445000"/>
            <a:ext cx="6083300" cy="165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marL="414020" marR="1063625">
              <a:lnSpc>
                <a:spcPts val="2800"/>
              </a:lnSpc>
            </a:pPr>
            <a:r>
              <a:rPr sz="2400" spc="-5" dirty="0">
                <a:latin typeface="Lucida Console"/>
                <a:cs typeface="Lucida Console"/>
              </a:rPr>
              <a:t>&gt;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mean( age, na.rm=TRUE )  </a:t>
            </a:r>
            <a:r>
              <a:rPr sz="2400" spc="-5" dirty="0">
                <a:latin typeface="Lucida Console"/>
                <a:cs typeface="Lucida Console"/>
              </a:rPr>
              <a:t>[1]</a:t>
            </a:r>
            <a:r>
              <a:rPr sz="2400" spc="-65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38.33333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" y="1981200"/>
            <a:ext cx="8077200" cy="2057400"/>
          </a:xfrm>
          <a:custGeom>
            <a:avLst/>
            <a:gdLst/>
            <a:ahLst/>
            <a:cxnLst/>
            <a:rect l="l" t="t" r="r" b="b"/>
            <a:pathLst>
              <a:path w="8077200" h="2057400">
                <a:moveTo>
                  <a:pt x="0" y="0"/>
                </a:moveTo>
                <a:lnTo>
                  <a:pt x="8077200" y="0"/>
                </a:lnTo>
                <a:lnTo>
                  <a:pt x="80772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53287" y="6672580"/>
            <a:ext cx="4798060" cy="815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3740" marR="5080" indent="-701675">
              <a:lnSpc>
                <a:spcPts val="3200"/>
              </a:lnSpc>
            </a:pPr>
            <a:r>
              <a:rPr sz="2800" spc="-5" dirty="0">
                <a:solidFill>
                  <a:srgbClr val="4F7A28"/>
                </a:solidFill>
                <a:latin typeface="Gill Sans MT"/>
                <a:cs typeface="Gill Sans MT"/>
              </a:rPr>
              <a:t>(the na.rm </a:t>
            </a: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argument </a:t>
            </a:r>
            <a:r>
              <a:rPr sz="2800" spc="-10" dirty="0">
                <a:solidFill>
                  <a:srgbClr val="4F7A28"/>
                </a:solidFill>
                <a:latin typeface="Gill Sans MT"/>
                <a:cs typeface="Gill Sans MT"/>
              </a:rPr>
              <a:t>shows </a:t>
            </a: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up </a:t>
            </a:r>
            <a:r>
              <a:rPr sz="2800" spc="-5" dirty="0">
                <a:solidFill>
                  <a:srgbClr val="4F7A28"/>
                </a:solidFill>
                <a:latin typeface="Gill Sans MT"/>
                <a:cs typeface="Gill Sans MT"/>
              </a:rPr>
              <a:t>in  quite </a:t>
            </a: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a </a:t>
            </a:r>
            <a:r>
              <a:rPr sz="2800" spc="-5" dirty="0">
                <a:solidFill>
                  <a:srgbClr val="4F7A28"/>
                </a:solidFill>
                <a:latin typeface="Gill Sans MT"/>
                <a:cs typeface="Gill Sans MT"/>
              </a:rPr>
              <a:t>lot </a:t>
            </a: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of</a:t>
            </a:r>
            <a:r>
              <a:rPr sz="2800" spc="-65" dirty="0">
                <a:solidFill>
                  <a:srgbClr val="4F7A28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functions)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8159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401" y="469900"/>
            <a:ext cx="6934200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74010" algn="l"/>
                <a:tab pos="3303904" algn="l"/>
                <a:tab pos="5593715" algn="l"/>
              </a:tabLst>
            </a:pPr>
            <a:r>
              <a:rPr dirty="0"/>
              <a:t>Ca</a:t>
            </a:r>
            <a:r>
              <a:rPr spc="-5" dirty="0"/>
              <a:t>l</a:t>
            </a:r>
            <a:r>
              <a:rPr dirty="0"/>
              <a:t>cu</a:t>
            </a:r>
            <a:r>
              <a:rPr spc="-5" dirty="0"/>
              <a:t>l</a:t>
            </a:r>
            <a:r>
              <a:rPr dirty="0"/>
              <a:t>at</a:t>
            </a:r>
            <a:r>
              <a:rPr spc="-5" dirty="0"/>
              <a:t>i</a:t>
            </a:r>
            <a:r>
              <a:rPr dirty="0"/>
              <a:t>ng	a	tr</a:t>
            </a:r>
            <a:r>
              <a:rPr spc="-5" dirty="0"/>
              <a:t>i</a:t>
            </a:r>
            <a:r>
              <a:rPr dirty="0"/>
              <a:t>mmed	mean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35175" y="2836702"/>
          <a:ext cx="6100594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0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11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5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&gt;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5" dirty="0">
                          <a:solidFill>
                            <a:srgbClr val="0061FF"/>
                          </a:solidFill>
                          <a:latin typeface="Lucida Console"/>
                          <a:cs typeface="Lucida Console"/>
                        </a:rPr>
                        <a:t>score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5" dirty="0">
                          <a:solidFill>
                            <a:srgbClr val="0061FF"/>
                          </a:solidFill>
                          <a:latin typeface="Lucida Console"/>
                          <a:cs typeface="Lucida Console"/>
                        </a:rPr>
                        <a:t>&lt;-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0061FF"/>
                          </a:solidFill>
                          <a:latin typeface="Lucida Console"/>
                          <a:cs typeface="Lucida Console"/>
                        </a:rPr>
                        <a:t>c(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0061FF"/>
                          </a:solidFill>
                          <a:latin typeface="Lucida Console"/>
                          <a:cs typeface="Lucida Console"/>
                        </a:rPr>
                        <a:t>3,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5" dirty="0">
                          <a:solidFill>
                            <a:srgbClr val="0061FF"/>
                          </a:solidFill>
                          <a:latin typeface="Lucida Console"/>
                          <a:cs typeface="Lucida Console"/>
                        </a:rPr>
                        <a:t>2,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5" dirty="0">
                          <a:solidFill>
                            <a:srgbClr val="0061FF"/>
                          </a:solidFill>
                          <a:latin typeface="Lucida Console"/>
                          <a:cs typeface="Lucida Console"/>
                        </a:rPr>
                        <a:t>1,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5" dirty="0">
                          <a:solidFill>
                            <a:srgbClr val="0061FF"/>
                          </a:solidFill>
                          <a:latin typeface="Lucida Console"/>
                          <a:cs typeface="Lucida Console"/>
                        </a:rPr>
                        <a:t>5,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5" dirty="0">
                          <a:solidFill>
                            <a:srgbClr val="0061FF"/>
                          </a:solidFill>
                          <a:latin typeface="Lucida Console"/>
                          <a:cs typeface="Lucida Console"/>
                        </a:rPr>
                        <a:t>7,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595"/>
                        </a:lnSpc>
                      </a:pPr>
                      <a:r>
                        <a:rPr sz="2400" dirty="0">
                          <a:solidFill>
                            <a:srgbClr val="0061FF"/>
                          </a:solidFill>
                          <a:latin typeface="Lucida Console"/>
                          <a:cs typeface="Lucida Console"/>
                        </a:rPr>
                        <a:t>12,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spc="-5" dirty="0">
                          <a:solidFill>
                            <a:srgbClr val="0061FF"/>
                          </a:solidFill>
                          <a:latin typeface="Lucida Console"/>
                          <a:cs typeface="Lucida Console"/>
                        </a:rPr>
                        <a:t>3,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spc="-5" dirty="0">
                          <a:solidFill>
                            <a:srgbClr val="0061FF"/>
                          </a:solidFill>
                          <a:latin typeface="Lucida Console"/>
                          <a:cs typeface="Lucida Console"/>
                        </a:rPr>
                        <a:t>1,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sz="2400" spc="-5" dirty="0">
                          <a:solidFill>
                            <a:srgbClr val="0061FF"/>
                          </a:solidFill>
                          <a:latin typeface="Lucida Console"/>
                          <a:cs typeface="Lucida Console"/>
                        </a:rPr>
                        <a:t>4,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95"/>
                        </a:lnSpc>
                      </a:pPr>
                      <a:r>
                        <a:rPr sz="2400" spc="-5" dirty="0">
                          <a:solidFill>
                            <a:srgbClr val="0061FF"/>
                          </a:solidFill>
                          <a:latin typeface="Lucida Console"/>
                          <a:cs typeface="Lucida Console"/>
                        </a:rPr>
                        <a:t>10000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95"/>
                        </a:lnSpc>
                      </a:pPr>
                      <a:r>
                        <a:rPr sz="2400" dirty="0">
                          <a:solidFill>
                            <a:srgbClr val="0061FF"/>
                          </a:solidFill>
                          <a:latin typeface="Lucida Console"/>
                          <a:cs typeface="Lucida Console"/>
                        </a:rPr>
                        <a:t>)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044700" y="3905250"/>
            <a:ext cx="2778760" cy="73533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160"/>
              </a:spcBef>
            </a:pPr>
            <a:r>
              <a:rPr sz="2400" spc="-5" dirty="0">
                <a:latin typeface="Lucida Console"/>
                <a:cs typeface="Lucida Console"/>
              </a:rPr>
              <a:t>&gt;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mean( score</a:t>
            </a:r>
            <a:r>
              <a:rPr sz="2400" spc="-60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)  </a:t>
            </a:r>
            <a:r>
              <a:rPr sz="2400" spc="-5" dirty="0">
                <a:latin typeface="Lucida Console"/>
                <a:cs typeface="Lucida Console"/>
              </a:rPr>
              <a:t>[1]</a:t>
            </a:r>
            <a:r>
              <a:rPr sz="2400" spc="-75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1003.8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8000" y="2692400"/>
            <a:ext cx="6515100" cy="2070100"/>
          </a:xfrm>
          <a:custGeom>
            <a:avLst/>
            <a:gdLst/>
            <a:ahLst/>
            <a:cxnLst/>
            <a:rect l="l" t="t" r="r" b="b"/>
            <a:pathLst>
              <a:path w="6515100" h="2070100">
                <a:moveTo>
                  <a:pt x="0" y="0"/>
                </a:moveTo>
                <a:lnTo>
                  <a:pt x="6515100" y="0"/>
                </a:lnTo>
                <a:lnTo>
                  <a:pt x="6515100" y="2070100"/>
                </a:lnTo>
                <a:lnTo>
                  <a:pt x="0" y="20701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84643" y="2513329"/>
            <a:ext cx="3969385" cy="2441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3200"/>
              </a:lnSpc>
            </a:pPr>
            <a:r>
              <a:rPr sz="2800" spc="-5" dirty="0">
                <a:solidFill>
                  <a:srgbClr val="4F7A28"/>
                </a:solidFill>
                <a:latin typeface="Gill Sans MT"/>
                <a:cs typeface="Gill Sans MT"/>
              </a:rPr>
              <a:t>Sometimes </a:t>
            </a: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the mean </a:t>
            </a:r>
            <a:r>
              <a:rPr sz="2800" spc="-25" dirty="0">
                <a:solidFill>
                  <a:srgbClr val="4F7A28"/>
                </a:solidFill>
                <a:latin typeface="Gill Sans MT"/>
                <a:cs typeface="Gill Sans MT"/>
              </a:rPr>
              <a:t>isn’t</a:t>
            </a:r>
            <a:r>
              <a:rPr sz="2800" spc="-55" dirty="0">
                <a:solidFill>
                  <a:srgbClr val="4F7A28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a  </a:t>
            </a:r>
            <a:r>
              <a:rPr sz="2800" spc="-5" dirty="0">
                <a:solidFill>
                  <a:srgbClr val="4F7A28"/>
                </a:solidFill>
                <a:latin typeface="Gill Sans MT"/>
                <a:cs typeface="Gill Sans MT"/>
              </a:rPr>
              <a:t>compelling </a:t>
            </a:r>
            <a:r>
              <a:rPr sz="2800" spc="-10" dirty="0">
                <a:solidFill>
                  <a:srgbClr val="4F7A28"/>
                </a:solidFill>
                <a:latin typeface="Gill Sans MT"/>
                <a:cs typeface="Gill Sans MT"/>
              </a:rPr>
              <a:t>measure </a:t>
            </a: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of  central </a:t>
            </a:r>
            <a:r>
              <a:rPr sz="2800" spc="-25" dirty="0">
                <a:solidFill>
                  <a:srgbClr val="4F7A28"/>
                </a:solidFill>
                <a:latin typeface="Gill Sans MT"/>
                <a:cs typeface="Gill Sans MT"/>
              </a:rPr>
              <a:t>tendency, </a:t>
            </a: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but </a:t>
            </a:r>
            <a:r>
              <a:rPr sz="2800" spc="-75" dirty="0">
                <a:solidFill>
                  <a:srgbClr val="4F7A28"/>
                </a:solidFill>
                <a:latin typeface="Gill Sans MT"/>
                <a:cs typeface="Gill Sans MT"/>
              </a:rPr>
              <a:t>we’d  </a:t>
            </a:r>
            <a:r>
              <a:rPr sz="2800" spc="-15" dirty="0">
                <a:solidFill>
                  <a:srgbClr val="4F7A28"/>
                </a:solidFill>
                <a:latin typeface="Gill Sans MT"/>
                <a:cs typeface="Gill Sans MT"/>
              </a:rPr>
              <a:t>prefer </a:t>
            </a: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not to </a:t>
            </a:r>
            <a:r>
              <a:rPr sz="2800" spc="-5" dirty="0">
                <a:solidFill>
                  <a:srgbClr val="4F7A28"/>
                </a:solidFill>
                <a:latin typeface="Gill Sans MT"/>
                <a:cs typeface="Gill Sans MT"/>
              </a:rPr>
              <a:t>resort </a:t>
            </a: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to the  </a:t>
            </a:r>
            <a:r>
              <a:rPr sz="2800" spc="-5" dirty="0">
                <a:solidFill>
                  <a:srgbClr val="4F7A28"/>
                </a:solidFill>
                <a:latin typeface="Gill Sans MT"/>
                <a:cs typeface="Gill Sans MT"/>
              </a:rPr>
              <a:t>median </a:t>
            </a: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because the </a:t>
            </a:r>
            <a:r>
              <a:rPr sz="2800" spc="-5" dirty="0">
                <a:solidFill>
                  <a:srgbClr val="4F7A28"/>
                </a:solidFill>
                <a:latin typeface="Gill Sans MT"/>
                <a:cs typeface="Gill Sans MT"/>
              </a:rPr>
              <a:t>sample  size is </a:t>
            </a: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so</a:t>
            </a:r>
            <a:r>
              <a:rPr sz="2800" spc="-55" dirty="0">
                <a:solidFill>
                  <a:srgbClr val="4F7A28"/>
                </a:solidFill>
                <a:latin typeface="Gill Sans MT"/>
                <a:cs typeface="Gill Sans MT"/>
              </a:rPr>
              <a:t> </a:t>
            </a:r>
            <a:r>
              <a:rPr sz="2800" spc="-5" dirty="0">
                <a:solidFill>
                  <a:srgbClr val="4F7A28"/>
                </a:solidFill>
                <a:latin typeface="Gill Sans MT"/>
                <a:cs typeface="Gill Sans MT"/>
              </a:rPr>
              <a:t>small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21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00"/>
            <a:ext cx="13004800" cy="9740900"/>
          </a:xfrm>
          <a:custGeom>
            <a:avLst/>
            <a:gdLst/>
            <a:ahLst/>
            <a:cxnLst/>
            <a:rect l="l" t="t" r="r" b="b"/>
            <a:pathLst>
              <a:path w="13004800" h="9740900">
                <a:moveTo>
                  <a:pt x="0" y="97409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9740900"/>
                </a:lnTo>
                <a:lnTo>
                  <a:pt x="0" y="9740900"/>
                </a:lnTo>
                <a:close/>
              </a:path>
            </a:pathLst>
          </a:custGeom>
          <a:solidFill>
            <a:srgbClr val="FEFC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9303" y="4178300"/>
            <a:ext cx="4446270" cy="139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9910" marR="5080" indent="-537845">
              <a:lnSpc>
                <a:spcPts val="5500"/>
              </a:lnSpc>
              <a:tabLst>
                <a:tab pos="1286510" algn="l"/>
                <a:tab pos="1989455" algn="l"/>
                <a:tab pos="2331085" algn="l"/>
              </a:tabLst>
            </a:pPr>
            <a:r>
              <a:rPr spc="-5" dirty="0"/>
              <a:t>Li</a:t>
            </a:r>
            <a:r>
              <a:rPr dirty="0"/>
              <a:t>sts	and	matr</a:t>
            </a:r>
            <a:r>
              <a:rPr spc="-5" dirty="0"/>
              <a:t>i</a:t>
            </a:r>
            <a:r>
              <a:rPr dirty="0"/>
              <a:t>ces  </a:t>
            </a:r>
            <a:r>
              <a:rPr spc="5" dirty="0"/>
              <a:t>(very	</a:t>
            </a:r>
            <a:r>
              <a:rPr spc="15" dirty="0"/>
              <a:t>briefly!)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8153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401" y="469900"/>
            <a:ext cx="6934200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74010" algn="l"/>
                <a:tab pos="3303904" algn="l"/>
                <a:tab pos="5593715" algn="l"/>
              </a:tabLst>
            </a:pPr>
            <a:r>
              <a:rPr dirty="0"/>
              <a:t>Ca</a:t>
            </a:r>
            <a:r>
              <a:rPr spc="-5" dirty="0"/>
              <a:t>l</a:t>
            </a:r>
            <a:r>
              <a:rPr dirty="0"/>
              <a:t>cu</a:t>
            </a:r>
            <a:r>
              <a:rPr spc="-5" dirty="0"/>
              <a:t>l</a:t>
            </a:r>
            <a:r>
              <a:rPr dirty="0"/>
              <a:t>at</a:t>
            </a:r>
            <a:r>
              <a:rPr spc="-5" dirty="0"/>
              <a:t>i</a:t>
            </a:r>
            <a:r>
              <a:rPr dirty="0"/>
              <a:t>ng	a	tr</a:t>
            </a:r>
            <a:r>
              <a:rPr spc="-5" dirty="0"/>
              <a:t>i</a:t>
            </a:r>
            <a:r>
              <a:rPr dirty="0"/>
              <a:t>mmed	mean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800" y="2489200"/>
            <a:ext cx="7010400" cy="23368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609600">
              <a:lnSpc>
                <a:spcPts val="2840"/>
              </a:lnSpc>
            </a:pPr>
            <a:r>
              <a:rPr sz="2400" spc="-5" dirty="0">
                <a:latin typeface="Lucida Console"/>
                <a:cs typeface="Lucida Console"/>
              </a:rPr>
              <a:t>&gt;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score &lt;- c( 3, 2, 1, 5,</a:t>
            </a:r>
            <a:r>
              <a:rPr sz="2400" spc="-30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7,</a:t>
            </a:r>
            <a:endParaRPr sz="2400">
              <a:latin typeface="Lucida Console"/>
              <a:cs typeface="Lucida Console"/>
            </a:endParaRPr>
          </a:p>
          <a:p>
            <a:pPr marL="2995295">
              <a:lnSpc>
                <a:spcPts val="2840"/>
              </a:lnSpc>
            </a:pP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12, 3, 1, 4, 10000</a:t>
            </a:r>
            <a:r>
              <a:rPr sz="2400" spc="-50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)</a:t>
            </a:r>
            <a:endParaRPr sz="2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609600" marR="3639820">
              <a:lnSpc>
                <a:spcPts val="2800"/>
              </a:lnSpc>
            </a:pPr>
            <a:r>
              <a:rPr sz="2400" spc="-5" dirty="0">
                <a:latin typeface="Lucida Console"/>
                <a:cs typeface="Lucida Console"/>
              </a:rPr>
              <a:t>&gt;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mean( score</a:t>
            </a:r>
            <a:r>
              <a:rPr sz="2400" spc="-60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)  </a:t>
            </a:r>
            <a:r>
              <a:rPr sz="2400" spc="-5" dirty="0">
                <a:latin typeface="Lucida Console"/>
                <a:cs typeface="Lucida Console"/>
              </a:rPr>
              <a:t>[1]</a:t>
            </a:r>
            <a:r>
              <a:rPr sz="2400" spc="-75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1003.8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8000" y="4864100"/>
            <a:ext cx="6515100" cy="1066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274320" marR="1818639">
              <a:lnSpc>
                <a:spcPts val="2800"/>
              </a:lnSpc>
              <a:spcBef>
                <a:spcPts val="969"/>
              </a:spcBef>
            </a:pPr>
            <a:r>
              <a:rPr sz="2400" spc="-5" dirty="0">
                <a:latin typeface="Lucida Console"/>
                <a:cs typeface="Lucida Console"/>
              </a:rPr>
              <a:t>&gt;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mean( score, trim=.1 )  </a:t>
            </a:r>
            <a:r>
              <a:rPr sz="2400" spc="-5" dirty="0">
                <a:latin typeface="Lucida Console"/>
                <a:cs typeface="Lucida Console"/>
              </a:rPr>
              <a:t>[1]</a:t>
            </a:r>
            <a:r>
              <a:rPr sz="2400" spc="-75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4.625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8000" y="2692400"/>
            <a:ext cx="6515100" cy="2070100"/>
          </a:xfrm>
          <a:custGeom>
            <a:avLst/>
            <a:gdLst/>
            <a:ahLst/>
            <a:cxnLst/>
            <a:rect l="l" t="t" r="r" b="b"/>
            <a:pathLst>
              <a:path w="6515100" h="2070100">
                <a:moveTo>
                  <a:pt x="0" y="0"/>
                </a:moveTo>
                <a:lnTo>
                  <a:pt x="6515100" y="0"/>
                </a:lnTo>
                <a:lnTo>
                  <a:pt x="6515100" y="2070100"/>
                </a:lnTo>
                <a:lnTo>
                  <a:pt x="0" y="20701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7800" y="2489200"/>
            <a:ext cx="7010400" cy="2336800"/>
          </a:xfrm>
          <a:custGeom>
            <a:avLst/>
            <a:gdLst/>
            <a:ahLst/>
            <a:cxnLst/>
            <a:rect l="l" t="t" r="r" b="b"/>
            <a:pathLst>
              <a:path w="7010400" h="2336800">
                <a:moveTo>
                  <a:pt x="0" y="0"/>
                </a:moveTo>
                <a:lnTo>
                  <a:pt x="7010400" y="0"/>
                </a:lnTo>
                <a:lnTo>
                  <a:pt x="701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53607" y="6386829"/>
            <a:ext cx="5179060" cy="1222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3200"/>
              </a:lnSpc>
            </a:pP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This </a:t>
            </a:r>
            <a:r>
              <a:rPr sz="2800" spc="-15" dirty="0">
                <a:solidFill>
                  <a:srgbClr val="4F7A28"/>
                </a:solidFill>
                <a:latin typeface="Gill Sans MT"/>
                <a:cs typeface="Gill Sans MT"/>
              </a:rPr>
              <a:t>gives </a:t>
            </a: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the 10% trimmed mean,</a:t>
            </a:r>
            <a:r>
              <a:rPr sz="2800" spc="-360" dirty="0">
                <a:solidFill>
                  <a:srgbClr val="4F7A28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a  </a:t>
            </a:r>
            <a:r>
              <a:rPr sz="2800" spc="-15" dirty="0">
                <a:solidFill>
                  <a:srgbClr val="4F7A28"/>
                </a:solidFill>
                <a:latin typeface="Gill Sans MT"/>
                <a:cs typeface="Gill Sans MT"/>
              </a:rPr>
              <a:t>more robust </a:t>
            </a:r>
            <a:r>
              <a:rPr sz="2800" spc="-10" dirty="0">
                <a:solidFill>
                  <a:srgbClr val="4F7A28"/>
                </a:solidFill>
                <a:latin typeface="Gill Sans MT"/>
                <a:cs typeface="Gill Sans MT"/>
              </a:rPr>
              <a:t>measure </a:t>
            </a: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of central  tendency than the</a:t>
            </a:r>
            <a:r>
              <a:rPr sz="2800" spc="-100" dirty="0">
                <a:solidFill>
                  <a:srgbClr val="4F7A28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4F7A28"/>
                </a:solidFill>
                <a:latin typeface="Gill Sans MT"/>
                <a:cs typeface="Gill Sans MT"/>
              </a:rPr>
              <a:t>mean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5860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0125" algn="l"/>
              </a:tabLst>
            </a:pPr>
            <a:r>
              <a:rPr spc="-155" dirty="0"/>
              <a:t>Try	</a:t>
            </a:r>
            <a:r>
              <a:rPr spc="-5" dirty="0"/>
              <a:t>it </a:t>
            </a:r>
            <a:r>
              <a:rPr spc="-15" dirty="0"/>
              <a:t>yourself </a:t>
            </a:r>
            <a:r>
              <a:rPr spc="-35" dirty="0"/>
              <a:t>(Exercise</a:t>
            </a:r>
            <a:r>
              <a:rPr spc="-15" dirty="0"/>
              <a:t> </a:t>
            </a:r>
            <a:r>
              <a:rPr spc="-5" dirty="0"/>
              <a:t>2.1.1)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 descr="mario_ready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3824221"/>
            <a:ext cx="4772616" cy="59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59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00"/>
            <a:ext cx="13004800" cy="9740900"/>
          </a:xfrm>
          <a:custGeom>
            <a:avLst/>
            <a:gdLst/>
            <a:ahLst/>
            <a:cxnLst/>
            <a:rect l="l" t="t" r="r" b="b"/>
            <a:pathLst>
              <a:path w="13004800" h="9740900">
                <a:moveTo>
                  <a:pt x="0" y="97409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9740900"/>
                </a:lnTo>
                <a:lnTo>
                  <a:pt x="0" y="9740900"/>
                </a:lnTo>
                <a:close/>
              </a:path>
            </a:pathLst>
          </a:custGeom>
          <a:solidFill>
            <a:srgbClr val="F9D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1652" y="3403600"/>
            <a:ext cx="1701800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Sp</a:t>
            </a:r>
            <a:r>
              <a:rPr spc="-100" dirty="0"/>
              <a:t>r</a:t>
            </a:r>
            <a:r>
              <a:rPr dirty="0"/>
              <a:t>ead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8145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2105">
              <a:lnSpc>
                <a:spcPct val="100000"/>
              </a:lnSpc>
            </a:pPr>
            <a:r>
              <a:rPr dirty="0"/>
              <a:t>Sp</a:t>
            </a:r>
            <a:r>
              <a:rPr spc="-100" dirty="0"/>
              <a:t>r</a:t>
            </a:r>
            <a:r>
              <a:rPr dirty="0"/>
              <a:t>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1633336"/>
            <a:ext cx="302260" cy="297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34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  <a:p>
            <a:pPr marL="12700">
              <a:lnSpc>
                <a:spcPts val="530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  <a:p>
            <a:pPr marL="12700">
              <a:lnSpc>
                <a:spcPts val="530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  <a:p>
            <a:pPr marL="12700">
              <a:lnSpc>
                <a:spcPts val="634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7100" y="1716958"/>
            <a:ext cx="5097145" cy="270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700"/>
              </a:lnSpc>
              <a:tabLst>
                <a:tab pos="1435100" algn="l"/>
              </a:tabLst>
            </a:pPr>
            <a:r>
              <a:rPr sz="3600" spc="-10" dirty="0">
                <a:latin typeface="Gill Sans MT"/>
                <a:cs typeface="Gill Sans MT"/>
              </a:rPr>
              <a:t>Standard deviation: </a:t>
            </a:r>
            <a:r>
              <a:rPr sz="3600" dirty="0">
                <a:solidFill>
                  <a:srgbClr val="0061FF"/>
                </a:solidFill>
                <a:latin typeface="Gill Sans MT"/>
                <a:cs typeface="Gill Sans MT"/>
              </a:rPr>
              <a:t>sd()  </a:t>
            </a:r>
            <a:r>
              <a:rPr sz="3600" dirty="0">
                <a:latin typeface="Gill Sans MT"/>
                <a:cs typeface="Gill Sans MT"/>
              </a:rPr>
              <a:t>Range:	</a:t>
            </a:r>
            <a:r>
              <a:rPr sz="3600" spc="-5" dirty="0">
                <a:solidFill>
                  <a:srgbClr val="0061FF"/>
                </a:solidFill>
                <a:latin typeface="Gill Sans MT"/>
                <a:cs typeface="Gill Sans MT"/>
              </a:rPr>
              <a:t>range()  </a:t>
            </a:r>
            <a:r>
              <a:rPr sz="3600" spc="-5" dirty="0">
                <a:latin typeface="Gill Sans MT"/>
                <a:cs typeface="Gill Sans MT"/>
              </a:rPr>
              <a:t>Interquartile </a:t>
            </a:r>
            <a:r>
              <a:rPr sz="3600" dirty="0">
                <a:latin typeface="Gill Sans MT"/>
                <a:cs typeface="Gill Sans MT"/>
              </a:rPr>
              <a:t>range: </a:t>
            </a:r>
            <a:r>
              <a:rPr sz="3600" spc="-5" dirty="0">
                <a:solidFill>
                  <a:srgbClr val="0061FF"/>
                </a:solidFill>
                <a:latin typeface="Gill Sans MT"/>
                <a:cs typeface="Gill Sans MT"/>
              </a:rPr>
              <a:t>IQR()  </a:t>
            </a:r>
            <a:r>
              <a:rPr sz="3600" spc="10" dirty="0">
                <a:latin typeface="Gill Sans MT"/>
                <a:cs typeface="Gill Sans MT"/>
              </a:rPr>
              <a:t>Specific </a:t>
            </a:r>
            <a:r>
              <a:rPr sz="3600" spc="-5" dirty="0">
                <a:latin typeface="Gill Sans MT"/>
                <a:cs typeface="Gill Sans MT"/>
              </a:rPr>
              <a:t>quantiles:</a:t>
            </a:r>
            <a:r>
              <a:rPr sz="3600" spc="-370" dirty="0">
                <a:latin typeface="Gill Sans MT"/>
                <a:cs typeface="Gill Sans MT"/>
              </a:rPr>
              <a:t> </a:t>
            </a:r>
            <a:r>
              <a:rPr sz="3600" spc="-5" dirty="0">
                <a:solidFill>
                  <a:srgbClr val="0061FF"/>
                </a:solidFill>
                <a:latin typeface="Gill Sans MT"/>
                <a:cs typeface="Gill Sans MT"/>
              </a:rPr>
              <a:t>quantile()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93800" y="5092700"/>
            <a:ext cx="3213100" cy="16637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17525" marR="483234">
              <a:lnSpc>
                <a:spcPct val="111100"/>
              </a:lnSpc>
              <a:spcBef>
                <a:spcPts val="1050"/>
              </a:spcBef>
              <a:tabLst>
                <a:tab pos="791210" algn="l"/>
              </a:tabLst>
            </a:pPr>
            <a:r>
              <a:rPr sz="1800" dirty="0">
                <a:latin typeface="Courier New"/>
                <a:cs typeface="Courier New"/>
              </a:rPr>
              <a:t>&gt;	</a:t>
            </a:r>
            <a:r>
              <a:rPr sz="1800" spc="-5" dirty="0">
                <a:solidFill>
                  <a:srgbClr val="0433FF"/>
                </a:solidFill>
                <a:latin typeface="Courier New"/>
                <a:cs typeface="Courier New"/>
              </a:rPr>
              <a:t>sd(</a:t>
            </a:r>
            <a:r>
              <a:rPr sz="1800" spc="-4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433FF"/>
                </a:solidFill>
                <a:latin typeface="Courier New"/>
                <a:cs typeface="Courier New"/>
              </a:rPr>
              <a:t>expt$age</a:t>
            </a:r>
            <a:r>
              <a:rPr sz="1800" spc="-4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433FF"/>
                </a:solidFill>
                <a:latin typeface="Courier New"/>
                <a:cs typeface="Courier New"/>
              </a:rPr>
              <a:t>)  </a:t>
            </a:r>
            <a:r>
              <a:rPr sz="1800" spc="-5" dirty="0">
                <a:latin typeface="Courier New"/>
                <a:cs typeface="Courier New"/>
              </a:rPr>
              <a:t>[1]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3.250874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4648200" y="5092700"/>
            <a:ext cx="3708400" cy="16637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17525" marR="567055">
              <a:lnSpc>
                <a:spcPct val="111100"/>
              </a:lnSpc>
              <a:spcBef>
                <a:spcPts val="1050"/>
              </a:spcBef>
              <a:tabLst>
                <a:tab pos="791210" algn="l"/>
              </a:tabLst>
            </a:pPr>
            <a:r>
              <a:rPr sz="1800" dirty="0">
                <a:latin typeface="Courier New"/>
                <a:cs typeface="Courier New"/>
              </a:rPr>
              <a:t>&gt;	</a:t>
            </a:r>
            <a:r>
              <a:rPr sz="1800" spc="-5" dirty="0">
                <a:solidFill>
                  <a:srgbClr val="0061FF"/>
                </a:solidFill>
                <a:latin typeface="Courier New"/>
                <a:cs typeface="Courier New"/>
              </a:rPr>
              <a:t>range(</a:t>
            </a:r>
            <a:r>
              <a:rPr sz="1800" spc="-45" dirty="0">
                <a:solidFill>
                  <a:srgbClr val="0061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61FF"/>
                </a:solidFill>
                <a:latin typeface="Courier New"/>
                <a:cs typeface="Courier New"/>
              </a:rPr>
              <a:t>expt$age</a:t>
            </a:r>
            <a:r>
              <a:rPr sz="1800" spc="-45" dirty="0">
                <a:solidFill>
                  <a:srgbClr val="0061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61FF"/>
                </a:solidFill>
                <a:latin typeface="Courier New"/>
                <a:cs typeface="Courier New"/>
              </a:rPr>
              <a:t>)  </a:t>
            </a:r>
            <a:r>
              <a:rPr sz="1800" spc="-5" dirty="0">
                <a:latin typeface="Courier New"/>
                <a:cs typeface="Courier New"/>
              </a:rPr>
              <a:t>[1] 19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30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8597900" y="5092700"/>
            <a:ext cx="3111500" cy="16637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17525" marR="244475">
              <a:lnSpc>
                <a:spcPct val="111100"/>
              </a:lnSpc>
              <a:spcBef>
                <a:spcPts val="1050"/>
              </a:spcBef>
              <a:tabLst>
                <a:tab pos="791210" algn="l"/>
              </a:tabLst>
            </a:pPr>
            <a:r>
              <a:rPr sz="1800" dirty="0">
                <a:latin typeface="Courier New"/>
                <a:cs typeface="Courier New"/>
              </a:rPr>
              <a:t>&gt;	</a:t>
            </a:r>
            <a:r>
              <a:rPr sz="1800" spc="-5" dirty="0">
                <a:solidFill>
                  <a:srgbClr val="0433FF"/>
                </a:solidFill>
                <a:latin typeface="Courier New"/>
                <a:cs typeface="Courier New"/>
              </a:rPr>
              <a:t>IQR(</a:t>
            </a:r>
            <a:r>
              <a:rPr sz="1800" spc="-4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433FF"/>
                </a:solidFill>
                <a:latin typeface="Courier New"/>
                <a:cs typeface="Courier New"/>
              </a:rPr>
              <a:t>expt$age</a:t>
            </a:r>
            <a:r>
              <a:rPr sz="1800" spc="-4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433FF"/>
                </a:solidFill>
                <a:latin typeface="Courier New"/>
                <a:cs typeface="Courier New"/>
              </a:rPr>
              <a:t>)  </a:t>
            </a:r>
            <a:r>
              <a:rPr sz="1800" spc="-5" dirty="0">
                <a:latin typeface="Courier New"/>
                <a:cs typeface="Courier New"/>
              </a:rPr>
              <a:t>[1]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4.25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1193800" y="7099300"/>
            <a:ext cx="7848600" cy="16637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16305" marR="467359" indent="-412115">
              <a:lnSpc>
                <a:spcPct val="111100"/>
              </a:lnSpc>
              <a:spcBef>
                <a:spcPts val="1050"/>
              </a:spcBef>
              <a:tabLst>
                <a:tab pos="778510" algn="l"/>
                <a:tab pos="1602105" algn="l"/>
                <a:tab pos="2425065" algn="l"/>
                <a:tab pos="3248025" algn="l"/>
                <a:tab pos="4070985" algn="l"/>
              </a:tabLst>
            </a:pPr>
            <a:r>
              <a:rPr sz="1800" dirty="0">
                <a:latin typeface="Courier New"/>
                <a:cs typeface="Courier New"/>
              </a:rPr>
              <a:t>&gt;	</a:t>
            </a:r>
            <a:r>
              <a:rPr sz="1800" spc="-5" dirty="0">
                <a:solidFill>
                  <a:srgbClr val="0061FF"/>
                </a:solidFill>
                <a:latin typeface="Courier New"/>
                <a:cs typeface="Courier New"/>
              </a:rPr>
              <a:t>quantile(</a:t>
            </a:r>
            <a:r>
              <a:rPr sz="1800" spc="-45" dirty="0">
                <a:solidFill>
                  <a:srgbClr val="0061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61FF"/>
                </a:solidFill>
                <a:latin typeface="Courier New"/>
                <a:cs typeface="Courier New"/>
              </a:rPr>
              <a:t>expt$age,</a:t>
            </a:r>
            <a:r>
              <a:rPr sz="1800" spc="-45" dirty="0">
                <a:solidFill>
                  <a:srgbClr val="0061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61FF"/>
                </a:solidFill>
                <a:latin typeface="Courier New"/>
                <a:cs typeface="Courier New"/>
              </a:rPr>
              <a:t>probs=c(.05,.25,.5,.75,.95))  </a:t>
            </a:r>
            <a:r>
              <a:rPr sz="1800" spc="-5" dirty="0">
                <a:latin typeface="Courier New"/>
                <a:cs typeface="Courier New"/>
              </a:rPr>
              <a:t>5%	25%	50%	75%	95%</a:t>
            </a:r>
            <a:endParaRPr sz="1800">
              <a:latin typeface="Courier New"/>
              <a:cs typeface="Courier New"/>
            </a:endParaRPr>
          </a:p>
          <a:p>
            <a:pPr marL="504825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latin typeface="Courier New"/>
                <a:cs typeface="Courier New"/>
              </a:rPr>
              <a:t>20.10 23.75 25.00 28.00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29.45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48532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0125" algn="l"/>
              </a:tabLst>
            </a:pPr>
            <a:r>
              <a:rPr spc="-155" dirty="0"/>
              <a:t>Try	</a:t>
            </a:r>
            <a:r>
              <a:rPr spc="-5" dirty="0"/>
              <a:t>it </a:t>
            </a:r>
            <a:r>
              <a:rPr spc="-15" dirty="0"/>
              <a:t>yourself </a:t>
            </a:r>
            <a:r>
              <a:rPr spc="-35" dirty="0"/>
              <a:t>(Exercise</a:t>
            </a:r>
            <a:r>
              <a:rPr spc="-15" dirty="0"/>
              <a:t> </a:t>
            </a:r>
            <a:r>
              <a:rPr spc="-5" dirty="0"/>
              <a:t>2.1.2)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 descr="mario_hap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3657600"/>
            <a:ext cx="47434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062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00"/>
            <a:ext cx="13004800" cy="9740900"/>
          </a:xfrm>
          <a:custGeom>
            <a:avLst/>
            <a:gdLst/>
            <a:ahLst/>
            <a:cxnLst/>
            <a:rect l="l" t="t" r="r" b="b"/>
            <a:pathLst>
              <a:path w="13004800" h="9740900">
                <a:moveTo>
                  <a:pt x="0" y="97409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9740900"/>
                </a:lnTo>
                <a:lnTo>
                  <a:pt x="0" y="9740900"/>
                </a:lnTo>
                <a:close/>
              </a:path>
            </a:pathLst>
          </a:custGeom>
          <a:solidFill>
            <a:srgbClr val="F9D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21965" y="3505200"/>
            <a:ext cx="7560945" cy="139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7465" marR="5080" indent="-1295400">
              <a:lnSpc>
                <a:spcPts val="5500"/>
              </a:lnSpc>
              <a:tabLst>
                <a:tab pos="2639060" algn="l"/>
                <a:tab pos="3684270" algn="l"/>
              </a:tabLst>
            </a:pPr>
            <a:r>
              <a:rPr spc="-600" dirty="0"/>
              <a:t>T</a:t>
            </a:r>
            <a:r>
              <a:rPr dirty="0"/>
              <a:t>abu</a:t>
            </a:r>
            <a:r>
              <a:rPr spc="-5" dirty="0"/>
              <a:t>l</a:t>
            </a:r>
            <a:r>
              <a:rPr dirty="0"/>
              <a:t>at</a:t>
            </a:r>
            <a:r>
              <a:rPr spc="-5" dirty="0"/>
              <a:t>i</a:t>
            </a:r>
            <a:r>
              <a:rPr dirty="0"/>
              <a:t>ng	and	c</a:t>
            </a:r>
            <a:r>
              <a:rPr spc="-120" dirty="0"/>
              <a:t>r</a:t>
            </a:r>
            <a:r>
              <a:rPr dirty="0"/>
              <a:t>oss</a:t>
            </a:r>
            <a:r>
              <a:rPr spc="-5" dirty="0"/>
              <a:t>-</a:t>
            </a:r>
            <a:r>
              <a:rPr dirty="0"/>
              <a:t>tabu</a:t>
            </a:r>
            <a:r>
              <a:rPr spc="-5" dirty="0"/>
              <a:t>l</a:t>
            </a:r>
            <a:r>
              <a:rPr dirty="0"/>
              <a:t>at</a:t>
            </a:r>
            <a:r>
              <a:rPr spc="-5" dirty="0"/>
              <a:t>i</a:t>
            </a:r>
            <a:r>
              <a:rPr dirty="0"/>
              <a:t>ng  </a:t>
            </a:r>
            <a:r>
              <a:rPr spc="-5" dirty="0"/>
              <a:t>categorical</a:t>
            </a:r>
            <a:r>
              <a:rPr spc="-70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4792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8935" y="469900"/>
            <a:ext cx="5647055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9060" algn="l"/>
                <a:tab pos="4046220" algn="l"/>
              </a:tabLst>
            </a:pPr>
            <a:r>
              <a:rPr spc="-65" dirty="0"/>
              <a:t>Tabulating	</a:t>
            </a:r>
            <a:r>
              <a:rPr spc="-5" dirty="0"/>
              <a:t>using	</a:t>
            </a:r>
            <a:r>
              <a:rPr spc="-5" dirty="0">
                <a:solidFill>
                  <a:srgbClr val="0061FF"/>
                </a:solidFill>
              </a:rPr>
              <a:t>table()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0305" y="2832100"/>
            <a:ext cx="419227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335280" algn="l"/>
              </a:tabLst>
            </a:pPr>
            <a:r>
              <a:rPr sz="2200" dirty="0">
                <a:latin typeface="Courier New"/>
                <a:cs typeface="Courier New"/>
              </a:rPr>
              <a:t>&gt;	</a:t>
            </a:r>
            <a:r>
              <a:rPr sz="2200" spc="-5" dirty="0">
                <a:solidFill>
                  <a:srgbClr val="0061FF"/>
                </a:solidFill>
                <a:latin typeface="Courier New"/>
                <a:cs typeface="Courier New"/>
              </a:rPr>
              <a:t>table( expt$treatment</a:t>
            </a:r>
            <a:r>
              <a:rPr sz="2200" spc="-85" dirty="0">
                <a:solidFill>
                  <a:srgbClr val="0061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61FF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0305" y="3556000"/>
            <a:ext cx="1174115" cy="690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control</a:t>
            </a:r>
            <a:endParaRPr sz="22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  <a:spcBef>
                <a:spcPts val="160"/>
              </a:spcBef>
            </a:pPr>
            <a:r>
              <a:rPr sz="2200" dirty="0">
                <a:latin typeface="Courier New"/>
                <a:cs typeface="Courier New"/>
              </a:rPr>
              <a:t>4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6984" y="3556000"/>
            <a:ext cx="838835" cy="690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drug1</a:t>
            </a:r>
            <a:endParaRPr sz="22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  <a:spcBef>
                <a:spcPts val="160"/>
              </a:spcBef>
            </a:pPr>
            <a:r>
              <a:rPr sz="2200" dirty="0">
                <a:latin typeface="Courier New"/>
                <a:cs typeface="Courier New"/>
              </a:rPr>
              <a:t>4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8328" y="3556000"/>
            <a:ext cx="838835" cy="690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drug2</a:t>
            </a:r>
            <a:endParaRPr sz="22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  <a:spcBef>
                <a:spcPts val="160"/>
              </a:spcBef>
            </a:pPr>
            <a:r>
              <a:rPr sz="2200" dirty="0">
                <a:latin typeface="Courier New"/>
                <a:cs typeface="Courier New"/>
              </a:rPr>
              <a:t>4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44600" y="2514600"/>
            <a:ext cx="5219700" cy="2235200"/>
          </a:xfrm>
          <a:custGeom>
            <a:avLst/>
            <a:gdLst/>
            <a:ahLst/>
            <a:cxnLst/>
            <a:rect l="l" t="t" r="r" b="b"/>
            <a:pathLst>
              <a:path w="5219700" h="2235200">
                <a:moveTo>
                  <a:pt x="0" y="0"/>
                </a:moveTo>
                <a:lnTo>
                  <a:pt x="5219700" y="0"/>
                </a:lnTo>
                <a:lnTo>
                  <a:pt x="52197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47580" y="3163570"/>
            <a:ext cx="2427605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6385">
              <a:lnSpc>
                <a:spcPts val="2800"/>
              </a:lnSpc>
            </a:pPr>
            <a:r>
              <a:rPr sz="2400" spc="-10" dirty="0">
                <a:solidFill>
                  <a:srgbClr val="4F7A28"/>
                </a:solidFill>
                <a:latin typeface="Gill Sans MT"/>
                <a:cs typeface="Gill Sans MT"/>
              </a:rPr>
              <a:t>Frequency </a:t>
            </a:r>
            <a:r>
              <a:rPr sz="2400" dirty="0">
                <a:solidFill>
                  <a:srgbClr val="4F7A28"/>
                </a:solidFill>
                <a:latin typeface="Gill Sans MT"/>
                <a:cs typeface="Gill Sans MT"/>
              </a:rPr>
              <a:t>table</a:t>
            </a:r>
            <a:r>
              <a:rPr sz="2400" spc="-45" dirty="0">
                <a:solidFill>
                  <a:srgbClr val="4F7A28"/>
                </a:solidFill>
                <a:latin typeface="Gill Sans MT"/>
                <a:cs typeface="Gill Sans MT"/>
              </a:rPr>
              <a:t> </a:t>
            </a:r>
            <a:r>
              <a:rPr sz="2400" spc="-10" dirty="0">
                <a:solidFill>
                  <a:srgbClr val="4F7A28"/>
                </a:solidFill>
                <a:latin typeface="Gill Sans MT"/>
                <a:cs typeface="Gill Sans MT"/>
              </a:rPr>
              <a:t>for  </a:t>
            </a:r>
            <a:r>
              <a:rPr sz="2400" dirty="0">
                <a:solidFill>
                  <a:srgbClr val="4F7A28"/>
                </a:solidFill>
                <a:latin typeface="Gill Sans MT"/>
                <a:cs typeface="Gill Sans MT"/>
              </a:rPr>
              <a:t>the</a:t>
            </a:r>
            <a:r>
              <a:rPr sz="2400" spc="-100" dirty="0">
                <a:solidFill>
                  <a:srgbClr val="4F7A28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4F7A28"/>
                </a:solidFill>
                <a:latin typeface="Gill Sans MT"/>
                <a:cs typeface="Gill Sans MT"/>
              </a:rPr>
              <a:t>treatments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9788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8935" y="469900"/>
            <a:ext cx="5647055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9060" algn="l"/>
                <a:tab pos="4046220" algn="l"/>
              </a:tabLst>
            </a:pPr>
            <a:r>
              <a:rPr spc="-65" dirty="0"/>
              <a:t>Tabulating	</a:t>
            </a:r>
            <a:r>
              <a:rPr spc="-5" dirty="0"/>
              <a:t>using	</a:t>
            </a:r>
            <a:r>
              <a:rPr spc="-5" dirty="0">
                <a:solidFill>
                  <a:srgbClr val="0061FF"/>
                </a:solidFill>
              </a:rPr>
              <a:t>table()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1841500"/>
            <a:ext cx="11163300" cy="304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066800" marR="5896610">
              <a:lnSpc>
                <a:spcPct val="215899"/>
              </a:lnSpc>
              <a:tabLst>
                <a:tab pos="1402080" algn="l"/>
                <a:tab pos="2743200" algn="l"/>
                <a:tab pos="4084954" algn="l"/>
              </a:tabLst>
            </a:pPr>
            <a:r>
              <a:rPr sz="2200" dirty="0">
                <a:latin typeface="Courier New"/>
                <a:cs typeface="Courier New"/>
              </a:rPr>
              <a:t>&gt;	</a:t>
            </a:r>
            <a:r>
              <a:rPr sz="2200" spc="-5" dirty="0">
                <a:solidFill>
                  <a:srgbClr val="0061FF"/>
                </a:solidFill>
                <a:latin typeface="Courier New"/>
                <a:cs typeface="Courier New"/>
              </a:rPr>
              <a:t>table(</a:t>
            </a:r>
            <a:r>
              <a:rPr sz="2200" spc="-45" dirty="0">
                <a:solidFill>
                  <a:srgbClr val="0061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61FF"/>
                </a:solidFill>
                <a:latin typeface="Courier New"/>
                <a:cs typeface="Courier New"/>
              </a:rPr>
              <a:t>expt$treatment</a:t>
            </a:r>
            <a:r>
              <a:rPr sz="2200" spc="-45" dirty="0">
                <a:solidFill>
                  <a:srgbClr val="0061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61FF"/>
                </a:solidFill>
                <a:latin typeface="Courier New"/>
                <a:cs typeface="Courier New"/>
              </a:rPr>
              <a:t>)  </a:t>
            </a:r>
            <a:r>
              <a:rPr sz="2200" spc="-5" dirty="0">
                <a:latin typeface="Courier New"/>
                <a:cs typeface="Courier New"/>
              </a:rPr>
              <a:t>control	drug1	drug2</a:t>
            </a:r>
            <a:endParaRPr sz="2200">
              <a:latin typeface="Courier New"/>
              <a:cs typeface="Courier New"/>
            </a:endParaRPr>
          </a:p>
          <a:p>
            <a:pPr marL="2072639">
              <a:lnSpc>
                <a:spcPct val="100000"/>
              </a:lnSpc>
              <a:spcBef>
                <a:spcPts val="160"/>
              </a:spcBef>
              <a:tabLst>
                <a:tab pos="3414395" algn="l"/>
                <a:tab pos="4755515" algn="l"/>
              </a:tabLst>
            </a:pPr>
            <a:r>
              <a:rPr sz="2200" dirty="0">
                <a:latin typeface="Courier New"/>
                <a:cs typeface="Courier New"/>
              </a:rPr>
              <a:t>4	4	4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7605" y="53340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latin typeface="Courier New"/>
                <a:cs typeface="Courier New"/>
              </a:rPr>
              <a:t>&gt;	</a:t>
            </a:r>
            <a:r>
              <a:rPr sz="2200" spc="-5" dirty="0">
                <a:solidFill>
                  <a:srgbClr val="0061FF"/>
                </a:solidFill>
                <a:latin typeface="Courier New"/>
                <a:cs typeface="Courier New"/>
              </a:rPr>
              <a:t>table(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6615" y="5334000"/>
            <a:ext cx="25400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61FF"/>
                </a:solidFill>
                <a:latin typeface="Courier New"/>
                <a:cs typeface="Courier New"/>
              </a:rPr>
              <a:t>expt$treatment,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9302" y="5334000"/>
            <a:ext cx="22053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61FF"/>
                </a:solidFill>
                <a:latin typeface="Courier New"/>
                <a:cs typeface="Courier New"/>
              </a:rPr>
              <a:t>expt$gender</a:t>
            </a:r>
            <a:r>
              <a:rPr sz="2200" spc="-95" dirty="0">
                <a:solidFill>
                  <a:srgbClr val="0061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61FF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53416" y="6037579"/>
          <a:ext cx="3230139" cy="147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9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male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female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22225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control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50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50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22225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drug1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50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50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22225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drug2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50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50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244600" y="2514600"/>
            <a:ext cx="5219700" cy="2235200"/>
          </a:xfrm>
          <a:custGeom>
            <a:avLst/>
            <a:gdLst/>
            <a:ahLst/>
            <a:cxnLst/>
            <a:rect l="l" t="t" r="r" b="b"/>
            <a:pathLst>
              <a:path w="5219700" h="2235200">
                <a:moveTo>
                  <a:pt x="0" y="0"/>
                </a:moveTo>
                <a:lnTo>
                  <a:pt x="5219700" y="0"/>
                </a:lnTo>
                <a:lnTo>
                  <a:pt x="52197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06754" y="5462270"/>
            <a:ext cx="2624455" cy="142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800"/>
              </a:lnSpc>
            </a:pPr>
            <a:r>
              <a:rPr sz="2400" spc="-110" dirty="0">
                <a:solidFill>
                  <a:srgbClr val="4F7A28"/>
                </a:solidFill>
                <a:latin typeface="Gill Sans MT"/>
                <a:cs typeface="Gill Sans MT"/>
              </a:rPr>
              <a:t>We </a:t>
            </a:r>
            <a:r>
              <a:rPr sz="2400" dirty="0">
                <a:solidFill>
                  <a:srgbClr val="4F7A28"/>
                </a:solidFill>
                <a:latin typeface="Gill Sans MT"/>
                <a:cs typeface="Gill Sans MT"/>
              </a:rPr>
              <a:t>can get a </a:t>
            </a:r>
            <a:r>
              <a:rPr sz="2400" spc="-15" dirty="0">
                <a:solidFill>
                  <a:srgbClr val="4F7A28"/>
                </a:solidFill>
                <a:latin typeface="Gill Sans MT"/>
                <a:cs typeface="Gill Sans MT"/>
              </a:rPr>
              <a:t>cross  </a:t>
            </a:r>
            <a:r>
              <a:rPr sz="2400" dirty="0">
                <a:solidFill>
                  <a:srgbClr val="4F7A28"/>
                </a:solidFill>
                <a:latin typeface="Gill Sans MT"/>
                <a:cs typeface="Gill Sans MT"/>
              </a:rPr>
              <a:t>tabulation </a:t>
            </a:r>
            <a:r>
              <a:rPr sz="2400" spc="-5" dirty="0">
                <a:solidFill>
                  <a:srgbClr val="4F7A28"/>
                </a:solidFill>
                <a:latin typeface="Gill Sans MT"/>
                <a:cs typeface="Gill Sans MT"/>
              </a:rPr>
              <a:t>simply </a:t>
            </a:r>
            <a:r>
              <a:rPr sz="2400" spc="-15" dirty="0">
                <a:solidFill>
                  <a:srgbClr val="4F7A28"/>
                </a:solidFill>
                <a:latin typeface="Gill Sans MT"/>
                <a:cs typeface="Gill Sans MT"/>
              </a:rPr>
              <a:t>by  </a:t>
            </a:r>
            <a:r>
              <a:rPr sz="2400" dirty="0">
                <a:solidFill>
                  <a:srgbClr val="4F7A28"/>
                </a:solidFill>
                <a:latin typeface="Gill Sans MT"/>
                <a:cs typeface="Gill Sans MT"/>
              </a:rPr>
              <a:t>listing</a:t>
            </a:r>
            <a:r>
              <a:rPr sz="2400" spc="-45" dirty="0">
                <a:solidFill>
                  <a:srgbClr val="4F7A28"/>
                </a:solidFill>
                <a:latin typeface="Gill Sans MT"/>
                <a:cs typeface="Gill Sans MT"/>
              </a:rPr>
              <a:t> </a:t>
            </a:r>
            <a:r>
              <a:rPr sz="2400" spc="-15" dirty="0">
                <a:solidFill>
                  <a:srgbClr val="4F7A28"/>
                </a:solidFill>
                <a:latin typeface="Gill Sans MT"/>
                <a:cs typeface="Gill Sans MT"/>
              </a:rPr>
              <a:t>more</a:t>
            </a:r>
            <a:r>
              <a:rPr sz="2400" spc="-45" dirty="0">
                <a:solidFill>
                  <a:srgbClr val="4F7A28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4F7A28"/>
                </a:solidFill>
                <a:latin typeface="Gill Sans MT"/>
                <a:cs typeface="Gill Sans MT"/>
              </a:rPr>
              <a:t>variables  in the</a:t>
            </a:r>
            <a:r>
              <a:rPr sz="2400" spc="-100" dirty="0">
                <a:solidFill>
                  <a:srgbClr val="4F7A28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4F7A28"/>
                </a:solidFill>
                <a:latin typeface="Gill Sans MT"/>
                <a:cs typeface="Gill Sans MT"/>
              </a:rPr>
              <a:t>input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44600" y="4965700"/>
            <a:ext cx="7289800" cy="2857500"/>
          </a:xfrm>
          <a:custGeom>
            <a:avLst/>
            <a:gdLst/>
            <a:ahLst/>
            <a:cxnLst/>
            <a:rect l="l" t="t" r="r" b="b"/>
            <a:pathLst>
              <a:path w="7289800" h="2857500">
                <a:moveTo>
                  <a:pt x="0" y="0"/>
                </a:moveTo>
                <a:lnTo>
                  <a:pt x="7289800" y="0"/>
                </a:lnTo>
                <a:lnTo>
                  <a:pt x="7289800" y="2857500"/>
                </a:ln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3100" y="1841500"/>
            <a:ext cx="11163300" cy="3048000"/>
          </a:xfrm>
          <a:custGeom>
            <a:avLst/>
            <a:gdLst/>
            <a:ahLst/>
            <a:cxnLst/>
            <a:rect l="l" t="t" r="r" b="b"/>
            <a:pathLst>
              <a:path w="11163300" h="3048000">
                <a:moveTo>
                  <a:pt x="0" y="0"/>
                </a:moveTo>
                <a:lnTo>
                  <a:pt x="11163300" y="0"/>
                </a:lnTo>
                <a:lnTo>
                  <a:pt x="11163300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8738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1378" y="190500"/>
            <a:ext cx="2082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61FF"/>
                </a:solidFill>
                <a:latin typeface="Courier New"/>
                <a:cs typeface="Courier New"/>
              </a:rPr>
              <a:t>expt$treatment,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6304" y="190500"/>
            <a:ext cx="194627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95780" algn="l"/>
              </a:tabLst>
            </a:pPr>
            <a:r>
              <a:rPr sz="1800" spc="-5" dirty="0">
                <a:solidFill>
                  <a:srgbClr val="0061FF"/>
                </a:solidFill>
                <a:latin typeface="Courier New"/>
                <a:cs typeface="Courier New"/>
              </a:rPr>
              <a:t>expt$gende</a:t>
            </a:r>
            <a:r>
              <a:rPr sz="1800" dirty="0">
                <a:solidFill>
                  <a:srgbClr val="0061FF"/>
                </a:solidFill>
                <a:latin typeface="Courier New"/>
                <a:cs typeface="Courier New"/>
              </a:rPr>
              <a:t>r	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905" y="190500"/>
            <a:ext cx="249491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800" dirty="0">
                <a:latin typeface="Courier New"/>
                <a:cs typeface="Courier New"/>
              </a:rPr>
              <a:t>&gt;	</a:t>
            </a:r>
            <a:r>
              <a:rPr sz="1800" spc="-5" dirty="0">
                <a:solidFill>
                  <a:srgbClr val="0061FF"/>
                </a:solidFill>
                <a:latin typeface="Courier New"/>
                <a:cs typeface="Courier New"/>
              </a:rPr>
              <a:t>table(</a:t>
            </a:r>
            <a:r>
              <a:rPr sz="1800" spc="-95" dirty="0">
                <a:solidFill>
                  <a:srgbClr val="0061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61FF"/>
                </a:solidFill>
                <a:latin typeface="Courier New"/>
                <a:cs typeface="Courier New"/>
              </a:rPr>
              <a:t>expt$age,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86385" algn="l"/>
                <a:tab pos="698500" algn="l"/>
                <a:tab pos="972819" algn="l"/>
              </a:tabLst>
            </a:pPr>
            <a:r>
              <a:rPr sz="1800" dirty="0">
                <a:latin typeface="Courier New"/>
                <a:cs typeface="Courier New"/>
              </a:rPr>
              <a:t>,	,	=	male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09746" y="1366519"/>
          <a:ext cx="3062471" cy="303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control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R="6096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drug1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R="6096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drug2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R="14604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22225">
                        <a:lnSpc>
                          <a:spcPts val="21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1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1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1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22225">
                        <a:lnSpc>
                          <a:spcPts val="205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23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22225">
                        <a:lnSpc>
                          <a:spcPts val="21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24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1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1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1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22225">
                        <a:lnSpc>
                          <a:spcPts val="205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25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22225">
                        <a:lnSpc>
                          <a:spcPts val="205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26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22225">
                        <a:lnSpc>
                          <a:spcPts val="21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28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1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1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1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22225">
                        <a:lnSpc>
                          <a:spcPts val="205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29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22225">
                        <a:lnSpc>
                          <a:spcPts val="21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30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1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1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1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44905" y="4648200"/>
            <a:ext cx="1809114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6385" algn="l"/>
                <a:tab pos="698500" algn="l"/>
                <a:tab pos="972819" algn="l"/>
              </a:tabLst>
            </a:pPr>
            <a:r>
              <a:rPr sz="1800" dirty="0">
                <a:latin typeface="Courier New"/>
                <a:cs typeface="Courier New"/>
              </a:rPr>
              <a:t>,	,	=	female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09746" y="5532120"/>
          <a:ext cx="3062471" cy="3022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5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control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R="6096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drug1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R="6096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drug2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R="14604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22225">
                        <a:lnSpc>
                          <a:spcPts val="205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49">
                <a:tc>
                  <a:txBody>
                    <a:bodyPr/>
                    <a:lstStyle/>
                    <a:p>
                      <a:pPr marL="22225">
                        <a:lnSpc>
                          <a:spcPts val="21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23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1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1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1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22225">
                        <a:lnSpc>
                          <a:spcPts val="205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24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22225">
                        <a:lnSpc>
                          <a:spcPts val="205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25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22225">
                        <a:lnSpc>
                          <a:spcPts val="21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26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1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1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1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22225">
                        <a:lnSpc>
                          <a:spcPts val="205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28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22225">
                        <a:lnSpc>
                          <a:spcPts val="21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29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1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1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1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22225">
                        <a:lnSpc>
                          <a:spcPts val="205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30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386323" y="1461769"/>
            <a:ext cx="2808605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800"/>
              </a:lnSpc>
            </a:pPr>
            <a:r>
              <a:rPr sz="2400" spc="-5" dirty="0">
                <a:solidFill>
                  <a:srgbClr val="4F7A28"/>
                </a:solidFill>
                <a:latin typeface="Gill Sans MT"/>
                <a:cs typeface="Gill Sans MT"/>
              </a:rPr>
              <a:t>Adding </a:t>
            </a:r>
            <a:r>
              <a:rPr sz="2400" dirty="0">
                <a:solidFill>
                  <a:srgbClr val="4F7A28"/>
                </a:solidFill>
                <a:latin typeface="Gill Sans MT"/>
                <a:cs typeface="Gill Sans MT"/>
              </a:rPr>
              <a:t>a</a:t>
            </a:r>
            <a:r>
              <a:rPr sz="2400" spc="-55" dirty="0">
                <a:solidFill>
                  <a:srgbClr val="4F7A28"/>
                </a:solidFill>
                <a:latin typeface="Gill Sans MT"/>
                <a:cs typeface="Gill Sans MT"/>
              </a:rPr>
              <a:t> </a:t>
            </a:r>
            <a:r>
              <a:rPr sz="2400" spc="-10" dirty="0">
                <a:solidFill>
                  <a:srgbClr val="4F7A28"/>
                </a:solidFill>
                <a:latin typeface="Gill Sans MT"/>
                <a:cs typeface="Gill Sans MT"/>
              </a:rPr>
              <a:t>third</a:t>
            </a:r>
            <a:r>
              <a:rPr sz="2400" spc="-30" dirty="0">
                <a:solidFill>
                  <a:srgbClr val="4F7A28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4F7A28"/>
                </a:solidFill>
                <a:latin typeface="Gill Sans MT"/>
                <a:cs typeface="Gill Sans MT"/>
              </a:rPr>
              <a:t>variable  </a:t>
            </a:r>
            <a:r>
              <a:rPr sz="2400" spc="-10" dirty="0">
                <a:solidFill>
                  <a:srgbClr val="4F7A28"/>
                </a:solidFill>
                <a:latin typeface="Gill Sans MT"/>
                <a:cs typeface="Gill Sans MT"/>
              </a:rPr>
              <a:t>gives </a:t>
            </a:r>
            <a:r>
              <a:rPr sz="2400" dirty="0">
                <a:solidFill>
                  <a:srgbClr val="4F7A28"/>
                </a:solidFill>
                <a:latin typeface="Gill Sans MT"/>
                <a:cs typeface="Gill Sans MT"/>
              </a:rPr>
              <a:t>a </a:t>
            </a:r>
            <a:r>
              <a:rPr sz="2400" spc="-10" dirty="0">
                <a:solidFill>
                  <a:srgbClr val="4F7A28"/>
                </a:solidFill>
                <a:latin typeface="Gill Sans MT"/>
                <a:cs typeface="Gill Sans MT"/>
              </a:rPr>
              <a:t>three </a:t>
            </a:r>
            <a:r>
              <a:rPr sz="2400" spc="-35" dirty="0">
                <a:solidFill>
                  <a:srgbClr val="4F7A28"/>
                </a:solidFill>
                <a:latin typeface="Gill Sans MT"/>
                <a:cs typeface="Gill Sans MT"/>
              </a:rPr>
              <a:t>way  </a:t>
            </a:r>
            <a:r>
              <a:rPr sz="2400" spc="-5" dirty="0">
                <a:solidFill>
                  <a:srgbClr val="4F7A28"/>
                </a:solidFill>
                <a:latin typeface="Gill Sans MT"/>
                <a:cs typeface="Gill Sans MT"/>
              </a:rPr>
              <a:t>cross-tabulation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497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0" y="469900"/>
            <a:ext cx="876300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9060" algn="l"/>
                <a:tab pos="4046220" algn="l"/>
              </a:tabLst>
            </a:pPr>
            <a:r>
              <a:rPr spc="-65" dirty="0"/>
              <a:t>Tabulating	</a:t>
            </a:r>
            <a:r>
              <a:rPr spc="-5" dirty="0"/>
              <a:t>using	</a:t>
            </a:r>
            <a:r>
              <a:rPr spc="-5" dirty="0">
                <a:solidFill>
                  <a:srgbClr val="0061FF"/>
                </a:solidFill>
              </a:rPr>
              <a:t>table()</a:t>
            </a:r>
            <a:r>
              <a:rPr lang="en-US" spc="-5" dirty="0">
                <a:solidFill>
                  <a:srgbClr val="0061FF"/>
                </a:solidFill>
              </a:rPr>
              <a:t> </a:t>
            </a:r>
            <a:r>
              <a:rPr lang="en-US" spc="-5" dirty="0"/>
              <a:t>and</a:t>
            </a:r>
            <a:r>
              <a:rPr lang="en-US" spc="-5" dirty="0">
                <a:solidFill>
                  <a:srgbClr val="0061FF"/>
                </a:solidFill>
              </a:rPr>
              <a:t> sort()</a:t>
            </a:r>
            <a:endParaRPr spc="-5" dirty="0">
              <a:solidFill>
                <a:srgbClr val="0061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0304" y="2832100"/>
            <a:ext cx="7733896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335280" algn="l"/>
              </a:tabLst>
            </a:pPr>
            <a:r>
              <a:rPr sz="2200" dirty="0">
                <a:latin typeface="Courier New"/>
                <a:cs typeface="Courier New"/>
              </a:rPr>
              <a:t>&gt;	</a:t>
            </a:r>
            <a:r>
              <a:rPr lang="en-US" sz="2200" dirty="0">
                <a:solidFill>
                  <a:srgbClr val="0000FF"/>
                </a:solidFill>
                <a:latin typeface="Courier New"/>
                <a:cs typeface="Courier New"/>
              </a:rPr>
              <a:t>sort(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table( </a:t>
            </a:r>
            <a:r>
              <a:rPr lang="en-US" sz="2200" spc="-5" dirty="0">
                <a:solidFill>
                  <a:srgbClr val="0000FF"/>
                </a:solidFill>
                <a:latin typeface="Courier New"/>
                <a:cs typeface="Courier New"/>
              </a:rPr>
              <a:t>driving$errors_time2</a:t>
            </a:r>
            <a:r>
              <a:rPr sz="22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sz="2200" dirty="0">
                <a:solidFill>
                  <a:srgbClr val="0000FF"/>
                </a:solidFill>
                <a:latin typeface="Courier New"/>
                <a:cs typeface="Courier New"/>
              </a:rPr>
              <a:t> )</a:t>
            </a:r>
            <a:endParaRPr sz="22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44600" y="2514600"/>
            <a:ext cx="8229600" cy="2667000"/>
          </a:xfrm>
          <a:custGeom>
            <a:avLst/>
            <a:gdLst/>
            <a:ahLst/>
            <a:cxnLst/>
            <a:rect l="l" t="t" r="r" b="b"/>
            <a:pathLst>
              <a:path w="5219700" h="2235200">
                <a:moveTo>
                  <a:pt x="0" y="0"/>
                </a:moveTo>
                <a:lnTo>
                  <a:pt x="5219700" y="0"/>
                </a:lnTo>
                <a:lnTo>
                  <a:pt x="52197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 descr="Screen Shot 2017-02-28 at 12.27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3657600"/>
            <a:ext cx="6477000" cy="958766"/>
          </a:xfrm>
          <a:prstGeom prst="rect">
            <a:avLst/>
          </a:prstGeom>
        </p:spPr>
      </p:pic>
      <p:sp>
        <p:nvSpPr>
          <p:cNvPr id="11" name="object 3"/>
          <p:cNvSpPr txBox="1"/>
          <p:nvPr/>
        </p:nvSpPr>
        <p:spPr>
          <a:xfrm>
            <a:off x="1740304" y="5880100"/>
            <a:ext cx="773389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335280" algn="l"/>
              </a:tabLst>
            </a:pPr>
            <a:r>
              <a:rPr sz="2200" dirty="0">
                <a:latin typeface="Courier New"/>
                <a:cs typeface="Courier New"/>
              </a:rPr>
              <a:t>&gt;	</a:t>
            </a:r>
            <a:r>
              <a:rPr lang="en-US" sz="2200" dirty="0">
                <a:solidFill>
                  <a:srgbClr val="0000FF"/>
                </a:solidFill>
                <a:latin typeface="Courier New"/>
                <a:cs typeface="Courier New"/>
              </a:rPr>
              <a:t>sort(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table( </a:t>
            </a:r>
            <a:r>
              <a:rPr lang="en-US" sz="2200" spc="-5" dirty="0">
                <a:solidFill>
                  <a:srgbClr val="0000FF"/>
                </a:solidFill>
                <a:latin typeface="Courier New"/>
                <a:cs typeface="Courier New"/>
              </a:rPr>
              <a:t>driving$errors_time2</a:t>
            </a:r>
            <a:r>
              <a:rPr sz="22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sz="2200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lang="en-US" sz="2200" b="1" dirty="0">
                <a:solidFill>
                  <a:srgbClr val="0000FF"/>
                </a:solidFill>
                <a:latin typeface="Courier New"/>
                <a:cs typeface="Courier New"/>
              </a:rPr>
              <a:t>decreasing=T </a:t>
            </a:r>
            <a:r>
              <a:rPr lang="en-US" sz="220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2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12" name="object 7"/>
          <p:cNvSpPr/>
          <p:nvPr/>
        </p:nvSpPr>
        <p:spPr>
          <a:xfrm>
            <a:off x="1244600" y="5562600"/>
            <a:ext cx="8229600" cy="2667000"/>
          </a:xfrm>
          <a:custGeom>
            <a:avLst/>
            <a:gdLst/>
            <a:ahLst/>
            <a:cxnLst/>
            <a:rect l="l" t="t" r="r" b="b"/>
            <a:pathLst>
              <a:path w="5219700" h="2235200">
                <a:moveTo>
                  <a:pt x="0" y="0"/>
                </a:moveTo>
                <a:lnTo>
                  <a:pt x="5219700" y="0"/>
                </a:lnTo>
                <a:lnTo>
                  <a:pt x="52197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12" descr="Screen Shot 2017-02-28 at 12.2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6934200"/>
            <a:ext cx="6324600" cy="83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5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6205">
              <a:lnSpc>
                <a:spcPct val="100000"/>
              </a:lnSpc>
            </a:pPr>
            <a:r>
              <a:rPr spc="-5" dirty="0"/>
              <a:t>Matrices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2600" y="1765300"/>
            <a:ext cx="7467600" cy="2159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533400" marR="1050925" algn="ctr">
              <a:lnSpc>
                <a:spcPts val="2800"/>
              </a:lnSpc>
            </a:pP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Matrices </a:t>
            </a:r>
            <a:r>
              <a:rPr sz="2400" spc="-20" dirty="0">
                <a:solidFill>
                  <a:srgbClr val="E63B7A"/>
                </a:solidFill>
                <a:latin typeface="Gill Sans MT"/>
                <a:cs typeface="Gill Sans MT"/>
              </a:rPr>
              <a:t>are (like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data frames) organised into  </a:t>
            </a:r>
            <a:r>
              <a:rPr sz="2400" spc="-25" dirty="0">
                <a:solidFill>
                  <a:srgbClr val="E63B7A"/>
                </a:solidFill>
                <a:latin typeface="Gill Sans MT"/>
                <a:cs typeface="Gill Sans MT"/>
              </a:rPr>
              <a:t>rows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and columns, but all of the values </a:t>
            </a:r>
            <a:r>
              <a:rPr sz="2400" spc="-10" dirty="0">
                <a:solidFill>
                  <a:srgbClr val="E63B7A"/>
                </a:solidFill>
                <a:latin typeface="Gill Sans MT"/>
                <a:cs typeface="Gill Sans MT"/>
              </a:rPr>
              <a:t>must</a:t>
            </a:r>
            <a:r>
              <a:rPr sz="2400" spc="-295" dirty="0">
                <a:solidFill>
                  <a:srgbClr val="E63B7A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be  the same type </a:t>
            </a:r>
            <a:r>
              <a:rPr sz="2400" spc="5" dirty="0">
                <a:solidFill>
                  <a:srgbClr val="E63B7A"/>
                </a:solidFill>
                <a:latin typeface="Gill Sans MT"/>
                <a:cs typeface="Gill Sans MT"/>
              </a:rPr>
              <a:t>(e.g.,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all </a:t>
            </a:r>
            <a:r>
              <a:rPr sz="2400" spc="-5" dirty="0">
                <a:solidFill>
                  <a:srgbClr val="E63B7A"/>
                </a:solidFill>
                <a:latin typeface="Gill Sans MT"/>
                <a:cs typeface="Gill Sans MT"/>
              </a:rPr>
              <a:t>numbers)...</a:t>
            </a:r>
            <a:r>
              <a:rPr sz="2400" spc="-490" dirty="0">
                <a:solidFill>
                  <a:srgbClr val="E63B7A"/>
                </a:solidFill>
                <a:latin typeface="Gill Sans MT"/>
                <a:cs typeface="Gill Sans MT"/>
              </a:rPr>
              <a:t> </a:t>
            </a:r>
            <a:r>
              <a:rPr sz="2400" spc="-45" dirty="0">
                <a:solidFill>
                  <a:srgbClr val="E63B7A"/>
                </a:solidFill>
                <a:latin typeface="Gill Sans MT"/>
                <a:cs typeface="Gill Sans MT"/>
              </a:rPr>
              <a:t>they’re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handy  </a:t>
            </a:r>
            <a:r>
              <a:rPr sz="2400" spc="-10" dirty="0">
                <a:solidFill>
                  <a:srgbClr val="E63B7A"/>
                </a:solidFill>
                <a:latin typeface="Gill Sans MT"/>
                <a:cs typeface="Gill Sans MT"/>
              </a:rPr>
              <a:t>for </a:t>
            </a:r>
            <a:r>
              <a:rPr sz="2400" spc="-5" dirty="0">
                <a:solidFill>
                  <a:srgbClr val="E63B7A"/>
                </a:solidFill>
                <a:latin typeface="Gill Sans MT"/>
                <a:cs typeface="Gill Sans MT"/>
              </a:rPr>
              <a:t>numerical</a:t>
            </a:r>
            <a:r>
              <a:rPr sz="2400" spc="-70" dirty="0">
                <a:solidFill>
                  <a:srgbClr val="E63B7A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computations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0137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0125" algn="l"/>
              </a:tabLst>
            </a:pPr>
            <a:r>
              <a:rPr spc="-155" dirty="0"/>
              <a:t>Try	</a:t>
            </a:r>
            <a:r>
              <a:rPr spc="-5" dirty="0"/>
              <a:t>it </a:t>
            </a:r>
            <a:r>
              <a:rPr spc="-15" dirty="0"/>
              <a:t>yourself </a:t>
            </a:r>
            <a:r>
              <a:rPr spc="-35" dirty="0"/>
              <a:t>(Exercise</a:t>
            </a:r>
            <a:r>
              <a:rPr spc="-15" dirty="0"/>
              <a:t> </a:t>
            </a:r>
            <a:r>
              <a:rPr spc="-5" dirty="0"/>
              <a:t>2.1.3)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 descr="Green_Toad_thinkin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4724400"/>
            <a:ext cx="3298021" cy="454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020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00"/>
            <a:ext cx="13004800" cy="9740900"/>
          </a:xfrm>
          <a:custGeom>
            <a:avLst/>
            <a:gdLst/>
            <a:ahLst/>
            <a:cxnLst/>
            <a:rect l="l" t="t" r="r" b="b"/>
            <a:pathLst>
              <a:path w="13004800" h="9740900">
                <a:moveTo>
                  <a:pt x="0" y="97409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9740900"/>
                </a:lnTo>
                <a:lnTo>
                  <a:pt x="0" y="9740900"/>
                </a:lnTo>
                <a:close/>
              </a:path>
            </a:pathLst>
          </a:custGeom>
          <a:solidFill>
            <a:srgbClr val="F9D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000" y="4343400"/>
            <a:ext cx="7848599" cy="710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27785">
              <a:lnSpc>
                <a:spcPts val="5500"/>
              </a:lnSpc>
              <a:tabLst>
                <a:tab pos="3001645" algn="l"/>
                <a:tab pos="4136390" algn="l"/>
                <a:tab pos="4558665" algn="l"/>
              </a:tabLst>
            </a:pPr>
            <a:r>
              <a:rPr dirty="0"/>
              <a:t>Co</a:t>
            </a:r>
            <a:r>
              <a:rPr spc="-50" dirty="0"/>
              <a:t>r</a:t>
            </a:r>
            <a:r>
              <a:rPr spc="-100" dirty="0"/>
              <a:t>r</a:t>
            </a:r>
            <a:r>
              <a:rPr dirty="0"/>
              <a:t>e</a:t>
            </a:r>
            <a:r>
              <a:rPr spc="-5" dirty="0"/>
              <a:t>l</a:t>
            </a:r>
            <a:r>
              <a:rPr dirty="0"/>
              <a:t>at</a:t>
            </a:r>
            <a:r>
              <a:rPr spc="-5" dirty="0"/>
              <a:t>i</a:t>
            </a:r>
            <a:r>
              <a:rPr dirty="0"/>
              <a:t>ng</a:t>
            </a:r>
            <a:r>
              <a:rPr lang="en-US" dirty="0"/>
              <a:t> </a:t>
            </a:r>
            <a:r>
              <a:rPr dirty="0"/>
              <a:t>t</a:t>
            </a:r>
            <a:r>
              <a:rPr spc="-100" dirty="0"/>
              <a:t>w</a:t>
            </a:r>
            <a:r>
              <a:rPr dirty="0"/>
              <a:t>o	var</a:t>
            </a:r>
            <a:r>
              <a:rPr spc="-5" dirty="0"/>
              <a:t>i</a:t>
            </a:r>
            <a:r>
              <a:rPr dirty="0"/>
              <a:t>ab</a:t>
            </a:r>
            <a:r>
              <a:rPr spc="-5" dirty="0"/>
              <a:t>l</a:t>
            </a:r>
            <a:r>
              <a:rPr dirty="0"/>
              <a:t>es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6620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4395">
              <a:lnSpc>
                <a:spcPct val="100000"/>
              </a:lnSpc>
            </a:pPr>
            <a:r>
              <a:rPr spc="-15" dirty="0"/>
              <a:t>Correlations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2070100"/>
            <a:ext cx="6642100" cy="1549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375920" marR="926465">
              <a:lnSpc>
                <a:spcPts val="2800"/>
              </a:lnSpc>
              <a:tabLst>
                <a:tab pos="5514340" algn="l"/>
              </a:tabLst>
            </a:pPr>
            <a:r>
              <a:rPr sz="2400" spc="-5" dirty="0">
                <a:latin typeface="Lucida Console"/>
                <a:cs typeface="Lucida Console"/>
              </a:rPr>
              <a:t>&gt;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cor( expt$happy,</a:t>
            </a:r>
            <a:r>
              <a:rPr sz="2400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expt$sad</a:t>
            </a:r>
            <a:r>
              <a:rPr sz="2400" dirty="0">
                <a:solidFill>
                  <a:srgbClr val="0061FF"/>
                </a:solidFill>
                <a:latin typeface="Lucida Console"/>
                <a:cs typeface="Lucida Console"/>
              </a:rPr>
              <a:t>	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)  </a:t>
            </a:r>
            <a:r>
              <a:rPr sz="2400" spc="-5" dirty="0">
                <a:latin typeface="Lucida Console"/>
                <a:cs typeface="Lucida Console"/>
              </a:rPr>
              <a:t>[1]</a:t>
            </a:r>
            <a:r>
              <a:rPr sz="2400" spc="-6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-0.7331656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8977" y="2635250"/>
            <a:ext cx="2458720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4F7A28"/>
                </a:solidFill>
                <a:latin typeface="Gill Sans MT"/>
                <a:cs typeface="Gill Sans MT"/>
              </a:rPr>
              <a:t>Pearson</a:t>
            </a:r>
            <a:r>
              <a:rPr sz="2400" spc="-55" dirty="0">
                <a:solidFill>
                  <a:srgbClr val="4F7A28"/>
                </a:solidFill>
                <a:latin typeface="Gill Sans MT"/>
                <a:cs typeface="Gill Sans MT"/>
              </a:rPr>
              <a:t> </a:t>
            </a:r>
            <a:r>
              <a:rPr sz="2400" spc="-10" dirty="0">
                <a:solidFill>
                  <a:srgbClr val="4F7A28"/>
                </a:solidFill>
                <a:latin typeface="Gill Sans MT"/>
                <a:cs typeface="Gill Sans MT"/>
              </a:rPr>
              <a:t>correlation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8869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4395">
              <a:lnSpc>
                <a:spcPct val="100000"/>
              </a:lnSpc>
            </a:pPr>
            <a:r>
              <a:rPr spc="-15" dirty="0"/>
              <a:t>Correlations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0" y="1816100"/>
            <a:ext cx="12484100" cy="189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876300" marR="6277610">
              <a:lnSpc>
                <a:spcPts val="2800"/>
              </a:lnSpc>
              <a:spcBef>
                <a:spcPts val="2050"/>
              </a:spcBef>
              <a:tabLst>
                <a:tab pos="6014720" algn="l"/>
              </a:tabLst>
            </a:pPr>
            <a:r>
              <a:rPr sz="2400" spc="-5" dirty="0">
                <a:latin typeface="Lucida Console"/>
                <a:cs typeface="Lucida Console"/>
              </a:rPr>
              <a:t>&gt;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cor( expt$happy,</a:t>
            </a:r>
            <a:r>
              <a:rPr sz="2400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expt$sad</a:t>
            </a:r>
            <a:r>
              <a:rPr sz="2400" dirty="0">
                <a:solidFill>
                  <a:srgbClr val="0061FF"/>
                </a:solidFill>
                <a:latin typeface="Lucida Console"/>
                <a:cs typeface="Lucida Console"/>
              </a:rPr>
              <a:t>	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)  </a:t>
            </a:r>
            <a:r>
              <a:rPr sz="2400" spc="-5" dirty="0">
                <a:latin typeface="Lucida Console"/>
                <a:cs typeface="Lucida Console"/>
              </a:rPr>
              <a:t>[1]</a:t>
            </a:r>
            <a:r>
              <a:rPr sz="2400" spc="-6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-0.7331656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000" y="3733800"/>
            <a:ext cx="9829800" cy="1549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375920" marR="627380">
              <a:lnSpc>
                <a:spcPts val="2800"/>
              </a:lnSpc>
              <a:tabLst>
                <a:tab pos="5697855" algn="l"/>
              </a:tabLst>
            </a:pPr>
            <a:r>
              <a:rPr sz="2400" spc="-5" dirty="0">
                <a:latin typeface="Lucida Console"/>
                <a:cs typeface="Lucida Console"/>
              </a:rPr>
              <a:t>&gt;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cor(</a:t>
            </a:r>
            <a:r>
              <a:rPr sz="2400" spc="45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expt$happy,</a:t>
            </a:r>
            <a:r>
              <a:rPr sz="2400" spc="25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expt$sad,	method="spearman"</a:t>
            </a:r>
            <a:r>
              <a:rPr sz="2400" spc="-35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)  </a:t>
            </a:r>
            <a:r>
              <a:rPr sz="2400" spc="-5" dirty="0">
                <a:latin typeface="Lucida Console"/>
                <a:cs typeface="Lucida Console"/>
              </a:rPr>
              <a:t>[1]</a:t>
            </a:r>
            <a:r>
              <a:rPr sz="2400" spc="-6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-0.7075317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000" y="2070100"/>
            <a:ext cx="6642100" cy="1549400"/>
          </a:xfrm>
          <a:custGeom>
            <a:avLst/>
            <a:gdLst/>
            <a:ahLst/>
            <a:cxnLst/>
            <a:rect l="l" t="t" r="r" b="b"/>
            <a:pathLst>
              <a:path w="6642100" h="1549400">
                <a:moveTo>
                  <a:pt x="0" y="0"/>
                </a:moveTo>
                <a:lnTo>
                  <a:pt x="6642100" y="0"/>
                </a:lnTo>
                <a:lnTo>
                  <a:pt x="6642100" y="1549400"/>
                </a:lnTo>
                <a:lnTo>
                  <a:pt x="0" y="1549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00" y="1816100"/>
            <a:ext cx="12484100" cy="1892300"/>
          </a:xfrm>
          <a:custGeom>
            <a:avLst/>
            <a:gdLst/>
            <a:ahLst/>
            <a:cxnLst/>
            <a:rect l="l" t="t" r="r" b="b"/>
            <a:pathLst>
              <a:path w="12484100" h="1892300">
                <a:moveTo>
                  <a:pt x="0" y="0"/>
                </a:moveTo>
                <a:lnTo>
                  <a:pt x="12484100" y="0"/>
                </a:lnTo>
                <a:lnTo>
                  <a:pt x="12484100" y="1892300"/>
                </a:lnTo>
                <a:lnTo>
                  <a:pt x="0" y="1892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2476" y="4141470"/>
            <a:ext cx="1391285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9375">
              <a:lnSpc>
                <a:spcPts val="2800"/>
              </a:lnSpc>
            </a:pPr>
            <a:r>
              <a:rPr sz="2400" dirty="0">
                <a:solidFill>
                  <a:srgbClr val="4F7A28"/>
                </a:solidFill>
                <a:latin typeface="Gill Sans MT"/>
                <a:cs typeface="Gill Sans MT"/>
              </a:rPr>
              <a:t>Spearman  co</a:t>
            </a:r>
            <a:r>
              <a:rPr sz="2400" spc="-25" dirty="0">
                <a:solidFill>
                  <a:srgbClr val="4F7A28"/>
                </a:solidFill>
                <a:latin typeface="Gill Sans MT"/>
                <a:cs typeface="Gill Sans MT"/>
              </a:rPr>
              <a:t>r</a:t>
            </a:r>
            <a:r>
              <a:rPr sz="2400" spc="-50" dirty="0">
                <a:solidFill>
                  <a:srgbClr val="4F7A28"/>
                </a:solidFill>
                <a:latin typeface="Gill Sans MT"/>
                <a:cs typeface="Gill Sans MT"/>
              </a:rPr>
              <a:t>r</a:t>
            </a:r>
            <a:r>
              <a:rPr sz="2400" dirty="0">
                <a:solidFill>
                  <a:srgbClr val="4F7A28"/>
                </a:solidFill>
                <a:latin typeface="Gill Sans MT"/>
                <a:cs typeface="Gill Sans MT"/>
              </a:rPr>
              <a:t>elation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70741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4395">
              <a:lnSpc>
                <a:spcPct val="100000"/>
              </a:lnSpc>
            </a:pPr>
            <a:r>
              <a:rPr spc="-15" dirty="0"/>
              <a:t>Correlations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0" y="1816100"/>
            <a:ext cx="12484100" cy="356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876300" marR="6277610">
              <a:lnSpc>
                <a:spcPts val="2800"/>
              </a:lnSpc>
              <a:spcBef>
                <a:spcPts val="2050"/>
              </a:spcBef>
              <a:tabLst>
                <a:tab pos="6014720" algn="l"/>
              </a:tabLst>
            </a:pPr>
            <a:r>
              <a:rPr sz="2400" spc="-5" dirty="0">
                <a:latin typeface="Lucida Console"/>
                <a:cs typeface="Lucida Console"/>
              </a:rPr>
              <a:t>&gt;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cor( expt$happy,</a:t>
            </a:r>
            <a:r>
              <a:rPr sz="2400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expt$sad</a:t>
            </a:r>
            <a:r>
              <a:rPr sz="2400" dirty="0">
                <a:solidFill>
                  <a:srgbClr val="0061FF"/>
                </a:solidFill>
                <a:latin typeface="Lucida Console"/>
                <a:cs typeface="Lucida Console"/>
              </a:rPr>
              <a:t>	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)  </a:t>
            </a:r>
            <a:r>
              <a:rPr sz="2400" spc="-5" dirty="0">
                <a:latin typeface="Lucida Console"/>
                <a:cs typeface="Lucida Console"/>
              </a:rPr>
              <a:t>[1]</a:t>
            </a:r>
            <a:r>
              <a:rPr sz="2400" spc="-6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-0.7331656</a:t>
            </a:r>
            <a:endParaRPr sz="2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876300" marR="2790825">
              <a:lnSpc>
                <a:spcPts val="2800"/>
              </a:lnSpc>
              <a:spcBef>
                <a:spcPts val="2030"/>
              </a:spcBef>
              <a:tabLst>
                <a:tab pos="6198235" algn="l"/>
              </a:tabLst>
            </a:pPr>
            <a:r>
              <a:rPr sz="2400" spc="-5" dirty="0">
                <a:latin typeface="Lucida Console"/>
                <a:cs typeface="Lucida Console"/>
              </a:rPr>
              <a:t>&gt;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cor(</a:t>
            </a:r>
            <a:r>
              <a:rPr sz="2400" spc="45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expt$happy,</a:t>
            </a:r>
            <a:r>
              <a:rPr sz="2400" spc="25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expt$sad,	method="spearman"</a:t>
            </a:r>
            <a:r>
              <a:rPr sz="2400" spc="-35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)  </a:t>
            </a:r>
            <a:r>
              <a:rPr sz="2400" spc="-5" dirty="0">
                <a:latin typeface="Lucida Console"/>
                <a:cs typeface="Lucida Console"/>
              </a:rPr>
              <a:t>[1]</a:t>
            </a:r>
            <a:r>
              <a:rPr sz="2400" spc="-6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-0.7075317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000" y="5397500"/>
            <a:ext cx="9829800" cy="1549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375920" marR="810895">
              <a:lnSpc>
                <a:spcPts val="2800"/>
              </a:lnSpc>
              <a:tabLst>
                <a:tab pos="5697855" algn="l"/>
              </a:tabLst>
            </a:pPr>
            <a:r>
              <a:rPr sz="2400" spc="-5" dirty="0">
                <a:latin typeface="Lucida Console"/>
                <a:cs typeface="Lucida Console"/>
              </a:rPr>
              <a:t>&gt; </a:t>
            </a:r>
            <a:r>
              <a:rPr sz="2400" spc="-5" dirty="0">
                <a:solidFill>
                  <a:srgbClr val="0056D6"/>
                </a:solidFill>
                <a:latin typeface="Lucida Console"/>
                <a:cs typeface="Lucida Console"/>
              </a:rPr>
              <a:t>cor(</a:t>
            </a:r>
            <a:r>
              <a:rPr sz="2400" spc="45" dirty="0">
                <a:solidFill>
                  <a:srgbClr val="0056D6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56D6"/>
                </a:solidFill>
                <a:latin typeface="Lucida Console"/>
                <a:cs typeface="Lucida Console"/>
              </a:rPr>
              <a:t>expt$happy,</a:t>
            </a:r>
            <a:r>
              <a:rPr sz="2400" spc="25" dirty="0">
                <a:solidFill>
                  <a:srgbClr val="0056D6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56D6"/>
                </a:solidFill>
                <a:latin typeface="Lucida Console"/>
                <a:cs typeface="Lucida Console"/>
              </a:rPr>
              <a:t>expt$sad,	method="kendall"</a:t>
            </a:r>
            <a:r>
              <a:rPr sz="2400" spc="-35" dirty="0">
                <a:solidFill>
                  <a:srgbClr val="0056D6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56D6"/>
                </a:solidFill>
                <a:latin typeface="Lucida Console"/>
                <a:cs typeface="Lucida Console"/>
              </a:rPr>
              <a:t>)  </a:t>
            </a:r>
            <a:r>
              <a:rPr sz="2400" spc="-5" dirty="0">
                <a:latin typeface="Lucida Console"/>
                <a:cs typeface="Lucida Console"/>
              </a:rPr>
              <a:t>[1]</a:t>
            </a:r>
            <a:r>
              <a:rPr sz="2400" spc="-6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-0.5343667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000" y="3733800"/>
            <a:ext cx="9829800" cy="1549400"/>
          </a:xfrm>
          <a:custGeom>
            <a:avLst/>
            <a:gdLst/>
            <a:ahLst/>
            <a:cxnLst/>
            <a:rect l="l" t="t" r="r" b="b"/>
            <a:pathLst>
              <a:path w="9829800" h="1549400">
                <a:moveTo>
                  <a:pt x="0" y="0"/>
                </a:moveTo>
                <a:lnTo>
                  <a:pt x="9829800" y="0"/>
                </a:lnTo>
                <a:lnTo>
                  <a:pt x="9829800" y="1549400"/>
                </a:lnTo>
                <a:lnTo>
                  <a:pt x="0" y="1549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8000" y="2070100"/>
            <a:ext cx="6642100" cy="1549400"/>
          </a:xfrm>
          <a:custGeom>
            <a:avLst/>
            <a:gdLst/>
            <a:ahLst/>
            <a:cxnLst/>
            <a:rect l="l" t="t" r="r" b="b"/>
            <a:pathLst>
              <a:path w="6642100" h="1549400">
                <a:moveTo>
                  <a:pt x="0" y="0"/>
                </a:moveTo>
                <a:lnTo>
                  <a:pt x="6642100" y="0"/>
                </a:lnTo>
                <a:lnTo>
                  <a:pt x="6642100" y="1549400"/>
                </a:lnTo>
                <a:lnTo>
                  <a:pt x="0" y="1549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00" y="1816100"/>
            <a:ext cx="12484100" cy="3568700"/>
          </a:xfrm>
          <a:custGeom>
            <a:avLst/>
            <a:gdLst/>
            <a:ahLst/>
            <a:cxnLst/>
            <a:rect l="l" t="t" r="r" b="b"/>
            <a:pathLst>
              <a:path w="12484100" h="3568700">
                <a:moveTo>
                  <a:pt x="0" y="0"/>
                </a:moveTo>
                <a:lnTo>
                  <a:pt x="12484100" y="0"/>
                </a:lnTo>
                <a:lnTo>
                  <a:pt x="12484100" y="3568700"/>
                </a:lnTo>
                <a:lnTo>
                  <a:pt x="0" y="3568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04362" y="5962650"/>
            <a:ext cx="1553210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0" dirty="0">
                <a:solidFill>
                  <a:srgbClr val="4F7A28"/>
                </a:solidFill>
                <a:latin typeface="Gill Sans MT"/>
                <a:cs typeface="Gill Sans MT"/>
              </a:rPr>
              <a:t>Kendall’s</a:t>
            </a:r>
            <a:r>
              <a:rPr sz="2400" spc="-80" dirty="0">
                <a:solidFill>
                  <a:srgbClr val="4F7A28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4F7A28"/>
                </a:solidFill>
                <a:latin typeface="Gill Sans MT"/>
                <a:cs typeface="Gill Sans MT"/>
              </a:rPr>
              <a:t>tau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69443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0125" algn="l"/>
              </a:tabLst>
            </a:pPr>
            <a:r>
              <a:rPr spc="-155" dirty="0"/>
              <a:t>Try	</a:t>
            </a:r>
            <a:r>
              <a:rPr spc="-5" dirty="0"/>
              <a:t>it </a:t>
            </a:r>
            <a:r>
              <a:rPr spc="-15" dirty="0"/>
              <a:t>yourself </a:t>
            </a:r>
            <a:r>
              <a:rPr spc="-35" dirty="0"/>
              <a:t>(Exercise</a:t>
            </a:r>
            <a:r>
              <a:rPr spc="-15" dirty="0"/>
              <a:t> </a:t>
            </a:r>
            <a:r>
              <a:rPr spc="-5" dirty="0"/>
              <a:t>2.1.</a:t>
            </a:r>
            <a:r>
              <a:rPr lang="en-US" spc="-5" dirty="0"/>
              <a:t>4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 descr="mario_hap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00" y="4114800"/>
            <a:ext cx="4396821" cy="52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451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600" y="457200"/>
            <a:ext cx="8610600" cy="738664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460" y="1981200"/>
            <a:ext cx="12694767" cy="3877985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u="none" dirty="0"/>
              <a:t>Sometimes you will want to run the same analysis on several variables at one time (e.g. standard deviation of gene expression for 1000 genes)</a:t>
            </a:r>
          </a:p>
          <a:p>
            <a:pPr marL="571500" indent="-571500">
              <a:buFont typeface="Arial"/>
              <a:buChar char="•"/>
            </a:pPr>
            <a:r>
              <a:rPr lang="en-US" u="none" dirty="0"/>
              <a:t>Instead of typing each analysis out separately for each gene/variable, its much more convenient to iterate through your data using a </a:t>
            </a:r>
            <a:r>
              <a:rPr lang="en-US" b="1" u="none" dirty="0"/>
              <a:t>for loop</a:t>
            </a:r>
          </a:p>
          <a:p>
            <a:endParaRPr lang="en-US" u="none" dirty="0"/>
          </a:p>
        </p:txBody>
      </p:sp>
      <p:pic>
        <p:nvPicPr>
          <p:cNvPr id="4" name="Picture 3" descr="Screen Shot 2017-02-28 at 12.47.5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53" b="7453"/>
          <a:stretch/>
        </p:blipFill>
        <p:spPr>
          <a:xfrm>
            <a:off x="2844800" y="5285232"/>
            <a:ext cx="7496889" cy="372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196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5400" y="457200"/>
            <a:ext cx="8610600" cy="738664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461" y="1981200"/>
            <a:ext cx="12066340" cy="4431983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u="none" dirty="0"/>
              <a:t>The backbone of computer programming is the ability to code choices based on specific conditions in your software and analyses</a:t>
            </a:r>
          </a:p>
          <a:p>
            <a:pPr marL="571500" indent="-571500">
              <a:buFont typeface="Arial"/>
              <a:buChar char="•"/>
            </a:pPr>
            <a:r>
              <a:rPr lang="en-US" u="none" dirty="0"/>
              <a:t>“If the variance of the data is greater than X, we will remove the data”</a:t>
            </a:r>
          </a:p>
          <a:p>
            <a:pPr marL="571500" indent="-571500">
              <a:buFont typeface="Arial"/>
              <a:buChar char="•"/>
            </a:pPr>
            <a:r>
              <a:rPr lang="en-US" u="none" dirty="0"/>
              <a:t>“If the mean of the data is within a certain range, we will print and store the data”</a:t>
            </a:r>
          </a:p>
          <a:p>
            <a:endParaRPr lang="en-US" u="none" dirty="0"/>
          </a:p>
        </p:txBody>
      </p:sp>
      <p:pic>
        <p:nvPicPr>
          <p:cNvPr id="5" name="Picture 4" descr="Screen Shot 2017-02-28 at 12.53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6324600"/>
            <a:ext cx="6381001" cy="2773368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42237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5400" y="457200"/>
            <a:ext cx="8610600" cy="738664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461" y="1981200"/>
            <a:ext cx="12066340" cy="1661994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u="none" dirty="0"/>
              <a:t>If statements are very powerful and allows different forking of our analysis using </a:t>
            </a:r>
            <a:r>
              <a:rPr lang="en-US" b="1" u="none" dirty="0"/>
              <a:t>else </a:t>
            </a:r>
            <a:r>
              <a:rPr lang="en-US" u="none" dirty="0"/>
              <a:t>statements</a:t>
            </a:r>
          </a:p>
          <a:p>
            <a:endParaRPr lang="en-US" u="none" dirty="0"/>
          </a:p>
        </p:txBody>
      </p:sp>
      <p:pic>
        <p:nvPicPr>
          <p:cNvPr id="4" name="Picture 3" descr="Screen Shot 2017-02-28 at 1.00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0" y="4191000"/>
            <a:ext cx="5322376" cy="4953000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pic>
        <p:nvPicPr>
          <p:cNvPr id="6" name="Picture 5" descr="Screen Shot 2017-02-28 at 1.00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4648200"/>
            <a:ext cx="5112931" cy="3588022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64197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0125" algn="l"/>
              </a:tabLst>
            </a:pPr>
            <a:r>
              <a:rPr spc="-155" dirty="0"/>
              <a:t>Try	</a:t>
            </a:r>
            <a:r>
              <a:rPr spc="-5" dirty="0"/>
              <a:t>it </a:t>
            </a:r>
            <a:r>
              <a:rPr spc="-15" dirty="0"/>
              <a:t>yourself </a:t>
            </a:r>
            <a:r>
              <a:rPr spc="-35" dirty="0"/>
              <a:t>(Exercise</a:t>
            </a:r>
            <a:r>
              <a:rPr spc="-15" dirty="0"/>
              <a:t> </a:t>
            </a:r>
            <a:r>
              <a:rPr spc="-5" dirty="0"/>
              <a:t>2.1.</a:t>
            </a:r>
            <a:r>
              <a:rPr lang="en-US" spc="-5" dirty="0"/>
              <a:t>5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 descr="mario_thinking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0" y="4572000"/>
            <a:ext cx="4856332" cy="485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3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6205">
              <a:lnSpc>
                <a:spcPct val="100000"/>
              </a:lnSpc>
            </a:pPr>
            <a:r>
              <a:rPr spc="-5" dirty="0"/>
              <a:t>Matrices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65500" y="4559300"/>
            <a:ext cx="167703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Lucida Console"/>
                <a:cs typeface="Lucida Console"/>
              </a:rPr>
              <a:t>&gt;</a:t>
            </a:r>
            <a:r>
              <a:rPr sz="2400" spc="-75" dirty="0"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matrix(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0670" y="4559300"/>
            <a:ext cx="186055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data=1:20,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9391" y="4559300"/>
            <a:ext cx="13100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nrow=4,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87551" y="4559300"/>
            <a:ext cx="14941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ncol=5</a:t>
            </a:r>
            <a:r>
              <a:rPr sz="2400" spc="-80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)</a:t>
            </a:r>
            <a:endParaRPr sz="2400">
              <a:latin typeface="Lucida Console"/>
              <a:cs typeface="Lucida Console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355975" y="5268752"/>
          <a:ext cx="536652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8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[,1]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[,2]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[,3]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[,4]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[,5]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22225">
                        <a:lnSpc>
                          <a:spcPts val="2595"/>
                        </a:lnSpc>
                      </a:pPr>
                      <a:r>
                        <a:rPr sz="2400" spc="-5" dirty="0">
                          <a:latin typeface="Lucida Console"/>
                          <a:cs typeface="Lucida Console"/>
                        </a:rPr>
                        <a:t>[1,]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595"/>
                        </a:lnSpc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1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595"/>
                        </a:lnSpc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5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595"/>
                        </a:lnSpc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9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595"/>
                        </a:lnSpc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13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595"/>
                        </a:lnSpc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17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22225">
                        <a:lnSpc>
                          <a:spcPts val="2595"/>
                        </a:lnSpc>
                      </a:pPr>
                      <a:r>
                        <a:rPr sz="2400" spc="-5" dirty="0">
                          <a:latin typeface="Lucida Console"/>
                          <a:cs typeface="Lucida Console"/>
                        </a:rPr>
                        <a:t>[2,]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595"/>
                        </a:lnSpc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2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595"/>
                        </a:lnSpc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6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595"/>
                        </a:lnSpc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10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595"/>
                        </a:lnSpc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14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595"/>
                        </a:lnSpc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18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22225">
                        <a:lnSpc>
                          <a:spcPts val="2595"/>
                        </a:lnSpc>
                      </a:pPr>
                      <a:r>
                        <a:rPr sz="2400" spc="-5" dirty="0">
                          <a:latin typeface="Lucida Console"/>
                          <a:cs typeface="Lucida Console"/>
                        </a:rPr>
                        <a:t>[3,]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595"/>
                        </a:lnSpc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3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595"/>
                        </a:lnSpc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7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595"/>
                        </a:lnSpc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11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595"/>
                        </a:lnSpc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15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595"/>
                        </a:lnSpc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19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22225">
                        <a:lnSpc>
                          <a:spcPts val="2595"/>
                        </a:lnSpc>
                      </a:pPr>
                      <a:r>
                        <a:rPr sz="2400" spc="-5" dirty="0">
                          <a:latin typeface="Lucida Console"/>
                          <a:cs typeface="Lucida Console"/>
                        </a:rPr>
                        <a:t>[4,]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595"/>
                        </a:lnSpc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4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595"/>
                        </a:lnSpc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8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595"/>
                        </a:lnSpc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12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595"/>
                        </a:lnSpc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16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595"/>
                        </a:lnSpc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20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022600" y="1765300"/>
            <a:ext cx="7467600" cy="2159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533400" marR="1050925" algn="ctr">
              <a:lnSpc>
                <a:spcPts val="2800"/>
              </a:lnSpc>
            </a:pPr>
            <a:r>
              <a:rPr sz="2400" dirty="0">
                <a:solidFill>
                  <a:srgbClr val="929292"/>
                </a:solidFill>
                <a:latin typeface="Gill Sans MT"/>
                <a:cs typeface="Gill Sans MT"/>
              </a:rPr>
              <a:t>Matrices </a:t>
            </a:r>
            <a:r>
              <a:rPr sz="2400" spc="-20" dirty="0">
                <a:solidFill>
                  <a:srgbClr val="929292"/>
                </a:solidFill>
                <a:latin typeface="Gill Sans MT"/>
                <a:cs typeface="Gill Sans MT"/>
              </a:rPr>
              <a:t>are (like </a:t>
            </a:r>
            <a:r>
              <a:rPr sz="2400" dirty="0">
                <a:solidFill>
                  <a:srgbClr val="929292"/>
                </a:solidFill>
                <a:latin typeface="Gill Sans MT"/>
                <a:cs typeface="Gill Sans MT"/>
              </a:rPr>
              <a:t>data frames) organised into  </a:t>
            </a:r>
            <a:r>
              <a:rPr sz="2400" spc="-25" dirty="0">
                <a:solidFill>
                  <a:srgbClr val="929292"/>
                </a:solidFill>
                <a:latin typeface="Gill Sans MT"/>
                <a:cs typeface="Gill Sans MT"/>
              </a:rPr>
              <a:t>rows </a:t>
            </a:r>
            <a:r>
              <a:rPr sz="2400" dirty="0">
                <a:solidFill>
                  <a:srgbClr val="929292"/>
                </a:solidFill>
                <a:latin typeface="Gill Sans MT"/>
                <a:cs typeface="Gill Sans MT"/>
              </a:rPr>
              <a:t>and columns, but all of the values </a:t>
            </a:r>
            <a:r>
              <a:rPr sz="2400" spc="-10" dirty="0">
                <a:solidFill>
                  <a:srgbClr val="929292"/>
                </a:solidFill>
                <a:latin typeface="Gill Sans MT"/>
                <a:cs typeface="Gill Sans MT"/>
              </a:rPr>
              <a:t>must</a:t>
            </a:r>
            <a:r>
              <a:rPr sz="2400" spc="-295" dirty="0">
                <a:solidFill>
                  <a:srgbClr val="929292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929292"/>
                </a:solidFill>
                <a:latin typeface="Gill Sans MT"/>
                <a:cs typeface="Gill Sans MT"/>
              </a:rPr>
              <a:t>be  the same type </a:t>
            </a:r>
            <a:r>
              <a:rPr sz="2400" spc="5" dirty="0">
                <a:solidFill>
                  <a:srgbClr val="929292"/>
                </a:solidFill>
                <a:latin typeface="Gill Sans MT"/>
                <a:cs typeface="Gill Sans MT"/>
              </a:rPr>
              <a:t>(e.g., </a:t>
            </a:r>
            <a:r>
              <a:rPr sz="2400" dirty="0">
                <a:solidFill>
                  <a:srgbClr val="929292"/>
                </a:solidFill>
                <a:latin typeface="Gill Sans MT"/>
                <a:cs typeface="Gill Sans MT"/>
              </a:rPr>
              <a:t>all </a:t>
            </a:r>
            <a:r>
              <a:rPr sz="2400" spc="-5" dirty="0">
                <a:solidFill>
                  <a:srgbClr val="929292"/>
                </a:solidFill>
                <a:latin typeface="Gill Sans MT"/>
                <a:cs typeface="Gill Sans MT"/>
              </a:rPr>
              <a:t>numbers)...</a:t>
            </a:r>
            <a:r>
              <a:rPr sz="2400" spc="-490" dirty="0">
                <a:solidFill>
                  <a:srgbClr val="929292"/>
                </a:solidFill>
                <a:latin typeface="Gill Sans MT"/>
                <a:cs typeface="Gill Sans MT"/>
              </a:rPr>
              <a:t> </a:t>
            </a:r>
            <a:r>
              <a:rPr sz="2400" spc="-45" dirty="0">
                <a:solidFill>
                  <a:srgbClr val="929292"/>
                </a:solidFill>
                <a:latin typeface="Gill Sans MT"/>
                <a:cs typeface="Gill Sans MT"/>
              </a:rPr>
              <a:t>they’re </a:t>
            </a:r>
            <a:r>
              <a:rPr sz="2400" dirty="0">
                <a:solidFill>
                  <a:srgbClr val="929292"/>
                </a:solidFill>
                <a:latin typeface="Gill Sans MT"/>
                <a:cs typeface="Gill Sans MT"/>
              </a:rPr>
              <a:t>handy  </a:t>
            </a:r>
            <a:r>
              <a:rPr sz="2400" spc="-10" dirty="0">
                <a:solidFill>
                  <a:srgbClr val="929292"/>
                </a:solidFill>
                <a:latin typeface="Gill Sans MT"/>
                <a:cs typeface="Gill Sans MT"/>
              </a:rPr>
              <a:t>for </a:t>
            </a:r>
            <a:r>
              <a:rPr sz="2400" spc="-5" dirty="0">
                <a:solidFill>
                  <a:srgbClr val="929292"/>
                </a:solidFill>
                <a:latin typeface="Gill Sans MT"/>
                <a:cs typeface="Gill Sans MT"/>
              </a:rPr>
              <a:t>numerical</a:t>
            </a:r>
            <a:r>
              <a:rPr sz="2400" spc="-70" dirty="0">
                <a:solidFill>
                  <a:srgbClr val="929292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929292"/>
                </a:solidFill>
                <a:latin typeface="Gill Sans MT"/>
                <a:cs typeface="Gill Sans MT"/>
              </a:rPr>
              <a:t>computations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5300" y="4216400"/>
            <a:ext cx="7467600" cy="3111500"/>
          </a:xfrm>
          <a:custGeom>
            <a:avLst/>
            <a:gdLst/>
            <a:ahLst/>
            <a:cxnLst/>
            <a:rect l="l" t="t" r="r" b="b"/>
            <a:pathLst>
              <a:path w="7467600" h="3111500">
                <a:moveTo>
                  <a:pt x="0" y="0"/>
                </a:moveTo>
                <a:lnTo>
                  <a:pt x="7467600" y="0"/>
                </a:lnTo>
                <a:lnTo>
                  <a:pt x="746760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34060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00"/>
            <a:ext cx="13004800" cy="9740900"/>
          </a:xfrm>
          <a:custGeom>
            <a:avLst/>
            <a:gdLst/>
            <a:ahLst/>
            <a:cxnLst/>
            <a:rect l="l" t="t" r="r" b="b"/>
            <a:pathLst>
              <a:path w="13004800" h="9740900">
                <a:moveTo>
                  <a:pt x="0" y="97409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9740900"/>
                </a:lnTo>
                <a:lnTo>
                  <a:pt x="0" y="9740900"/>
                </a:lnTo>
                <a:close/>
              </a:path>
            </a:pathLst>
          </a:custGeom>
          <a:solidFill>
            <a:srgbClr val="FFF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2436" y="3403600"/>
            <a:ext cx="8620125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24810" algn="l"/>
                <a:tab pos="4059554" algn="l"/>
                <a:tab pos="5790565" algn="l"/>
                <a:tab pos="7039609" algn="l"/>
              </a:tabLst>
            </a:pPr>
            <a:r>
              <a:rPr spc="-5" dirty="0"/>
              <a:t>Comparing	</a:t>
            </a:r>
            <a:r>
              <a:rPr spc="-35" dirty="0"/>
              <a:t>two	</a:t>
            </a:r>
            <a:r>
              <a:rPr dirty="0"/>
              <a:t>means	</a:t>
            </a:r>
            <a:r>
              <a:rPr spc="-5" dirty="0"/>
              <a:t>with	t-tests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44254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5337" y="469900"/>
            <a:ext cx="8874125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24810" algn="l"/>
                <a:tab pos="4059554" algn="l"/>
                <a:tab pos="5790565" algn="l"/>
                <a:tab pos="7197725" algn="l"/>
              </a:tabLst>
            </a:pPr>
            <a:r>
              <a:rPr sz="4800" spc="-5" dirty="0">
                <a:latin typeface="Gill Sans MT"/>
                <a:cs typeface="Gill Sans MT"/>
              </a:rPr>
              <a:t>Comparing	</a:t>
            </a:r>
            <a:r>
              <a:rPr sz="4800" spc="-35" dirty="0">
                <a:latin typeface="Gill Sans MT"/>
                <a:cs typeface="Gill Sans MT"/>
              </a:rPr>
              <a:t>two	</a:t>
            </a:r>
            <a:r>
              <a:rPr sz="4800" dirty="0">
                <a:latin typeface="Gill Sans MT"/>
                <a:cs typeface="Gill Sans MT"/>
              </a:rPr>
              <a:t>means	</a:t>
            </a:r>
            <a:r>
              <a:rPr sz="4800" spc="-5" dirty="0">
                <a:latin typeface="Gill Sans MT"/>
                <a:cs typeface="Gill Sans MT"/>
              </a:rPr>
              <a:t>using	t.test()</a:t>
            </a:r>
            <a:endParaRPr sz="48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1633336"/>
            <a:ext cx="302260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7100" y="1841500"/>
            <a:ext cx="3756025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Gill Sans MT"/>
                <a:cs typeface="Gill Sans MT"/>
              </a:rPr>
              <a:t>The </a:t>
            </a:r>
            <a:r>
              <a:rPr sz="3600" spc="-5" dirty="0">
                <a:solidFill>
                  <a:srgbClr val="0061FF"/>
                </a:solidFill>
                <a:latin typeface="Gill Sans MT"/>
                <a:cs typeface="Gill Sans MT"/>
              </a:rPr>
              <a:t>t.test()</a:t>
            </a:r>
            <a:r>
              <a:rPr sz="3600" spc="-35" dirty="0">
                <a:solidFill>
                  <a:srgbClr val="0061FF"/>
                </a:solidFill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function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0100" y="2333798"/>
            <a:ext cx="271780" cy="2063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670"/>
              </a:lnSpc>
            </a:pPr>
            <a:r>
              <a:rPr sz="5450" spc="5" dirty="0">
                <a:latin typeface="Gill Sans MT"/>
                <a:cs typeface="Gill Sans MT"/>
              </a:rPr>
              <a:t>•</a:t>
            </a:r>
            <a:endParaRPr sz="5450">
              <a:latin typeface="Gill Sans MT"/>
              <a:cs typeface="Gill Sans MT"/>
            </a:endParaRPr>
          </a:p>
          <a:p>
            <a:pPr marL="12700">
              <a:lnSpc>
                <a:spcPts val="4800"/>
              </a:lnSpc>
            </a:pPr>
            <a:r>
              <a:rPr sz="5450" spc="5" dirty="0">
                <a:latin typeface="Gill Sans MT"/>
                <a:cs typeface="Gill Sans MT"/>
              </a:rPr>
              <a:t>•</a:t>
            </a:r>
            <a:endParaRPr sz="5450">
              <a:latin typeface="Gill Sans MT"/>
              <a:cs typeface="Gill Sans MT"/>
            </a:endParaRPr>
          </a:p>
          <a:p>
            <a:pPr marL="12700">
              <a:lnSpc>
                <a:spcPts val="5670"/>
              </a:lnSpc>
            </a:pPr>
            <a:r>
              <a:rPr sz="5450" spc="5" dirty="0">
                <a:latin typeface="Gill Sans MT"/>
                <a:cs typeface="Gill Sans MT"/>
              </a:rPr>
              <a:t>•</a:t>
            </a:r>
            <a:endParaRPr sz="545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1600" y="2392679"/>
            <a:ext cx="7894320" cy="184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4595">
              <a:lnSpc>
                <a:spcPct val="125000"/>
              </a:lnSpc>
            </a:pPr>
            <a:r>
              <a:rPr sz="3200" dirty="0">
                <a:latin typeface="Gill Sans MT"/>
                <a:cs typeface="Gill Sans MT"/>
              </a:rPr>
              <a:t>Runs </a:t>
            </a:r>
            <a:r>
              <a:rPr sz="3200" spc="-20" dirty="0">
                <a:latin typeface="Gill Sans MT"/>
                <a:cs typeface="Gill Sans MT"/>
              </a:rPr>
              <a:t>several </a:t>
            </a:r>
            <a:r>
              <a:rPr sz="3200" spc="-15" dirty="0">
                <a:latin typeface="Gill Sans MT"/>
                <a:cs typeface="Gill Sans MT"/>
              </a:rPr>
              <a:t>different </a:t>
            </a:r>
            <a:r>
              <a:rPr sz="3200" spc="-5" dirty="0">
                <a:latin typeface="Gill Sans MT"/>
                <a:cs typeface="Gill Sans MT"/>
              </a:rPr>
              <a:t>kinds </a:t>
            </a:r>
            <a:r>
              <a:rPr sz="3200" dirty="0">
                <a:latin typeface="Gill Sans MT"/>
                <a:cs typeface="Gill Sans MT"/>
              </a:rPr>
              <a:t>of t test  </a:t>
            </a:r>
            <a:r>
              <a:rPr sz="3200" spc="-5" dirty="0">
                <a:latin typeface="Gill Sans MT"/>
                <a:cs typeface="Gill Sans MT"/>
              </a:rPr>
              <a:t>Handles </a:t>
            </a:r>
            <a:r>
              <a:rPr sz="3200" dirty="0">
                <a:latin typeface="Gill Sans MT"/>
                <a:cs typeface="Gill Sans MT"/>
              </a:rPr>
              <a:t>data </a:t>
            </a:r>
            <a:r>
              <a:rPr sz="3200" spc="-5" dirty="0">
                <a:latin typeface="Gill Sans MT"/>
                <a:cs typeface="Gill Sans MT"/>
              </a:rPr>
              <a:t>formatted in </a:t>
            </a:r>
            <a:r>
              <a:rPr sz="3200" spc="-15" dirty="0">
                <a:latin typeface="Gill Sans MT"/>
                <a:cs typeface="Gill Sans MT"/>
              </a:rPr>
              <a:t>different</a:t>
            </a:r>
            <a:r>
              <a:rPr sz="3200" spc="-10" dirty="0">
                <a:latin typeface="Gill Sans MT"/>
                <a:cs typeface="Gill Sans MT"/>
              </a:rPr>
              <a:t> </a:t>
            </a:r>
            <a:r>
              <a:rPr sz="3200" spc="-35" dirty="0">
                <a:latin typeface="Gill Sans MT"/>
                <a:cs typeface="Gill Sans MT"/>
              </a:rPr>
              <a:t>ways</a:t>
            </a:r>
            <a:endParaRPr sz="3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200" spc="-5" dirty="0">
                <a:latin typeface="Gill Sans MT"/>
                <a:cs typeface="Gill Sans MT"/>
              </a:rPr>
              <a:t>I’ll </a:t>
            </a:r>
            <a:r>
              <a:rPr sz="3200" spc="-10" dirty="0">
                <a:latin typeface="Gill Sans MT"/>
                <a:cs typeface="Gill Sans MT"/>
              </a:rPr>
              <a:t>only show </a:t>
            </a:r>
            <a:r>
              <a:rPr sz="3200" dirty="0">
                <a:latin typeface="Gill Sans MT"/>
                <a:cs typeface="Gill Sans MT"/>
              </a:rPr>
              <a:t>a </a:t>
            </a:r>
            <a:r>
              <a:rPr sz="3200" spc="-30" dirty="0">
                <a:latin typeface="Gill Sans MT"/>
                <a:cs typeface="Gill Sans MT"/>
              </a:rPr>
              <a:t>few </a:t>
            </a:r>
            <a:r>
              <a:rPr sz="3200" dirty="0">
                <a:latin typeface="Gill Sans MT"/>
                <a:cs typeface="Gill Sans MT"/>
              </a:rPr>
              <a:t>of the </a:t>
            </a:r>
            <a:r>
              <a:rPr sz="3200" spc="-20" dirty="0">
                <a:latin typeface="Gill Sans MT"/>
                <a:cs typeface="Gill Sans MT"/>
              </a:rPr>
              <a:t>more </a:t>
            </a:r>
            <a:r>
              <a:rPr sz="3200" spc="5" dirty="0">
                <a:latin typeface="Gill Sans MT"/>
                <a:cs typeface="Gill Sans MT"/>
              </a:rPr>
              <a:t>important</a:t>
            </a:r>
            <a:r>
              <a:rPr sz="3200" spc="-5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ones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t-test-comp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5410200"/>
            <a:ext cx="3733800" cy="3708400"/>
          </a:xfrm>
          <a:prstGeom prst="rect">
            <a:avLst/>
          </a:prstGeom>
        </p:spPr>
      </p:pic>
      <p:pic>
        <p:nvPicPr>
          <p:cNvPr id="9" name="Picture 8" descr="t.test.imag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5181600"/>
            <a:ext cx="57785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449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3117" y="469900"/>
            <a:ext cx="6698615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53050" algn="l"/>
              </a:tabLst>
            </a:pPr>
            <a:r>
              <a:rPr dirty="0"/>
              <a:t>Independent</a:t>
            </a:r>
            <a:r>
              <a:rPr spc="-5" dirty="0"/>
              <a:t> </a:t>
            </a:r>
            <a:r>
              <a:rPr dirty="0"/>
              <a:t>samp</a:t>
            </a:r>
            <a:r>
              <a:rPr spc="-5" dirty="0"/>
              <a:t>l</a:t>
            </a:r>
            <a:r>
              <a:rPr dirty="0"/>
              <a:t>es	t</a:t>
            </a:r>
            <a:r>
              <a:rPr spc="-5" dirty="0"/>
              <a:t>-</a:t>
            </a:r>
            <a:r>
              <a:rPr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6934" y="5067300"/>
            <a:ext cx="3722370" cy="9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0"/>
              </a:lnSpc>
            </a:pPr>
            <a:r>
              <a:rPr sz="2200" spc="-10" dirty="0">
                <a:latin typeface="Gill Sans MT"/>
                <a:cs typeface="Gill Sans MT"/>
              </a:rPr>
              <a:t>Formula </a:t>
            </a:r>
            <a:r>
              <a:rPr sz="2200" dirty="0">
                <a:latin typeface="Gill Sans MT"/>
                <a:cs typeface="Gill Sans MT"/>
              </a:rPr>
              <a:t>stating</a:t>
            </a:r>
            <a:r>
              <a:rPr sz="2200" spc="-80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that:</a:t>
            </a:r>
            <a:endParaRPr sz="2200">
              <a:latin typeface="Gill Sans MT"/>
              <a:cs typeface="Gill Sans MT"/>
            </a:endParaRPr>
          </a:p>
          <a:p>
            <a:pPr marL="257810" indent="-167640">
              <a:lnSpc>
                <a:spcPts val="2300"/>
              </a:lnSpc>
              <a:buClr>
                <a:srgbClr val="000000"/>
              </a:buClr>
              <a:buChar char="-"/>
              <a:tabLst>
                <a:tab pos="258445" algn="l"/>
              </a:tabLst>
            </a:pPr>
            <a:r>
              <a:rPr sz="2200" dirty="0">
                <a:solidFill>
                  <a:srgbClr val="0433FF"/>
                </a:solidFill>
                <a:latin typeface="Gill Sans MT"/>
                <a:cs typeface="Gill Sans MT"/>
              </a:rPr>
              <a:t>hormone </a:t>
            </a:r>
            <a:r>
              <a:rPr sz="2200" dirty="0">
                <a:latin typeface="Gill Sans MT"/>
                <a:cs typeface="Gill Sans MT"/>
              </a:rPr>
              <a:t>is the outcome</a:t>
            </a:r>
            <a:r>
              <a:rPr sz="2200" spc="-95" dirty="0">
                <a:latin typeface="Gill Sans MT"/>
                <a:cs typeface="Gill Sans MT"/>
              </a:rPr>
              <a:t> </a:t>
            </a:r>
            <a:r>
              <a:rPr sz="2200" spc="-30" dirty="0">
                <a:latin typeface="Gill Sans MT"/>
                <a:cs typeface="Gill Sans MT"/>
              </a:rPr>
              <a:t>(DV)</a:t>
            </a:r>
            <a:endParaRPr sz="2200">
              <a:latin typeface="Gill Sans MT"/>
              <a:cs typeface="Gill Sans MT"/>
            </a:endParaRPr>
          </a:p>
          <a:p>
            <a:pPr marL="257810" indent="-167640">
              <a:lnSpc>
                <a:spcPts val="2470"/>
              </a:lnSpc>
              <a:buClr>
                <a:srgbClr val="000000"/>
              </a:buClr>
              <a:buChar char="-"/>
              <a:tabLst>
                <a:tab pos="258445" algn="l"/>
              </a:tabLst>
            </a:pPr>
            <a:r>
              <a:rPr sz="2200" dirty="0">
                <a:solidFill>
                  <a:srgbClr val="0433FF"/>
                </a:solidFill>
                <a:latin typeface="Gill Sans MT"/>
                <a:cs typeface="Gill Sans MT"/>
              </a:rPr>
              <a:t>gender </a:t>
            </a:r>
            <a:r>
              <a:rPr sz="2200" dirty="0">
                <a:latin typeface="Gill Sans MT"/>
                <a:cs typeface="Gill Sans MT"/>
              </a:rPr>
              <a:t>is the </a:t>
            </a:r>
            <a:r>
              <a:rPr sz="2200" spc="-5" dirty="0">
                <a:latin typeface="Gill Sans MT"/>
                <a:cs typeface="Gill Sans MT"/>
              </a:rPr>
              <a:t>predictor</a:t>
            </a:r>
            <a:r>
              <a:rPr sz="2200" spc="-10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(IV)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3871" y="3466731"/>
            <a:ext cx="2375535" cy="0"/>
          </a:xfrm>
          <a:custGeom>
            <a:avLst/>
            <a:gdLst/>
            <a:ahLst/>
            <a:cxnLst/>
            <a:rect l="l" t="t" r="r" b="b"/>
            <a:pathLst>
              <a:path w="2375535">
                <a:moveTo>
                  <a:pt x="0" y="0"/>
                </a:moveTo>
                <a:lnTo>
                  <a:pt x="237548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8306" y="3454628"/>
            <a:ext cx="1905" cy="1296035"/>
          </a:xfrm>
          <a:custGeom>
            <a:avLst/>
            <a:gdLst/>
            <a:ahLst/>
            <a:cxnLst/>
            <a:rect l="l" t="t" r="r" b="b"/>
            <a:pathLst>
              <a:path w="1904" h="1296035">
                <a:moveTo>
                  <a:pt x="0" y="0"/>
                </a:moveTo>
                <a:lnTo>
                  <a:pt x="1409" y="12958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6834" y="2895600"/>
            <a:ext cx="11988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t.test(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8177" y="2895600"/>
            <a:ext cx="11988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hormone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9521" y="28956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~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gender,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6200" y="2895600"/>
            <a:ext cx="6959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data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64540" y="28956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expt</a:t>
            </a:r>
            <a:r>
              <a:rPr sz="2200" spc="-9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40821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3117" y="469900"/>
            <a:ext cx="6698615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53050" algn="l"/>
              </a:tabLst>
            </a:pPr>
            <a:r>
              <a:rPr dirty="0"/>
              <a:t>Independent</a:t>
            </a:r>
            <a:r>
              <a:rPr spc="-5" dirty="0"/>
              <a:t> </a:t>
            </a:r>
            <a:r>
              <a:rPr dirty="0"/>
              <a:t>samp</a:t>
            </a:r>
            <a:r>
              <a:rPr spc="-5" dirty="0"/>
              <a:t>l</a:t>
            </a:r>
            <a:r>
              <a:rPr dirty="0"/>
              <a:t>es	t</a:t>
            </a:r>
            <a:r>
              <a:rPr spc="-5" dirty="0"/>
              <a:t>-</a:t>
            </a:r>
            <a:r>
              <a:rPr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834" y="2895600"/>
            <a:ext cx="11988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t.test(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8177" y="2895600"/>
            <a:ext cx="11988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hormone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9521" y="28956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~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gender,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6200" y="2895600"/>
            <a:ext cx="6959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data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4540" y="28956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expt</a:t>
            </a:r>
            <a:r>
              <a:rPr sz="2200" spc="-9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3734" y="5036820"/>
            <a:ext cx="3816350" cy="59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00"/>
              </a:lnSpc>
            </a:pPr>
            <a:r>
              <a:rPr sz="2200" spc="-70" dirty="0">
                <a:latin typeface="Gill Sans MT"/>
                <a:cs typeface="Gill Sans MT"/>
              </a:rPr>
              <a:t>Tells </a:t>
            </a:r>
            <a:r>
              <a:rPr sz="2200" dirty="0">
                <a:latin typeface="Gill Sans MT"/>
                <a:cs typeface="Gill Sans MT"/>
              </a:rPr>
              <a:t>R to look </a:t>
            </a:r>
            <a:r>
              <a:rPr sz="2200" spc="-10" dirty="0">
                <a:latin typeface="Gill Sans MT"/>
                <a:cs typeface="Gill Sans MT"/>
              </a:rPr>
              <a:t>for </a:t>
            </a:r>
            <a:r>
              <a:rPr sz="2200" dirty="0">
                <a:latin typeface="Gill Sans MT"/>
                <a:cs typeface="Gill Sans MT"/>
              </a:rPr>
              <a:t>these variables  inside the data frame</a:t>
            </a:r>
            <a:r>
              <a:rPr sz="2200" spc="-105" dirty="0">
                <a:latin typeface="Gill Sans MT"/>
                <a:cs typeface="Gill Sans MT"/>
              </a:rPr>
              <a:t> </a:t>
            </a:r>
            <a:r>
              <a:rPr sz="2200" dirty="0">
                <a:solidFill>
                  <a:srgbClr val="0433FF"/>
                </a:solidFill>
                <a:latin typeface="Gill Sans MT"/>
                <a:cs typeface="Gill Sans MT"/>
              </a:rPr>
              <a:t>expt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60391" y="3447059"/>
            <a:ext cx="2375535" cy="0"/>
          </a:xfrm>
          <a:custGeom>
            <a:avLst/>
            <a:gdLst/>
            <a:ahLst/>
            <a:cxnLst/>
            <a:rect l="l" t="t" r="r" b="b"/>
            <a:pathLst>
              <a:path w="2375534">
                <a:moveTo>
                  <a:pt x="0" y="0"/>
                </a:moveTo>
                <a:lnTo>
                  <a:pt x="237548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4813" y="3434956"/>
            <a:ext cx="1905" cy="1296035"/>
          </a:xfrm>
          <a:custGeom>
            <a:avLst/>
            <a:gdLst/>
            <a:ahLst/>
            <a:cxnLst/>
            <a:rect l="l" t="t" r="r" b="b"/>
            <a:pathLst>
              <a:path w="1904" h="1296035">
                <a:moveTo>
                  <a:pt x="0" y="0"/>
                </a:moveTo>
                <a:lnTo>
                  <a:pt x="1409" y="12958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67497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6634" y="28829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latin typeface="Courier New"/>
                <a:cs typeface="Courier New"/>
              </a:rPr>
              <a:t>&gt;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t.test(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3312" y="2882900"/>
            <a:ext cx="11988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hormone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4656" y="28829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~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gender,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1335" y="2882900"/>
            <a:ext cx="6959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data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9675" y="28829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expt</a:t>
            </a:r>
            <a:r>
              <a:rPr sz="2200" spc="-9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3834" y="3606800"/>
            <a:ext cx="8636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Welc</a:t>
            </a:r>
            <a:r>
              <a:rPr sz="2200" dirty="0">
                <a:latin typeface="Courier New"/>
                <a:cs typeface="Courier New"/>
              </a:rPr>
              <a:t>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9506" y="3606800"/>
            <a:ext cx="28752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Two Sample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t-test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634" y="4318000"/>
            <a:ext cx="8636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data: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0309" y="4318000"/>
            <a:ext cx="11988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hormone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634" y="4673600"/>
            <a:ext cx="187007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  <a:tab pos="683260" algn="l"/>
              </a:tabLst>
            </a:pPr>
            <a:r>
              <a:rPr sz="2200" dirty="0">
                <a:latin typeface="Courier New"/>
                <a:cs typeface="Courier New"/>
              </a:rPr>
              <a:t>t	=	</a:t>
            </a:r>
            <a:r>
              <a:rPr sz="2200" spc="-5" dirty="0">
                <a:latin typeface="Courier New"/>
                <a:cs typeface="Courier New"/>
              </a:rPr>
              <a:t>0.6852,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8649" y="4318000"/>
            <a:ext cx="304355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62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by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gender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850900" algn="l"/>
              </a:tabLst>
            </a:pPr>
            <a:r>
              <a:rPr sz="2200" spc="-5" dirty="0">
                <a:latin typeface="Courier New"/>
                <a:cs typeface="Courier New"/>
              </a:rPr>
              <a:t>df</a:t>
            </a:r>
            <a:r>
              <a:rPr sz="2200" dirty="0">
                <a:latin typeface="Courier New"/>
                <a:cs typeface="Courier New"/>
              </a:rPr>
              <a:t> =	</a:t>
            </a:r>
            <a:r>
              <a:rPr sz="2200" spc="-5" dirty="0">
                <a:latin typeface="Courier New"/>
                <a:cs typeface="Courier New"/>
              </a:rPr>
              <a:t>7.49,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p-value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34340" y="46736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latin typeface="Courier New"/>
                <a:cs typeface="Courier New"/>
              </a:rPr>
              <a:t>=	0.5138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634" y="5029200"/>
            <a:ext cx="1869439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alternative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48649" y="5029200"/>
            <a:ext cx="270827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hypothesis: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true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99004" y="5029200"/>
            <a:ext cx="17018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difference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43351" y="50292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means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52363" y="5029200"/>
            <a:ext cx="287591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is not equal to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634" y="5384800"/>
            <a:ext cx="170243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95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percent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5329" y="53848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interval: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4302" y="5740400"/>
            <a:ext cx="15341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-24.25544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80981" y="5364347"/>
            <a:ext cx="1701800" cy="72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marR="5080" indent="-168275">
              <a:lnSpc>
                <a:spcPct val="106100"/>
              </a:lnSpc>
            </a:pPr>
            <a:r>
              <a:rPr sz="2200" spc="-5" dirty="0">
                <a:latin typeface="Courier New"/>
                <a:cs typeface="Courier New"/>
              </a:rPr>
              <a:t>confidence  44.42211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6634" y="6096000"/>
            <a:ext cx="103124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sample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10309" y="6096000"/>
            <a:ext cx="170243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estimates: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6634" y="6451600"/>
            <a:ext cx="119951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mean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92997" y="6451600"/>
            <a:ext cx="6959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mean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77977" y="6451600"/>
            <a:ext cx="2037714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group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female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ct val="100000"/>
              </a:lnSpc>
              <a:spcBef>
                <a:spcPts val="160"/>
              </a:spcBef>
            </a:pPr>
            <a:r>
              <a:rPr sz="2200" spc="-5" dirty="0">
                <a:latin typeface="Courier New"/>
                <a:cs typeface="Courier New"/>
              </a:rPr>
              <a:t>48.63333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1336" y="6451600"/>
            <a:ext cx="220535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in group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male</a:t>
            </a:r>
            <a:endParaRPr sz="2200">
              <a:latin typeface="Courier New"/>
              <a:cs typeface="Courier New"/>
            </a:endParaRPr>
          </a:p>
          <a:p>
            <a:pPr marL="850900">
              <a:lnSpc>
                <a:spcPct val="100000"/>
              </a:lnSpc>
              <a:spcBef>
                <a:spcPts val="160"/>
              </a:spcBef>
            </a:pPr>
            <a:r>
              <a:rPr sz="2200" spc="-5" dirty="0">
                <a:latin typeface="Courier New"/>
                <a:cs typeface="Courier New"/>
              </a:rPr>
              <a:t>38.55000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12992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6634" y="28829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latin typeface="Courier New"/>
                <a:cs typeface="Courier New"/>
              </a:rPr>
              <a:t>&gt;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t.test(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3312" y="2882900"/>
            <a:ext cx="11988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hormone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4656" y="28829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~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gender,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1335" y="2882900"/>
            <a:ext cx="6959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data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9675" y="28829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expt</a:t>
            </a:r>
            <a:r>
              <a:rPr sz="2200" spc="-9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3834" y="3606800"/>
            <a:ext cx="8636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Welc</a:t>
            </a:r>
            <a:r>
              <a:rPr sz="2200" dirty="0">
                <a:latin typeface="Courier New"/>
                <a:cs typeface="Courier New"/>
              </a:rPr>
              <a:t>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9506" y="3606800"/>
            <a:ext cx="28752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Two Sample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t-test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634" y="4318000"/>
            <a:ext cx="8636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data: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0309" y="4318000"/>
            <a:ext cx="11988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hormone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634" y="4673600"/>
            <a:ext cx="187007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  <a:tab pos="683260" algn="l"/>
              </a:tabLst>
            </a:pP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t	=	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0.6852,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8649" y="4318000"/>
            <a:ext cx="304355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62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by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gender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850900" algn="l"/>
              </a:tabLst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df</a:t>
            </a: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 =	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7.49,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p-value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34340" y="46736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=	0.5138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634" y="5029200"/>
            <a:ext cx="1869439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alternative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48649" y="5029200"/>
            <a:ext cx="270827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hypothesis: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true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99004" y="5029200"/>
            <a:ext cx="17018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difference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43351" y="50292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in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means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52363" y="5029200"/>
            <a:ext cx="287591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is not equal to</a:t>
            </a:r>
            <a:r>
              <a:rPr sz="2200" spc="-6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634" y="5384800"/>
            <a:ext cx="170243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95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percent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5329" y="53848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interval: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4302" y="5740400"/>
            <a:ext cx="15341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-24.25544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80981" y="5364347"/>
            <a:ext cx="1701800" cy="72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marR="5080" indent="-168275">
              <a:lnSpc>
                <a:spcPct val="1061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confidence  44.42211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6634" y="6096000"/>
            <a:ext cx="103124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sample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10309" y="6096000"/>
            <a:ext cx="170243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estimates: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6634" y="6451600"/>
            <a:ext cx="119951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mean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in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92997" y="6451600"/>
            <a:ext cx="6959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mean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77977" y="6451600"/>
            <a:ext cx="2037714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group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female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ct val="100000"/>
              </a:lnSpc>
              <a:spcBef>
                <a:spcPts val="160"/>
              </a:spcBef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48.63333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1336" y="6451600"/>
            <a:ext cx="220535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in group</a:t>
            </a:r>
            <a:r>
              <a:rPr sz="2200" spc="-8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male</a:t>
            </a:r>
            <a:endParaRPr sz="2200">
              <a:latin typeface="Courier New"/>
              <a:cs typeface="Courier New"/>
            </a:endParaRPr>
          </a:p>
          <a:p>
            <a:pPr marL="850900">
              <a:lnSpc>
                <a:spcPct val="100000"/>
              </a:lnSpc>
              <a:spcBef>
                <a:spcPts val="160"/>
              </a:spcBef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38.55000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73066" y="1563865"/>
            <a:ext cx="3016885" cy="1968500"/>
          </a:xfrm>
          <a:custGeom>
            <a:avLst/>
            <a:gdLst/>
            <a:ahLst/>
            <a:cxnLst/>
            <a:rect l="l" t="t" r="r" b="b"/>
            <a:pathLst>
              <a:path w="3016884" h="1968500">
                <a:moveTo>
                  <a:pt x="0" y="1968449"/>
                </a:moveTo>
                <a:lnTo>
                  <a:pt x="15951" y="1958035"/>
                </a:lnTo>
                <a:lnTo>
                  <a:pt x="3016440" y="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83721" y="3428809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4589" y="0"/>
                </a:moveTo>
                <a:lnTo>
                  <a:pt x="0" y="161810"/>
                </a:lnTo>
                <a:lnTo>
                  <a:pt x="186207" y="140385"/>
                </a:lnTo>
                <a:lnTo>
                  <a:pt x="105295" y="93090"/>
                </a:lnTo>
                <a:lnTo>
                  <a:pt x="9458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096000" y="342900"/>
            <a:ext cx="5981700" cy="1168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L="606425" marR="974725">
              <a:lnSpc>
                <a:spcPts val="2700"/>
              </a:lnSpc>
              <a:spcBef>
                <a:spcPts val="1800"/>
              </a:spcBef>
            </a:pPr>
            <a:r>
              <a:rPr sz="2400" dirty="0">
                <a:latin typeface="Gill Sans MT"/>
                <a:cs typeface="Gill Sans MT"/>
              </a:rPr>
              <a:t>Independent </a:t>
            </a:r>
            <a:r>
              <a:rPr sz="2400" spc="-5" dirty="0">
                <a:latin typeface="Gill Sans MT"/>
                <a:cs typeface="Gill Sans MT"/>
              </a:rPr>
              <a:t>samples t-test </a:t>
            </a:r>
            <a:r>
              <a:rPr sz="2400" u="heavy" dirty="0">
                <a:latin typeface="Gill Sans MT"/>
                <a:cs typeface="Gill Sans MT"/>
              </a:rPr>
              <a:t>without  </a:t>
            </a:r>
            <a:r>
              <a:rPr sz="2400" dirty="0">
                <a:latin typeface="Gill Sans MT"/>
                <a:cs typeface="Gill Sans MT"/>
              </a:rPr>
              <a:t>assuming equality of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variances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38587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6634" y="28829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latin typeface="Courier New"/>
                <a:cs typeface="Courier New"/>
              </a:rPr>
              <a:t>&gt;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t.test(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3312" y="2882900"/>
            <a:ext cx="11988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hormone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4656" y="28829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~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gender,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1335" y="2882900"/>
            <a:ext cx="6959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data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9675" y="28829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expt</a:t>
            </a:r>
            <a:r>
              <a:rPr sz="2200" spc="-9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3844" y="3606800"/>
            <a:ext cx="8636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Welch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9852" y="3606800"/>
            <a:ext cx="287591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Two Sample</a:t>
            </a:r>
            <a:r>
              <a:rPr sz="2200" spc="-8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t-test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634" y="4318000"/>
            <a:ext cx="8636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data: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0309" y="4318000"/>
            <a:ext cx="11988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hormone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634" y="4673600"/>
            <a:ext cx="187007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  <a:tab pos="683260" algn="l"/>
              </a:tabLst>
            </a:pP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t	=	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0.6852,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8649" y="4318000"/>
            <a:ext cx="304355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62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by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gender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850900" algn="l"/>
              </a:tabLst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df</a:t>
            </a: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 =	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7.49,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p-value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34340" y="46736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=	0.5138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634" y="5029200"/>
            <a:ext cx="1869439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alternative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48649" y="5029200"/>
            <a:ext cx="270827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hypothesis: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true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99004" y="5029200"/>
            <a:ext cx="17018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difference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43351" y="50292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in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means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52363" y="5029200"/>
            <a:ext cx="287591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is not equal to</a:t>
            </a:r>
            <a:r>
              <a:rPr sz="2200" spc="-6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634" y="5384800"/>
            <a:ext cx="170243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95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percent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5329" y="53848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interval: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4302" y="5740400"/>
            <a:ext cx="15341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-24.25544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80981" y="5364347"/>
            <a:ext cx="1701800" cy="72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marR="5080" indent="-168275">
              <a:lnSpc>
                <a:spcPct val="1061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confidence  44.42211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6634" y="6096000"/>
            <a:ext cx="103124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sample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10309" y="6096000"/>
            <a:ext cx="170243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estimates: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6634" y="6451600"/>
            <a:ext cx="119951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mean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in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92997" y="6451600"/>
            <a:ext cx="6959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mean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77977" y="6451600"/>
            <a:ext cx="2037714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group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female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ct val="100000"/>
              </a:lnSpc>
              <a:spcBef>
                <a:spcPts val="160"/>
              </a:spcBef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48.63333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1336" y="6451600"/>
            <a:ext cx="220535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in group</a:t>
            </a:r>
            <a:r>
              <a:rPr sz="2200" spc="-8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male</a:t>
            </a:r>
            <a:endParaRPr sz="2200">
              <a:latin typeface="Courier New"/>
              <a:cs typeface="Courier New"/>
            </a:endParaRPr>
          </a:p>
          <a:p>
            <a:pPr marL="850900">
              <a:lnSpc>
                <a:spcPct val="100000"/>
              </a:lnSpc>
              <a:spcBef>
                <a:spcPts val="160"/>
              </a:spcBef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38.55000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27702" y="2252522"/>
            <a:ext cx="2069464" cy="1946910"/>
          </a:xfrm>
          <a:custGeom>
            <a:avLst/>
            <a:gdLst/>
            <a:ahLst/>
            <a:cxnLst/>
            <a:rect l="l" t="t" r="r" b="b"/>
            <a:pathLst>
              <a:path w="2069465" h="1946910">
                <a:moveTo>
                  <a:pt x="0" y="1946427"/>
                </a:moveTo>
                <a:lnTo>
                  <a:pt x="13881" y="1933384"/>
                </a:lnTo>
                <a:lnTo>
                  <a:pt x="2069249" y="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50003" y="4096130"/>
            <a:ext cx="179705" cy="176530"/>
          </a:xfrm>
          <a:custGeom>
            <a:avLst/>
            <a:gdLst/>
            <a:ahLst/>
            <a:cxnLst/>
            <a:rect l="l" t="t" r="r" b="b"/>
            <a:pathLst>
              <a:path w="179704" h="176529">
                <a:moveTo>
                  <a:pt x="64668" y="0"/>
                </a:moveTo>
                <a:lnTo>
                  <a:pt x="0" y="175920"/>
                </a:lnTo>
                <a:lnTo>
                  <a:pt x="179527" y="122110"/>
                </a:lnTo>
                <a:lnTo>
                  <a:pt x="91579" y="89776"/>
                </a:lnTo>
                <a:lnTo>
                  <a:pt x="6466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096000" y="876300"/>
            <a:ext cx="5981700" cy="1168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</a:pPr>
            <a:r>
              <a:rPr sz="2400" dirty="0">
                <a:latin typeface="Gill Sans MT"/>
                <a:cs typeface="Gill Sans MT"/>
              </a:rPr>
              <a:t>Reminds us what variables </a:t>
            </a:r>
            <a:r>
              <a:rPr sz="2400" spc="-25" dirty="0">
                <a:latin typeface="Gill Sans MT"/>
                <a:cs typeface="Gill Sans MT"/>
              </a:rPr>
              <a:t>we </a:t>
            </a:r>
            <a:r>
              <a:rPr sz="2400" dirty="0">
                <a:latin typeface="Gill Sans MT"/>
                <a:cs typeface="Gill Sans MT"/>
              </a:rPr>
              <a:t>ran the test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on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63618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6634" y="28829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latin typeface="Courier New"/>
                <a:cs typeface="Courier New"/>
              </a:rPr>
              <a:t>&gt;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t.test(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3312" y="2882900"/>
            <a:ext cx="11988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hormone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4656" y="28829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~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gender,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1335" y="2882900"/>
            <a:ext cx="6959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data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9675" y="28829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expt</a:t>
            </a:r>
            <a:r>
              <a:rPr sz="2200" spc="-9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3834" y="3606800"/>
            <a:ext cx="8636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Welc</a:t>
            </a: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9506" y="3606800"/>
            <a:ext cx="28752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Two Sample</a:t>
            </a:r>
            <a:r>
              <a:rPr sz="2200" spc="-9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t-test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634" y="4318000"/>
            <a:ext cx="8636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data: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0309" y="4318000"/>
            <a:ext cx="11988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hormone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634" y="4673600"/>
            <a:ext cx="187007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  <a:tab pos="683260" algn="l"/>
              </a:tabLst>
            </a:pPr>
            <a:r>
              <a:rPr sz="2200" dirty="0">
                <a:latin typeface="Courier New"/>
                <a:cs typeface="Courier New"/>
              </a:rPr>
              <a:t>t	=	</a:t>
            </a:r>
            <a:r>
              <a:rPr sz="2200" spc="-5" dirty="0">
                <a:latin typeface="Courier New"/>
                <a:cs typeface="Courier New"/>
              </a:rPr>
              <a:t>0.6852,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8649" y="4318000"/>
            <a:ext cx="304355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62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by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gender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850900" algn="l"/>
              </a:tabLst>
            </a:pPr>
            <a:r>
              <a:rPr sz="2200" spc="-5" dirty="0">
                <a:latin typeface="Courier New"/>
                <a:cs typeface="Courier New"/>
              </a:rPr>
              <a:t>df</a:t>
            </a:r>
            <a:r>
              <a:rPr sz="2200" dirty="0">
                <a:latin typeface="Courier New"/>
                <a:cs typeface="Courier New"/>
              </a:rPr>
              <a:t> =	</a:t>
            </a:r>
            <a:r>
              <a:rPr sz="2200" spc="-5" dirty="0">
                <a:latin typeface="Courier New"/>
                <a:cs typeface="Courier New"/>
              </a:rPr>
              <a:t>7.49,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p-value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34340" y="46736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latin typeface="Courier New"/>
                <a:cs typeface="Courier New"/>
              </a:rPr>
              <a:t>=	0.5138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634" y="5029200"/>
            <a:ext cx="1869439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alternative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48649" y="5029200"/>
            <a:ext cx="270827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hypothesis: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true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99004" y="5029200"/>
            <a:ext cx="17018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difference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43351" y="50292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in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means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52363" y="5029200"/>
            <a:ext cx="287591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is not equal to</a:t>
            </a:r>
            <a:r>
              <a:rPr sz="2200" spc="-6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634" y="5384800"/>
            <a:ext cx="170243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95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percent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5329" y="53848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interval: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4302" y="5740400"/>
            <a:ext cx="15341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-24.25544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80981" y="5364347"/>
            <a:ext cx="1701800" cy="72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marR="5080" indent="-168275">
              <a:lnSpc>
                <a:spcPct val="1061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confidence  44.42211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6634" y="6096000"/>
            <a:ext cx="103124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sample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10309" y="6096000"/>
            <a:ext cx="170243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estimates: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6634" y="6451600"/>
            <a:ext cx="119951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mean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in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92997" y="6451600"/>
            <a:ext cx="6959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mean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77977" y="6451600"/>
            <a:ext cx="2037714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group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female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ct val="100000"/>
              </a:lnSpc>
              <a:spcBef>
                <a:spcPts val="160"/>
              </a:spcBef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48.63333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1336" y="6451600"/>
            <a:ext cx="220535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in group</a:t>
            </a:r>
            <a:r>
              <a:rPr sz="2200" spc="-8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male</a:t>
            </a:r>
            <a:endParaRPr sz="2200">
              <a:latin typeface="Courier New"/>
              <a:cs typeface="Courier New"/>
            </a:endParaRPr>
          </a:p>
          <a:p>
            <a:pPr marL="850900">
              <a:lnSpc>
                <a:spcPct val="100000"/>
              </a:lnSpc>
              <a:spcBef>
                <a:spcPts val="160"/>
              </a:spcBef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38.55000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26926" y="2110955"/>
            <a:ext cx="2141220" cy="2333625"/>
          </a:xfrm>
          <a:custGeom>
            <a:avLst/>
            <a:gdLst/>
            <a:ahLst/>
            <a:cxnLst/>
            <a:rect l="l" t="t" r="r" b="b"/>
            <a:pathLst>
              <a:path w="2141220" h="2333625">
                <a:moveTo>
                  <a:pt x="0" y="2333396"/>
                </a:moveTo>
                <a:lnTo>
                  <a:pt x="12877" y="2319362"/>
                </a:lnTo>
                <a:lnTo>
                  <a:pt x="2140800" y="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54815" y="4342765"/>
            <a:ext cx="175260" cy="180340"/>
          </a:xfrm>
          <a:custGeom>
            <a:avLst/>
            <a:gdLst/>
            <a:ahLst/>
            <a:cxnLst/>
            <a:rect l="l" t="t" r="r" b="b"/>
            <a:pathLst>
              <a:path w="175260" h="180339">
                <a:moveTo>
                  <a:pt x="51562" y="0"/>
                </a:moveTo>
                <a:lnTo>
                  <a:pt x="0" y="180200"/>
                </a:lnTo>
                <a:lnTo>
                  <a:pt x="175094" y="113334"/>
                </a:lnTo>
                <a:lnTo>
                  <a:pt x="84988" y="87553"/>
                </a:lnTo>
                <a:lnTo>
                  <a:pt x="5156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80100" y="673100"/>
            <a:ext cx="5981700" cy="1168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390525">
              <a:lnSpc>
                <a:spcPct val="100000"/>
              </a:lnSpc>
            </a:pPr>
            <a:r>
              <a:rPr sz="2400" spc="-90" dirty="0">
                <a:latin typeface="Gill Sans MT"/>
                <a:cs typeface="Gill Sans MT"/>
              </a:rPr>
              <a:t>Test </a:t>
            </a:r>
            <a:r>
              <a:rPr sz="2400" dirty="0">
                <a:latin typeface="Gill Sans MT"/>
                <a:cs typeface="Gill Sans MT"/>
              </a:rPr>
              <a:t>statistic, </a:t>
            </a:r>
            <a:r>
              <a:rPr sz="2400" spc="-10" dirty="0">
                <a:latin typeface="Gill Sans MT"/>
                <a:cs typeface="Gill Sans MT"/>
              </a:rPr>
              <a:t>degrees </a:t>
            </a:r>
            <a:r>
              <a:rPr sz="2400" dirty="0">
                <a:latin typeface="Gill Sans MT"/>
                <a:cs typeface="Gill Sans MT"/>
              </a:rPr>
              <a:t>of </a:t>
            </a:r>
            <a:r>
              <a:rPr sz="2400" spc="-10" dirty="0">
                <a:latin typeface="Gill Sans MT"/>
                <a:cs typeface="Gill Sans MT"/>
              </a:rPr>
              <a:t>freedom,</a:t>
            </a:r>
            <a:r>
              <a:rPr sz="2400" spc="-36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p-value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86882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6634" y="28829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latin typeface="Courier New"/>
                <a:cs typeface="Courier New"/>
              </a:rPr>
              <a:t>&gt;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t.test(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3312" y="2882900"/>
            <a:ext cx="11988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hormone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4656" y="28829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~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gender,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1335" y="2882900"/>
            <a:ext cx="6959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data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9675" y="28829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expt</a:t>
            </a:r>
            <a:r>
              <a:rPr sz="2200" spc="-9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3834" y="3606800"/>
            <a:ext cx="8636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Welc</a:t>
            </a: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9506" y="3606800"/>
            <a:ext cx="28752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Two Sample</a:t>
            </a:r>
            <a:r>
              <a:rPr sz="2200" spc="-9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t-test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634" y="4318000"/>
            <a:ext cx="8636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data: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0309" y="4318000"/>
            <a:ext cx="11988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hormone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634" y="4673600"/>
            <a:ext cx="187007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  <a:tab pos="683260" algn="l"/>
              </a:tabLst>
            </a:pP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t	=	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0.6852,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8649" y="4318000"/>
            <a:ext cx="304355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62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by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gender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850900" algn="l"/>
              </a:tabLst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df</a:t>
            </a: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 =	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7.49,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p-value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34340" y="46736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=	0.5138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634" y="5029200"/>
            <a:ext cx="1869439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alternative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48649" y="5029200"/>
            <a:ext cx="270827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hypothesis: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true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99004" y="5029200"/>
            <a:ext cx="17018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difference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43351" y="50292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means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52363" y="5029200"/>
            <a:ext cx="287591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is not equal to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634" y="5384800"/>
            <a:ext cx="170243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95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percent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5329" y="53848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interval: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4302" y="5740400"/>
            <a:ext cx="15341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-24.25544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80981" y="5364347"/>
            <a:ext cx="1701800" cy="72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marR="5080" indent="-168275">
              <a:lnSpc>
                <a:spcPct val="1061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confidence  44.42211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6634" y="6096000"/>
            <a:ext cx="103124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sample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10309" y="6096000"/>
            <a:ext cx="170243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estimates: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6634" y="6451600"/>
            <a:ext cx="119951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mean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in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92997" y="6451600"/>
            <a:ext cx="6959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mean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77977" y="6451600"/>
            <a:ext cx="2037714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group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female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ct val="100000"/>
              </a:lnSpc>
              <a:spcBef>
                <a:spcPts val="160"/>
              </a:spcBef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48.63333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1336" y="6451600"/>
            <a:ext cx="220535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in group</a:t>
            </a:r>
            <a:r>
              <a:rPr sz="2200" spc="-8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male</a:t>
            </a:r>
            <a:endParaRPr sz="2200">
              <a:latin typeface="Courier New"/>
              <a:cs typeface="Courier New"/>
            </a:endParaRPr>
          </a:p>
          <a:p>
            <a:pPr marL="850900">
              <a:lnSpc>
                <a:spcPct val="100000"/>
              </a:lnSpc>
              <a:spcBef>
                <a:spcPts val="160"/>
              </a:spcBef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38.55000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542682" y="2017242"/>
            <a:ext cx="41275" cy="2794635"/>
          </a:xfrm>
          <a:custGeom>
            <a:avLst/>
            <a:gdLst/>
            <a:ahLst/>
            <a:cxnLst/>
            <a:rect l="l" t="t" r="r" b="b"/>
            <a:pathLst>
              <a:path w="41275" h="2794635">
                <a:moveTo>
                  <a:pt x="0" y="2794050"/>
                </a:moveTo>
                <a:lnTo>
                  <a:pt x="279" y="2775000"/>
                </a:lnTo>
                <a:lnTo>
                  <a:pt x="40995" y="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59764" y="4749101"/>
            <a:ext cx="167640" cy="168910"/>
          </a:xfrm>
          <a:custGeom>
            <a:avLst/>
            <a:gdLst/>
            <a:ahLst/>
            <a:cxnLst/>
            <a:rect l="l" t="t" r="r" b="b"/>
            <a:pathLst>
              <a:path w="167640" h="168910">
                <a:moveTo>
                  <a:pt x="0" y="0"/>
                </a:moveTo>
                <a:lnTo>
                  <a:pt x="81356" y="168859"/>
                </a:lnTo>
                <a:lnTo>
                  <a:pt x="146536" y="43141"/>
                </a:lnTo>
                <a:lnTo>
                  <a:pt x="83197" y="43141"/>
                </a:lnTo>
                <a:lnTo>
                  <a:pt x="0" y="0"/>
                </a:lnTo>
                <a:close/>
              </a:path>
              <a:path w="167640" h="168910">
                <a:moveTo>
                  <a:pt x="167627" y="2463"/>
                </a:moveTo>
                <a:lnTo>
                  <a:pt x="83197" y="43141"/>
                </a:lnTo>
                <a:lnTo>
                  <a:pt x="146536" y="43141"/>
                </a:lnTo>
                <a:lnTo>
                  <a:pt x="167627" y="2463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057900" y="1079500"/>
            <a:ext cx="3175000" cy="8763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593725">
              <a:lnSpc>
                <a:spcPct val="100000"/>
              </a:lnSpc>
              <a:spcBef>
                <a:spcPts val="1860"/>
              </a:spcBef>
            </a:pPr>
            <a:r>
              <a:rPr sz="2400" spc="-140" dirty="0">
                <a:latin typeface="Gill Sans MT"/>
                <a:cs typeface="Gill Sans MT"/>
              </a:rPr>
              <a:t>Two </a:t>
            </a:r>
            <a:r>
              <a:rPr sz="2400" dirty="0">
                <a:latin typeface="Gill Sans MT"/>
                <a:cs typeface="Gill Sans MT"/>
              </a:rPr>
              <a:t>sided</a:t>
            </a:r>
            <a:r>
              <a:rPr sz="2400" spc="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test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64491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6634" y="28829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latin typeface="Courier New"/>
                <a:cs typeface="Courier New"/>
              </a:rPr>
              <a:t>&gt;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t.test(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3312" y="2882900"/>
            <a:ext cx="11988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hormone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4656" y="28829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~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gender,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1335" y="2882900"/>
            <a:ext cx="6959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data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9675" y="28829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expt</a:t>
            </a:r>
            <a:r>
              <a:rPr sz="2200" spc="-9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3834" y="3606800"/>
            <a:ext cx="8636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Welc</a:t>
            </a: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9506" y="3606800"/>
            <a:ext cx="28752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Two Sample</a:t>
            </a:r>
            <a:r>
              <a:rPr sz="2200" spc="-9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t-test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634" y="4318000"/>
            <a:ext cx="8636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data: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0309" y="4318000"/>
            <a:ext cx="11988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hormone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634" y="4673600"/>
            <a:ext cx="187007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  <a:tab pos="683260" algn="l"/>
              </a:tabLst>
            </a:pP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t	=	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0.6852,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8649" y="4318000"/>
            <a:ext cx="304355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62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by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gender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850900" algn="l"/>
              </a:tabLst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df</a:t>
            </a: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 =	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7.49,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p-value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34340" y="46736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=	0.5138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634" y="5029200"/>
            <a:ext cx="1869439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alternative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48649" y="5029200"/>
            <a:ext cx="270827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hypothesis: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true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99004" y="5029200"/>
            <a:ext cx="17018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difference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43351" y="50292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in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means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52363" y="5029200"/>
            <a:ext cx="287591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is not equal to</a:t>
            </a:r>
            <a:r>
              <a:rPr sz="2200" spc="-6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634" y="5384800"/>
            <a:ext cx="170243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95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percent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5329" y="53848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interval: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4302" y="5740400"/>
            <a:ext cx="15341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-24.25544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80981" y="5364347"/>
            <a:ext cx="1701800" cy="72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marR="5080" indent="-168275">
              <a:lnSpc>
                <a:spcPct val="106100"/>
              </a:lnSpc>
            </a:pPr>
            <a:r>
              <a:rPr sz="2200" spc="-5" dirty="0">
                <a:latin typeface="Courier New"/>
                <a:cs typeface="Courier New"/>
              </a:rPr>
              <a:t>confidence  44.42211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6634" y="6096000"/>
            <a:ext cx="103124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sample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10309" y="6096000"/>
            <a:ext cx="170243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estimates: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6634" y="6451600"/>
            <a:ext cx="119951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mean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in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92997" y="6451600"/>
            <a:ext cx="6959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mean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77977" y="6451600"/>
            <a:ext cx="2037714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group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female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ct val="100000"/>
              </a:lnSpc>
              <a:spcBef>
                <a:spcPts val="160"/>
              </a:spcBef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48.63333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1336" y="6451600"/>
            <a:ext cx="220535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in group</a:t>
            </a:r>
            <a:r>
              <a:rPr sz="2200" spc="-8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male</a:t>
            </a:r>
            <a:endParaRPr sz="2200">
              <a:latin typeface="Courier New"/>
              <a:cs typeface="Courier New"/>
            </a:endParaRPr>
          </a:p>
          <a:p>
            <a:pPr marL="850900">
              <a:lnSpc>
                <a:spcPct val="100000"/>
              </a:lnSpc>
              <a:spcBef>
                <a:spcPts val="160"/>
              </a:spcBef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38.55000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57521" y="1979142"/>
            <a:ext cx="1483360" cy="3275329"/>
          </a:xfrm>
          <a:custGeom>
            <a:avLst/>
            <a:gdLst/>
            <a:ahLst/>
            <a:cxnLst/>
            <a:rect l="l" t="t" r="r" b="b"/>
            <a:pathLst>
              <a:path w="1483360" h="3275329">
                <a:moveTo>
                  <a:pt x="0" y="3275076"/>
                </a:moveTo>
                <a:lnTo>
                  <a:pt x="7848" y="3257715"/>
                </a:lnTo>
                <a:lnTo>
                  <a:pt x="1483156" y="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06302" y="5164111"/>
            <a:ext cx="153035" cy="187325"/>
          </a:xfrm>
          <a:custGeom>
            <a:avLst/>
            <a:gdLst/>
            <a:ahLst/>
            <a:cxnLst/>
            <a:rect l="l" t="t" r="r" b="b"/>
            <a:pathLst>
              <a:path w="153035" h="187325">
                <a:moveTo>
                  <a:pt x="0" y="0"/>
                </a:moveTo>
                <a:lnTo>
                  <a:pt x="7213" y="187286"/>
                </a:lnTo>
                <a:lnTo>
                  <a:pt x="148290" y="72745"/>
                </a:lnTo>
                <a:lnTo>
                  <a:pt x="59067" y="72745"/>
                </a:lnTo>
                <a:lnTo>
                  <a:pt x="0" y="0"/>
                </a:lnTo>
                <a:close/>
              </a:path>
              <a:path w="153035" h="187325">
                <a:moveTo>
                  <a:pt x="152717" y="69151"/>
                </a:moveTo>
                <a:lnTo>
                  <a:pt x="59067" y="72745"/>
                </a:lnTo>
                <a:lnTo>
                  <a:pt x="148290" y="72745"/>
                </a:lnTo>
                <a:lnTo>
                  <a:pt x="152717" y="69151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800600" y="774700"/>
            <a:ext cx="5981700" cy="1168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L="873125" marR="821690">
              <a:lnSpc>
                <a:spcPts val="2700"/>
              </a:lnSpc>
              <a:spcBef>
                <a:spcPts val="1800"/>
              </a:spcBef>
            </a:pPr>
            <a:r>
              <a:rPr sz="2400" spc="5" dirty="0">
                <a:latin typeface="Gill Sans MT"/>
                <a:cs typeface="Gill Sans MT"/>
              </a:rPr>
              <a:t>Confidence interval </a:t>
            </a:r>
            <a:r>
              <a:rPr sz="2400" spc="-10" dirty="0">
                <a:latin typeface="Gill Sans MT"/>
                <a:cs typeface="Gill Sans MT"/>
              </a:rPr>
              <a:t>for </a:t>
            </a:r>
            <a:r>
              <a:rPr sz="2400" dirty="0">
                <a:latin typeface="Gill Sans MT"/>
                <a:cs typeface="Gill Sans MT"/>
              </a:rPr>
              <a:t>the  </a:t>
            </a:r>
            <a:r>
              <a:rPr sz="2400" spc="-10" dirty="0">
                <a:latin typeface="Gill Sans MT"/>
                <a:cs typeface="Gill Sans MT"/>
              </a:rPr>
              <a:t>difference between </a:t>
            </a:r>
            <a:r>
              <a:rPr sz="2400" dirty="0">
                <a:latin typeface="Gill Sans MT"/>
                <a:cs typeface="Gill Sans MT"/>
              </a:rPr>
              <a:t>the </a:t>
            </a:r>
            <a:r>
              <a:rPr sz="2400" spc="-20" dirty="0">
                <a:latin typeface="Gill Sans MT"/>
                <a:cs typeface="Gill Sans MT"/>
              </a:rPr>
              <a:t>two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means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634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7855">
              <a:lnSpc>
                <a:spcPct val="100000"/>
              </a:lnSpc>
            </a:pPr>
            <a:r>
              <a:rPr spc="-5" dirty="0"/>
              <a:t>Li</a:t>
            </a:r>
            <a:r>
              <a:rPr dirty="0"/>
              <a:t>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6600" y="1765300"/>
            <a:ext cx="6438900" cy="2159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304165" marR="300990" indent="-635" algn="ctr">
              <a:lnSpc>
                <a:spcPts val="2800"/>
              </a:lnSpc>
            </a:pP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Lists </a:t>
            </a:r>
            <a:r>
              <a:rPr sz="2400" spc="-20" dirty="0">
                <a:solidFill>
                  <a:srgbClr val="E63B7A"/>
                </a:solidFill>
                <a:latin typeface="Gill Sans MT"/>
                <a:cs typeface="Gill Sans MT"/>
              </a:rPr>
              <a:t>are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bundles of variables, but </a:t>
            </a:r>
            <a:r>
              <a:rPr sz="2400" spc="-10" dirty="0">
                <a:solidFill>
                  <a:srgbClr val="E63B7A"/>
                </a:solidFill>
                <a:latin typeface="Gill Sans MT"/>
                <a:cs typeface="Gill Sans MT"/>
              </a:rPr>
              <a:t>they </a:t>
            </a:r>
            <a:r>
              <a:rPr sz="2400" spc="-25" dirty="0">
                <a:solidFill>
                  <a:srgbClr val="E63B7A"/>
                </a:solidFill>
                <a:latin typeface="Gill Sans MT"/>
                <a:cs typeface="Gill Sans MT"/>
              </a:rPr>
              <a:t>aren’t 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organised</a:t>
            </a:r>
            <a:r>
              <a:rPr sz="2400" spc="-15" dirty="0">
                <a:solidFill>
                  <a:srgbClr val="E63B7A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into</a:t>
            </a:r>
            <a:r>
              <a:rPr sz="2400" spc="-254" dirty="0">
                <a:solidFill>
                  <a:srgbClr val="E63B7A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“case</a:t>
            </a:r>
            <a:r>
              <a:rPr sz="2400" spc="-15" dirty="0">
                <a:solidFill>
                  <a:srgbClr val="E63B7A"/>
                </a:solidFill>
                <a:latin typeface="Gill Sans MT"/>
                <a:cs typeface="Gill Sans MT"/>
              </a:rPr>
              <a:t> by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variable”</a:t>
            </a:r>
            <a:r>
              <a:rPr sz="2400" spc="-15" dirty="0">
                <a:solidFill>
                  <a:srgbClr val="E63B7A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E63B7A"/>
                </a:solidFill>
                <a:latin typeface="Gill Sans MT"/>
                <a:cs typeface="Gill Sans MT"/>
              </a:rPr>
              <a:t>structures...</a:t>
            </a:r>
            <a:r>
              <a:rPr sz="2400" spc="-254" dirty="0">
                <a:solidFill>
                  <a:srgbClr val="E63B7A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in  fact, </a:t>
            </a:r>
            <a:r>
              <a:rPr sz="2400" spc="-35" dirty="0">
                <a:solidFill>
                  <a:srgbClr val="E63B7A"/>
                </a:solidFill>
                <a:latin typeface="Gill Sans MT"/>
                <a:cs typeface="Gill Sans MT"/>
              </a:rPr>
              <a:t>there’s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no analog of “cases” at </a:t>
            </a:r>
            <a:r>
              <a:rPr sz="2400" spc="-15" dirty="0">
                <a:solidFill>
                  <a:srgbClr val="E63B7A"/>
                </a:solidFill>
                <a:latin typeface="Gill Sans MT"/>
                <a:cs typeface="Gill Sans MT"/>
              </a:rPr>
              <a:t>all.They’re 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handy </a:t>
            </a:r>
            <a:r>
              <a:rPr sz="2400" spc="-10" dirty="0">
                <a:solidFill>
                  <a:srgbClr val="E63B7A"/>
                </a:solidFill>
                <a:latin typeface="Gill Sans MT"/>
                <a:cs typeface="Gill Sans MT"/>
              </a:rPr>
              <a:t>for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handling </a:t>
            </a:r>
            <a:r>
              <a:rPr sz="2400" spc="-5" dirty="0">
                <a:solidFill>
                  <a:srgbClr val="E63B7A"/>
                </a:solidFill>
                <a:latin typeface="Gill Sans MT"/>
                <a:cs typeface="Gill Sans MT"/>
              </a:rPr>
              <a:t>complex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data</a:t>
            </a:r>
            <a:r>
              <a:rPr sz="2400" spc="-50" dirty="0">
                <a:solidFill>
                  <a:srgbClr val="E63B7A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sets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20706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6634" y="28829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latin typeface="Courier New"/>
                <a:cs typeface="Courier New"/>
              </a:rPr>
              <a:t>&gt;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t.test(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3312" y="2882900"/>
            <a:ext cx="11988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hormone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4656" y="28829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~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gender,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1335" y="2882900"/>
            <a:ext cx="6959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data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9675" y="28829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expt</a:t>
            </a:r>
            <a:r>
              <a:rPr sz="2200" spc="-9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3834" y="3606800"/>
            <a:ext cx="8636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Welc</a:t>
            </a: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9506" y="3606800"/>
            <a:ext cx="28752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Two Sample</a:t>
            </a:r>
            <a:r>
              <a:rPr sz="2200" spc="-9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t-test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634" y="4318000"/>
            <a:ext cx="8636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data: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0309" y="4318000"/>
            <a:ext cx="11988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hormone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634" y="4673600"/>
            <a:ext cx="187007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  <a:tab pos="683260" algn="l"/>
              </a:tabLst>
            </a:pP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t	=	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0.6852,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8649" y="4318000"/>
            <a:ext cx="304355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62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by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gender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850900" algn="l"/>
              </a:tabLst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df</a:t>
            </a: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 =	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7.49,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p-value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34340" y="46736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=	0.5138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634" y="5029200"/>
            <a:ext cx="1869439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alternative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48649" y="5029200"/>
            <a:ext cx="270827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hypothesis: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true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99004" y="5029200"/>
            <a:ext cx="17018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difference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43351" y="50292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in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means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52363" y="5029200"/>
            <a:ext cx="287591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is not equal to</a:t>
            </a:r>
            <a:r>
              <a:rPr sz="2200" spc="-6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634" y="5384800"/>
            <a:ext cx="170243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95</a:t>
            </a:r>
            <a:r>
              <a:rPr sz="2200" spc="-9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percent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5329" y="53848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929292"/>
                </a:solidFill>
                <a:latin typeface="Courier New"/>
                <a:cs typeface="Courier New"/>
              </a:rPr>
              <a:t>interval: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4302" y="5740400"/>
            <a:ext cx="15341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-24.25544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80981" y="5364347"/>
            <a:ext cx="1701800" cy="72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marR="5080" indent="-168275">
              <a:lnSpc>
                <a:spcPct val="106100"/>
              </a:lnSpc>
            </a:pPr>
            <a:r>
              <a:rPr sz="2200" spc="-5" dirty="0">
                <a:solidFill>
                  <a:srgbClr val="929292"/>
                </a:solidFill>
                <a:latin typeface="Courier New"/>
                <a:cs typeface="Courier New"/>
              </a:rPr>
              <a:t>confidence  44.42211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6634" y="6096000"/>
            <a:ext cx="103124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sample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10309" y="6096000"/>
            <a:ext cx="170243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estimates: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6634" y="6451600"/>
            <a:ext cx="119951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mean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92997" y="6451600"/>
            <a:ext cx="6959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mean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77977" y="6451600"/>
            <a:ext cx="2037714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group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female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ct val="100000"/>
              </a:lnSpc>
              <a:spcBef>
                <a:spcPts val="160"/>
              </a:spcBef>
            </a:pPr>
            <a:r>
              <a:rPr sz="2200" spc="-5" dirty="0">
                <a:latin typeface="Courier New"/>
                <a:cs typeface="Courier New"/>
              </a:rPr>
              <a:t>48.63333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1336" y="6451600"/>
            <a:ext cx="220535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in group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male</a:t>
            </a:r>
            <a:endParaRPr sz="2200">
              <a:latin typeface="Courier New"/>
              <a:cs typeface="Courier New"/>
            </a:endParaRPr>
          </a:p>
          <a:p>
            <a:pPr marL="850900">
              <a:lnSpc>
                <a:spcPct val="100000"/>
              </a:lnSpc>
              <a:spcBef>
                <a:spcPts val="160"/>
              </a:spcBef>
            </a:pPr>
            <a:r>
              <a:rPr sz="2200" spc="-5" dirty="0">
                <a:latin typeface="Courier New"/>
                <a:cs typeface="Courier New"/>
              </a:rPr>
              <a:t>38.55000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89102" y="2206828"/>
            <a:ext cx="999490" cy="3915410"/>
          </a:xfrm>
          <a:custGeom>
            <a:avLst/>
            <a:gdLst/>
            <a:ahLst/>
            <a:cxnLst/>
            <a:rect l="l" t="t" r="r" b="b"/>
            <a:pathLst>
              <a:path w="999490" h="3915410">
                <a:moveTo>
                  <a:pt x="0" y="3914965"/>
                </a:moveTo>
                <a:lnTo>
                  <a:pt x="4711" y="3896512"/>
                </a:lnTo>
                <a:lnTo>
                  <a:pt x="999223" y="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22960" y="6041999"/>
            <a:ext cx="162560" cy="183515"/>
          </a:xfrm>
          <a:custGeom>
            <a:avLst/>
            <a:gdLst/>
            <a:ahLst/>
            <a:cxnLst/>
            <a:rect l="l" t="t" r="r" b="b"/>
            <a:pathLst>
              <a:path w="162559" h="183514">
                <a:moveTo>
                  <a:pt x="0" y="0"/>
                </a:moveTo>
                <a:lnTo>
                  <a:pt x="39763" y="183172"/>
                </a:lnTo>
                <a:lnTo>
                  <a:pt x="145227" y="61340"/>
                </a:lnTo>
                <a:lnTo>
                  <a:pt x="70853" y="61340"/>
                </a:lnTo>
                <a:lnTo>
                  <a:pt x="0" y="0"/>
                </a:lnTo>
                <a:close/>
              </a:path>
              <a:path w="162559" h="183514">
                <a:moveTo>
                  <a:pt x="162432" y="41465"/>
                </a:moveTo>
                <a:lnTo>
                  <a:pt x="70853" y="61340"/>
                </a:lnTo>
                <a:lnTo>
                  <a:pt x="145227" y="61340"/>
                </a:lnTo>
                <a:lnTo>
                  <a:pt x="162432" y="41465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16600" y="1028700"/>
            <a:ext cx="3695700" cy="1168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796925">
              <a:lnSpc>
                <a:spcPct val="100000"/>
              </a:lnSpc>
            </a:pPr>
            <a:r>
              <a:rPr sz="2400" dirty="0">
                <a:latin typeface="Gill Sans MT"/>
                <a:cs typeface="Gill Sans MT"/>
              </a:rPr>
              <a:t>The </a:t>
            </a:r>
            <a:r>
              <a:rPr sz="2400" spc="-15" dirty="0">
                <a:latin typeface="Gill Sans MT"/>
                <a:cs typeface="Gill Sans MT"/>
              </a:rPr>
              <a:t>group</a:t>
            </a:r>
            <a:r>
              <a:rPr sz="2400" spc="-8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means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10674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9228" y="469900"/>
            <a:ext cx="5746750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21280" algn="l"/>
                <a:tab pos="4400550" algn="l"/>
              </a:tabLst>
            </a:pPr>
            <a:r>
              <a:rPr spc="-290" dirty="0"/>
              <a:t>V</a:t>
            </a:r>
            <a:r>
              <a:rPr dirty="0"/>
              <a:t>ar</a:t>
            </a:r>
            <a:r>
              <a:rPr spc="-5" dirty="0"/>
              <a:t>i</a:t>
            </a:r>
            <a:r>
              <a:rPr dirty="0"/>
              <a:t>at</a:t>
            </a:r>
            <a:r>
              <a:rPr spc="-5" dirty="0"/>
              <a:t>i</a:t>
            </a:r>
            <a:r>
              <a:rPr dirty="0"/>
              <a:t>ons	on</a:t>
            </a:r>
            <a:r>
              <a:rPr spc="-5" dirty="0"/>
              <a:t> </a:t>
            </a:r>
            <a:r>
              <a:rPr dirty="0"/>
              <a:t>the	t</a:t>
            </a:r>
            <a:r>
              <a:rPr spc="-5" dirty="0"/>
              <a:t>-</a:t>
            </a:r>
            <a:r>
              <a:rPr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9484" y="2527300"/>
            <a:ext cx="6965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942192"/>
                </a:solidFill>
                <a:latin typeface="Courier New"/>
                <a:cs typeface="Courier New"/>
              </a:rPr>
              <a:t>test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134" y="2527300"/>
            <a:ext cx="220535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  <a:tab pos="683260" algn="l"/>
              </a:tabLst>
            </a:pPr>
            <a:r>
              <a:rPr sz="2200" dirty="0">
                <a:latin typeface="Courier New"/>
                <a:cs typeface="Courier New"/>
              </a:rPr>
              <a:t>&gt;	</a:t>
            </a:r>
            <a:r>
              <a:rPr sz="2200" dirty="0">
                <a:solidFill>
                  <a:srgbClr val="942192"/>
                </a:solidFill>
                <a:latin typeface="Courier New"/>
                <a:cs typeface="Courier New"/>
              </a:rPr>
              <a:t>#	</a:t>
            </a:r>
            <a:r>
              <a:rPr sz="2200" spc="-5" dirty="0">
                <a:solidFill>
                  <a:srgbClr val="942192"/>
                </a:solidFill>
                <a:latin typeface="Courier New"/>
                <a:cs typeface="Courier New"/>
              </a:rPr>
              <a:t>one-sided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200" dirty="0"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469" y="2895600"/>
            <a:ext cx="11988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t.test(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8812" y="2895600"/>
            <a:ext cx="11988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hormone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0156" y="28956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~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gender,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6835" y="2895600"/>
            <a:ext cx="6959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data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5175" y="2895600"/>
            <a:ext cx="119951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expt,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6519" y="2895600"/>
            <a:ext cx="1869439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alternative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78534" y="2895600"/>
            <a:ext cx="22053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"greater"</a:t>
            </a:r>
            <a:r>
              <a:rPr sz="2200" spc="-9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4034" y="4953000"/>
            <a:ext cx="5114290" cy="123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0"/>
              </a:lnSpc>
            </a:pPr>
            <a:r>
              <a:rPr sz="2200" dirty="0">
                <a:latin typeface="Gill Sans MT"/>
                <a:cs typeface="Gill Sans MT"/>
              </a:rPr>
              <a:t>The </a:t>
            </a:r>
            <a:r>
              <a:rPr sz="2200" spc="-5" dirty="0">
                <a:latin typeface="Gill Sans MT"/>
                <a:cs typeface="Gill Sans MT"/>
              </a:rPr>
              <a:t>alternative </a:t>
            </a:r>
            <a:r>
              <a:rPr sz="2200" dirty="0">
                <a:latin typeface="Gill Sans MT"/>
                <a:cs typeface="Gill Sans MT"/>
              </a:rPr>
              <a:t>argument has </a:t>
            </a:r>
            <a:r>
              <a:rPr sz="2200" spc="-10" dirty="0">
                <a:latin typeface="Gill Sans MT"/>
                <a:cs typeface="Gill Sans MT"/>
              </a:rPr>
              <a:t>three</a:t>
            </a:r>
            <a:r>
              <a:rPr sz="2200" spc="-35" dirty="0">
                <a:latin typeface="Gill Sans MT"/>
                <a:cs typeface="Gill Sans MT"/>
              </a:rPr>
              <a:t> </a:t>
            </a:r>
            <a:r>
              <a:rPr sz="2200" spc="-5" dirty="0">
                <a:latin typeface="Gill Sans MT"/>
                <a:cs typeface="Gill Sans MT"/>
              </a:rPr>
              <a:t>options...</a:t>
            </a:r>
            <a:endParaRPr sz="2200">
              <a:latin typeface="Gill Sans MT"/>
              <a:cs typeface="Gill Sans MT"/>
            </a:endParaRPr>
          </a:p>
          <a:p>
            <a:pPr marL="495300" indent="-139700">
              <a:lnSpc>
                <a:spcPts val="2300"/>
              </a:lnSpc>
              <a:buChar char="-"/>
              <a:tabLst>
                <a:tab pos="495934" algn="l"/>
              </a:tabLst>
            </a:pPr>
            <a:r>
              <a:rPr sz="2200" spc="-15" dirty="0">
                <a:latin typeface="Gill Sans MT"/>
                <a:cs typeface="Gill Sans MT"/>
              </a:rPr>
              <a:t>“two.sided”</a:t>
            </a:r>
            <a:endParaRPr sz="2200">
              <a:latin typeface="Gill Sans MT"/>
              <a:cs typeface="Gill Sans MT"/>
            </a:endParaRPr>
          </a:p>
          <a:p>
            <a:pPr marL="495300" indent="-139700">
              <a:lnSpc>
                <a:spcPts val="2350"/>
              </a:lnSpc>
              <a:buChar char="-"/>
              <a:tabLst>
                <a:tab pos="495934" algn="l"/>
              </a:tabLst>
            </a:pPr>
            <a:r>
              <a:rPr sz="2200" spc="-5" dirty="0">
                <a:latin typeface="Gill Sans MT"/>
                <a:cs typeface="Gill Sans MT"/>
              </a:rPr>
              <a:t>“greater”</a:t>
            </a:r>
            <a:endParaRPr sz="2200">
              <a:latin typeface="Gill Sans MT"/>
              <a:cs typeface="Gill Sans MT"/>
            </a:endParaRPr>
          </a:p>
          <a:p>
            <a:pPr marL="495300" indent="-139700">
              <a:lnSpc>
                <a:spcPts val="2520"/>
              </a:lnSpc>
              <a:buChar char="-"/>
              <a:tabLst>
                <a:tab pos="495934" algn="l"/>
              </a:tabLst>
            </a:pPr>
            <a:r>
              <a:rPr sz="2200" dirty="0">
                <a:latin typeface="Gill Sans MT"/>
                <a:cs typeface="Gill Sans MT"/>
              </a:rPr>
              <a:t>“less”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20901" y="3417570"/>
            <a:ext cx="2375535" cy="0"/>
          </a:xfrm>
          <a:custGeom>
            <a:avLst/>
            <a:gdLst/>
            <a:ahLst/>
            <a:cxnLst/>
            <a:rect l="l" t="t" r="r" b="b"/>
            <a:pathLst>
              <a:path w="2375534">
                <a:moveTo>
                  <a:pt x="0" y="0"/>
                </a:moveTo>
                <a:lnTo>
                  <a:pt x="237548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15335" y="3405479"/>
            <a:ext cx="1905" cy="1296035"/>
          </a:xfrm>
          <a:custGeom>
            <a:avLst/>
            <a:gdLst/>
            <a:ahLst/>
            <a:cxnLst/>
            <a:rect l="l" t="t" r="r" b="b"/>
            <a:pathLst>
              <a:path w="1904" h="1296035">
                <a:moveTo>
                  <a:pt x="0" y="0"/>
                </a:moveTo>
                <a:lnTo>
                  <a:pt x="1397" y="12958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04830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9228" y="469900"/>
            <a:ext cx="5746750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21280" algn="l"/>
                <a:tab pos="4400550" algn="l"/>
              </a:tabLst>
            </a:pPr>
            <a:r>
              <a:rPr spc="-290" dirty="0"/>
              <a:t>V</a:t>
            </a:r>
            <a:r>
              <a:rPr dirty="0"/>
              <a:t>ar</a:t>
            </a:r>
            <a:r>
              <a:rPr spc="-5" dirty="0"/>
              <a:t>i</a:t>
            </a:r>
            <a:r>
              <a:rPr dirty="0"/>
              <a:t>at</a:t>
            </a:r>
            <a:r>
              <a:rPr spc="-5" dirty="0"/>
              <a:t>i</a:t>
            </a:r>
            <a:r>
              <a:rPr dirty="0"/>
              <a:t>ons	on</a:t>
            </a:r>
            <a:r>
              <a:rPr spc="-5" dirty="0"/>
              <a:t> </a:t>
            </a:r>
            <a:r>
              <a:rPr dirty="0"/>
              <a:t>the	t</a:t>
            </a:r>
            <a:r>
              <a:rPr spc="-5" dirty="0"/>
              <a:t>-</a:t>
            </a:r>
            <a:r>
              <a:rPr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9484" y="2527300"/>
            <a:ext cx="6965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942192"/>
                </a:solidFill>
                <a:latin typeface="Courier New"/>
                <a:cs typeface="Courier New"/>
              </a:rPr>
              <a:t>test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134" y="2527300"/>
            <a:ext cx="220535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  <a:tab pos="683260" algn="l"/>
              </a:tabLst>
            </a:pPr>
            <a:r>
              <a:rPr sz="2200" dirty="0">
                <a:latin typeface="Courier New"/>
                <a:cs typeface="Courier New"/>
              </a:rPr>
              <a:t>&gt;	</a:t>
            </a:r>
            <a:r>
              <a:rPr sz="2200" dirty="0">
                <a:solidFill>
                  <a:srgbClr val="942192"/>
                </a:solidFill>
                <a:latin typeface="Courier New"/>
                <a:cs typeface="Courier New"/>
              </a:rPr>
              <a:t>#	</a:t>
            </a:r>
            <a:r>
              <a:rPr sz="2200" spc="-5" dirty="0">
                <a:solidFill>
                  <a:srgbClr val="942192"/>
                </a:solidFill>
                <a:latin typeface="Courier New"/>
                <a:cs typeface="Courier New"/>
              </a:rPr>
              <a:t>one-sided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200" dirty="0"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469" y="2895600"/>
            <a:ext cx="11988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t.test(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8812" y="2895600"/>
            <a:ext cx="11988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hormone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0156" y="28956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~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gender,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6835" y="2895600"/>
            <a:ext cx="6959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data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5175" y="2895600"/>
            <a:ext cx="119951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expt,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6519" y="2895600"/>
            <a:ext cx="1869439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alternative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78534" y="2895600"/>
            <a:ext cx="22053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"greater"</a:t>
            </a:r>
            <a:r>
              <a:rPr sz="2200" spc="-9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4148" y="3606800"/>
            <a:ext cx="103124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42192"/>
                </a:solidFill>
                <a:latin typeface="Courier New"/>
                <a:cs typeface="Courier New"/>
              </a:rPr>
              <a:t>t-test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92843" y="3606800"/>
            <a:ext cx="15347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942192"/>
                </a:solidFill>
                <a:latin typeface="Courier New"/>
                <a:cs typeface="Courier New"/>
              </a:rPr>
              <a:t>variance)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2134" y="3606800"/>
            <a:ext cx="187007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  <a:tab pos="683260" algn="l"/>
              </a:tabLst>
            </a:pPr>
            <a:r>
              <a:rPr sz="2200" dirty="0">
                <a:latin typeface="Courier New"/>
                <a:cs typeface="Courier New"/>
              </a:rPr>
              <a:t>&gt;	</a:t>
            </a:r>
            <a:r>
              <a:rPr sz="2200" dirty="0">
                <a:solidFill>
                  <a:srgbClr val="942192"/>
                </a:solidFill>
                <a:latin typeface="Courier New"/>
                <a:cs typeface="Courier New"/>
              </a:rPr>
              <a:t>#	</a:t>
            </a:r>
            <a:r>
              <a:rPr sz="2200" spc="-5" dirty="0">
                <a:solidFill>
                  <a:srgbClr val="942192"/>
                </a:solidFill>
                <a:latin typeface="Courier New"/>
                <a:cs typeface="Courier New"/>
              </a:rPr>
              <a:t>Student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200" dirty="0"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7469" y="3962400"/>
            <a:ext cx="11988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t.test(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8812" y="3962400"/>
            <a:ext cx="119888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hormone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10156" y="3606800"/>
            <a:ext cx="153479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2200" spc="-5" dirty="0">
                <a:solidFill>
                  <a:srgbClr val="942192"/>
                </a:solidFill>
                <a:latin typeface="Courier New"/>
                <a:cs typeface="Courier New"/>
              </a:rPr>
              <a:t>(assumes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~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gender,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6835" y="3586347"/>
            <a:ext cx="863600" cy="72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100"/>
              </a:lnSpc>
            </a:pPr>
            <a:r>
              <a:rPr sz="2200" spc="-5" dirty="0">
                <a:solidFill>
                  <a:srgbClr val="942192"/>
                </a:solidFill>
                <a:latin typeface="Courier New"/>
                <a:cs typeface="Courier New"/>
              </a:rPr>
              <a:t>equal  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data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25175" y="3962400"/>
            <a:ext cx="119951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expt,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66519" y="3962400"/>
            <a:ext cx="15341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var.equal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43198" y="3962400"/>
            <a:ext cx="136715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=	</a:t>
            </a:r>
            <a:r>
              <a:rPr sz="2200" spc="-5" dirty="0">
                <a:solidFill>
                  <a:srgbClr val="0433FF"/>
                </a:solidFill>
                <a:latin typeface="Courier New"/>
                <a:cs typeface="Courier New"/>
              </a:rPr>
              <a:t>TRUE</a:t>
            </a:r>
            <a:r>
              <a:rPr sz="2200" spc="-9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86534" y="6090920"/>
            <a:ext cx="4688840" cy="59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00"/>
              </a:lnSpc>
            </a:pPr>
            <a:r>
              <a:rPr sz="2200" dirty="0">
                <a:latin typeface="Gill Sans MT"/>
                <a:cs typeface="Gill Sans MT"/>
              </a:rPr>
              <a:t>This tells R that </a:t>
            </a:r>
            <a:r>
              <a:rPr sz="2200" spc="-45" dirty="0">
                <a:latin typeface="Gill Sans MT"/>
                <a:cs typeface="Gill Sans MT"/>
              </a:rPr>
              <a:t>you’re </a:t>
            </a:r>
            <a:r>
              <a:rPr sz="2200" spc="-25" dirty="0">
                <a:latin typeface="Gill Sans MT"/>
                <a:cs typeface="Gill Sans MT"/>
              </a:rPr>
              <a:t>happy </a:t>
            </a:r>
            <a:r>
              <a:rPr sz="2200" dirty="0">
                <a:latin typeface="Gill Sans MT"/>
                <a:cs typeface="Gill Sans MT"/>
              </a:rPr>
              <a:t>to trust the  equal variance</a:t>
            </a:r>
            <a:r>
              <a:rPr sz="2200" spc="-10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assumption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10234" y="4508449"/>
            <a:ext cx="2375535" cy="0"/>
          </a:xfrm>
          <a:custGeom>
            <a:avLst/>
            <a:gdLst/>
            <a:ahLst/>
            <a:cxnLst/>
            <a:rect l="l" t="t" r="r" b="b"/>
            <a:pathLst>
              <a:path w="2375534">
                <a:moveTo>
                  <a:pt x="0" y="0"/>
                </a:moveTo>
                <a:lnTo>
                  <a:pt x="237548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04669" y="4496346"/>
            <a:ext cx="1905" cy="1296035"/>
          </a:xfrm>
          <a:custGeom>
            <a:avLst/>
            <a:gdLst/>
            <a:ahLst/>
            <a:cxnLst/>
            <a:rect l="l" t="t" r="r" b="b"/>
            <a:pathLst>
              <a:path w="1904" h="1296035">
                <a:moveTo>
                  <a:pt x="0" y="0"/>
                </a:moveTo>
                <a:lnTo>
                  <a:pt x="1397" y="12958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1485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00"/>
            <a:ext cx="13004800" cy="9740900"/>
          </a:xfrm>
          <a:custGeom>
            <a:avLst/>
            <a:gdLst/>
            <a:ahLst/>
            <a:cxnLst/>
            <a:rect l="l" t="t" r="r" b="b"/>
            <a:pathLst>
              <a:path w="13004800" h="9740900">
                <a:moveTo>
                  <a:pt x="0" y="97409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9740900"/>
                </a:lnTo>
                <a:lnTo>
                  <a:pt x="0" y="9740900"/>
                </a:lnTo>
                <a:close/>
              </a:path>
            </a:pathLst>
          </a:custGeom>
          <a:solidFill>
            <a:srgbClr val="FFF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8290" y="3403600"/>
            <a:ext cx="5408295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24660" algn="l"/>
                <a:tab pos="3169920" algn="l"/>
              </a:tabLst>
            </a:pPr>
            <a:r>
              <a:rPr spc="-5" dirty="0"/>
              <a:t>Other	kinds	</a:t>
            </a:r>
            <a:r>
              <a:rPr dirty="0"/>
              <a:t>of</a:t>
            </a:r>
            <a:r>
              <a:rPr spc="-75" dirty="0"/>
              <a:t> </a:t>
            </a:r>
            <a:r>
              <a:rPr spc="-5" dirty="0"/>
              <a:t>t-tests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51883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0921" y="469900"/>
            <a:ext cx="5163185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18310" algn="l"/>
                <a:tab pos="3817620" algn="l"/>
              </a:tabLst>
            </a:pPr>
            <a:r>
              <a:rPr dirty="0"/>
              <a:t>Pa</a:t>
            </a:r>
            <a:r>
              <a:rPr spc="-5" dirty="0"/>
              <a:t>i</a:t>
            </a:r>
            <a:r>
              <a:rPr spc="-100" dirty="0"/>
              <a:t>r</a:t>
            </a:r>
            <a:r>
              <a:rPr dirty="0"/>
              <a:t>ed	samp</a:t>
            </a:r>
            <a:r>
              <a:rPr spc="-5" dirty="0"/>
              <a:t>l</a:t>
            </a:r>
            <a:r>
              <a:rPr dirty="0"/>
              <a:t>es	t</a:t>
            </a:r>
            <a:r>
              <a:rPr spc="-5" dirty="0"/>
              <a:t>-</a:t>
            </a:r>
            <a:r>
              <a:rPr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247900"/>
            <a:ext cx="7518400" cy="21463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414020">
              <a:lnSpc>
                <a:spcPts val="2840"/>
              </a:lnSpc>
              <a:spcBef>
                <a:spcPts val="1210"/>
              </a:spcBef>
              <a:tabLst>
                <a:tab pos="2616200" algn="l"/>
              </a:tabLst>
            </a:pPr>
            <a:r>
              <a:rPr sz="2400" spc="-5" dirty="0">
                <a:latin typeface="Lucida Console"/>
                <a:cs typeface="Lucida Console"/>
              </a:rPr>
              <a:t>&gt;</a:t>
            </a:r>
            <a:r>
              <a:rPr sz="2400" spc="15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quickdata	&lt;-</a:t>
            </a:r>
            <a:r>
              <a:rPr sz="2400" spc="-6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data.frame(</a:t>
            </a:r>
            <a:endParaRPr sz="2400">
              <a:latin typeface="Lucida Console"/>
              <a:cs typeface="Lucida Console"/>
            </a:endParaRPr>
          </a:p>
          <a:p>
            <a:pPr marL="1331595" marR="113664">
              <a:lnSpc>
                <a:spcPts val="2800"/>
              </a:lnSpc>
              <a:spcBef>
                <a:spcPts val="120"/>
              </a:spcBef>
            </a:pPr>
            <a:r>
              <a:rPr sz="2400" spc="-5" dirty="0">
                <a:solidFill>
                  <a:srgbClr val="669C34"/>
                </a:solidFill>
                <a:latin typeface="Lucida Console"/>
                <a:cs typeface="Lucida Console"/>
              </a:rPr>
              <a:t>id = c("s1","s2","s3","s4","s5")</a:t>
            </a:r>
            <a:r>
              <a:rPr sz="2400" spc="-5" dirty="0">
                <a:latin typeface="Lucida Console"/>
                <a:cs typeface="Lucida Console"/>
              </a:rPr>
              <a:t>,  </a:t>
            </a:r>
            <a:r>
              <a:rPr sz="2400" spc="-5" dirty="0">
                <a:solidFill>
                  <a:srgbClr val="FF4013"/>
                </a:solidFill>
                <a:latin typeface="Lucida Console"/>
                <a:cs typeface="Lucida Console"/>
              </a:rPr>
              <a:t>time1 =</a:t>
            </a:r>
            <a:r>
              <a:rPr sz="2400" spc="-30" dirty="0">
                <a:solidFill>
                  <a:srgbClr val="FF4013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FF4013"/>
                </a:solidFill>
                <a:latin typeface="Lucida Console"/>
                <a:cs typeface="Lucida Console"/>
              </a:rPr>
              <a:t>c(2,3,5,9,11),</a:t>
            </a:r>
            <a:endParaRPr sz="2400">
              <a:latin typeface="Lucida Console"/>
              <a:cs typeface="Lucida Console"/>
            </a:endParaRPr>
          </a:p>
          <a:p>
            <a:pPr marL="1331595">
              <a:lnSpc>
                <a:spcPts val="2680"/>
              </a:lnSpc>
            </a:pP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time2 =</a:t>
            </a:r>
            <a:r>
              <a:rPr sz="2400" spc="-35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c(1,4,7,9,13)</a:t>
            </a:r>
            <a:endParaRPr sz="2400">
              <a:latin typeface="Lucida Console"/>
              <a:cs typeface="Lucida Console"/>
            </a:endParaRPr>
          </a:p>
          <a:p>
            <a:pPr marL="781050">
              <a:lnSpc>
                <a:spcPts val="2840"/>
              </a:lnSpc>
            </a:pPr>
            <a:r>
              <a:rPr sz="2400" spc="-5" dirty="0">
                <a:latin typeface="Lucida Console"/>
                <a:cs typeface="Lucida Console"/>
              </a:rPr>
              <a:t>)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6822" y="2426970"/>
            <a:ext cx="4101465" cy="178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800"/>
              </a:lnSpc>
            </a:pPr>
            <a:r>
              <a:rPr sz="2400" dirty="0">
                <a:solidFill>
                  <a:srgbClr val="D48400"/>
                </a:solidFill>
                <a:latin typeface="Gill Sans MT"/>
                <a:cs typeface="Gill Sans MT"/>
              </a:rPr>
              <a:t>I need some data</a:t>
            </a:r>
            <a:r>
              <a:rPr sz="2400" spc="-60" dirty="0">
                <a:solidFill>
                  <a:srgbClr val="D48400"/>
                </a:solidFill>
                <a:latin typeface="Gill Sans MT"/>
                <a:cs typeface="Gill Sans MT"/>
              </a:rPr>
              <a:t> </a:t>
            </a:r>
            <a:r>
              <a:rPr sz="2400" spc="-10" dirty="0">
                <a:solidFill>
                  <a:srgbClr val="D48400"/>
                </a:solidFill>
                <a:latin typeface="Gill Sans MT"/>
                <a:cs typeface="Gill Sans MT"/>
              </a:rPr>
              <a:t>appropriate</a:t>
            </a:r>
            <a:r>
              <a:rPr sz="2400" spc="-15" dirty="0">
                <a:solidFill>
                  <a:srgbClr val="D48400"/>
                </a:solidFill>
                <a:latin typeface="Gill Sans MT"/>
                <a:cs typeface="Gill Sans MT"/>
              </a:rPr>
              <a:t> </a:t>
            </a:r>
            <a:r>
              <a:rPr sz="2400" spc="-10" dirty="0">
                <a:solidFill>
                  <a:srgbClr val="D48400"/>
                </a:solidFill>
                <a:latin typeface="Gill Sans MT"/>
                <a:cs typeface="Gill Sans MT"/>
              </a:rPr>
              <a:t>for </a:t>
            </a:r>
            <a:r>
              <a:rPr sz="2400" dirty="0">
                <a:solidFill>
                  <a:srgbClr val="D48400"/>
                </a:solidFill>
                <a:latin typeface="Gill Sans MT"/>
                <a:cs typeface="Gill Sans MT"/>
              </a:rPr>
              <a:t> a </a:t>
            </a:r>
            <a:r>
              <a:rPr sz="2400" spc="-10" dirty="0">
                <a:solidFill>
                  <a:srgbClr val="D48400"/>
                </a:solidFill>
                <a:latin typeface="Gill Sans MT"/>
                <a:cs typeface="Gill Sans MT"/>
              </a:rPr>
              <a:t>paired </a:t>
            </a:r>
            <a:r>
              <a:rPr sz="2400" spc="-5" dirty="0">
                <a:solidFill>
                  <a:srgbClr val="D48400"/>
                </a:solidFill>
                <a:latin typeface="Gill Sans MT"/>
                <a:cs typeface="Gill Sans MT"/>
              </a:rPr>
              <a:t>samples </a:t>
            </a:r>
            <a:r>
              <a:rPr sz="2400" dirty="0">
                <a:solidFill>
                  <a:srgbClr val="D48400"/>
                </a:solidFill>
                <a:latin typeface="Gill Sans MT"/>
                <a:cs typeface="Gill Sans MT"/>
              </a:rPr>
              <a:t>test... </a:t>
            </a:r>
            <a:r>
              <a:rPr sz="2400" spc="-10" dirty="0">
                <a:solidFill>
                  <a:srgbClr val="D48400"/>
                </a:solidFill>
                <a:latin typeface="Gill Sans MT"/>
                <a:cs typeface="Gill Sans MT"/>
              </a:rPr>
              <a:t>manually  </a:t>
            </a:r>
            <a:r>
              <a:rPr sz="2400" dirty="0">
                <a:solidFill>
                  <a:srgbClr val="D48400"/>
                </a:solidFill>
                <a:latin typeface="Gill Sans MT"/>
                <a:cs typeface="Gill Sans MT"/>
              </a:rPr>
              <a:t>specify a data set with 5 people  tested on </a:t>
            </a:r>
            <a:r>
              <a:rPr sz="2400" spc="-5" dirty="0">
                <a:solidFill>
                  <a:srgbClr val="D48400"/>
                </a:solidFill>
                <a:latin typeface="Gill Sans MT"/>
                <a:cs typeface="Gill Sans MT"/>
              </a:rPr>
              <a:t>something </a:t>
            </a:r>
            <a:r>
              <a:rPr sz="2400" dirty="0">
                <a:solidFill>
                  <a:srgbClr val="D48400"/>
                </a:solidFill>
                <a:latin typeface="Gill Sans MT"/>
                <a:cs typeface="Gill Sans MT"/>
              </a:rPr>
              <a:t>at </a:t>
            </a:r>
            <a:r>
              <a:rPr sz="2400" spc="-20" dirty="0">
                <a:solidFill>
                  <a:srgbClr val="D48400"/>
                </a:solidFill>
                <a:latin typeface="Gill Sans MT"/>
                <a:cs typeface="Gill Sans MT"/>
              </a:rPr>
              <a:t>two </a:t>
            </a:r>
            <a:r>
              <a:rPr sz="2400" dirty="0">
                <a:solidFill>
                  <a:srgbClr val="D48400"/>
                </a:solidFill>
                <a:latin typeface="Gill Sans MT"/>
                <a:cs typeface="Gill Sans MT"/>
              </a:rPr>
              <a:t>time  points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5879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0921" y="469900"/>
            <a:ext cx="5163185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18310" algn="l"/>
                <a:tab pos="3817620" algn="l"/>
              </a:tabLst>
            </a:pPr>
            <a:r>
              <a:rPr dirty="0"/>
              <a:t>Pa</a:t>
            </a:r>
            <a:r>
              <a:rPr spc="-5" dirty="0"/>
              <a:t>i</a:t>
            </a:r>
            <a:r>
              <a:rPr spc="-100" dirty="0"/>
              <a:t>r</a:t>
            </a:r>
            <a:r>
              <a:rPr dirty="0"/>
              <a:t>ed	samp</a:t>
            </a:r>
            <a:r>
              <a:rPr spc="-5" dirty="0"/>
              <a:t>l</a:t>
            </a:r>
            <a:r>
              <a:rPr dirty="0"/>
              <a:t>es	t</a:t>
            </a:r>
            <a:r>
              <a:rPr spc="-5" dirty="0"/>
              <a:t>-</a:t>
            </a:r>
            <a:r>
              <a:rPr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247900"/>
            <a:ext cx="7518400" cy="5283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414020">
              <a:lnSpc>
                <a:spcPts val="2840"/>
              </a:lnSpc>
              <a:spcBef>
                <a:spcPts val="1210"/>
              </a:spcBef>
              <a:tabLst>
                <a:tab pos="2616200" algn="l"/>
              </a:tabLst>
            </a:pPr>
            <a:r>
              <a:rPr sz="2400" spc="-5" dirty="0">
                <a:latin typeface="Lucida Console"/>
                <a:cs typeface="Lucida Console"/>
              </a:rPr>
              <a:t>&gt;</a:t>
            </a:r>
            <a:r>
              <a:rPr sz="2400" spc="15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quickdata	&lt;-</a:t>
            </a:r>
            <a:r>
              <a:rPr sz="2400" spc="-6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data.frame(</a:t>
            </a:r>
            <a:endParaRPr sz="2400">
              <a:latin typeface="Lucida Console"/>
              <a:cs typeface="Lucida Console"/>
            </a:endParaRPr>
          </a:p>
          <a:p>
            <a:pPr marL="1331595" marR="113664">
              <a:lnSpc>
                <a:spcPts val="2800"/>
              </a:lnSpc>
              <a:spcBef>
                <a:spcPts val="120"/>
              </a:spcBef>
            </a:pPr>
            <a:r>
              <a:rPr sz="2400" spc="-5" dirty="0">
                <a:solidFill>
                  <a:srgbClr val="669C34"/>
                </a:solidFill>
                <a:latin typeface="Lucida Console"/>
                <a:cs typeface="Lucida Console"/>
              </a:rPr>
              <a:t>id = c("s1","s2","s3","s4","s5")</a:t>
            </a:r>
            <a:r>
              <a:rPr sz="2400" spc="-5" dirty="0">
                <a:latin typeface="Lucida Console"/>
                <a:cs typeface="Lucida Console"/>
              </a:rPr>
              <a:t>,  </a:t>
            </a:r>
            <a:r>
              <a:rPr sz="2400" spc="-5" dirty="0">
                <a:solidFill>
                  <a:srgbClr val="FF4013"/>
                </a:solidFill>
                <a:latin typeface="Lucida Console"/>
                <a:cs typeface="Lucida Console"/>
              </a:rPr>
              <a:t>time1 =</a:t>
            </a:r>
            <a:r>
              <a:rPr sz="2400" spc="-30" dirty="0">
                <a:solidFill>
                  <a:srgbClr val="FF4013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FF4013"/>
                </a:solidFill>
                <a:latin typeface="Lucida Console"/>
                <a:cs typeface="Lucida Console"/>
              </a:rPr>
              <a:t>c(2,3,5,9,11),</a:t>
            </a:r>
            <a:endParaRPr sz="2400">
              <a:latin typeface="Lucida Console"/>
              <a:cs typeface="Lucida Console"/>
            </a:endParaRPr>
          </a:p>
          <a:p>
            <a:pPr marL="1331595">
              <a:lnSpc>
                <a:spcPts val="2680"/>
              </a:lnSpc>
            </a:pP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time2 =</a:t>
            </a:r>
            <a:r>
              <a:rPr sz="2400" spc="-35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c(1,4,7,9,13)</a:t>
            </a:r>
            <a:endParaRPr sz="2400">
              <a:latin typeface="Lucida Console"/>
              <a:cs typeface="Lucida Console"/>
            </a:endParaRPr>
          </a:p>
          <a:p>
            <a:pPr marL="781050">
              <a:lnSpc>
                <a:spcPts val="2840"/>
              </a:lnSpc>
            </a:pPr>
            <a:r>
              <a:rPr sz="2400" spc="-5" dirty="0">
                <a:latin typeface="Lucida Console"/>
                <a:cs typeface="Lucida Console"/>
              </a:rPr>
              <a:t>)</a:t>
            </a:r>
            <a:endParaRPr sz="2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414020">
              <a:lnSpc>
                <a:spcPts val="2840"/>
              </a:lnSpc>
            </a:pPr>
            <a:r>
              <a:rPr sz="2400" spc="-5" dirty="0">
                <a:latin typeface="Lucida Console"/>
                <a:cs typeface="Lucida Console"/>
              </a:rPr>
              <a:t>&gt;</a:t>
            </a:r>
            <a:r>
              <a:rPr sz="2400" spc="-7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quickdata</a:t>
            </a:r>
            <a:endParaRPr sz="2400">
              <a:latin typeface="Lucida Console"/>
              <a:cs typeface="Lucida Console"/>
            </a:endParaRPr>
          </a:p>
          <a:p>
            <a:pPr marL="414020" marR="4150360" indent="366395">
              <a:lnSpc>
                <a:spcPts val="2800"/>
              </a:lnSpc>
              <a:spcBef>
                <a:spcPts val="120"/>
              </a:spcBef>
              <a:tabLst>
                <a:tab pos="2065655" algn="l"/>
                <a:tab pos="3166745" algn="l"/>
              </a:tabLst>
            </a:pPr>
            <a:r>
              <a:rPr sz="2400" spc="-5" dirty="0">
                <a:solidFill>
                  <a:srgbClr val="669C34"/>
                </a:solidFill>
                <a:latin typeface="Lucida Console"/>
                <a:cs typeface="Lucida Console"/>
              </a:rPr>
              <a:t>id </a:t>
            </a:r>
            <a:r>
              <a:rPr sz="2400" spc="-5" dirty="0">
                <a:solidFill>
                  <a:srgbClr val="FF4013"/>
                </a:solidFill>
                <a:latin typeface="Lucida Console"/>
                <a:cs typeface="Lucida Console"/>
              </a:rPr>
              <a:t>time1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time2  </a:t>
            </a:r>
            <a:r>
              <a:rPr sz="2400" spc="-5" dirty="0">
                <a:latin typeface="Lucida Console"/>
                <a:cs typeface="Lucida Console"/>
              </a:rPr>
              <a:t>1 s1</a:t>
            </a:r>
            <a:r>
              <a:rPr sz="2400" dirty="0">
                <a:latin typeface="Lucida Console"/>
                <a:cs typeface="Lucida Console"/>
              </a:rPr>
              <a:t>	</a:t>
            </a:r>
            <a:r>
              <a:rPr sz="2400" spc="-5" dirty="0">
                <a:latin typeface="Lucida Console"/>
                <a:cs typeface="Lucida Console"/>
              </a:rPr>
              <a:t>2 </a:t>
            </a:r>
            <a:r>
              <a:rPr sz="2400" dirty="0">
                <a:latin typeface="Lucida Console"/>
                <a:cs typeface="Lucida Console"/>
              </a:rPr>
              <a:t>	</a:t>
            </a:r>
            <a:r>
              <a:rPr sz="2400" spc="-5" dirty="0">
                <a:latin typeface="Lucida Console"/>
                <a:cs typeface="Lucida Console"/>
              </a:rPr>
              <a:t>1</a:t>
            </a:r>
            <a:endParaRPr sz="2400">
              <a:latin typeface="Lucida Console"/>
              <a:cs typeface="Lucida Console"/>
            </a:endParaRPr>
          </a:p>
          <a:p>
            <a:pPr marL="414020">
              <a:lnSpc>
                <a:spcPts val="2680"/>
              </a:lnSpc>
              <a:tabLst>
                <a:tab pos="2065655" algn="l"/>
                <a:tab pos="3166745" algn="l"/>
              </a:tabLst>
            </a:pPr>
            <a:r>
              <a:rPr sz="2400" spc="-5" dirty="0">
                <a:latin typeface="Lucida Console"/>
                <a:cs typeface="Lucida Console"/>
              </a:rPr>
              <a:t>2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s2	3	4</a:t>
            </a:r>
            <a:endParaRPr sz="2400">
              <a:latin typeface="Lucida Console"/>
              <a:cs typeface="Lucida Console"/>
            </a:endParaRPr>
          </a:p>
          <a:p>
            <a:pPr marL="414020">
              <a:lnSpc>
                <a:spcPts val="2800"/>
              </a:lnSpc>
              <a:tabLst>
                <a:tab pos="2065655" algn="l"/>
                <a:tab pos="3166745" algn="l"/>
              </a:tabLst>
            </a:pPr>
            <a:r>
              <a:rPr sz="2400" spc="-5" dirty="0">
                <a:latin typeface="Lucida Console"/>
                <a:cs typeface="Lucida Console"/>
              </a:rPr>
              <a:t>3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s3	5	7</a:t>
            </a:r>
            <a:endParaRPr sz="2400">
              <a:latin typeface="Lucida Console"/>
              <a:cs typeface="Lucida Console"/>
            </a:endParaRPr>
          </a:p>
          <a:p>
            <a:pPr marL="414020">
              <a:lnSpc>
                <a:spcPts val="2800"/>
              </a:lnSpc>
              <a:tabLst>
                <a:tab pos="2065655" algn="l"/>
                <a:tab pos="3166745" algn="l"/>
              </a:tabLst>
            </a:pPr>
            <a:r>
              <a:rPr sz="2400" spc="-5" dirty="0">
                <a:latin typeface="Lucida Console"/>
                <a:cs typeface="Lucida Console"/>
              </a:rPr>
              <a:t>4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s4	9	9</a:t>
            </a:r>
            <a:endParaRPr sz="2400">
              <a:latin typeface="Lucida Console"/>
              <a:cs typeface="Lucida Console"/>
            </a:endParaRPr>
          </a:p>
          <a:p>
            <a:pPr marL="414020">
              <a:lnSpc>
                <a:spcPts val="2840"/>
              </a:lnSpc>
              <a:tabLst>
                <a:tab pos="1882139" algn="l"/>
                <a:tab pos="2983230" algn="l"/>
              </a:tabLst>
            </a:pPr>
            <a:r>
              <a:rPr sz="2400" spc="-5" dirty="0">
                <a:latin typeface="Lucida Console"/>
                <a:cs typeface="Lucida Console"/>
              </a:rPr>
              <a:t>5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s5	11	13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7687" y="5568950"/>
            <a:ext cx="1965960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48400"/>
                </a:solidFill>
                <a:latin typeface="Gill Sans MT"/>
                <a:cs typeface="Gill Sans MT"/>
              </a:rPr>
              <a:t>... and </a:t>
            </a:r>
            <a:r>
              <a:rPr sz="2400" spc="-15" dirty="0">
                <a:solidFill>
                  <a:srgbClr val="D48400"/>
                </a:solidFill>
                <a:latin typeface="Gill Sans MT"/>
                <a:cs typeface="Gill Sans MT"/>
              </a:rPr>
              <a:t>here </a:t>
            </a:r>
            <a:r>
              <a:rPr sz="2400" dirty="0">
                <a:solidFill>
                  <a:srgbClr val="D48400"/>
                </a:solidFill>
                <a:latin typeface="Gill Sans MT"/>
                <a:cs typeface="Gill Sans MT"/>
              </a:rPr>
              <a:t>it</a:t>
            </a:r>
            <a:r>
              <a:rPr sz="2400" spc="-320" dirty="0">
                <a:solidFill>
                  <a:srgbClr val="D48400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D48400"/>
                </a:solidFill>
                <a:latin typeface="Gill Sans MT"/>
                <a:cs typeface="Gill Sans MT"/>
              </a:rPr>
              <a:t>is!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65507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0921" y="469900"/>
            <a:ext cx="5163185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18310" algn="l"/>
                <a:tab pos="3817620" algn="l"/>
              </a:tabLst>
            </a:pPr>
            <a:r>
              <a:rPr dirty="0"/>
              <a:t>Pa</a:t>
            </a:r>
            <a:r>
              <a:rPr spc="-5" dirty="0"/>
              <a:t>i</a:t>
            </a:r>
            <a:r>
              <a:rPr spc="-100" dirty="0"/>
              <a:t>r</a:t>
            </a:r>
            <a:r>
              <a:rPr dirty="0"/>
              <a:t>ed	samp</a:t>
            </a:r>
            <a:r>
              <a:rPr spc="-5" dirty="0"/>
              <a:t>l</a:t>
            </a:r>
            <a:r>
              <a:rPr dirty="0"/>
              <a:t>es	t</a:t>
            </a:r>
            <a:r>
              <a:rPr spc="-5" dirty="0"/>
              <a:t>-</a:t>
            </a:r>
            <a:r>
              <a:rPr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834" y="2667000"/>
            <a:ext cx="167703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Lucida Console"/>
                <a:cs typeface="Lucida Console"/>
              </a:rPr>
              <a:t>&gt;</a:t>
            </a:r>
            <a:r>
              <a:rPr sz="2400" spc="-75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t.test(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4035" y="2667000"/>
            <a:ext cx="29616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Lucida Console"/>
                <a:cs typeface="Lucida Console"/>
              </a:rPr>
              <a:t>quickdata$</a:t>
            </a:r>
            <a:r>
              <a:rPr sz="2400" spc="-5" dirty="0">
                <a:solidFill>
                  <a:srgbClr val="FF4013"/>
                </a:solidFill>
                <a:latin typeface="Lucida Console"/>
                <a:cs typeface="Lucida Console"/>
              </a:rPr>
              <a:t>time1</a:t>
            </a:r>
            <a:r>
              <a:rPr sz="2400" spc="-5" dirty="0">
                <a:latin typeface="Lucida Console"/>
                <a:cs typeface="Lucida Console"/>
              </a:rPr>
              <a:t>,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3499" y="2667000"/>
            <a:ext cx="29616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Lucida Console"/>
                <a:cs typeface="Lucida Console"/>
              </a:rPr>
              <a:t>quickdata$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time2</a:t>
            </a:r>
            <a:r>
              <a:rPr sz="2400" spc="-5" dirty="0">
                <a:latin typeface="Lucida Console"/>
                <a:cs typeface="Lucida Console"/>
              </a:rPr>
              <a:t>,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3089" y="2667000"/>
            <a:ext cx="241173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Lucida Console"/>
                <a:cs typeface="Lucida Console"/>
              </a:rPr>
              <a:t>paired=TRUE</a:t>
            </a:r>
            <a:r>
              <a:rPr sz="2400" spc="-55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)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6044" y="3327400"/>
            <a:ext cx="241173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Lucida Sans Typewriter"/>
                <a:cs typeface="Lucida Sans Typewriter"/>
              </a:rPr>
              <a:t>Paired</a:t>
            </a:r>
            <a:r>
              <a:rPr sz="2400" b="1" spc="-60" dirty="0">
                <a:latin typeface="Lucida Sans Typewriter"/>
                <a:cs typeface="Lucida Sans Typewriter"/>
              </a:rPr>
              <a:t> </a:t>
            </a:r>
            <a:r>
              <a:rPr sz="2400" b="1" spc="-5" dirty="0">
                <a:latin typeface="Lucida Sans Typewriter"/>
                <a:cs typeface="Lucida Sans Typewriter"/>
              </a:rPr>
              <a:t>t-test</a:t>
            </a:r>
            <a:endParaRPr sz="2400">
              <a:latin typeface="Lucida Sans Typewriter"/>
              <a:cs typeface="Lucida Sans Typewrit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834" y="4000500"/>
            <a:ext cx="9429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data: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3474" y="4000500"/>
            <a:ext cx="277812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quickdata$time1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9796" y="4000500"/>
            <a:ext cx="35128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and</a:t>
            </a:r>
            <a:r>
              <a:rPr sz="2400" spc="-40" dirty="0">
                <a:solidFill>
                  <a:srgbClr val="AAAAAA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quickdata$time2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8834" y="4330700"/>
            <a:ext cx="2044064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t =</a:t>
            </a:r>
            <a:r>
              <a:rPr sz="2400" spc="-75" dirty="0">
                <a:solidFill>
                  <a:srgbClr val="AAAAAA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-1.372,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1075" y="4330700"/>
            <a:ext cx="277812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df = 4,</a:t>
            </a:r>
            <a:r>
              <a:rPr sz="2400" spc="-60" dirty="0">
                <a:solidFill>
                  <a:srgbClr val="AAAAAA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p-value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97396" y="4330700"/>
            <a:ext cx="13106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=</a:t>
            </a:r>
            <a:r>
              <a:rPr sz="2400" spc="-85" dirty="0">
                <a:solidFill>
                  <a:srgbClr val="AAAAAA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0.242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834" y="4660900"/>
            <a:ext cx="2044064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alternative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1075" y="4660900"/>
            <a:ext cx="2044064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hypothesis: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63316" y="4660900"/>
            <a:ext cx="75946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true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80916" y="4660900"/>
            <a:ext cx="241173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difference</a:t>
            </a:r>
            <a:r>
              <a:rPr sz="2400" spc="-55" dirty="0">
                <a:solidFill>
                  <a:srgbClr val="AAAAAA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in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50198" y="4660900"/>
            <a:ext cx="9429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means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51318" y="4660900"/>
            <a:ext cx="314579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is not equal to</a:t>
            </a:r>
            <a:r>
              <a:rPr sz="2400" spc="-60" dirty="0">
                <a:solidFill>
                  <a:srgbClr val="AAAAAA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0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834" y="4991100"/>
            <a:ext cx="186055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95</a:t>
            </a:r>
            <a:r>
              <a:rPr sz="2400" spc="-75" dirty="0">
                <a:solidFill>
                  <a:srgbClr val="AAAAAA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percent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2354" y="5321300"/>
            <a:ext cx="186055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-2.4189318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77555" y="5031740"/>
            <a:ext cx="3696335" cy="669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730" marR="5080" indent="-367030">
              <a:lnSpc>
                <a:spcPts val="2600"/>
              </a:lnSpc>
            </a:pP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confidence</a:t>
            </a:r>
            <a:r>
              <a:rPr sz="2400" spc="-30" dirty="0">
                <a:solidFill>
                  <a:srgbClr val="AAAAAA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interval:  0.8189318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834" y="5651500"/>
            <a:ext cx="112649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sample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3474" y="5651500"/>
            <a:ext cx="186118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estimates: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8834" y="5981700"/>
            <a:ext cx="13100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mean</a:t>
            </a:r>
            <a:r>
              <a:rPr sz="2400" spc="-85" dirty="0">
                <a:solidFill>
                  <a:srgbClr val="AAAAAA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of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26994" y="5981700"/>
            <a:ext cx="2778760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2740"/>
              </a:lnSpc>
            </a:pP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the</a:t>
            </a:r>
            <a:r>
              <a:rPr sz="2400" spc="-55" dirty="0">
                <a:solidFill>
                  <a:srgbClr val="AAAAAA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differences</a:t>
            </a:r>
            <a:endParaRPr sz="2400">
              <a:latin typeface="Lucida Console"/>
              <a:cs typeface="Lucida Console"/>
            </a:endParaRPr>
          </a:p>
          <a:p>
            <a:pPr marR="5080" algn="r">
              <a:lnSpc>
                <a:spcPts val="2740"/>
              </a:lnSpc>
            </a:pPr>
            <a:r>
              <a:rPr sz="2400" spc="-5" dirty="0">
                <a:solidFill>
                  <a:srgbClr val="AAAAAA"/>
                </a:solidFill>
                <a:latin typeface="Lucida Console"/>
                <a:cs typeface="Lucida Console"/>
              </a:rPr>
              <a:t>-0.8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13933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0125" algn="l"/>
              </a:tabLst>
            </a:pPr>
            <a:r>
              <a:rPr spc="-155" dirty="0"/>
              <a:t>Try	</a:t>
            </a:r>
            <a:r>
              <a:rPr spc="-5" dirty="0"/>
              <a:t>it </a:t>
            </a:r>
            <a:r>
              <a:rPr spc="-15" dirty="0"/>
              <a:t>yourself </a:t>
            </a:r>
            <a:r>
              <a:rPr spc="-35" dirty="0"/>
              <a:t>(Exercise</a:t>
            </a:r>
            <a:r>
              <a:rPr spc="-15" dirty="0"/>
              <a:t> </a:t>
            </a:r>
            <a:r>
              <a:rPr spc="-5" dirty="0"/>
              <a:t>2.</a:t>
            </a:r>
            <a:r>
              <a:rPr lang="en-US" spc="-5" dirty="0"/>
              <a:t>2.1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 descr="mushromita_thin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5791200"/>
            <a:ext cx="6350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325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7645">
              <a:lnSpc>
                <a:spcPct val="100000"/>
              </a:lnSpc>
            </a:pPr>
            <a:r>
              <a:rPr spc="-5" dirty="0"/>
              <a:t>One sample</a:t>
            </a:r>
            <a:r>
              <a:rPr spc="-45" dirty="0"/>
              <a:t> </a:t>
            </a:r>
            <a:r>
              <a:rPr spc="-5" dirty="0"/>
              <a:t>t-test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2434" y="3098800"/>
            <a:ext cx="167703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Lucida Console"/>
                <a:cs typeface="Lucida Console"/>
              </a:rPr>
              <a:t>&gt;</a:t>
            </a:r>
            <a:r>
              <a:rPr sz="2400" spc="-75" dirty="0"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t.test(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7604" y="3098800"/>
            <a:ext cx="31451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x =</a:t>
            </a:r>
            <a:r>
              <a:rPr sz="2400" spc="-50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expt$hormone,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0966" y="3098800"/>
            <a:ext cx="16776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mu = 50</a:t>
            </a:r>
            <a:r>
              <a:rPr sz="2400" spc="-85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)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2434" y="4419600"/>
            <a:ext cx="9429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0C0C0"/>
                </a:solidFill>
                <a:latin typeface="Lucida Console"/>
                <a:cs typeface="Lucida Console"/>
              </a:rPr>
              <a:t>data: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9644" y="3759200"/>
            <a:ext cx="3145790" cy="1040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Lucida Sans Typewriter"/>
                <a:cs typeface="Lucida Sans Typewriter"/>
              </a:rPr>
              <a:t>One Sample</a:t>
            </a:r>
            <a:r>
              <a:rPr sz="2400" b="1" spc="-50" dirty="0">
                <a:latin typeface="Lucida Sans Typewriter"/>
                <a:cs typeface="Lucida Sans Typewriter"/>
              </a:rPr>
              <a:t> </a:t>
            </a:r>
            <a:r>
              <a:rPr sz="2400" b="1" spc="-5" dirty="0">
                <a:latin typeface="Lucida Sans Typewriter"/>
                <a:cs typeface="Lucida Sans Typewriter"/>
              </a:rPr>
              <a:t>t-test</a:t>
            </a:r>
            <a:endParaRPr sz="2400">
              <a:latin typeface="Lucida Sans Typewriter"/>
              <a:cs typeface="Lucida Sans Typewrite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769620">
              <a:lnSpc>
                <a:spcPct val="100000"/>
              </a:lnSpc>
            </a:pPr>
            <a:r>
              <a:rPr sz="2400" spc="-5" dirty="0">
                <a:solidFill>
                  <a:srgbClr val="C0C0C0"/>
                </a:solidFill>
                <a:latin typeface="Lucida Console"/>
                <a:cs typeface="Lucida Console"/>
              </a:rPr>
              <a:t>expt$hormone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2434" y="4762500"/>
            <a:ext cx="57594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0C0C0"/>
                </a:solidFill>
                <a:latin typeface="Lucida Console"/>
                <a:cs typeface="Lucida Console"/>
              </a:rPr>
              <a:t>t</a:t>
            </a:r>
            <a:r>
              <a:rPr sz="2400" spc="-100" dirty="0">
                <a:solidFill>
                  <a:srgbClr val="C0C0C0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C0C0C0"/>
                </a:solidFill>
                <a:latin typeface="Lucida Console"/>
                <a:cs typeface="Lucida Console"/>
              </a:rPr>
              <a:t>=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6514" y="4762500"/>
            <a:ext cx="14935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0C0C0"/>
                </a:solidFill>
                <a:latin typeface="Lucida Console"/>
                <a:cs typeface="Lucida Console"/>
              </a:rPr>
              <a:t>-0.8928,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8195" y="4762500"/>
            <a:ext cx="14935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0C0C0"/>
                </a:solidFill>
                <a:latin typeface="Lucida Console"/>
                <a:cs typeface="Lucida Console"/>
              </a:rPr>
              <a:t>df =</a:t>
            </a:r>
            <a:r>
              <a:rPr sz="2400" spc="-85" dirty="0">
                <a:solidFill>
                  <a:srgbClr val="C0C0C0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C0C0C0"/>
                </a:solidFill>
                <a:latin typeface="Lucida Console"/>
                <a:cs typeface="Lucida Console"/>
              </a:rPr>
              <a:t>11,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876" y="4762500"/>
            <a:ext cx="13100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0C0C0"/>
                </a:solidFill>
                <a:latin typeface="Lucida Console"/>
                <a:cs typeface="Lucida Console"/>
              </a:rPr>
              <a:t>p-value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28036" y="4762500"/>
            <a:ext cx="14941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0C0C0"/>
                </a:solidFill>
                <a:latin typeface="Lucida Console"/>
                <a:cs typeface="Lucida Console"/>
              </a:rPr>
              <a:t>=</a:t>
            </a:r>
            <a:r>
              <a:rPr sz="2400" spc="-80" dirty="0">
                <a:solidFill>
                  <a:srgbClr val="C0C0C0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C0C0C0"/>
                </a:solidFill>
                <a:latin typeface="Lucida Console"/>
                <a:cs typeface="Lucida Console"/>
              </a:rPr>
              <a:t>0.3911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2434" y="5092700"/>
            <a:ext cx="2044064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Lucida Console"/>
                <a:cs typeface="Lucida Console"/>
              </a:rPr>
              <a:t>alternative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24675" y="5092700"/>
            <a:ext cx="2044064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Lucida Console"/>
                <a:cs typeface="Lucida Console"/>
              </a:rPr>
              <a:t>hypothesis: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26557" y="5092700"/>
            <a:ext cx="16776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Lucida Sans Typewriter"/>
                <a:cs typeface="Lucida Sans Typewriter"/>
              </a:rPr>
              <a:t>true</a:t>
            </a:r>
            <a:r>
              <a:rPr sz="2400" b="1" spc="-75" dirty="0">
                <a:latin typeface="Lucida Sans Typewriter"/>
                <a:cs typeface="Lucida Sans Typewriter"/>
              </a:rPr>
              <a:t> </a:t>
            </a:r>
            <a:r>
              <a:rPr sz="2400" b="1" spc="-5" dirty="0">
                <a:latin typeface="Lucida Sans Typewriter"/>
                <a:cs typeface="Lucida Sans Typewriter"/>
              </a:rPr>
              <a:t>mean</a:t>
            </a:r>
            <a:endParaRPr sz="2400">
              <a:latin typeface="Lucida Sans Typewriter"/>
              <a:cs typeface="Lucida Sans Typewrite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61757" y="5092700"/>
            <a:ext cx="112649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Lucida Sans Typewriter"/>
                <a:cs typeface="Lucida Sans Typewriter"/>
              </a:rPr>
              <a:t>is</a:t>
            </a:r>
            <a:r>
              <a:rPr sz="2400" b="1" spc="-90" dirty="0">
                <a:latin typeface="Lucida Sans Typewriter"/>
                <a:cs typeface="Lucida Sans Typewriter"/>
              </a:rPr>
              <a:t> </a:t>
            </a:r>
            <a:r>
              <a:rPr sz="2400" b="1" spc="-5" dirty="0">
                <a:latin typeface="Lucida Sans Typewriter"/>
                <a:cs typeface="Lucida Sans Typewriter"/>
              </a:rPr>
              <a:t>not</a:t>
            </a:r>
            <a:endParaRPr sz="2400">
              <a:latin typeface="Lucida Sans Typewriter"/>
              <a:cs typeface="Lucida Sans Typewrite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46367" y="5092700"/>
            <a:ext cx="9429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Lucida Sans Typewriter"/>
                <a:cs typeface="Lucida Sans Typewriter"/>
              </a:rPr>
              <a:t>equal</a:t>
            </a:r>
            <a:endParaRPr sz="2400">
              <a:latin typeface="Lucida Sans Typewriter"/>
              <a:cs typeface="Lucida Sans Typewrite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47488" y="5092700"/>
            <a:ext cx="9429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Lucida Sans Typewriter"/>
                <a:cs typeface="Lucida Sans Typewriter"/>
              </a:rPr>
              <a:t>to</a:t>
            </a:r>
            <a:r>
              <a:rPr sz="2400" b="1" spc="-90" dirty="0">
                <a:latin typeface="Lucida Sans Typewriter"/>
                <a:cs typeface="Lucida Sans Typewriter"/>
              </a:rPr>
              <a:t> </a:t>
            </a:r>
            <a:r>
              <a:rPr sz="2400" b="1" spc="-10" dirty="0">
                <a:latin typeface="Lucida Sans Typewriter"/>
                <a:cs typeface="Lucida Sans Typewriter"/>
              </a:rPr>
              <a:t>50</a:t>
            </a:r>
            <a:endParaRPr sz="2400">
              <a:latin typeface="Lucida Sans Typewriter"/>
              <a:cs typeface="Lucida Sans Typewrite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22434" y="5422900"/>
            <a:ext cx="186055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0C0C0"/>
                </a:solidFill>
                <a:latin typeface="Lucida Console"/>
                <a:cs typeface="Lucida Console"/>
              </a:rPr>
              <a:t>95</a:t>
            </a:r>
            <a:r>
              <a:rPr sz="2400" spc="-75" dirty="0">
                <a:solidFill>
                  <a:srgbClr val="C0C0C0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C0C0C0"/>
                </a:solidFill>
                <a:latin typeface="Lucida Console"/>
                <a:cs typeface="Lucida Console"/>
              </a:rPr>
              <a:t>percent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41155" y="5422900"/>
            <a:ext cx="186055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0C0C0"/>
                </a:solidFill>
                <a:latin typeface="Lucida Console"/>
                <a:cs typeface="Lucida Console"/>
              </a:rPr>
              <a:t>confidence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876" y="5422900"/>
            <a:ext cx="16776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0C0C0"/>
                </a:solidFill>
                <a:latin typeface="Lucida Console"/>
                <a:cs typeface="Lucida Console"/>
              </a:rPr>
              <a:t>interval: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05954" y="5753100"/>
            <a:ext cx="14935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0C0C0"/>
                </a:solidFill>
                <a:latin typeface="Lucida Console"/>
                <a:cs typeface="Lucida Console"/>
              </a:rPr>
              <a:t>27.79325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57635" y="5753100"/>
            <a:ext cx="14941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0C0C0"/>
                </a:solidFill>
                <a:latin typeface="Lucida Console"/>
                <a:cs typeface="Lucida Console"/>
              </a:rPr>
              <a:t>59.39009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22434" y="6083300"/>
            <a:ext cx="112649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0C0C0"/>
                </a:solidFill>
                <a:latin typeface="Lucida Console"/>
                <a:cs typeface="Lucida Console"/>
              </a:rPr>
              <a:t>sample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22434" y="6413500"/>
            <a:ext cx="13100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0C0C0"/>
                </a:solidFill>
                <a:latin typeface="Lucida Console"/>
                <a:cs typeface="Lucida Console"/>
              </a:rPr>
              <a:t>mean</a:t>
            </a:r>
            <a:r>
              <a:rPr sz="2400" spc="-85" dirty="0">
                <a:solidFill>
                  <a:srgbClr val="C0C0C0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C0C0C0"/>
                </a:solidFill>
                <a:latin typeface="Lucida Console"/>
                <a:cs typeface="Lucida Console"/>
              </a:rPr>
              <a:t>of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07074" y="6123940"/>
            <a:ext cx="1861185" cy="669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215" marR="5080" indent="-183515">
              <a:lnSpc>
                <a:spcPts val="2600"/>
              </a:lnSpc>
            </a:pPr>
            <a:r>
              <a:rPr sz="2400" spc="-5" dirty="0">
                <a:solidFill>
                  <a:srgbClr val="C0C0C0"/>
                </a:solidFill>
                <a:latin typeface="Lucida Console"/>
                <a:cs typeface="Lucida Console"/>
              </a:rPr>
              <a:t>estimates:  x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05954" y="6743700"/>
            <a:ext cx="14935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0C0C0"/>
                </a:solidFill>
                <a:latin typeface="Lucida Console"/>
                <a:cs typeface="Lucida Console"/>
              </a:rPr>
              <a:t>43.59167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82347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00"/>
            <a:ext cx="13004800" cy="9740900"/>
          </a:xfrm>
          <a:custGeom>
            <a:avLst/>
            <a:gdLst/>
            <a:ahLst/>
            <a:cxnLst/>
            <a:rect l="l" t="t" r="r" b="b"/>
            <a:pathLst>
              <a:path w="13004800" h="9740900">
                <a:moveTo>
                  <a:pt x="0" y="97409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9740900"/>
                </a:lnTo>
                <a:lnTo>
                  <a:pt x="0" y="9740900"/>
                </a:lnTo>
                <a:close/>
              </a:path>
            </a:pathLst>
          </a:custGeom>
          <a:solidFill>
            <a:srgbClr val="FFF9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32976" y="3048000"/>
            <a:ext cx="7539355" cy="144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630"/>
              </a:lnSpc>
              <a:tabLst>
                <a:tab pos="3959860" algn="l"/>
              </a:tabLst>
            </a:pPr>
            <a:r>
              <a:rPr sz="4800" spc="-5" dirty="0">
                <a:latin typeface="Gill Sans MT"/>
                <a:cs typeface="Gill Sans MT"/>
              </a:rPr>
              <a:t>Nonparametric	</a:t>
            </a:r>
            <a:r>
              <a:rPr sz="4800" dirty="0">
                <a:latin typeface="Gill Sans MT"/>
                <a:cs typeface="Gill Sans MT"/>
              </a:rPr>
              <a:t>tests:</a:t>
            </a:r>
            <a:endParaRPr sz="4800">
              <a:latin typeface="Gill Sans MT"/>
              <a:cs typeface="Gill Sans MT"/>
            </a:endParaRPr>
          </a:p>
          <a:p>
            <a:pPr algn="ctr">
              <a:lnSpc>
                <a:spcPts val="5630"/>
              </a:lnSpc>
              <a:tabLst>
                <a:tab pos="2147570" algn="l"/>
                <a:tab pos="3282315" algn="l"/>
              </a:tabLst>
            </a:pPr>
            <a:r>
              <a:rPr sz="4800" dirty="0">
                <a:latin typeface="Gill Sans MT"/>
                <a:cs typeface="Gill Sans MT"/>
              </a:rPr>
              <a:t>one</a:t>
            </a:r>
            <a:r>
              <a:rPr sz="4800" spc="-5" dirty="0">
                <a:latin typeface="Gill Sans MT"/>
                <a:cs typeface="Gill Sans MT"/>
              </a:rPr>
              <a:t> </a:t>
            </a:r>
            <a:r>
              <a:rPr sz="4800" dirty="0">
                <a:latin typeface="Gill Sans MT"/>
                <a:cs typeface="Gill Sans MT"/>
              </a:rPr>
              <a:t>and	</a:t>
            </a:r>
            <a:r>
              <a:rPr sz="4800" spc="-35" dirty="0">
                <a:latin typeface="Gill Sans MT"/>
                <a:cs typeface="Gill Sans MT"/>
              </a:rPr>
              <a:t>two	</a:t>
            </a:r>
            <a:r>
              <a:rPr sz="4800" spc="-5" dirty="0">
                <a:latin typeface="Gill Sans MT"/>
                <a:cs typeface="Gill Sans MT"/>
              </a:rPr>
              <a:t>sample</a:t>
            </a:r>
            <a:r>
              <a:rPr sz="4800" spc="-645" dirty="0">
                <a:latin typeface="Gill Sans MT"/>
                <a:cs typeface="Gill Sans MT"/>
              </a:rPr>
              <a:t> </a:t>
            </a:r>
            <a:r>
              <a:rPr sz="4800" spc="-15" dirty="0">
                <a:latin typeface="Gill Sans MT"/>
                <a:cs typeface="Gill Sans MT"/>
              </a:rPr>
              <a:t>Wilcoxon</a:t>
            </a:r>
            <a:endParaRPr sz="48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78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464545" y="5283200"/>
            <a:ext cx="14941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= TRUE</a:t>
            </a:r>
            <a:r>
              <a:rPr sz="2400" spc="-85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)</a:t>
            </a:r>
            <a:endParaRPr sz="2400" dirty="0">
              <a:latin typeface="Lucida Console"/>
              <a:cs typeface="Lucida Console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7855">
              <a:lnSpc>
                <a:spcPct val="100000"/>
              </a:lnSpc>
            </a:pPr>
            <a:r>
              <a:rPr spc="-5" dirty="0"/>
              <a:t>Li</a:t>
            </a:r>
            <a:r>
              <a:rPr dirty="0"/>
              <a:t>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1744" y="4572000"/>
            <a:ext cx="13100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Lucida Console"/>
                <a:cs typeface="Lucida Console"/>
              </a:rPr>
              <a:t>&gt;</a:t>
            </a:r>
            <a:r>
              <a:rPr sz="2400" spc="-85" dirty="0"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list(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9874" y="4592320"/>
            <a:ext cx="1677035" cy="71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2800"/>
              </a:lnSpc>
            </a:pP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age =</a:t>
            </a:r>
            <a:r>
              <a:rPr sz="2400" spc="-80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lang="en-US"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25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,  name</a:t>
            </a:r>
            <a:r>
              <a:rPr sz="2400" spc="-90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=</a:t>
            </a:r>
            <a:endParaRPr sz="2400" dirty="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4545" y="4927600"/>
            <a:ext cx="14935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c("</a:t>
            </a:r>
            <a:r>
              <a:rPr lang="en-US"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Matt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,</a:t>
            </a:r>
            <a:endParaRPr sz="2400" dirty="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6226" y="4927600"/>
            <a:ext cx="204406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"</a:t>
            </a:r>
            <a:r>
              <a:rPr lang="en-US"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Paul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"),</a:t>
            </a:r>
            <a:endParaRPr sz="2400" dirty="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9904" y="5283200"/>
            <a:ext cx="112649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isNerd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6600" y="1765300"/>
            <a:ext cx="6438900" cy="2159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304165" marR="300990" indent="-635" algn="ctr">
              <a:lnSpc>
                <a:spcPts val="2800"/>
              </a:lnSpc>
            </a:pP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Lists </a:t>
            </a:r>
            <a:r>
              <a:rPr sz="2400" spc="-20" dirty="0">
                <a:solidFill>
                  <a:srgbClr val="7A7A7A"/>
                </a:solidFill>
                <a:latin typeface="Gill Sans MT"/>
                <a:cs typeface="Gill Sans MT"/>
              </a:rPr>
              <a:t>are </a:t>
            </a: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bundles of variables, but </a:t>
            </a:r>
            <a:r>
              <a:rPr sz="2400" spc="-10" dirty="0">
                <a:solidFill>
                  <a:srgbClr val="7A7A7A"/>
                </a:solidFill>
                <a:latin typeface="Gill Sans MT"/>
                <a:cs typeface="Gill Sans MT"/>
              </a:rPr>
              <a:t>they </a:t>
            </a:r>
            <a:r>
              <a:rPr sz="2400" spc="-25" dirty="0">
                <a:solidFill>
                  <a:srgbClr val="7A7A7A"/>
                </a:solidFill>
                <a:latin typeface="Gill Sans MT"/>
                <a:cs typeface="Gill Sans MT"/>
              </a:rPr>
              <a:t>aren’t  </a:t>
            </a: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organised</a:t>
            </a:r>
            <a:r>
              <a:rPr sz="2400" spc="-15" dirty="0">
                <a:solidFill>
                  <a:srgbClr val="7A7A7A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into</a:t>
            </a:r>
            <a:r>
              <a:rPr sz="2400" spc="-254" dirty="0">
                <a:solidFill>
                  <a:srgbClr val="7A7A7A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“case</a:t>
            </a:r>
            <a:r>
              <a:rPr sz="2400" spc="-15" dirty="0">
                <a:solidFill>
                  <a:srgbClr val="7A7A7A"/>
                </a:solidFill>
                <a:latin typeface="Gill Sans MT"/>
                <a:cs typeface="Gill Sans MT"/>
              </a:rPr>
              <a:t> by </a:t>
            </a: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variable”</a:t>
            </a:r>
            <a:r>
              <a:rPr sz="2400" spc="-15" dirty="0">
                <a:solidFill>
                  <a:srgbClr val="7A7A7A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7A7A7A"/>
                </a:solidFill>
                <a:latin typeface="Gill Sans MT"/>
                <a:cs typeface="Gill Sans MT"/>
              </a:rPr>
              <a:t>structures...</a:t>
            </a:r>
            <a:r>
              <a:rPr sz="2400" spc="-254" dirty="0">
                <a:solidFill>
                  <a:srgbClr val="7A7A7A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in  fact, </a:t>
            </a:r>
            <a:r>
              <a:rPr sz="2400" spc="-35" dirty="0">
                <a:solidFill>
                  <a:srgbClr val="7A7A7A"/>
                </a:solidFill>
                <a:latin typeface="Gill Sans MT"/>
                <a:cs typeface="Gill Sans MT"/>
              </a:rPr>
              <a:t>there’s </a:t>
            </a: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no analog of “cases” at </a:t>
            </a:r>
            <a:r>
              <a:rPr sz="2400" spc="-15" dirty="0">
                <a:solidFill>
                  <a:srgbClr val="7A7A7A"/>
                </a:solidFill>
                <a:latin typeface="Gill Sans MT"/>
                <a:cs typeface="Gill Sans MT"/>
              </a:rPr>
              <a:t>all.They’re  </a:t>
            </a: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handy </a:t>
            </a:r>
            <a:r>
              <a:rPr sz="2400" spc="-10" dirty="0">
                <a:solidFill>
                  <a:srgbClr val="7A7A7A"/>
                </a:solidFill>
                <a:latin typeface="Gill Sans MT"/>
                <a:cs typeface="Gill Sans MT"/>
              </a:rPr>
              <a:t>for </a:t>
            </a: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handling </a:t>
            </a:r>
            <a:r>
              <a:rPr sz="2400" spc="-5" dirty="0">
                <a:solidFill>
                  <a:srgbClr val="7A7A7A"/>
                </a:solidFill>
                <a:latin typeface="Gill Sans MT"/>
                <a:cs typeface="Gill Sans MT"/>
              </a:rPr>
              <a:t>complex </a:t>
            </a: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data</a:t>
            </a:r>
            <a:r>
              <a:rPr sz="2400" spc="-50" dirty="0">
                <a:solidFill>
                  <a:srgbClr val="7A7A7A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sets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9700" y="6451600"/>
            <a:ext cx="6438900" cy="28829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173990" marR="166370" algn="ctr">
              <a:lnSpc>
                <a:spcPts val="2800"/>
              </a:lnSpc>
            </a:pP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Notice that I’m mixing data of </a:t>
            </a:r>
            <a:r>
              <a:rPr sz="2400" spc="-10" dirty="0">
                <a:solidFill>
                  <a:srgbClr val="E63B7A"/>
                </a:solidFill>
                <a:latin typeface="Gill Sans MT"/>
                <a:cs typeface="Gill Sans MT"/>
              </a:rPr>
              <a:t>different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types</a:t>
            </a:r>
            <a:r>
              <a:rPr sz="2400" spc="-80" dirty="0">
                <a:solidFill>
                  <a:srgbClr val="E63B7A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and  </a:t>
            </a:r>
            <a:r>
              <a:rPr sz="2400" spc="-10" dirty="0">
                <a:solidFill>
                  <a:srgbClr val="E63B7A"/>
                </a:solidFill>
                <a:latin typeface="Gill Sans MT"/>
                <a:cs typeface="Gill Sans MT"/>
              </a:rPr>
              <a:t>different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lengths? “age” is </a:t>
            </a:r>
            <a:r>
              <a:rPr sz="2400" spc="-5" dirty="0">
                <a:solidFill>
                  <a:srgbClr val="E63B7A"/>
                </a:solidFill>
                <a:latin typeface="Gill Sans MT"/>
                <a:cs typeface="Gill Sans MT"/>
              </a:rPr>
              <a:t>numeric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and has </a:t>
            </a:r>
            <a:r>
              <a:rPr sz="2400" spc="-20" dirty="0">
                <a:solidFill>
                  <a:srgbClr val="E63B7A"/>
                </a:solidFill>
                <a:latin typeface="Gill Sans MT"/>
                <a:cs typeface="Gill Sans MT"/>
              </a:rPr>
              <a:t>two  </a:t>
            </a:r>
            <a:r>
              <a:rPr sz="2400" spc="10" dirty="0">
                <a:solidFill>
                  <a:srgbClr val="E63B7A"/>
                </a:solidFill>
                <a:latin typeface="Gill Sans MT"/>
                <a:cs typeface="Gill Sans MT"/>
              </a:rPr>
              <a:t>elements,“name”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is character with one element,  and </a:t>
            </a:r>
            <a:r>
              <a:rPr sz="2400" spc="-5" dirty="0">
                <a:solidFill>
                  <a:srgbClr val="E63B7A"/>
                </a:solidFill>
                <a:latin typeface="Gill Sans MT"/>
                <a:cs typeface="Gill Sans MT"/>
              </a:rPr>
              <a:t>“isNerd”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is logical with one</a:t>
            </a:r>
            <a:r>
              <a:rPr sz="2400" spc="-345" dirty="0">
                <a:solidFill>
                  <a:srgbClr val="E63B7A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element.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Lists let </a:t>
            </a:r>
            <a:r>
              <a:rPr sz="2400" spc="-20" dirty="0">
                <a:solidFill>
                  <a:srgbClr val="E63B7A"/>
                </a:solidFill>
                <a:latin typeface="Gill Sans MT"/>
                <a:cs typeface="Gill Sans MT"/>
              </a:rPr>
              <a:t>you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do</a:t>
            </a:r>
            <a:r>
              <a:rPr sz="2400" spc="-70" dirty="0">
                <a:solidFill>
                  <a:srgbClr val="E63B7A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E63B7A"/>
                </a:solidFill>
                <a:latin typeface="Gill Sans MT"/>
                <a:cs typeface="Gill Sans MT"/>
              </a:rPr>
              <a:t>this.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14882" y="5521362"/>
            <a:ext cx="929005" cy="866775"/>
          </a:xfrm>
          <a:custGeom>
            <a:avLst/>
            <a:gdLst/>
            <a:ahLst/>
            <a:cxnLst/>
            <a:rect l="l" t="t" r="r" b="b"/>
            <a:pathLst>
              <a:path w="929004" h="866775">
                <a:moveTo>
                  <a:pt x="0" y="0"/>
                </a:moveTo>
                <a:lnTo>
                  <a:pt x="13919" y="12992"/>
                </a:lnTo>
                <a:lnTo>
                  <a:pt x="929017" y="86673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36878" y="5448592"/>
            <a:ext cx="180340" cy="175895"/>
          </a:xfrm>
          <a:custGeom>
            <a:avLst/>
            <a:gdLst/>
            <a:ahLst/>
            <a:cxnLst/>
            <a:rect l="l" t="t" r="r" b="b"/>
            <a:pathLst>
              <a:path w="180340" h="175895">
                <a:moveTo>
                  <a:pt x="0" y="0"/>
                </a:moveTo>
                <a:lnTo>
                  <a:pt x="65392" y="175640"/>
                </a:lnTo>
                <a:lnTo>
                  <a:pt x="91922" y="85763"/>
                </a:lnTo>
                <a:lnTo>
                  <a:pt x="179755" y="530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38637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797" y="469900"/>
            <a:ext cx="9435465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0" dirty="0"/>
              <a:t>(Two-sample) </a:t>
            </a:r>
            <a:r>
              <a:rPr spc="-15" dirty="0"/>
              <a:t>Wilcoxon </a:t>
            </a:r>
            <a:r>
              <a:rPr dirty="0"/>
              <a:t>rank sum</a:t>
            </a:r>
            <a:r>
              <a:rPr spc="-595" dirty="0"/>
              <a:t> </a:t>
            </a:r>
            <a:r>
              <a:rPr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00" y="2520950"/>
            <a:ext cx="8442325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5" dirty="0">
                <a:latin typeface="Lucida Console"/>
                <a:cs typeface="Lucida Console"/>
              </a:rPr>
              <a:t>&gt;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wilcox.test( hormone ~ gender, data = expt</a:t>
            </a:r>
            <a:r>
              <a:rPr sz="2400" spc="45" dirty="0">
                <a:solidFill>
                  <a:srgbClr val="0061FF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0061FF"/>
                </a:solidFill>
                <a:latin typeface="Lucida Console"/>
                <a:cs typeface="Lucida Console"/>
              </a:rPr>
              <a:t>)</a:t>
            </a:r>
            <a:endParaRPr sz="2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</a:pPr>
            <a:r>
              <a:rPr sz="2400" spc="-10" dirty="0">
                <a:latin typeface="Lucida Console"/>
                <a:cs typeface="Lucida Console"/>
              </a:rPr>
              <a:t>Wilcoxon </a:t>
            </a:r>
            <a:r>
              <a:rPr sz="2400" spc="-5" dirty="0">
                <a:latin typeface="Lucida Console"/>
                <a:cs typeface="Lucida Console"/>
              </a:rPr>
              <a:t>rank sum</a:t>
            </a:r>
            <a:r>
              <a:rPr sz="2400" spc="-65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test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000" y="3943350"/>
            <a:ext cx="1284605" cy="72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40"/>
              </a:lnSpc>
            </a:pPr>
            <a:r>
              <a:rPr sz="2400" spc="-5" dirty="0">
                <a:latin typeface="Lucida Console"/>
                <a:cs typeface="Lucida Console"/>
              </a:rPr>
              <a:t>data:</a:t>
            </a:r>
            <a:endParaRPr sz="2400">
              <a:latin typeface="Lucida Console"/>
              <a:cs typeface="Lucida Console"/>
            </a:endParaRPr>
          </a:p>
          <a:p>
            <a:pPr>
              <a:lnSpc>
                <a:spcPts val="2840"/>
              </a:lnSpc>
            </a:pPr>
            <a:r>
              <a:rPr sz="2400" spc="-5" dirty="0">
                <a:latin typeface="Lucida Console"/>
                <a:cs typeface="Lucida Console"/>
              </a:rPr>
              <a:t>W =</a:t>
            </a:r>
            <a:r>
              <a:rPr sz="2400" spc="-9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11,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9640" y="3963670"/>
            <a:ext cx="3120390" cy="70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515" indent="-183515">
              <a:lnSpc>
                <a:spcPts val="2800"/>
              </a:lnSpc>
            </a:pPr>
            <a:r>
              <a:rPr sz="2400" spc="-5" dirty="0">
                <a:latin typeface="Lucida Console"/>
                <a:cs typeface="Lucida Console"/>
              </a:rPr>
              <a:t>hormone by</a:t>
            </a:r>
            <a:r>
              <a:rPr sz="2400" spc="-5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gender  p-value =</a:t>
            </a:r>
            <a:r>
              <a:rPr sz="2400" spc="-55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0.3095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000" y="4654550"/>
            <a:ext cx="11195050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6973570" algn="l"/>
              </a:tabLst>
            </a:pPr>
            <a:r>
              <a:rPr sz="2400" spc="-5" dirty="0">
                <a:latin typeface="Lucida Console"/>
                <a:cs typeface="Lucida Console"/>
              </a:rPr>
              <a:t>alternative hypothesis:</a:t>
            </a:r>
            <a:r>
              <a:rPr sz="2400" spc="7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true</a:t>
            </a:r>
            <a:r>
              <a:rPr sz="2400" spc="25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location	shift is not equal to</a:t>
            </a:r>
            <a:r>
              <a:rPr sz="2400" spc="-4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0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3200" y="2082800"/>
            <a:ext cx="12242800" cy="3340100"/>
          </a:xfrm>
          <a:custGeom>
            <a:avLst/>
            <a:gdLst/>
            <a:ahLst/>
            <a:cxnLst/>
            <a:rect l="l" t="t" r="r" b="b"/>
            <a:pathLst>
              <a:path w="12242800" h="3340100">
                <a:moveTo>
                  <a:pt x="0" y="0"/>
                </a:moveTo>
                <a:lnTo>
                  <a:pt x="12242800" y="0"/>
                </a:lnTo>
                <a:lnTo>
                  <a:pt x="12242800" y="3340100"/>
                </a:lnTo>
                <a:lnTo>
                  <a:pt x="0" y="33401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25600" y="5638800"/>
            <a:ext cx="4182110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ts val="2800"/>
              </a:lnSpc>
            </a:pPr>
            <a:r>
              <a:rPr sz="2400" dirty="0">
                <a:latin typeface="Gill Sans MT"/>
                <a:cs typeface="Gill Sans MT"/>
              </a:rPr>
              <a:t>The syntax </a:t>
            </a:r>
            <a:r>
              <a:rPr sz="2400" spc="-10" dirty="0">
                <a:latin typeface="Gill Sans MT"/>
                <a:cs typeface="Gill Sans MT"/>
              </a:rPr>
              <a:t>for </a:t>
            </a:r>
            <a:r>
              <a:rPr sz="2400" dirty="0">
                <a:latin typeface="Gill Sans MT"/>
                <a:cs typeface="Gill Sans MT"/>
              </a:rPr>
              <a:t>this is </a:t>
            </a:r>
            <a:r>
              <a:rPr sz="2400" spc="-5" dirty="0">
                <a:latin typeface="Gill Sans MT"/>
                <a:cs typeface="Gill Sans MT"/>
              </a:rPr>
              <a:t>basically</a:t>
            </a:r>
            <a:r>
              <a:rPr sz="2400" spc="-6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the  same thing as what </a:t>
            </a:r>
            <a:r>
              <a:rPr sz="2400" spc="-25" dirty="0">
                <a:latin typeface="Gill Sans MT"/>
                <a:cs typeface="Gill Sans MT"/>
              </a:rPr>
              <a:t>we </a:t>
            </a:r>
            <a:r>
              <a:rPr sz="2400" dirty="0">
                <a:latin typeface="Gill Sans MT"/>
                <a:cs typeface="Gill Sans MT"/>
              </a:rPr>
              <a:t>did </a:t>
            </a:r>
            <a:r>
              <a:rPr sz="2400" spc="-10" dirty="0">
                <a:latin typeface="Gill Sans MT"/>
                <a:cs typeface="Gill Sans MT"/>
              </a:rPr>
              <a:t>for </a:t>
            </a:r>
            <a:r>
              <a:rPr sz="2400" dirty="0">
                <a:latin typeface="Gill Sans MT"/>
                <a:cs typeface="Gill Sans MT"/>
              </a:rPr>
              <a:t>an  independent </a:t>
            </a:r>
            <a:r>
              <a:rPr sz="2400" spc="-5" dirty="0">
                <a:latin typeface="Gill Sans MT"/>
                <a:cs typeface="Gill Sans MT"/>
              </a:rPr>
              <a:t>samples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t-test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 descr="wilcox_tes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7086600"/>
            <a:ext cx="4229100" cy="2311400"/>
          </a:xfrm>
          <a:prstGeom prst="rect">
            <a:avLst/>
          </a:prstGeom>
        </p:spPr>
      </p:pic>
      <p:pic>
        <p:nvPicPr>
          <p:cNvPr id="11" name="Picture 10" descr="Screen Shot 2017-02-14 at 2.15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499100"/>
            <a:ext cx="6604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672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016" y="1855113"/>
            <a:ext cx="12694767" cy="1723549"/>
          </a:xfrm>
        </p:spPr>
        <p:txBody>
          <a:bodyPr/>
          <a:lstStyle/>
          <a:p>
            <a:r>
              <a:rPr lang="en-US" sz="2800" u="none" dirty="0"/>
              <a:t>Tests significant differences between observed and expected values</a:t>
            </a:r>
          </a:p>
          <a:p>
            <a:r>
              <a:rPr lang="en-US" sz="2800" u="none" dirty="0"/>
              <a:t>How likely it is that any observed difference between the sets arose by chance.</a:t>
            </a:r>
          </a:p>
          <a:p>
            <a:r>
              <a:rPr lang="en-US" sz="2800" b="1" u="none" dirty="0"/>
              <a:t>Commonly used application in biology: Are the two variables we are testing independent?</a:t>
            </a:r>
            <a:endParaRPr lang="en-US" sz="2800" b="1" u="none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1600" y="3991451"/>
            <a:ext cx="126947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600" b="0" i="0" u="heavy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800" b="1" u="none" kern="0" dirty="0"/>
              <a:t>Is a SNP associated with disease status?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946845"/>
              </p:ext>
            </p:extLst>
          </p:nvPr>
        </p:nvGraphicFramePr>
        <p:xfrm>
          <a:off x="1542861" y="5105400"/>
          <a:ext cx="86698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956">
                  <a:extLst>
                    <a:ext uri="{9D8B030D-6E8A-4147-A177-3AD203B41FA5}">
                      <a16:colId xmlns:a16="http://schemas.microsoft.com/office/drawing/2014/main" val="2563034758"/>
                    </a:ext>
                  </a:extLst>
                </a:gridCol>
                <a:gridCol w="2889956">
                  <a:extLst>
                    <a:ext uri="{9D8B030D-6E8A-4147-A177-3AD203B41FA5}">
                      <a16:colId xmlns:a16="http://schemas.microsoft.com/office/drawing/2014/main" val="1839592905"/>
                    </a:ext>
                  </a:extLst>
                </a:gridCol>
                <a:gridCol w="2889956">
                  <a:extLst>
                    <a:ext uri="{9D8B030D-6E8A-4147-A177-3AD203B41FA5}">
                      <a16:colId xmlns:a16="http://schemas.microsoft.com/office/drawing/2014/main" val="79728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Disease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Non-diseased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13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22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91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829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9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7855">
              <a:lnSpc>
                <a:spcPct val="100000"/>
              </a:lnSpc>
            </a:pPr>
            <a:r>
              <a:rPr spc="-5" dirty="0"/>
              <a:t>Li</a:t>
            </a:r>
            <a:r>
              <a:rPr dirty="0"/>
              <a:t>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1744" y="4572000"/>
            <a:ext cx="13100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929292"/>
                </a:solidFill>
                <a:latin typeface="Lucida Console"/>
                <a:cs typeface="Lucida Console"/>
              </a:rPr>
              <a:t>&gt;</a:t>
            </a:r>
            <a:r>
              <a:rPr sz="2400" spc="-85" dirty="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929292"/>
                </a:solidFill>
                <a:latin typeface="Lucida Console"/>
                <a:cs typeface="Lucida Console"/>
              </a:rPr>
              <a:t>list(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9904" y="4592320"/>
            <a:ext cx="1127125" cy="71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00"/>
              </a:lnSpc>
            </a:pPr>
            <a:r>
              <a:rPr sz="2400" spc="-5" dirty="0">
                <a:solidFill>
                  <a:srgbClr val="929292"/>
                </a:solidFill>
                <a:latin typeface="Lucida Console"/>
                <a:cs typeface="Lucida Console"/>
              </a:rPr>
              <a:t>age =  name</a:t>
            </a:r>
            <a:r>
              <a:rPr sz="2400" spc="-90" dirty="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929292"/>
                </a:solidFill>
                <a:latin typeface="Lucida Console"/>
                <a:cs typeface="Lucida Console"/>
              </a:rPr>
              <a:t>=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1025" y="4572000"/>
            <a:ext cx="1677035" cy="7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en-US" sz="2400" spc="-5" dirty="0">
                <a:solidFill>
                  <a:srgbClr val="929292"/>
                </a:solidFill>
                <a:latin typeface="Lucida Console"/>
                <a:cs typeface="Lucida Console"/>
              </a:rPr>
              <a:t>25</a:t>
            </a:r>
            <a:r>
              <a:rPr sz="2400" spc="-5" dirty="0">
                <a:solidFill>
                  <a:srgbClr val="929292"/>
                </a:solidFill>
                <a:latin typeface="Lucida Console"/>
                <a:cs typeface="Lucida Console"/>
              </a:rPr>
              <a:t>,</a:t>
            </a:r>
            <a:endParaRPr sz="2400" dirty="0">
              <a:latin typeface="Lucida Console"/>
              <a:cs typeface="Lucida Console"/>
            </a:endParaRPr>
          </a:p>
          <a:p>
            <a:pPr marL="196215">
              <a:lnSpc>
                <a:spcPts val="2840"/>
              </a:lnSpc>
            </a:pPr>
            <a:r>
              <a:rPr sz="2400" spc="-5" dirty="0">
                <a:solidFill>
                  <a:srgbClr val="929292"/>
                </a:solidFill>
                <a:latin typeface="Lucida Console"/>
                <a:cs typeface="Lucida Console"/>
              </a:rPr>
              <a:t>c("</a:t>
            </a:r>
            <a:r>
              <a:rPr lang="en-US" sz="2400" spc="-5" dirty="0">
                <a:solidFill>
                  <a:srgbClr val="929292"/>
                </a:solidFill>
                <a:latin typeface="Lucida Console"/>
                <a:cs typeface="Lucida Console"/>
              </a:rPr>
              <a:t>Matt</a:t>
            </a:r>
            <a:r>
              <a:rPr sz="2400" spc="-5" dirty="0">
                <a:solidFill>
                  <a:srgbClr val="929292"/>
                </a:solidFill>
                <a:latin typeface="Lucida Console"/>
                <a:cs typeface="Lucida Console"/>
              </a:rPr>
              <a:t>"</a:t>
            </a:r>
            <a:endParaRPr sz="2400" dirty="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6226" y="4927600"/>
            <a:ext cx="2044064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929292"/>
                </a:solidFill>
                <a:latin typeface="Lucida Console"/>
                <a:cs typeface="Lucida Console"/>
              </a:rPr>
              <a:t>"</a:t>
            </a:r>
            <a:r>
              <a:rPr lang="en-US" sz="2400" spc="-5" dirty="0">
                <a:solidFill>
                  <a:srgbClr val="929292"/>
                </a:solidFill>
                <a:latin typeface="Lucida Console"/>
                <a:cs typeface="Lucida Console"/>
              </a:rPr>
              <a:t>Paul</a:t>
            </a:r>
            <a:r>
              <a:rPr sz="2400" spc="-5" dirty="0">
                <a:solidFill>
                  <a:srgbClr val="929292"/>
                </a:solidFill>
                <a:latin typeface="Lucida Console"/>
                <a:cs typeface="Lucida Console"/>
              </a:rPr>
              <a:t>"),</a:t>
            </a:r>
            <a:endParaRPr sz="2400" dirty="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9904" y="5283200"/>
            <a:ext cx="277876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929292"/>
                </a:solidFill>
                <a:latin typeface="Lucida Console"/>
                <a:cs typeface="Lucida Console"/>
              </a:rPr>
              <a:t>isNerd = TRUE</a:t>
            </a:r>
            <a:r>
              <a:rPr sz="2400" spc="-60" dirty="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solidFill>
                  <a:srgbClr val="929292"/>
                </a:solidFill>
                <a:latin typeface="Lucida Console"/>
                <a:cs typeface="Lucida Console"/>
              </a:rPr>
              <a:t>)</a:t>
            </a:r>
            <a:endParaRPr sz="2400" dirty="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4444" y="6014720"/>
            <a:ext cx="1101725" cy="71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sz="2400" spc="-5" dirty="0">
                <a:latin typeface="Lucida Console"/>
                <a:cs typeface="Lucida Console"/>
              </a:rPr>
              <a:t>$age  [1]</a:t>
            </a:r>
            <a:r>
              <a:rPr sz="2400" spc="-90" dirty="0">
                <a:latin typeface="Lucida Console"/>
                <a:cs typeface="Lucida Console"/>
              </a:rPr>
              <a:t> </a:t>
            </a:r>
            <a:r>
              <a:rPr lang="en-US" sz="2400" spc="-5" dirty="0">
                <a:latin typeface="Lucida Console"/>
                <a:cs typeface="Lucida Console"/>
              </a:rPr>
              <a:t>25</a:t>
            </a:r>
            <a:endParaRPr sz="2400" dirty="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4444" y="7081519"/>
            <a:ext cx="2034756" cy="71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sz="2400" spc="-5" dirty="0">
                <a:latin typeface="Lucida Console"/>
                <a:cs typeface="Lucida Console"/>
              </a:rPr>
              <a:t>$name  </a:t>
            </a:r>
            <a:endParaRPr lang="en-US" sz="2400" spc="-5" dirty="0">
              <a:latin typeface="Lucida Console"/>
              <a:cs typeface="Lucida Console"/>
            </a:endParaRPr>
          </a:p>
          <a:p>
            <a:pPr>
              <a:lnSpc>
                <a:spcPts val="2800"/>
              </a:lnSpc>
            </a:pPr>
            <a:r>
              <a:rPr sz="2400" spc="-5" dirty="0">
                <a:latin typeface="Lucida Console"/>
                <a:cs typeface="Lucida Console"/>
              </a:rPr>
              <a:t>[1]</a:t>
            </a:r>
            <a:r>
              <a:rPr sz="2400" spc="-75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"</a:t>
            </a:r>
            <a:r>
              <a:rPr lang="en-US" sz="2400" spc="-5" dirty="0">
                <a:latin typeface="Lucida Console"/>
                <a:cs typeface="Lucida Console"/>
              </a:rPr>
              <a:t>Matt</a:t>
            </a:r>
            <a:r>
              <a:rPr sz="2400" spc="-5" dirty="0">
                <a:latin typeface="Lucida Console"/>
                <a:cs typeface="Lucida Console"/>
              </a:rPr>
              <a:t>"</a:t>
            </a:r>
            <a:endParaRPr sz="2400" dirty="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3725" y="7416800"/>
            <a:ext cx="1652270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5" dirty="0">
                <a:latin typeface="Lucida Console"/>
                <a:cs typeface="Lucida Console"/>
              </a:rPr>
              <a:t>"</a:t>
            </a:r>
            <a:r>
              <a:rPr lang="en-US" sz="2400" spc="-5" dirty="0">
                <a:latin typeface="Lucida Console"/>
                <a:cs typeface="Lucida Console"/>
              </a:rPr>
              <a:t>Paul</a:t>
            </a:r>
            <a:r>
              <a:rPr sz="2400" spc="-5" dirty="0">
                <a:latin typeface="Lucida Console"/>
                <a:cs typeface="Lucida Console"/>
              </a:rPr>
              <a:t>"</a:t>
            </a:r>
            <a:endParaRPr sz="2400" dirty="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4444" y="8148319"/>
            <a:ext cx="1468755" cy="70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sz="2400" spc="-5" dirty="0">
                <a:latin typeface="Lucida Console"/>
                <a:cs typeface="Lucida Console"/>
              </a:rPr>
              <a:t>$isNerd  [1]</a:t>
            </a:r>
            <a:r>
              <a:rPr sz="2400" spc="-8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TRUE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89700" y="6451600"/>
            <a:ext cx="6438900" cy="28829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173990" marR="166370" algn="ctr">
              <a:lnSpc>
                <a:spcPts val="2800"/>
              </a:lnSpc>
            </a:pPr>
            <a:r>
              <a:rPr sz="2400" dirty="0">
                <a:solidFill>
                  <a:srgbClr val="929292"/>
                </a:solidFill>
                <a:latin typeface="Gill Sans MT"/>
                <a:cs typeface="Gill Sans MT"/>
              </a:rPr>
              <a:t>Notice that I’m mixing data of </a:t>
            </a:r>
            <a:r>
              <a:rPr sz="2400" spc="-10" dirty="0">
                <a:solidFill>
                  <a:srgbClr val="929292"/>
                </a:solidFill>
                <a:latin typeface="Gill Sans MT"/>
                <a:cs typeface="Gill Sans MT"/>
              </a:rPr>
              <a:t>different </a:t>
            </a:r>
            <a:r>
              <a:rPr sz="2400" dirty="0">
                <a:solidFill>
                  <a:srgbClr val="929292"/>
                </a:solidFill>
                <a:latin typeface="Gill Sans MT"/>
                <a:cs typeface="Gill Sans MT"/>
              </a:rPr>
              <a:t>types</a:t>
            </a:r>
            <a:r>
              <a:rPr sz="2400" spc="-80" dirty="0">
                <a:solidFill>
                  <a:srgbClr val="929292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929292"/>
                </a:solidFill>
                <a:latin typeface="Gill Sans MT"/>
                <a:cs typeface="Gill Sans MT"/>
              </a:rPr>
              <a:t>and  </a:t>
            </a:r>
            <a:r>
              <a:rPr sz="2400" spc="-10" dirty="0">
                <a:solidFill>
                  <a:srgbClr val="929292"/>
                </a:solidFill>
                <a:latin typeface="Gill Sans MT"/>
                <a:cs typeface="Gill Sans MT"/>
              </a:rPr>
              <a:t>different </a:t>
            </a:r>
            <a:r>
              <a:rPr sz="2400" dirty="0">
                <a:solidFill>
                  <a:srgbClr val="929292"/>
                </a:solidFill>
                <a:latin typeface="Gill Sans MT"/>
                <a:cs typeface="Gill Sans MT"/>
              </a:rPr>
              <a:t>lengths? “age” is </a:t>
            </a:r>
            <a:r>
              <a:rPr sz="2400" spc="-5" dirty="0">
                <a:solidFill>
                  <a:srgbClr val="929292"/>
                </a:solidFill>
                <a:latin typeface="Gill Sans MT"/>
                <a:cs typeface="Gill Sans MT"/>
              </a:rPr>
              <a:t>numeric </a:t>
            </a:r>
            <a:r>
              <a:rPr sz="2400" dirty="0">
                <a:solidFill>
                  <a:srgbClr val="929292"/>
                </a:solidFill>
                <a:latin typeface="Gill Sans MT"/>
                <a:cs typeface="Gill Sans MT"/>
              </a:rPr>
              <a:t>and has </a:t>
            </a:r>
            <a:r>
              <a:rPr sz="2400" spc="-20" dirty="0">
                <a:solidFill>
                  <a:srgbClr val="929292"/>
                </a:solidFill>
                <a:latin typeface="Gill Sans MT"/>
                <a:cs typeface="Gill Sans MT"/>
              </a:rPr>
              <a:t>two  </a:t>
            </a:r>
            <a:r>
              <a:rPr sz="2400" spc="10" dirty="0">
                <a:solidFill>
                  <a:srgbClr val="929292"/>
                </a:solidFill>
                <a:latin typeface="Gill Sans MT"/>
                <a:cs typeface="Gill Sans MT"/>
              </a:rPr>
              <a:t>elements,“name” </a:t>
            </a:r>
            <a:r>
              <a:rPr sz="2400" dirty="0">
                <a:solidFill>
                  <a:srgbClr val="929292"/>
                </a:solidFill>
                <a:latin typeface="Gill Sans MT"/>
                <a:cs typeface="Gill Sans MT"/>
              </a:rPr>
              <a:t>is character with one element,  and </a:t>
            </a:r>
            <a:r>
              <a:rPr sz="2400" spc="-5" dirty="0">
                <a:solidFill>
                  <a:srgbClr val="929292"/>
                </a:solidFill>
                <a:latin typeface="Gill Sans MT"/>
                <a:cs typeface="Gill Sans MT"/>
              </a:rPr>
              <a:t>“isNerd” </a:t>
            </a:r>
            <a:r>
              <a:rPr sz="2400" dirty="0">
                <a:solidFill>
                  <a:srgbClr val="929292"/>
                </a:solidFill>
                <a:latin typeface="Gill Sans MT"/>
                <a:cs typeface="Gill Sans MT"/>
              </a:rPr>
              <a:t>is logical with one</a:t>
            </a:r>
            <a:r>
              <a:rPr sz="2400" spc="-345" dirty="0">
                <a:solidFill>
                  <a:srgbClr val="929292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929292"/>
                </a:solidFill>
                <a:latin typeface="Gill Sans MT"/>
                <a:cs typeface="Gill Sans MT"/>
              </a:rPr>
              <a:t>element.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929292"/>
                </a:solidFill>
                <a:latin typeface="Gill Sans MT"/>
                <a:cs typeface="Gill Sans MT"/>
              </a:rPr>
              <a:t>Lists let </a:t>
            </a:r>
            <a:r>
              <a:rPr sz="2400" spc="-20" dirty="0">
                <a:solidFill>
                  <a:srgbClr val="929292"/>
                </a:solidFill>
                <a:latin typeface="Gill Sans MT"/>
                <a:cs typeface="Gill Sans MT"/>
              </a:rPr>
              <a:t>you </a:t>
            </a:r>
            <a:r>
              <a:rPr sz="2400" dirty="0">
                <a:solidFill>
                  <a:srgbClr val="929292"/>
                </a:solidFill>
                <a:latin typeface="Gill Sans MT"/>
                <a:cs typeface="Gill Sans MT"/>
              </a:rPr>
              <a:t>do</a:t>
            </a:r>
            <a:r>
              <a:rPr sz="2400" spc="-70" dirty="0">
                <a:solidFill>
                  <a:srgbClr val="929292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929292"/>
                </a:solidFill>
                <a:latin typeface="Gill Sans MT"/>
                <a:cs typeface="Gill Sans MT"/>
              </a:rPr>
              <a:t>this.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6600" y="1765300"/>
            <a:ext cx="6438900" cy="2159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304165" marR="300990" indent="-635" algn="ctr">
              <a:lnSpc>
                <a:spcPts val="2800"/>
              </a:lnSpc>
            </a:pP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Lists </a:t>
            </a:r>
            <a:r>
              <a:rPr sz="2400" spc="-20" dirty="0">
                <a:solidFill>
                  <a:srgbClr val="7A7A7A"/>
                </a:solidFill>
                <a:latin typeface="Gill Sans MT"/>
                <a:cs typeface="Gill Sans MT"/>
              </a:rPr>
              <a:t>are </a:t>
            </a: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bundles of variables, but </a:t>
            </a:r>
            <a:r>
              <a:rPr sz="2400" spc="-10" dirty="0">
                <a:solidFill>
                  <a:srgbClr val="7A7A7A"/>
                </a:solidFill>
                <a:latin typeface="Gill Sans MT"/>
                <a:cs typeface="Gill Sans MT"/>
              </a:rPr>
              <a:t>they </a:t>
            </a:r>
            <a:r>
              <a:rPr sz="2400" spc="-25" dirty="0">
                <a:solidFill>
                  <a:srgbClr val="7A7A7A"/>
                </a:solidFill>
                <a:latin typeface="Gill Sans MT"/>
                <a:cs typeface="Gill Sans MT"/>
              </a:rPr>
              <a:t>aren’t  </a:t>
            </a: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organised</a:t>
            </a:r>
            <a:r>
              <a:rPr sz="2400" spc="-15" dirty="0">
                <a:solidFill>
                  <a:srgbClr val="7A7A7A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into</a:t>
            </a:r>
            <a:r>
              <a:rPr sz="2400" spc="-254" dirty="0">
                <a:solidFill>
                  <a:srgbClr val="7A7A7A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“case</a:t>
            </a:r>
            <a:r>
              <a:rPr sz="2400" spc="-15" dirty="0">
                <a:solidFill>
                  <a:srgbClr val="7A7A7A"/>
                </a:solidFill>
                <a:latin typeface="Gill Sans MT"/>
                <a:cs typeface="Gill Sans MT"/>
              </a:rPr>
              <a:t> by </a:t>
            </a: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variable”</a:t>
            </a:r>
            <a:r>
              <a:rPr sz="2400" spc="-15" dirty="0">
                <a:solidFill>
                  <a:srgbClr val="7A7A7A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7A7A7A"/>
                </a:solidFill>
                <a:latin typeface="Gill Sans MT"/>
                <a:cs typeface="Gill Sans MT"/>
              </a:rPr>
              <a:t>structures...</a:t>
            </a:r>
            <a:r>
              <a:rPr sz="2400" spc="-254" dirty="0">
                <a:solidFill>
                  <a:srgbClr val="7A7A7A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in  fact, </a:t>
            </a:r>
            <a:r>
              <a:rPr sz="2400" spc="-35" dirty="0">
                <a:solidFill>
                  <a:srgbClr val="7A7A7A"/>
                </a:solidFill>
                <a:latin typeface="Gill Sans MT"/>
                <a:cs typeface="Gill Sans MT"/>
              </a:rPr>
              <a:t>there’s </a:t>
            </a: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no analog of “cases” at </a:t>
            </a:r>
            <a:r>
              <a:rPr sz="2400" spc="-15" dirty="0">
                <a:solidFill>
                  <a:srgbClr val="7A7A7A"/>
                </a:solidFill>
                <a:latin typeface="Gill Sans MT"/>
                <a:cs typeface="Gill Sans MT"/>
              </a:rPr>
              <a:t>all.They’re  </a:t>
            </a: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handy </a:t>
            </a:r>
            <a:r>
              <a:rPr sz="2400" spc="-10" dirty="0">
                <a:solidFill>
                  <a:srgbClr val="7A7A7A"/>
                </a:solidFill>
                <a:latin typeface="Gill Sans MT"/>
                <a:cs typeface="Gill Sans MT"/>
              </a:rPr>
              <a:t>for </a:t>
            </a: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handling </a:t>
            </a:r>
            <a:r>
              <a:rPr sz="2400" spc="-5" dirty="0">
                <a:solidFill>
                  <a:srgbClr val="7A7A7A"/>
                </a:solidFill>
                <a:latin typeface="Gill Sans MT"/>
                <a:cs typeface="Gill Sans MT"/>
              </a:rPr>
              <a:t>complex </a:t>
            </a: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data</a:t>
            </a:r>
            <a:r>
              <a:rPr sz="2400" spc="-50" dirty="0">
                <a:solidFill>
                  <a:srgbClr val="7A7A7A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sets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46200" y="5816600"/>
            <a:ext cx="4838700" cy="3556000"/>
          </a:xfrm>
          <a:custGeom>
            <a:avLst/>
            <a:gdLst/>
            <a:ahLst/>
            <a:cxnLst/>
            <a:rect l="l" t="t" r="r" b="b"/>
            <a:pathLst>
              <a:path w="4838700" h="3556000">
                <a:moveTo>
                  <a:pt x="0" y="0"/>
                </a:moveTo>
                <a:lnTo>
                  <a:pt x="4838700" y="0"/>
                </a:lnTo>
                <a:lnTo>
                  <a:pt x="4838700" y="3556000"/>
                </a:lnTo>
                <a:lnTo>
                  <a:pt x="0" y="3556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899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3983</TotalTime>
  <Words>2683</Words>
  <Application>Microsoft Office PowerPoint</Application>
  <PresentationFormat>Custom</PresentationFormat>
  <Paragraphs>813</Paragraphs>
  <Slides>82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Arial</vt:lpstr>
      <vt:lpstr>Calibri</vt:lpstr>
      <vt:lpstr>Courier New</vt:lpstr>
      <vt:lpstr>Gill Sans MT</vt:lpstr>
      <vt:lpstr>Lucida Console</vt:lpstr>
      <vt:lpstr>Lucida Sans Typewriter</vt:lpstr>
      <vt:lpstr>Times New Roman</vt:lpstr>
      <vt:lpstr>Office Theme</vt:lpstr>
      <vt:lpstr>PrepR Session 2</vt:lpstr>
      <vt:lpstr>Recap</vt:lpstr>
      <vt:lpstr>R Markdown files</vt:lpstr>
      <vt:lpstr>Lists and matrices  (very briefly!)</vt:lpstr>
      <vt:lpstr>Matrices</vt:lpstr>
      <vt:lpstr>Matrices</vt:lpstr>
      <vt:lpstr>Lists</vt:lpstr>
      <vt:lpstr>Lists</vt:lpstr>
      <vt:lpstr>Lists</vt:lpstr>
      <vt:lpstr>Installing and loading packages</vt:lpstr>
      <vt:lpstr>PowerPoint Presentation</vt:lpstr>
      <vt:lpstr>PowerPoint Presentation</vt:lpstr>
      <vt:lpstr>PowerPoint Presentation</vt:lpstr>
      <vt:lpstr>PowerPoint Presentation</vt:lpstr>
      <vt:lpstr>Importing data from text files (CSV)</vt:lpstr>
      <vt:lpstr>PowerPoint Presentation</vt:lpstr>
      <vt:lpstr>Loading a workspace (.Rdata) file</vt:lpstr>
      <vt:lpstr>PowerPoint Presentation</vt:lpstr>
      <vt:lpstr>PowerPoint Presentation</vt:lpstr>
      <vt:lpstr>Rstudio method for loading .Rdata files</vt:lpstr>
      <vt:lpstr>Rstudio method for loading .Rdata files</vt:lpstr>
      <vt:lpstr>And the data file is now loaded...</vt:lpstr>
      <vt:lpstr>And the data file is now loaded...</vt:lpstr>
      <vt:lpstr>PowerPoint Presentation</vt:lpstr>
      <vt:lpstr>Saving a workspace file</vt:lpstr>
      <vt:lpstr>Suppose you’ve done some work and you  want to save the workspace...</vt:lpstr>
      <vt:lpstr>The save button is your friend</vt:lpstr>
      <vt:lpstr>Again, it opens a system-specific dialog:</vt:lpstr>
      <vt:lpstr>Browse, type a filename, and click save</vt:lpstr>
      <vt:lpstr>Now the file is saved</vt:lpstr>
      <vt:lpstr>PowerPoint Presentation</vt:lpstr>
      <vt:lpstr>An Introduction to R</vt:lpstr>
      <vt:lpstr>Central tendency</vt:lpstr>
      <vt:lpstr>PowerPoint Presentation</vt:lpstr>
      <vt:lpstr>PowerPoint Presentation</vt:lpstr>
      <vt:lpstr>PowerPoint Presentation</vt:lpstr>
      <vt:lpstr>What if there are missing data?</vt:lpstr>
      <vt:lpstr>What if there are missing data?</vt:lpstr>
      <vt:lpstr>Calculating a trimmed mean</vt:lpstr>
      <vt:lpstr>Calculating a trimmed mean</vt:lpstr>
      <vt:lpstr>Try it yourself (Exercise 2.1.1)</vt:lpstr>
      <vt:lpstr>Spread</vt:lpstr>
      <vt:lpstr>Spread</vt:lpstr>
      <vt:lpstr>Try it yourself (Exercise 2.1.2)</vt:lpstr>
      <vt:lpstr>Tabulating and cross-tabulating  categorical variables</vt:lpstr>
      <vt:lpstr>Tabulating using table()</vt:lpstr>
      <vt:lpstr>Tabulating using table()</vt:lpstr>
      <vt:lpstr>PowerPoint Presentation</vt:lpstr>
      <vt:lpstr>Tabulating using table() and sort()</vt:lpstr>
      <vt:lpstr>Try it yourself (Exercise 2.1.3)</vt:lpstr>
      <vt:lpstr>Correlating two variables</vt:lpstr>
      <vt:lpstr>Correlations</vt:lpstr>
      <vt:lpstr>Correlations</vt:lpstr>
      <vt:lpstr>Correlations</vt:lpstr>
      <vt:lpstr>Try it yourself (Exercise 2.1.4)</vt:lpstr>
      <vt:lpstr>For loops</vt:lpstr>
      <vt:lpstr>Conditional statements</vt:lpstr>
      <vt:lpstr>Conditional statements</vt:lpstr>
      <vt:lpstr>Try it yourself (Exercise 2.1.5)</vt:lpstr>
      <vt:lpstr>Comparing two means with t-tests</vt:lpstr>
      <vt:lpstr>PowerPoint Presentation</vt:lpstr>
      <vt:lpstr>Independent samples t-test</vt:lpstr>
      <vt:lpstr>Independent samples t-test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Variations on the t-test</vt:lpstr>
      <vt:lpstr>Variations on the t-test</vt:lpstr>
      <vt:lpstr>Other kinds of t-tests</vt:lpstr>
      <vt:lpstr>Paired samples t-test</vt:lpstr>
      <vt:lpstr>Paired samples t-test</vt:lpstr>
      <vt:lpstr>Paired samples t-test</vt:lpstr>
      <vt:lpstr>Try it yourself (Exercise 2.2.1)</vt:lpstr>
      <vt:lpstr>One sample t-test</vt:lpstr>
      <vt:lpstr>PowerPoint Presentation</vt:lpstr>
      <vt:lpstr>(Two-sample) Wilcoxon rank sum test</vt:lpstr>
      <vt:lpstr>Chi-square test</vt:lpstr>
      <vt:lpstr>ANOVA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</dc:title>
  <dc:creator>shweta ramdas</dc:creator>
  <cp:lastModifiedBy>shweta ramdas</cp:lastModifiedBy>
  <cp:revision>104</cp:revision>
  <dcterms:created xsi:type="dcterms:W3CDTF">2017-02-27T16:15:05Z</dcterms:created>
  <dcterms:modified xsi:type="dcterms:W3CDTF">2019-04-01T18:03:26Z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2017-02-27T00:00:00Z</vt:filetime>
  </property>
</Properties>
</file>