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61483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39162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3361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23850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018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809260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353344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64303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386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2B31CA-0550-467C-A37A-7DFBDB9EE140}" type="datetimeFigureOut">
              <a:rPr lang="en-US" smtClean="0"/>
              <a:t>3/28/2017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72273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38869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2B31CA-0550-467C-A37A-7DFBDB9EE140}" type="datetimeFigureOut">
              <a:rPr lang="en-US" smtClean="0"/>
              <a:t>3/28/2017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0780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2B31CA-0550-467C-A37A-7DFBDB9EE140}" type="datetimeFigureOut">
              <a:rPr lang="en-US" smtClean="0"/>
              <a:t>3/28/2017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426351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B31CA-0550-467C-A37A-7DFBDB9EE140}" type="datetimeFigureOut">
              <a:rPr lang="en-US" smtClean="0"/>
              <a:t>3/28/2017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207016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387148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2B31CA-0550-467C-A37A-7DFBDB9EE140}" type="datetimeFigureOut">
              <a:rPr lang="en-US" smtClean="0"/>
              <a:t>3/28/2017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2BA853-24DB-47CA-B902-C86AA5D71604}" type="slidenum">
              <a:rPr lang="en-US" smtClean="0"/>
              <a:t>‹#›</a:t>
            </a:fld>
            <a:endParaRPr lang="en-US"/>
          </a:p>
        </p:txBody>
      </p:sp>
    </p:spTree>
    <p:extLst>
      <p:ext uri="{BB962C8B-B14F-4D97-AF65-F5344CB8AC3E}">
        <p14:creationId xmlns:p14="http://schemas.microsoft.com/office/powerpoint/2010/main" val="149382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2B31CA-0550-467C-A37A-7DFBDB9EE140}" type="datetimeFigureOut">
              <a:rPr lang="en-US" smtClean="0"/>
              <a:t>3/28/2017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2BA853-24DB-47CA-B902-C86AA5D71604}" type="slidenum">
              <a:rPr lang="en-US" smtClean="0"/>
              <a:t>‹#›</a:t>
            </a:fld>
            <a:endParaRPr lang="en-US"/>
          </a:p>
        </p:txBody>
      </p:sp>
    </p:spTree>
    <p:extLst>
      <p:ext uri="{BB962C8B-B14F-4D97-AF65-F5344CB8AC3E}">
        <p14:creationId xmlns:p14="http://schemas.microsoft.com/office/powerpoint/2010/main" val="2055298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Database Design for an Electronic Medical Record System</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364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880" y="161830"/>
            <a:ext cx="8911687" cy="1280890"/>
          </a:xfrm>
        </p:spPr>
        <p:txBody>
          <a:bodyPr/>
          <a:lstStyle/>
          <a:p>
            <a:r>
              <a:rPr lang="en-US" dirty="0"/>
              <a:t>Scope and Requirements </a:t>
            </a:r>
          </a:p>
        </p:txBody>
      </p:sp>
      <p:sp>
        <p:nvSpPr>
          <p:cNvPr id="3" name="Content Placeholder 2"/>
          <p:cNvSpPr>
            <a:spLocks noGrp="1"/>
          </p:cNvSpPr>
          <p:nvPr>
            <p:ph idx="1"/>
          </p:nvPr>
        </p:nvSpPr>
        <p:spPr>
          <a:xfrm>
            <a:off x="2214880" y="1489854"/>
            <a:ext cx="9814560" cy="5252720"/>
          </a:xfrm>
        </p:spPr>
        <p:txBody>
          <a:bodyPr>
            <a:normAutofit fontScale="92500" lnSpcReduction="20000"/>
          </a:bodyPr>
          <a:lstStyle/>
          <a:p>
            <a:pPr marL="0" indent="0">
              <a:buNone/>
            </a:pPr>
            <a:r>
              <a:rPr lang="en-US" sz="2400" dirty="0"/>
              <a:t>Project Scope</a:t>
            </a:r>
          </a:p>
          <a:p>
            <a:endParaRPr lang="en-US" dirty="0"/>
          </a:p>
          <a:p>
            <a:r>
              <a:rPr lang="en-US" dirty="0"/>
              <a:t>This Electronic Medical Records system captures information of Patients dealing with Dental disease. The key focus is to be able to retrieve Patient’s Med History, Visiting details, Insurance Info, Appointment details, Billing Info and the Dentist associated with the Patient. The database will support the retrieval of information of all patients that have been admitted in a hospital over the past one month.</a:t>
            </a:r>
          </a:p>
          <a:p>
            <a:pPr marL="0" indent="0">
              <a:buNone/>
            </a:pPr>
            <a:endParaRPr lang="en-US" sz="2400" dirty="0"/>
          </a:p>
          <a:p>
            <a:pPr marL="0" indent="0">
              <a:buNone/>
            </a:pPr>
            <a:r>
              <a:rPr lang="en-US" sz="2400" dirty="0"/>
              <a:t>Project Constraints</a:t>
            </a:r>
          </a:p>
          <a:p>
            <a:endParaRPr lang="en-US" dirty="0"/>
          </a:p>
          <a:p>
            <a:r>
              <a:rPr lang="en-US" dirty="0"/>
              <a:t>A patient can take treatment or be associated with only one Dentist at a time.</a:t>
            </a:r>
          </a:p>
          <a:p>
            <a:r>
              <a:rPr lang="en-US" dirty="0"/>
              <a:t>A Dentist can take none or Max 5 appointments in a day.</a:t>
            </a:r>
          </a:p>
          <a:p>
            <a:r>
              <a:rPr lang="en-US" dirty="0"/>
              <a:t>A patient can book only one appointment in a day.</a:t>
            </a:r>
          </a:p>
          <a:p>
            <a:r>
              <a:rPr lang="en-US" dirty="0"/>
              <a:t>For every appointment booked by a patient he will be provided with one Visit ID which will be valid for one day using which he can make multiple visits in a day.</a:t>
            </a:r>
          </a:p>
          <a:p>
            <a:r>
              <a:rPr lang="en-US" dirty="0"/>
              <a:t>A patient is allowed to provide only one insurance id for each bill.</a:t>
            </a:r>
          </a:p>
        </p:txBody>
      </p:sp>
    </p:spTree>
    <p:extLst>
      <p:ext uri="{BB962C8B-B14F-4D97-AF65-F5344CB8AC3E}">
        <p14:creationId xmlns:p14="http://schemas.microsoft.com/office/powerpoint/2010/main" val="75586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442116" y="1660430"/>
            <a:ext cx="8911687" cy="1280890"/>
          </a:xfrm>
        </p:spPr>
        <p:txBody>
          <a:bodyPr/>
          <a:lstStyle/>
          <a:p>
            <a:r>
              <a:rPr lang="en-US" dirty="0"/>
              <a:t>UML Diagram</a:t>
            </a:r>
          </a:p>
        </p:txBody>
      </p:sp>
      <p:pic>
        <p:nvPicPr>
          <p:cNvPr id="4" name="Content Placeholder 3"/>
          <p:cNvPicPr>
            <a:picLocks noGrp="1" noChangeAspect="1"/>
          </p:cNvPicPr>
          <p:nvPr>
            <p:ph idx="1"/>
          </p:nvPr>
        </p:nvPicPr>
        <p:blipFill>
          <a:blip r:embed="rId2"/>
          <a:stretch>
            <a:fillRect/>
          </a:stretch>
        </p:blipFill>
        <p:spPr>
          <a:xfrm>
            <a:off x="1995441" y="0"/>
            <a:ext cx="9074935" cy="6857999"/>
          </a:xfrm>
          <a:prstGeom prst="rect">
            <a:avLst/>
          </a:prstGeom>
        </p:spPr>
      </p:pic>
    </p:spTree>
    <p:extLst>
      <p:ext uri="{BB962C8B-B14F-4D97-AF65-F5344CB8AC3E}">
        <p14:creationId xmlns:p14="http://schemas.microsoft.com/office/powerpoint/2010/main" val="1962664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574196" y="1761711"/>
            <a:ext cx="8911687" cy="1280890"/>
          </a:xfrm>
        </p:spPr>
        <p:txBody>
          <a:bodyPr/>
          <a:lstStyle/>
          <a:p>
            <a:r>
              <a:rPr lang="en-US" dirty="0"/>
              <a:t>Entity-Relationship Diagram</a:t>
            </a:r>
          </a:p>
        </p:txBody>
      </p:sp>
      <p:pic>
        <p:nvPicPr>
          <p:cNvPr id="4" name="Content Placeholder 3"/>
          <p:cNvPicPr>
            <a:picLocks noGrp="1" noChangeAspect="1"/>
          </p:cNvPicPr>
          <p:nvPr>
            <p:ph idx="1"/>
          </p:nvPr>
        </p:nvPicPr>
        <p:blipFill>
          <a:blip r:embed="rId2"/>
          <a:stretch>
            <a:fillRect/>
          </a:stretch>
        </p:blipFill>
        <p:spPr>
          <a:xfrm>
            <a:off x="1615440" y="0"/>
            <a:ext cx="8717280" cy="6858000"/>
          </a:xfrm>
          <a:prstGeom prst="rect">
            <a:avLst/>
          </a:prstGeom>
        </p:spPr>
      </p:pic>
    </p:spTree>
    <p:extLst>
      <p:ext uri="{BB962C8B-B14F-4D97-AF65-F5344CB8AC3E}">
        <p14:creationId xmlns:p14="http://schemas.microsoft.com/office/powerpoint/2010/main" val="152212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Creation Script</a:t>
            </a:r>
          </a:p>
        </p:txBody>
      </p:sp>
      <p:graphicFrame>
        <p:nvGraphicFramePr>
          <p:cNvPr id="4" name="Object 3"/>
          <p:cNvGraphicFramePr>
            <a:graphicFrameLocks noChangeAspect="1"/>
          </p:cNvGraphicFramePr>
          <p:nvPr>
            <p:extLst>
              <p:ext uri="{D42A27DB-BD31-4B8C-83A1-F6EECF244321}">
                <p14:modId xmlns:p14="http://schemas.microsoft.com/office/powerpoint/2010/main" val="4106771660"/>
              </p:ext>
            </p:extLst>
          </p:nvPr>
        </p:nvGraphicFramePr>
        <p:xfrm>
          <a:off x="3262092" y="2800257"/>
          <a:ext cx="5862320" cy="156464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819080" imgH="456480" progId="Package">
                  <p:embed/>
                </p:oleObj>
              </mc:Choice>
              <mc:Fallback>
                <p:oleObj name="Packager Shell Object" showAsIcon="1" r:id="rId3" imgW="1819080" imgH="456480" progId="Package">
                  <p:embed/>
                  <p:pic>
                    <p:nvPicPr>
                      <p:cNvPr id="4" name="Object 3"/>
                      <p:cNvPicPr/>
                      <p:nvPr/>
                    </p:nvPicPr>
                    <p:blipFill>
                      <a:blip r:embed="rId4"/>
                      <a:stretch>
                        <a:fillRect/>
                      </a:stretch>
                    </p:blipFill>
                    <p:spPr>
                      <a:xfrm>
                        <a:off x="3262092" y="2800257"/>
                        <a:ext cx="5862320" cy="1564640"/>
                      </a:xfrm>
                      <a:prstGeom prst="rect">
                        <a:avLst/>
                      </a:prstGeom>
                    </p:spPr>
                  </p:pic>
                </p:oleObj>
              </mc:Fallback>
            </mc:AlternateContent>
          </a:graphicData>
        </a:graphic>
      </p:graphicFrame>
    </p:spTree>
    <p:extLst>
      <p:ext uri="{BB962C8B-B14F-4D97-AF65-F5344CB8AC3E}">
        <p14:creationId xmlns:p14="http://schemas.microsoft.com/office/powerpoint/2010/main" val="220421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a:t>
            </a:r>
          </a:p>
        </p:txBody>
      </p:sp>
      <p:sp>
        <p:nvSpPr>
          <p:cNvPr id="3" name="Content Placeholder 2"/>
          <p:cNvSpPr>
            <a:spLocks noGrp="1"/>
          </p:cNvSpPr>
          <p:nvPr>
            <p:ph idx="1"/>
          </p:nvPr>
        </p:nvSpPr>
        <p:spPr>
          <a:xfrm>
            <a:off x="2589212" y="1602557"/>
            <a:ext cx="9062318" cy="4892511"/>
          </a:xfrm>
        </p:spPr>
        <p:txBody>
          <a:bodyPr>
            <a:normAutofit fontScale="85000" lnSpcReduction="20000"/>
          </a:bodyPr>
          <a:lstStyle/>
          <a:p>
            <a:r>
              <a:rPr lang="en-US" dirty="0"/>
              <a:t>Query to retrieve medical history of a patient .</a:t>
            </a:r>
          </a:p>
          <a:p>
            <a:pPr marL="0" indent="0">
              <a:buNone/>
            </a:pPr>
            <a:r>
              <a:rPr lang="en-US" dirty="0"/>
              <a:t>Select * from patient, </a:t>
            </a:r>
            <a:r>
              <a:rPr lang="en-US" dirty="0" err="1"/>
              <a:t>medhistory</a:t>
            </a:r>
            <a:r>
              <a:rPr lang="en-US" dirty="0"/>
              <a:t> Where </a:t>
            </a:r>
            <a:r>
              <a:rPr lang="en-US" dirty="0" err="1"/>
              <a:t>patient.patientID</a:t>
            </a:r>
            <a:r>
              <a:rPr lang="en-US" dirty="0"/>
              <a:t> = </a:t>
            </a:r>
            <a:r>
              <a:rPr lang="en-US" dirty="0" err="1"/>
              <a:t>medhistory.patientID</a:t>
            </a:r>
            <a:endParaRPr lang="en-US" dirty="0"/>
          </a:p>
          <a:p>
            <a:r>
              <a:rPr lang="en-US" dirty="0"/>
              <a:t>List down all the patients name , their Insurance Id and the company from where they have taken insurance.</a:t>
            </a:r>
          </a:p>
          <a:p>
            <a:pPr marL="0" indent="0">
              <a:buNone/>
            </a:pPr>
            <a:r>
              <a:rPr lang="en-US" dirty="0"/>
              <a:t>Select </a:t>
            </a:r>
            <a:r>
              <a:rPr lang="en-US" dirty="0" err="1"/>
              <a:t>firstNAme</a:t>
            </a:r>
            <a:r>
              <a:rPr lang="en-US" dirty="0"/>
              <a:t> , </a:t>
            </a:r>
            <a:r>
              <a:rPr lang="en-US" dirty="0" err="1"/>
              <a:t>lastName</a:t>
            </a:r>
            <a:r>
              <a:rPr lang="en-US" dirty="0"/>
              <a:t>, </a:t>
            </a:r>
            <a:r>
              <a:rPr lang="en-US" dirty="0" err="1"/>
              <a:t>insuranceId</a:t>
            </a:r>
            <a:r>
              <a:rPr lang="en-US" dirty="0"/>
              <a:t> , </a:t>
            </a:r>
            <a:r>
              <a:rPr lang="en-US" dirty="0" err="1"/>
              <a:t>insuranceName</a:t>
            </a:r>
            <a:r>
              <a:rPr lang="en-US" dirty="0"/>
              <a:t> from patient, insurance where </a:t>
            </a:r>
            <a:r>
              <a:rPr lang="en-US" dirty="0" err="1"/>
              <a:t>patient.insuranceid</a:t>
            </a:r>
            <a:r>
              <a:rPr lang="en-US" dirty="0"/>
              <a:t> = </a:t>
            </a:r>
            <a:r>
              <a:rPr lang="en-US" dirty="0" err="1"/>
              <a:t>insurance.insuraceid</a:t>
            </a:r>
            <a:endParaRPr lang="en-US" dirty="0"/>
          </a:p>
          <a:p>
            <a:r>
              <a:rPr lang="en-US" dirty="0"/>
              <a:t>List the name of the patients who have taken treatment from </a:t>
            </a:r>
            <a:r>
              <a:rPr lang="en-US" dirty="0" err="1"/>
              <a:t>DentistName</a:t>
            </a:r>
            <a:r>
              <a:rPr lang="en-US" dirty="0"/>
              <a:t> = Joe over past seven days.</a:t>
            </a:r>
          </a:p>
          <a:p>
            <a:pPr>
              <a:buNone/>
            </a:pPr>
            <a:r>
              <a:rPr lang="en-US" dirty="0"/>
              <a:t> Select Patient Name from patient, visit where </a:t>
            </a:r>
            <a:r>
              <a:rPr lang="en-US" dirty="0" err="1"/>
              <a:t>patient.patientId</a:t>
            </a:r>
            <a:r>
              <a:rPr lang="en-US" dirty="0"/>
              <a:t> = </a:t>
            </a:r>
            <a:r>
              <a:rPr lang="en-US" dirty="0" err="1"/>
              <a:t>Visit.patientID</a:t>
            </a:r>
            <a:r>
              <a:rPr lang="en-US" dirty="0"/>
              <a:t> and </a:t>
            </a:r>
            <a:r>
              <a:rPr lang="en-US" dirty="0" err="1"/>
              <a:t>DentistID</a:t>
            </a:r>
            <a:r>
              <a:rPr lang="en-US" dirty="0"/>
              <a:t> IN(Select </a:t>
            </a:r>
            <a:r>
              <a:rPr lang="en-US" dirty="0" err="1"/>
              <a:t>DentistID</a:t>
            </a:r>
            <a:r>
              <a:rPr lang="en-US" dirty="0"/>
              <a:t> from Dentist where </a:t>
            </a:r>
            <a:r>
              <a:rPr lang="en-US" dirty="0" err="1"/>
              <a:t>DentistName</a:t>
            </a:r>
            <a:r>
              <a:rPr lang="en-US" dirty="0"/>
              <a:t> = Joe)</a:t>
            </a:r>
          </a:p>
          <a:p>
            <a:r>
              <a:rPr lang="en-US" dirty="0"/>
              <a:t>Get all patients using National General insurance</a:t>
            </a:r>
          </a:p>
          <a:p>
            <a:pPr>
              <a:buNone/>
            </a:pPr>
            <a:r>
              <a:rPr lang="en-US" dirty="0"/>
              <a:t>SELECT </a:t>
            </a:r>
            <a:r>
              <a:rPr lang="en-US" dirty="0" err="1"/>
              <a:t>firstName</a:t>
            </a:r>
            <a:r>
              <a:rPr lang="en-US" dirty="0"/>
              <a:t>, </a:t>
            </a:r>
            <a:r>
              <a:rPr lang="en-US" dirty="0" err="1"/>
              <a:t>lastName</a:t>
            </a:r>
            <a:r>
              <a:rPr lang="en-US" dirty="0"/>
              <a:t> FROM patient WHERE </a:t>
            </a:r>
            <a:r>
              <a:rPr lang="en-US" dirty="0" err="1"/>
              <a:t>insuranceid</a:t>
            </a:r>
            <a:r>
              <a:rPr lang="en-US" dirty="0"/>
              <a:t> = (select </a:t>
            </a:r>
            <a:r>
              <a:rPr lang="en-US" dirty="0" err="1"/>
              <a:t>insuranceid</a:t>
            </a:r>
            <a:r>
              <a:rPr lang="en-US" dirty="0"/>
              <a:t> from insurance where </a:t>
            </a:r>
            <a:r>
              <a:rPr lang="en-US" dirty="0" err="1"/>
              <a:t>insurancename</a:t>
            </a:r>
            <a:r>
              <a:rPr lang="en-US" dirty="0"/>
              <a:t> = 'National General');</a:t>
            </a:r>
          </a:p>
          <a:p>
            <a:r>
              <a:rPr lang="en-US" dirty="0"/>
              <a:t>Get manufacturer, medication, and quantity </a:t>
            </a:r>
            <a:r>
              <a:rPr lang="en-US" dirty="0" err="1"/>
              <a:t>prescrbied</a:t>
            </a:r>
            <a:r>
              <a:rPr lang="en-US" dirty="0"/>
              <a:t> of the medicine that was prescribed to Ryan Reynolds</a:t>
            </a:r>
          </a:p>
          <a:p>
            <a:pPr>
              <a:buNone/>
            </a:pPr>
            <a:r>
              <a:rPr lang="en-US" dirty="0"/>
              <a:t>SELECT </a:t>
            </a:r>
            <a:r>
              <a:rPr lang="en-US" dirty="0" err="1"/>
              <a:t>manufacturername</a:t>
            </a:r>
            <a:r>
              <a:rPr lang="en-US" dirty="0"/>
              <a:t>, medication, </a:t>
            </a:r>
            <a:r>
              <a:rPr lang="en-US" dirty="0" err="1"/>
              <a:t>medicationQTY</a:t>
            </a:r>
            <a:r>
              <a:rPr lang="en-US" dirty="0"/>
              <a:t> FROM prescription</a:t>
            </a:r>
          </a:p>
          <a:p>
            <a:pPr>
              <a:buNone/>
            </a:pPr>
            <a:r>
              <a:rPr lang="en-US" dirty="0"/>
              <a:t>WHERE </a:t>
            </a:r>
            <a:r>
              <a:rPr lang="en-US" dirty="0" err="1"/>
              <a:t>patientID</a:t>
            </a:r>
            <a:r>
              <a:rPr lang="en-US" dirty="0"/>
              <a:t> = (select </a:t>
            </a:r>
            <a:r>
              <a:rPr lang="en-US" dirty="0" err="1"/>
              <a:t>patientID</a:t>
            </a:r>
            <a:r>
              <a:rPr lang="en-US" dirty="0"/>
              <a:t> from patient where </a:t>
            </a:r>
            <a:r>
              <a:rPr lang="en-US" dirty="0" err="1"/>
              <a:t>firstname</a:t>
            </a:r>
            <a:r>
              <a:rPr lang="en-US" dirty="0"/>
              <a:t> = 'Ryan' AND </a:t>
            </a:r>
            <a:r>
              <a:rPr lang="en-US" dirty="0" err="1"/>
              <a:t>lastname</a:t>
            </a:r>
            <a:r>
              <a:rPr lang="en-US" dirty="0"/>
              <a:t> = 'Reynolds'); </a:t>
            </a:r>
          </a:p>
          <a:p>
            <a:pPr marL="0" indent="0">
              <a:buNone/>
            </a:pPr>
            <a:endParaRPr lang="en-US" dirty="0"/>
          </a:p>
        </p:txBody>
      </p:sp>
    </p:spTree>
    <p:extLst>
      <p:ext uri="{BB962C8B-B14F-4D97-AF65-F5344CB8AC3E}">
        <p14:creationId xmlns:p14="http://schemas.microsoft.com/office/powerpoint/2010/main" val="330077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8913" y="2641446"/>
            <a:ext cx="8911687" cy="1280890"/>
          </a:xfrm>
        </p:spPr>
        <p:txBody>
          <a:bodyPr/>
          <a:lstStyle/>
          <a:p>
            <a:r>
              <a:rPr lang="en-US" dirty="0"/>
              <a:t>						THANK YOU!</a:t>
            </a:r>
          </a:p>
        </p:txBody>
      </p:sp>
    </p:spTree>
    <p:extLst>
      <p:ext uri="{BB962C8B-B14F-4D97-AF65-F5344CB8AC3E}">
        <p14:creationId xmlns:p14="http://schemas.microsoft.com/office/powerpoint/2010/main" val="42443912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TotalTime>
  <Words>362</Words>
  <Application>Microsoft Office PowerPoint</Application>
  <PresentationFormat>Widescreen</PresentationFormat>
  <Paragraphs>29</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Century Gothic</vt:lpstr>
      <vt:lpstr>Wingdings 3</vt:lpstr>
      <vt:lpstr>Wisp</vt:lpstr>
      <vt:lpstr>Packager Shell Object</vt:lpstr>
      <vt:lpstr>Database Design for an Electronic Medical Record System</vt:lpstr>
      <vt:lpstr>Scope and Requirements </vt:lpstr>
      <vt:lpstr>UML Diagram</vt:lpstr>
      <vt:lpstr>Entity-Relationship Diagram</vt:lpstr>
      <vt:lpstr>Database Creation Script</vt:lpstr>
      <vt:lpstr>SQL Queries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for an Electronic Medical Record System</dc:title>
  <dc:creator>Shweta Patil</dc:creator>
  <cp:lastModifiedBy>Shweta Patil</cp:lastModifiedBy>
  <cp:revision>3</cp:revision>
  <dcterms:created xsi:type="dcterms:W3CDTF">2017-03-28T03:34:55Z</dcterms:created>
  <dcterms:modified xsi:type="dcterms:W3CDTF">2017-03-28T04:25:12Z</dcterms:modified>
</cp:coreProperties>
</file>