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5143500" cx="9144000"/>
  <p:notesSz cx="6858000" cy="9144000"/>
  <p:embeddedFontLst>
    <p:embeddedFont>
      <p:font typeface="Roboto Slab"/>
      <p:regular r:id="rId49"/>
      <p:bold r:id="rId50"/>
    </p:embeddedFont>
    <p:embeddedFont>
      <p:font typeface="Playfair Display"/>
      <p:regular r:id="rId51"/>
      <p:bold r:id="rId52"/>
      <p:italic r:id="rId53"/>
      <p:boldItalic r:id="rId54"/>
    </p:embeddedFont>
    <p:embeddedFont>
      <p:font typeface="Lato"/>
      <p:regular r:id="rId55"/>
      <p:bold r:id="rId56"/>
      <p:italic r:id="rId57"/>
      <p:boldItalic r:id="rId58"/>
    </p:embeddedFont>
    <p:embeddedFont>
      <p:font typeface="Open Sans"/>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63" roundtripDataSignature="AMtx7miCunJxrdZ/QbTTza7GQubTc/9Z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13A3EB3-4421-46C9-97D5-B75FAA061C52}">
  <a:tblStyle styleId="{613A3EB3-4421-46C9-97D5-B75FAA061C52}"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7F4497D6-358C-4F00-B50F-264238DE8825}"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2E04D4D1-651F-40BB-AEDD-666BD5A57EF0}" styleName="Table_2">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font" Target="fonts/RobotoSlab-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OpenSans-boldItalic.fntdata"/><Relationship Id="rId61" Type="http://schemas.openxmlformats.org/officeDocument/2006/relationships/font" Target="fonts/OpenSans-italic.fntdata"/><Relationship Id="rId20" Type="http://schemas.openxmlformats.org/officeDocument/2006/relationships/slide" Target="slides/slide14.xml"/><Relationship Id="rId63" Type="http://customschemas.google.com/relationships/presentationmetadata" Target="meta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OpenSans-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PlayfairDisplay-regular.fntdata"/><Relationship Id="rId50" Type="http://schemas.openxmlformats.org/officeDocument/2006/relationships/font" Target="fonts/RobotoSlab-bold.fntdata"/><Relationship Id="rId53" Type="http://schemas.openxmlformats.org/officeDocument/2006/relationships/font" Target="fonts/PlayfairDisplay-italic.fntdata"/><Relationship Id="rId52" Type="http://schemas.openxmlformats.org/officeDocument/2006/relationships/font" Target="fonts/PlayfairDisplay-bold.fntdata"/><Relationship Id="rId11" Type="http://schemas.openxmlformats.org/officeDocument/2006/relationships/slide" Target="slides/slide5.xml"/><Relationship Id="rId55" Type="http://schemas.openxmlformats.org/officeDocument/2006/relationships/font" Target="fonts/Lato-regular.fntdata"/><Relationship Id="rId10" Type="http://schemas.openxmlformats.org/officeDocument/2006/relationships/slide" Target="slides/slide4.xml"/><Relationship Id="rId54" Type="http://schemas.openxmlformats.org/officeDocument/2006/relationships/font" Target="fonts/PlayfairDisplay-boldItalic.fntdata"/><Relationship Id="rId13" Type="http://schemas.openxmlformats.org/officeDocument/2006/relationships/slide" Target="slides/slide7.xml"/><Relationship Id="rId57" Type="http://schemas.openxmlformats.org/officeDocument/2006/relationships/font" Target="fonts/Lato-italic.fntdata"/><Relationship Id="rId12" Type="http://schemas.openxmlformats.org/officeDocument/2006/relationships/slide" Target="slides/slide6.xml"/><Relationship Id="rId56" Type="http://schemas.openxmlformats.org/officeDocument/2006/relationships/font" Target="fonts/Lato-bold.fntdata"/><Relationship Id="rId15" Type="http://schemas.openxmlformats.org/officeDocument/2006/relationships/slide" Target="slides/slide9.xml"/><Relationship Id="rId59" Type="http://schemas.openxmlformats.org/officeDocument/2006/relationships/font" Target="fonts/OpenSans-regular.fntdata"/><Relationship Id="rId14" Type="http://schemas.openxmlformats.org/officeDocument/2006/relationships/slide" Target="slides/slide8.xml"/><Relationship Id="rId58" Type="http://schemas.openxmlformats.org/officeDocument/2006/relationships/font" Target="fonts/La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0" name="Google Shape;23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5" name="Google Shape;235;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8" name="Google Shape;248;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8a3f303f52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3" name="Google Shape;273;g8a3f303f52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8a3f303f52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4" name="Google Shape;294;g8a3f303f52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5" name="Google Shape;315;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b="0" i="0" lang="en" sz="1100" u="none" cap="none" strike="noStrike">
                <a:solidFill>
                  <a:srgbClr val="000000"/>
                </a:solidFill>
                <a:latin typeface="Arial"/>
                <a:ea typeface="Arial"/>
                <a:cs typeface="Arial"/>
                <a:sym typeface="Arial"/>
              </a:rPr>
              <a:t>Individual Picture of each member</a:t>
            </a:r>
            <a:endParaRPr/>
          </a:p>
          <a:p>
            <a:pPr indent="-298450" lvl="0" marL="457200" rtl="0" algn="l">
              <a:lnSpc>
                <a:spcPct val="100000"/>
              </a:lnSpc>
              <a:spcBef>
                <a:spcPts val="0"/>
              </a:spcBef>
              <a:spcAft>
                <a:spcPts val="0"/>
              </a:spcAft>
              <a:buSzPts val="1100"/>
              <a:buChar char="●"/>
            </a:pPr>
            <a:r>
              <a:rPr b="0" i="0" lang="en" sz="1100" u="none" cap="none" strike="noStrike">
                <a:solidFill>
                  <a:srgbClr val="000000"/>
                </a:solidFill>
                <a:latin typeface="Arial"/>
                <a:ea typeface="Arial"/>
                <a:cs typeface="Arial"/>
                <a:sym typeface="Arial"/>
              </a:rPr>
              <a:t>Hometown (city, state)</a:t>
            </a:r>
            <a:endParaRPr/>
          </a:p>
          <a:p>
            <a:pPr indent="-298450" lvl="0" marL="457200" rtl="0" algn="l">
              <a:lnSpc>
                <a:spcPct val="100000"/>
              </a:lnSpc>
              <a:spcBef>
                <a:spcPts val="0"/>
              </a:spcBef>
              <a:spcAft>
                <a:spcPts val="0"/>
              </a:spcAft>
              <a:buSzPts val="1100"/>
              <a:buChar char="●"/>
            </a:pPr>
            <a:r>
              <a:rPr b="0" i="0" lang="en" sz="1100" u="none" cap="none" strike="noStrike">
                <a:solidFill>
                  <a:srgbClr val="000000"/>
                </a:solidFill>
                <a:latin typeface="Arial"/>
                <a:ea typeface="Arial"/>
                <a:cs typeface="Arial"/>
                <a:sym typeface="Arial"/>
              </a:rPr>
              <a:t>Primary focus area or desired focus area</a:t>
            </a:r>
            <a:endParaRPr/>
          </a:p>
          <a:p>
            <a:pPr indent="-298450" lvl="0" marL="457200" rtl="0" algn="l">
              <a:lnSpc>
                <a:spcPct val="100000"/>
              </a:lnSpc>
              <a:spcBef>
                <a:spcPts val="0"/>
              </a:spcBef>
              <a:spcAft>
                <a:spcPts val="0"/>
              </a:spcAft>
              <a:buSzPts val="1100"/>
              <a:buChar char="●"/>
            </a:pPr>
            <a:r>
              <a:rPr b="0" i="0" lang="en" sz="1100" u="none" cap="none" strike="noStrike">
                <a:solidFill>
                  <a:srgbClr val="000000"/>
                </a:solidFill>
                <a:latin typeface="Arial"/>
                <a:ea typeface="Arial"/>
                <a:cs typeface="Arial"/>
                <a:sym typeface="Arial"/>
              </a:rPr>
              <a:t>Current internship position or job position (company is not needed)</a:t>
            </a:r>
            <a:endParaRPr/>
          </a:p>
          <a:p>
            <a:pPr indent="-298450" lvl="0" marL="457200" rtl="0" algn="l">
              <a:lnSpc>
                <a:spcPct val="100000"/>
              </a:lnSpc>
              <a:spcBef>
                <a:spcPts val="0"/>
              </a:spcBef>
              <a:spcAft>
                <a:spcPts val="0"/>
              </a:spcAft>
              <a:buSzPts val="1100"/>
              <a:buChar char="●"/>
            </a:pPr>
            <a:r>
              <a:rPr b="0" i="0" lang="en" sz="1100" u="none" cap="none" strike="noStrike">
                <a:solidFill>
                  <a:srgbClr val="000000"/>
                </a:solidFill>
                <a:latin typeface="Arial"/>
                <a:ea typeface="Arial"/>
                <a:cs typeface="Arial"/>
                <a:sym typeface="Arial"/>
              </a:rPr>
              <a:t>One interesting fun fact about the person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5" name="Google Shape;395;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6" name="Google Shape;416;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25:notes"/>
          <p:cNvSpPr txBox="1"/>
          <p:nvPr/>
        </p:nvSpPr>
        <p:spPr>
          <a:xfrm>
            <a:off x="3849225" y="0"/>
            <a:ext cx="2943708" cy="496006"/>
          </a:xfrm>
          <a:prstGeom prst="rect">
            <a:avLst/>
          </a:prstGeom>
          <a:noFill/>
          <a:ln>
            <a:noFill/>
          </a:ln>
        </p:spPr>
        <p:txBody>
          <a:bodyPr anchorCtr="0" anchor="t" bIns="45150" lIns="90325" spcFirstLastPara="1" rIns="90325" wrap="square" tIns="45150">
            <a:noAutofit/>
          </a:bodyPr>
          <a:lstStyle/>
          <a:p>
            <a:pPr indent="0" lvl="0" marL="0" marR="0" rtl="0" algn="r">
              <a:lnSpc>
                <a:spcPct val="100000"/>
              </a:lnSpc>
              <a:spcBef>
                <a:spcPts val="0"/>
              </a:spcBef>
              <a:spcAft>
                <a:spcPts val="0"/>
              </a:spcAft>
              <a:buNone/>
            </a:pPr>
            <a:r>
              <a:rPr b="0" i="0" lang="en" sz="1200" u="none" cap="none" strike="noStrike">
                <a:solidFill>
                  <a:schemeClr val="dk1"/>
                </a:solidFill>
                <a:latin typeface="Arial"/>
                <a:ea typeface="Arial"/>
                <a:cs typeface="Arial"/>
                <a:sym typeface="Arial"/>
              </a:rPr>
              <a:t>7/21/20202011-10-19 </a:t>
            </a:r>
            <a:endParaRPr/>
          </a:p>
        </p:txBody>
      </p:sp>
      <p:sp>
        <p:nvSpPr>
          <p:cNvPr id="82" name="Google Shape;82;p25:notes"/>
          <p:cNvSpPr txBox="1"/>
          <p:nvPr/>
        </p:nvSpPr>
        <p:spPr>
          <a:xfrm>
            <a:off x="3849225" y="9408424"/>
            <a:ext cx="2943708" cy="496006"/>
          </a:xfrm>
          <a:prstGeom prst="rect">
            <a:avLst/>
          </a:prstGeom>
          <a:noFill/>
          <a:ln>
            <a:noFill/>
          </a:ln>
        </p:spPr>
        <p:txBody>
          <a:bodyPr anchorCtr="0" anchor="b" bIns="45150" lIns="90325" spcFirstLastPara="1" rIns="90325" wrap="square" tIns="45150">
            <a:noAutofit/>
          </a:bodyPr>
          <a:lstStyle/>
          <a:p>
            <a:pPr indent="0" lvl="0" marL="0" marR="0" rtl="0" algn="r">
              <a:lnSpc>
                <a:spcPct val="100000"/>
              </a:lnSpc>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83" name="Google Shape;83;p25:notes"/>
          <p:cNvSpPr txBox="1"/>
          <p:nvPr/>
        </p:nvSpPr>
        <p:spPr>
          <a:xfrm>
            <a:off x="1" y="0"/>
            <a:ext cx="2943709" cy="496006"/>
          </a:xfrm>
          <a:prstGeom prst="rect">
            <a:avLst/>
          </a:prstGeom>
          <a:noFill/>
          <a:ln>
            <a:noFill/>
          </a:ln>
        </p:spPr>
        <p:txBody>
          <a:bodyPr anchorCtr="0" anchor="t" bIns="45150" lIns="90325" spcFirstLastPara="1" rIns="90325" wrap="square" tIns="45150">
            <a:noAutofit/>
          </a:bodyPr>
          <a:lstStyle/>
          <a:p>
            <a:pPr indent="0" lvl="0" marL="0" marR="0" rtl="0" algn="l">
              <a:lnSpc>
                <a:spcPct val="100000"/>
              </a:lnSpc>
              <a:spcBef>
                <a:spcPts val="0"/>
              </a:spcBef>
              <a:spcAft>
                <a:spcPts val="0"/>
              </a:spcAft>
              <a:buNone/>
            </a:pPr>
            <a:r>
              <a:rPr b="0" i="0" lang="en" sz="1200" u="none" cap="none" strike="noStrike">
                <a:solidFill>
                  <a:schemeClr val="dk1"/>
                </a:solidFill>
                <a:latin typeface="Arial"/>
                <a:ea typeface="Arial"/>
                <a:cs typeface="Arial"/>
                <a:sym typeface="Arial"/>
              </a:rPr>
              <a:t>  </a:t>
            </a:r>
            <a:endParaRPr/>
          </a:p>
        </p:txBody>
      </p:sp>
      <p:sp>
        <p:nvSpPr>
          <p:cNvPr id="84" name="Google Shape;84;p25:notes"/>
          <p:cNvSpPr txBox="1"/>
          <p:nvPr/>
        </p:nvSpPr>
        <p:spPr>
          <a:xfrm>
            <a:off x="1" y="9408424"/>
            <a:ext cx="2943709" cy="496006"/>
          </a:xfrm>
          <a:prstGeom prst="rect">
            <a:avLst/>
          </a:prstGeom>
          <a:noFill/>
          <a:ln>
            <a:noFill/>
          </a:ln>
        </p:spPr>
        <p:txBody>
          <a:bodyPr anchorCtr="0" anchor="b" bIns="45150" lIns="90325" spcFirstLastPara="1" rIns="90325" wrap="square" tIns="45150">
            <a:noAutofit/>
          </a:bodyPr>
          <a:lstStyle/>
          <a:p>
            <a:pPr indent="0" lvl="0" marL="0" marR="0" rtl="0" algn="l">
              <a:lnSpc>
                <a:spcPct val="100000"/>
              </a:lnSpc>
              <a:spcBef>
                <a:spcPts val="0"/>
              </a:spcBef>
              <a:spcAft>
                <a:spcPts val="0"/>
              </a:spcAft>
              <a:buNone/>
            </a:pPr>
            <a:r>
              <a:rPr b="0" i="0" lang="en" sz="1200" u="none" cap="none" strike="noStrike">
                <a:solidFill>
                  <a:schemeClr val="dk1"/>
                </a:solidFill>
                <a:latin typeface="Arial"/>
                <a:ea typeface="Arial"/>
                <a:cs typeface="Arial"/>
                <a:sym typeface="Arial"/>
              </a:rPr>
              <a:t>  </a:t>
            </a:r>
            <a:endParaRPr/>
          </a:p>
        </p:txBody>
      </p:sp>
      <p:sp>
        <p:nvSpPr>
          <p:cNvPr id="85" name="Google Shape;85;p25:notes"/>
          <p:cNvSpPr txBox="1"/>
          <p:nvPr/>
        </p:nvSpPr>
        <p:spPr>
          <a:xfrm>
            <a:off x="0" y="0"/>
            <a:ext cx="2945275" cy="496006"/>
          </a:xfrm>
          <a:prstGeom prst="rect">
            <a:avLst/>
          </a:prstGeom>
          <a:noFill/>
          <a:ln>
            <a:noFill/>
          </a:ln>
        </p:spPr>
        <p:txBody>
          <a:bodyPr anchorCtr="0" anchor="t" bIns="47275" lIns="94575" spcFirstLastPara="1" rIns="94575" wrap="square" tIns="47275">
            <a:noAutofit/>
          </a:bodyPr>
          <a:lstStyle/>
          <a:p>
            <a:pPr indent="0" lvl="0" marL="0" marR="0" rtl="0" algn="l">
              <a:lnSpc>
                <a:spcPct val="100000"/>
              </a:lnSpc>
              <a:spcBef>
                <a:spcPts val="0"/>
              </a:spcBef>
              <a:spcAft>
                <a:spcPts val="0"/>
              </a:spcAft>
              <a:buNone/>
            </a:pPr>
            <a:r>
              <a:rPr b="0" i="0" lang="en" sz="1300" u="none" cap="none" strike="noStrike">
                <a:solidFill>
                  <a:schemeClr val="dk1"/>
                </a:solidFill>
                <a:latin typeface="Arial"/>
                <a:ea typeface="Arial"/>
                <a:cs typeface="Arial"/>
                <a:sym typeface="Arial"/>
              </a:rPr>
              <a:t>CRICKET_HOUSTON_CDMA_LTE_MEETING </a:t>
            </a:r>
            <a:endParaRPr/>
          </a:p>
        </p:txBody>
      </p:sp>
      <p:sp>
        <p:nvSpPr>
          <p:cNvPr id="86" name="Google Shape;86;p25:notes"/>
          <p:cNvSpPr txBox="1"/>
          <p:nvPr/>
        </p:nvSpPr>
        <p:spPr>
          <a:xfrm>
            <a:off x="0" y="9408424"/>
            <a:ext cx="2945275" cy="496006"/>
          </a:xfrm>
          <a:prstGeom prst="rect">
            <a:avLst/>
          </a:prstGeom>
          <a:noFill/>
          <a:ln>
            <a:noFill/>
          </a:ln>
        </p:spPr>
        <p:txBody>
          <a:bodyPr anchorCtr="0" anchor="b" bIns="47275" lIns="94575" spcFirstLastPara="1" rIns="94575" wrap="square" tIns="47275">
            <a:noAutofit/>
          </a:bodyPr>
          <a:lstStyle/>
          <a:p>
            <a:pPr indent="0" lvl="0" marL="0" marR="0" rtl="0" algn="l">
              <a:lnSpc>
                <a:spcPct val="100000"/>
              </a:lnSpc>
              <a:spcBef>
                <a:spcPts val="0"/>
              </a:spcBef>
              <a:spcAft>
                <a:spcPts val="0"/>
              </a:spcAft>
              <a:buNone/>
            </a:pPr>
            <a:r>
              <a:rPr b="0" i="0" lang="en" sz="1300" u="none" cap="none" strike="noStrike">
                <a:solidFill>
                  <a:schemeClr val="dk1"/>
                </a:solidFill>
                <a:latin typeface="Arial"/>
                <a:ea typeface="Arial"/>
                <a:cs typeface="Arial"/>
                <a:sym typeface="Arial"/>
              </a:rPr>
              <a:t> </a:t>
            </a:r>
            <a:endParaRPr/>
          </a:p>
        </p:txBody>
      </p:sp>
      <p:sp>
        <p:nvSpPr>
          <p:cNvPr id="87" name="Google Shape;87;p25:notes"/>
          <p:cNvSpPr txBox="1"/>
          <p:nvPr/>
        </p:nvSpPr>
        <p:spPr>
          <a:xfrm>
            <a:off x="3849225" y="9408424"/>
            <a:ext cx="2943708" cy="496006"/>
          </a:xfrm>
          <a:prstGeom prst="rect">
            <a:avLst/>
          </a:prstGeom>
          <a:noFill/>
          <a:ln>
            <a:noFill/>
          </a:ln>
        </p:spPr>
        <p:txBody>
          <a:bodyPr anchorCtr="0" anchor="b" bIns="47275" lIns="94575" spcFirstLastPara="1" rIns="94575" wrap="square" tIns="47275">
            <a:noAutofit/>
          </a:bodyPr>
          <a:lstStyle/>
          <a:p>
            <a:pPr indent="0" lvl="0" marL="0" marR="0" rtl="0" algn="r">
              <a:lnSpc>
                <a:spcPct val="100000"/>
              </a:lnSpc>
              <a:spcBef>
                <a:spcPts val="0"/>
              </a:spcBef>
              <a:spcAft>
                <a:spcPts val="0"/>
              </a:spcAft>
              <a:buNone/>
            </a:pPr>
            <a:fld id="{00000000-1234-1234-1234-123412341234}" type="slidenum">
              <a:rPr b="0" i="0" lang="en"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
        <p:nvSpPr>
          <p:cNvPr id="88" name="Google Shape;88;p25:notes"/>
          <p:cNvSpPr/>
          <p:nvPr>
            <p:ph idx="2" type="sldImg"/>
          </p:nvPr>
        </p:nvSpPr>
        <p:spPr>
          <a:xfrm>
            <a:off x="101600" y="744538"/>
            <a:ext cx="6596063" cy="3711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9" name="Google Shape;89;p25:notes"/>
          <p:cNvSpPr txBox="1"/>
          <p:nvPr>
            <p:ph idx="1" type="body"/>
          </p:nvPr>
        </p:nvSpPr>
        <p:spPr>
          <a:xfrm>
            <a:off x="678354" y="4704212"/>
            <a:ext cx="5437792" cy="4457778"/>
          </a:xfrm>
          <a:prstGeom prst="rect">
            <a:avLst/>
          </a:prstGeom>
          <a:noFill/>
          <a:ln>
            <a:noFill/>
          </a:ln>
        </p:spPr>
        <p:txBody>
          <a:bodyPr anchorCtr="0" anchor="t" bIns="47275" lIns="94575" spcFirstLastPara="1" rIns="94575" wrap="square" tIns="47275">
            <a:noAutofit/>
          </a:bodyPr>
          <a:lstStyle/>
          <a:p>
            <a:pPr indent="-228600" lvl="0" marL="457200" rtl="0" algn="l">
              <a:lnSpc>
                <a:spcPct val="100000"/>
              </a:lnSpc>
              <a:spcBef>
                <a:spcPts val="0"/>
              </a:spcBef>
              <a:spcAft>
                <a:spcPts val="0"/>
              </a:spcAft>
              <a:buSzPts val="1100"/>
              <a:buNone/>
            </a:pPr>
            <a:r>
              <a:t/>
            </a:r>
            <a:endParaRPr sz="2000"/>
          </a:p>
        </p:txBody>
      </p:sp>
      <p:sp>
        <p:nvSpPr>
          <p:cNvPr id="90" name="Google Shape;90;p25:notes"/>
          <p:cNvSpPr txBox="1"/>
          <p:nvPr/>
        </p:nvSpPr>
        <p:spPr>
          <a:xfrm>
            <a:off x="3849225" y="9408424"/>
            <a:ext cx="2943708" cy="496006"/>
          </a:xfrm>
          <a:prstGeom prst="rect">
            <a:avLst/>
          </a:prstGeom>
          <a:noFill/>
          <a:ln>
            <a:noFill/>
          </a:ln>
        </p:spPr>
        <p:txBody>
          <a:bodyPr anchorCtr="0" anchor="b" bIns="47275" lIns="94575" spcFirstLastPara="1" rIns="94575" wrap="square" tIns="47275">
            <a:noAutofit/>
          </a:bodyPr>
          <a:lstStyle/>
          <a:p>
            <a:pPr indent="0" lvl="0" marL="0" marR="0" rtl="0" algn="r">
              <a:lnSpc>
                <a:spcPct val="100000"/>
              </a:lnSpc>
              <a:spcBef>
                <a:spcPts val="0"/>
              </a:spcBef>
              <a:spcAft>
                <a:spcPts val="0"/>
              </a:spcAft>
              <a:buNone/>
            </a:pPr>
            <a:fld id="{00000000-1234-1234-1234-123412341234}" type="slidenum">
              <a:rPr b="0" i="0" lang="en"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
        <p:nvSpPr>
          <p:cNvPr id="91" name="Google Shape;91;p25:notes"/>
          <p:cNvSpPr txBox="1"/>
          <p:nvPr/>
        </p:nvSpPr>
        <p:spPr>
          <a:xfrm>
            <a:off x="0" y="0"/>
            <a:ext cx="2945275" cy="496006"/>
          </a:xfrm>
          <a:prstGeom prst="rect">
            <a:avLst/>
          </a:prstGeom>
          <a:noFill/>
          <a:ln>
            <a:noFill/>
          </a:ln>
        </p:spPr>
        <p:txBody>
          <a:bodyPr anchorCtr="0" anchor="t" bIns="47275" lIns="94575" spcFirstLastPara="1" rIns="94575" wrap="square" tIns="47275">
            <a:noAutofit/>
          </a:bodyPr>
          <a:lstStyle/>
          <a:p>
            <a:pPr indent="0" lvl="0" marL="0" marR="0" rtl="0" algn="l">
              <a:lnSpc>
                <a:spcPct val="100000"/>
              </a:lnSpc>
              <a:spcBef>
                <a:spcPts val="0"/>
              </a:spcBef>
              <a:spcAft>
                <a:spcPts val="0"/>
              </a:spcAft>
              <a:buNone/>
            </a:pPr>
            <a:r>
              <a:rPr b="0" i="0" lang="en" sz="1300" u="none" cap="none" strike="noStrike">
                <a:solidFill>
                  <a:schemeClr val="dk1"/>
                </a:solidFill>
                <a:latin typeface="Arial"/>
                <a:ea typeface="Arial"/>
                <a:cs typeface="Arial"/>
                <a:sym typeface="Arial"/>
              </a:rPr>
              <a:t>CDMA_LTE_STEERING_MEETING </a:t>
            </a:r>
            <a:endParaRPr/>
          </a:p>
        </p:txBody>
      </p:sp>
      <p:sp>
        <p:nvSpPr>
          <p:cNvPr id="92" name="Google Shape;92;p25:notes"/>
          <p:cNvSpPr txBox="1"/>
          <p:nvPr/>
        </p:nvSpPr>
        <p:spPr>
          <a:xfrm>
            <a:off x="0" y="9408424"/>
            <a:ext cx="2945275" cy="496006"/>
          </a:xfrm>
          <a:prstGeom prst="rect">
            <a:avLst/>
          </a:prstGeom>
          <a:noFill/>
          <a:ln>
            <a:noFill/>
          </a:ln>
        </p:spPr>
        <p:txBody>
          <a:bodyPr anchorCtr="0" anchor="b" bIns="47275" lIns="94575" spcFirstLastPara="1" rIns="94575" wrap="square" tIns="47275">
            <a:noAutofit/>
          </a:bodyPr>
          <a:lstStyle/>
          <a:p>
            <a:pPr indent="0" lvl="0" marL="0" marR="0" rtl="0" algn="l">
              <a:lnSpc>
                <a:spcPct val="100000"/>
              </a:lnSpc>
              <a:spcBef>
                <a:spcPts val="0"/>
              </a:spcBef>
              <a:spcAft>
                <a:spcPts val="0"/>
              </a:spcAft>
              <a:buNone/>
            </a:pPr>
            <a:r>
              <a:rPr b="0" i="0" lang="en" sz="1300" u="none" cap="none" strike="noStrike">
                <a:solidFill>
                  <a:schemeClr val="dk1"/>
                </a:solidFill>
                <a:latin typeface="Arial"/>
                <a:ea typeface="Arial"/>
                <a:cs typeface="Arial"/>
                <a:sym typeface="Arial"/>
              </a:rPr>
              <a:t> </a:t>
            </a:r>
            <a:endParaRPr/>
          </a:p>
        </p:txBody>
      </p:sp>
      <p:sp>
        <p:nvSpPr>
          <p:cNvPr id="93" name="Google Shape;93;p25:notes"/>
          <p:cNvSpPr txBox="1"/>
          <p:nvPr/>
        </p:nvSpPr>
        <p:spPr>
          <a:xfrm>
            <a:off x="3849225" y="0"/>
            <a:ext cx="2943708" cy="496006"/>
          </a:xfrm>
          <a:prstGeom prst="rect">
            <a:avLst/>
          </a:prstGeom>
          <a:noFill/>
          <a:ln>
            <a:noFill/>
          </a:ln>
        </p:spPr>
        <p:txBody>
          <a:bodyPr anchorCtr="0" anchor="t" bIns="47275" lIns="94575" spcFirstLastPara="1" rIns="94575" wrap="square" tIns="47275">
            <a:noAutofit/>
          </a:bodyPr>
          <a:lstStyle/>
          <a:p>
            <a:pPr indent="0" lvl="0" marL="0" marR="0" rtl="0" algn="r">
              <a:lnSpc>
                <a:spcPct val="100000"/>
              </a:lnSpc>
              <a:spcBef>
                <a:spcPts val="0"/>
              </a:spcBef>
              <a:spcAft>
                <a:spcPts val="0"/>
              </a:spcAft>
              <a:buNone/>
            </a:pPr>
            <a:r>
              <a:rPr b="0" i="0" lang="en" sz="1300" u="none" cap="none" strike="noStrike">
                <a:solidFill>
                  <a:schemeClr val="dk1"/>
                </a:solidFill>
                <a:latin typeface="Arial"/>
                <a:ea typeface="Arial"/>
                <a:cs typeface="Arial"/>
                <a:sym typeface="Arial"/>
              </a:rPr>
              <a:t>2012-06-13 </a:t>
            </a:r>
            <a:endParaRPr/>
          </a:p>
        </p:txBody>
      </p:sp>
      <p:sp>
        <p:nvSpPr>
          <p:cNvPr id="94" name="Google Shape;94;p2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95" name="Google Shape;95;p25:notes"/>
          <p:cNvSpPr txBox="1"/>
          <p:nvPr>
            <p:ph idx="3" type="hdr"/>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USCC VoLTE Exec Report 2016-4-6 </a:t>
            </a:r>
            <a:endParaRPr b="0" i="0" sz="1400" u="none" cap="none" strike="noStrike">
              <a:solidFill>
                <a:srgbClr val="000000"/>
              </a:solidFill>
              <a:latin typeface="Arial"/>
              <a:ea typeface="Arial"/>
              <a:cs typeface="Arial"/>
              <a:sym typeface="Arial"/>
            </a:endParaRPr>
          </a:p>
        </p:txBody>
      </p:sp>
      <p:sp>
        <p:nvSpPr>
          <p:cNvPr id="96" name="Google Shape;96;p25:notes"/>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 Ericsson AB 2016 </a:t>
            </a:r>
            <a:endParaRPr/>
          </a:p>
        </p:txBody>
      </p:sp>
      <p:sp>
        <p:nvSpPr>
          <p:cNvPr id="97" name="Google Shape;97;p25:notes"/>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2016-04-07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5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8ce1a89c48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1" name="Google Shape;431;g8ce1a89c48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120" name="Google Shape;120;p26:notes"/>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Sep 2015 </a:t>
            </a:r>
            <a:endParaRPr b="0" i="0" sz="1400" u="none" cap="none" strike="noStrike">
              <a:solidFill>
                <a:srgbClr val="000000"/>
              </a:solidFill>
              <a:latin typeface="Arial"/>
              <a:ea typeface="Arial"/>
              <a:cs typeface="Arial"/>
              <a:sym typeface="Arial"/>
            </a:endParaRPr>
          </a:p>
        </p:txBody>
      </p:sp>
      <p:sp>
        <p:nvSpPr>
          <p:cNvPr id="121" name="Google Shape;121;p26: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22" name="Google Shape;122;p26:notes"/>
          <p:cNvSpPr txBox="1"/>
          <p:nvPr>
            <p:ph idx="3" type="hdr"/>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LION L2VPN </a:t>
            </a:r>
            <a:endParaRPr b="0" i="0" sz="1400" u="none" cap="none" strike="noStrike">
              <a:solidFill>
                <a:srgbClr val="000000"/>
              </a:solidFill>
              <a:latin typeface="Arial"/>
              <a:ea typeface="Arial"/>
              <a:cs typeface="Arial"/>
              <a:sym typeface="Arial"/>
            </a:endParaRPr>
          </a:p>
        </p:txBody>
      </p:sp>
      <p:sp>
        <p:nvSpPr>
          <p:cNvPr id="123" name="Google Shape;123;p26:notes"/>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 Ericsson AB 2015 </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27:notes"/>
          <p:cNvSpPr txBox="1"/>
          <p:nvPr>
            <p:ph idx="1" type="body"/>
          </p:nvPr>
        </p:nvSpPr>
        <p:spPr>
          <a:xfrm>
            <a:off x="679450" y="4705350"/>
            <a:ext cx="5435600" cy="4457700"/>
          </a:xfrm>
          <a:prstGeom prst="rect">
            <a:avLst/>
          </a:prstGeom>
          <a:noFill/>
          <a:ln>
            <a:noFill/>
          </a:ln>
        </p:spPr>
        <p:txBody>
          <a:bodyPr anchorCtr="0" anchor="t" bIns="45150" lIns="90325" spcFirstLastPara="1" rIns="90325" wrap="square" tIns="45150">
            <a:noAutofit/>
          </a:bodyPr>
          <a:lstStyle/>
          <a:p>
            <a:pPr indent="0" lvl="0" marL="0" rtl="0" algn="l">
              <a:lnSpc>
                <a:spcPct val="100000"/>
              </a:lnSpc>
              <a:spcBef>
                <a:spcPts val="360"/>
              </a:spcBef>
              <a:spcAft>
                <a:spcPts val="0"/>
              </a:spcAft>
              <a:buSzPts val="1100"/>
              <a:buNone/>
            </a:pPr>
            <a:r>
              <a:t/>
            </a:r>
            <a:endParaRPr/>
          </a:p>
        </p:txBody>
      </p:sp>
      <p:sp>
        <p:nvSpPr>
          <p:cNvPr id="132" name="Google Shape;132;p27:notes"/>
          <p:cNvSpPr/>
          <p:nvPr>
            <p:ph idx="2" type="sldImg"/>
          </p:nvPr>
        </p:nvSpPr>
        <p:spPr>
          <a:xfrm>
            <a:off x="95250" y="742950"/>
            <a:ext cx="6604000" cy="3714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14"/>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4"/>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4"/>
          <p:cNvSpPr txBox="1"/>
          <p:nvPr>
            <p:ph type="ctrTitle"/>
          </p:nvPr>
        </p:nvSpPr>
        <p:spPr>
          <a:xfrm>
            <a:off x="3096250" y="1627200"/>
            <a:ext cx="2951400" cy="1584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14"/>
          <p:cNvSpPr txBox="1"/>
          <p:nvPr>
            <p:ph idx="1" type="subTitle"/>
          </p:nvPr>
        </p:nvSpPr>
        <p:spPr>
          <a:xfrm>
            <a:off x="3096363" y="3266930"/>
            <a:ext cx="2951400" cy="701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1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7" name="Shape 47"/>
        <p:cNvGrpSpPr/>
        <p:nvPr/>
      </p:nvGrpSpPr>
      <p:grpSpPr>
        <a:xfrm>
          <a:off x="0" y="0"/>
          <a:ext cx="0" cy="0"/>
          <a:chOff x="0" y="0"/>
          <a:chExt cx="0" cy="0"/>
        </a:xfrm>
      </p:grpSpPr>
      <p:sp>
        <p:nvSpPr>
          <p:cNvPr id="48" name="Google Shape;48;p22"/>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9" name="Google Shape;49;p2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0" name="Shape 50"/>
        <p:cNvGrpSpPr/>
        <p:nvPr/>
      </p:nvGrpSpPr>
      <p:grpSpPr>
        <a:xfrm>
          <a:off x="0" y="0"/>
          <a:ext cx="0" cy="0"/>
          <a:chOff x="0" y="0"/>
          <a:chExt cx="0" cy="0"/>
        </a:xfrm>
      </p:grpSpPr>
      <p:sp>
        <p:nvSpPr>
          <p:cNvPr id="51" name="Google Shape;51;p23"/>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3"/>
          <p:cNvSpPr txBox="1"/>
          <p:nvPr>
            <p:ph hasCustomPrompt="1" type="title"/>
          </p:nvPr>
        </p:nvSpPr>
        <p:spPr>
          <a:xfrm>
            <a:off x="311700" y="1233100"/>
            <a:ext cx="8520600" cy="161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0"/>
              <a:buFont typeface="Lato"/>
              <a:buNone/>
              <a:defRPr sz="10000">
                <a:latin typeface="Lato"/>
                <a:ea typeface="Lato"/>
                <a:cs typeface="Lato"/>
                <a:sym typeface="Lato"/>
              </a:defRPr>
            </a:lvl1pPr>
            <a:lvl2pPr lvl="1" algn="ctr">
              <a:lnSpc>
                <a:spcPct val="100000"/>
              </a:lnSpc>
              <a:spcBef>
                <a:spcPts val="0"/>
              </a:spcBef>
              <a:spcAft>
                <a:spcPts val="0"/>
              </a:spcAft>
              <a:buSzPts val="10000"/>
              <a:buFont typeface="Lato"/>
              <a:buNone/>
              <a:defRPr sz="10000">
                <a:latin typeface="Lato"/>
                <a:ea typeface="Lato"/>
                <a:cs typeface="Lato"/>
                <a:sym typeface="Lato"/>
              </a:defRPr>
            </a:lvl2pPr>
            <a:lvl3pPr lvl="2" algn="ctr">
              <a:lnSpc>
                <a:spcPct val="100000"/>
              </a:lnSpc>
              <a:spcBef>
                <a:spcPts val="0"/>
              </a:spcBef>
              <a:spcAft>
                <a:spcPts val="0"/>
              </a:spcAft>
              <a:buSzPts val="10000"/>
              <a:buFont typeface="Lato"/>
              <a:buNone/>
              <a:defRPr sz="10000">
                <a:latin typeface="Lato"/>
                <a:ea typeface="Lato"/>
                <a:cs typeface="Lato"/>
                <a:sym typeface="Lato"/>
              </a:defRPr>
            </a:lvl3pPr>
            <a:lvl4pPr lvl="3" algn="ctr">
              <a:lnSpc>
                <a:spcPct val="100000"/>
              </a:lnSpc>
              <a:spcBef>
                <a:spcPts val="0"/>
              </a:spcBef>
              <a:spcAft>
                <a:spcPts val="0"/>
              </a:spcAft>
              <a:buSzPts val="10000"/>
              <a:buFont typeface="Lato"/>
              <a:buNone/>
              <a:defRPr sz="10000">
                <a:latin typeface="Lato"/>
                <a:ea typeface="Lato"/>
                <a:cs typeface="Lato"/>
                <a:sym typeface="Lato"/>
              </a:defRPr>
            </a:lvl4pPr>
            <a:lvl5pPr lvl="4" algn="ctr">
              <a:lnSpc>
                <a:spcPct val="100000"/>
              </a:lnSpc>
              <a:spcBef>
                <a:spcPts val="0"/>
              </a:spcBef>
              <a:spcAft>
                <a:spcPts val="0"/>
              </a:spcAft>
              <a:buSzPts val="10000"/>
              <a:buFont typeface="Lato"/>
              <a:buNone/>
              <a:defRPr sz="10000">
                <a:latin typeface="Lato"/>
                <a:ea typeface="Lato"/>
                <a:cs typeface="Lato"/>
                <a:sym typeface="Lato"/>
              </a:defRPr>
            </a:lvl5pPr>
            <a:lvl6pPr lvl="5" algn="ctr">
              <a:lnSpc>
                <a:spcPct val="100000"/>
              </a:lnSpc>
              <a:spcBef>
                <a:spcPts val="0"/>
              </a:spcBef>
              <a:spcAft>
                <a:spcPts val="0"/>
              </a:spcAft>
              <a:buSzPts val="10000"/>
              <a:buFont typeface="Lato"/>
              <a:buNone/>
              <a:defRPr sz="10000">
                <a:latin typeface="Lato"/>
                <a:ea typeface="Lato"/>
                <a:cs typeface="Lato"/>
                <a:sym typeface="Lato"/>
              </a:defRPr>
            </a:lvl6pPr>
            <a:lvl7pPr lvl="6" algn="ctr">
              <a:lnSpc>
                <a:spcPct val="100000"/>
              </a:lnSpc>
              <a:spcBef>
                <a:spcPts val="0"/>
              </a:spcBef>
              <a:spcAft>
                <a:spcPts val="0"/>
              </a:spcAft>
              <a:buSzPts val="10000"/>
              <a:buFont typeface="Lato"/>
              <a:buNone/>
              <a:defRPr sz="10000">
                <a:latin typeface="Lato"/>
                <a:ea typeface="Lato"/>
                <a:cs typeface="Lato"/>
                <a:sym typeface="Lato"/>
              </a:defRPr>
            </a:lvl7pPr>
            <a:lvl8pPr lvl="7" algn="ctr">
              <a:lnSpc>
                <a:spcPct val="100000"/>
              </a:lnSpc>
              <a:spcBef>
                <a:spcPts val="0"/>
              </a:spcBef>
              <a:spcAft>
                <a:spcPts val="0"/>
              </a:spcAft>
              <a:buSzPts val="10000"/>
              <a:buFont typeface="Lato"/>
              <a:buNone/>
              <a:defRPr sz="10000">
                <a:latin typeface="Lato"/>
                <a:ea typeface="Lato"/>
                <a:cs typeface="Lato"/>
                <a:sym typeface="Lato"/>
              </a:defRPr>
            </a:lvl8pPr>
            <a:lvl9pPr lvl="8" algn="ctr">
              <a:lnSpc>
                <a:spcPct val="100000"/>
              </a:lnSpc>
              <a:spcBef>
                <a:spcPts val="0"/>
              </a:spcBef>
              <a:spcAft>
                <a:spcPts val="0"/>
              </a:spcAft>
              <a:buSzPts val="10000"/>
              <a:buFont typeface="Lato"/>
              <a:buNone/>
              <a:defRPr sz="10000">
                <a:latin typeface="Lato"/>
                <a:ea typeface="Lato"/>
                <a:cs typeface="Lato"/>
                <a:sym typeface="Lato"/>
              </a:defRPr>
            </a:lvl9pPr>
          </a:lstStyle>
          <a:p>
            <a:r>
              <a:t>xx%</a:t>
            </a:r>
          </a:p>
        </p:txBody>
      </p:sp>
      <p:sp>
        <p:nvSpPr>
          <p:cNvPr id="53" name="Google Shape;53;p23"/>
          <p:cNvSpPr txBox="1"/>
          <p:nvPr>
            <p:ph idx="1" type="body"/>
          </p:nvPr>
        </p:nvSpPr>
        <p:spPr>
          <a:xfrm>
            <a:off x="311700" y="2919450"/>
            <a:ext cx="85206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4" name="Google Shape;54;p2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5" name="Shape 15"/>
        <p:cNvGrpSpPr/>
        <p:nvPr/>
      </p:nvGrpSpPr>
      <p:grpSpPr>
        <a:xfrm>
          <a:off x="0" y="0"/>
          <a:ext cx="0" cy="0"/>
          <a:chOff x="0" y="0"/>
          <a:chExt cx="0" cy="0"/>
        </a:xfrm>
      </p:grpSpPr>
      <p:sp>
        <p:nvSpPr>
          <p:cNvPr id="16" name="Google Shape;16;p15"/>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 name="Google Shape;17;p15"/>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8" name="Google Shape;18;p15"/>
          <p:cNvSpPr txBox="1"/>
          <p:nvPr>
            <p:ph type="title"/>
          </p:nvPr>
        </p:nvSpPr>
        <p:spPr>
          <a:xfrm>
            <a:off x="265500" y="1107950"/>
            <a:ext cx="4045200" cy="1683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9" name="Google Shape;19;p15"/>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0" name="Google Shape;20;p15"/>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21" name="Google Shape;21;p1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2" name="Shape 22"/>
        <p:cNvGrpSpPr/>
        <p:nvPr/>
      </p:nvGrpSpPr>
      <p:grpSpPr>
        <a:xfrm>
          <a:off x="0" y="0"/>
          <a:ext cx="0" cy="0"/>
          <a:chOff x="0" y="0"/>
          <a:chExt cx="0" cy="0"/>
        </a:xfrm>
      </p:grpSpPr>
      <p:sp>
        <p:nvSpPr>
          <p:cNvPr id="23" name="Google Shape;23;p16"/>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6"/>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5" name="Google Shape;25;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6" name="Google Shape;26;p1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 name="Shape 27"/>
        <p:cNvGrpSpPr/>
        <p:nvPr/>
      </p:nvGrpSpPr>
      <p:grpSpPr>
        <a:xfrm>
          <a:off x="0" y="0"/>
          <a:ext cx="0" cy="0"/>
          <a:chOff x="0" y="0"/>
          <a:chExt cx="0" cy="0"/>
        </a:xfrm>
      </p:grpSpPr>
      <p:sp>
        <p:nvSpPr>
          <p:cNvPr id="28" name="Google Shape;28;p2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9" name="Shape 29"/>
        <p:cNvGrpSpPr/>
        <p:nvPr/>
      </p:nvGrpSpPr>
      <p:grpSpPr>
        <a:xfrm>
          <a:off x="0" y="0"/>
          <a:ext cx="0" cy="0"/>
          <a:chOff x="0" y="0"/>
          <a:chExt cx="0" cy="0"/>
        </a:xfrm>
      </p:grpSpPr>
      <p:sp>
        <p:nvSpPr>
          <p:cNvPr id="30" name="Google Shape;30;p56"/>
          <p:cNvSpPr txBox="1"/>
          <p:nvPr>
            <p:ph type="title"/>
          </p:nvPr>
        </p:nvSpPr>
        <p:spPr>
          <a:xfrm>
            <a:off x="393700" y="179785"/>
            <a:ext cx="7494588" cy="814388"/>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31" name="Google Shape;31;p56"/>
          <p:cNvSpPr txBox="1"/>
          <p:nvPr>
            <p:ph idx="1" type="body"/>
          </p:nvPr>
        </p:nvSpPr>
        <p:spPr>
          <a:xfrm>
            <a:off x="396875" y="1350170"/>
            <a:ext cx="8351838" cy="2888456"/>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32" name="Shape 32"/>
        <p:cNvGrpSpPr/>
        <p:nvPr/>
      </p:nvGrpSpPr>
      <p:grpSpPr>
        <a:xfrm>
          <a:off x="0" y="0"/>
          <a:ext cx="0" cy="0"/>
          <a:chOff x="0" y="0"/>
          <a:chExt cx="0" cy="0"/>
        </a:xfrm>
      </p:grpSpPr>
      <p:sp>
        <p:nvSpPr>
          <p:cNvPr id="33" name="Google Shape;33;p17"/>
          <p:cNvSpPr txBox="1"/>
          <p:nvPr>
            <p:ph type="title"/>
          </p:nvPr>
        </p:nvSpPr>
        <p:spPr>
          <a:xfrm>
            <a:off x="509550" y="1423875"/>
            <a:ext cx="8124900" cy="179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4" name="Google Shape;34;p1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18"/>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1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19"/>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40" name="Google Shape;40;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2" name="Google Shape;42;p1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3" name="Shape 43"/>
        <p:cNvGrpSpPr/>
        <p:nvPr/>
      </p:nvGrpSpPr>
      <p:grpSpPr>
        <a:xfrm>
          <a:off x="0" y="0"/>
          <a:ext cx="0" cy="0"/>
          <a:chOff x="0" y="0"/>
          <a:chExt cx="0" cy="0"/>
        </a:xfrm>
      </p:grpSpPr>
      <p:sp>
        <p:nvSpPr>
          <p:cNvPr id="44" name="Google Shape;44;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5" name="Google Shape;45;p21"/>
          <p:cNvSpPr txBox="1"/>
          <p:nvPr>
            <p:ph idx="1" type="body"/>
          </p:nvPr>
        </p:nvSpPr>
        <p:spPr>
          <a:xfrm>
            <a:off x="311700" y="1391378"/>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6" name="Google Shape;46;p2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1pPr>
            <a:lvl2pPr lvl="1"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2pPr>
            <a:lvl3pPr lvl="2"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3pPr>
            <a:lvl4pPr lvl="3"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4pPr>
            <a:lvl5pPr lvl="4"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5pPr>
            <a:lvl6pPr lvl="5"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6pPr>
            <a:lvl7pPr lvl="6"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7pPr>
            <a:lvl8pPr lvl="7"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8pPr>
            <a:lvl9pPr lvl="8"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9pPr>
          </a:lstStyle>
          <a:p/>
        </p:txBody>
      </p:sp>
      <p:sp>
        <p:nvSpPr>
          <p:cNvPr id="7" name="Google Shape;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Lato"/>
              <a:buChar char="●"/>
              <a:defRPr b="0" i="0" sz="1800" u="none" cap="none" strike="noStrike">
                <a:solidFill>
                  <a:schemeClr val="dk2"/>
                </a:solidFill>
                <a:latin typeface="Lato"/>
                <a:ea typeface="Lato"/>
                <a:cs typeface="Lato"/>
                <a:sym typeface="Lato"/>
              </a:defRPr>
            </a:lvl1pPr>
            <a:lvl2pPr indent="-317500" lvl="1" marL="914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2pPr>
            <a:lvl3pPr indent="-317500" lvl="2" marL="1371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3pPr>
            <a:lvl4pPr indent="-317500" lvl="3" marL="18288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4pPr>
            <a:lvl5pPr indent="-317500" lvl="4" marL="22860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5pPr>
            <a:lvl6pPr indent="-317500" lvl="5" marL="27432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6pPr>
            <a:lvl7pPr indent="-317500" lvl="6" marL="3200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7pPr>
            <a:lvl8pPr indent="-317500" lvl="7" marL="3657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8pPr>
            <a:lvl9pPr indent="-317500" lvl="8" marL="4114800" marR="0" rtl="0" algn="l">
              <a:lnSpc>
                <a:spcPct val="115000"/>
              </a:lnSpc>
              <a:spcBef>
                <a:spcPts val="1600"/>
              </a:spcBef>
              <a:spcAft>
                <a:spcPts val="1600"/>
              </a:spcAft>
              <a:buClr>
                <a:schemeClr val="dk2"/>
              </a:buClr>
              <a:buSzPts val="1400"/>
              <a:buFont typeface="Lato"/>
              <a:buChar char="■"/>
              <a:defRPr b="0" i="0" sz="1400" u="none" cap="none" strike="noStrike">
                <a:solidFill>
                  <a:schemeClr val="dk2"/>
                </a:solidFill>
                <a:latin typeface="Lato"/>
                <a:ea typeface="Lato"/>
                <a:cs typeface="Lato"/>
                <a:sym typeface="Lato"/>
              </a:defRPr>
            </a:lvl9pPr>
          </a:lstStyle>
          <a:p/>
        </p:txBody>
      </p:sp>
      <p:sp>
        <p:nvSpPr>
          <p:cNvPr id="8" name="Google Shape;8;p1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8" name="Shape 58"/>
        <p:cNvGrpSpPr/>
        <p:nvPr/>
      </p:nvGrpSpPr>
      <p:grpSpPr>
        <a:xfrm>
          <a:off x="0" y="0"/>
          <a:ext cx="0" cy="0"/>
          <a:chOff x="0" y="0"/>
          <a:chExt cx="0" cy="0"/>
        </a:xfrm>
      </p:grpSpPr>
      <p:sp>
        <p:nvSpPr>
          <p:cNvPr id="59" name="Google Shape;59;p1"/>
          <p:cNvSpPr txBox="1"/>
          <p:nvPr>
            <p:ph type="ctrTitle"/>
          </p:nvPr>
        </p:nvSpPr>
        <p:spPr>
          <a:xfrm>
            <a:off x="3096300" y="1034375"/>
            <a:ext cx="2951400" cy="1852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200"/>
              <a:buNone/>
            </a:pPr>
            <a:r>
              <a:rPr lang="en" sz="2800">
                <a:latin typeface="Roboto Slab"/>
                <a:ea typeface="Roboto Slab"/>
                <a:cs typeface="Roboto Slab"/>
                <a:sym typeface="Roboto Slab"/>
              </a:rPr>
              <a:t>AutoParts.com </a:t>
            </a:r>
            <a:r>
              <a:rPr lang="en" sz="1800">
                <a:latin typeface="Roboto Slab"/>
                <a:ea typeface="Roboto Slab"/>
                <a:cs typeface="Roboto Slab"/>
                <a:sym typeface="Roboto Slab"/>
              </a:rPr>
              <a:t>Group 1</a:t>
            </a:r>
            <a:br>
              <a:rPr lang="en" sz="2800">
                <a:latin typeface="Roboto Slab"/>
                <a:ea typeface="Roboto Slab"/>
                <a:cs typeface="Roboto Slab"/>
                <a:sym typeface="Roboto Slab"/>
              </a:rPr>
            </a:br>
            <a:r>
              <a:rPr lang="en" sz="2500">
                <a:latin typeface="Roboto Slab"/>
                <a:ea typeface="Roboto Slab"/>
                <a:cs typeface="Roboto Slab"/>
                <a:sym typeface="Roboto Slab"/>
              </a:rPr>
              <a:t>Project Dashboard</a:t>
            </a:r>
            <a:endParaRPr sz="2500">
              <a:latin typeface="Roboto Slab"/>
              <a:ea typeface="Roboto Slab"/>
              <a:cs typeface="Roboto Slab"/>
              <a:sym typeface="Roboto Slab"/>
            </a:endParaRPr>
          </a:p>
        </p:txBody>
      </p:sp>
      <p:sp>
        <p:nvSpPr>
          <p:cNvPr id="60" name="Google Shape;60;p1"/>
          <p:cNvSpPr txBox="1"/>
          <p:nvPr>
            <p:ph idx="1" type="subTitle"/>
          </p:nvPr>
        </p:nvSpPr>
        <p:spPr>
          <a:xfrm>
            <a:off x="3096300" y="2886575"/>
            <a:ext cx="2951400" cy="1174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sz="1200">
                <a:latin typeface="Open Sans"/>
                <a:ea typeface="Open Sans"/>
                <a:cs typeface="Open Sans"/>
                <a:sym typeface="Open Sans"/>
              </a:rPr>
              <a:t>Presented by: </a:t>
            </a:r>
            <a:endParaRPr sz="1200">
              <a:latin typeface="Open Sans"/>
              <a:ea typeface="Open Sans"/>
              <a:cs typeface="Open Sans"/>
              <a:sym typeface="Open Sans"/>
            </a:endParaRPr>
          </a:p>
          <a:p>
            <a:pPr indent="0" lvl="0" marL="0" rtl="0" algn="ctr">
              <a:lnSpc>
                <a:spcPct val="100000"/>
              </a:lnSpc>
              <a:spcBef>
                <a:spcPts val="0"/>
              </a:spcBef>
              <a:spcAft>
                <a:spcPts val="0"/>
              </a:spcAft>
              <a:buSzPts val="1800"/>
              <a:buNone/>
            </a:pPr>
            <a:r>
              <a:rPr b="0" lang="en" sz="1200">
                <a:latin typeface="Open Sans"/>
                <a:ea typeface="Open Sans"/>
                <a:cs typeface="Open Sans"/>
                <a:sym typeface="Open Sans"/>
              </a:rPr>
              <a:t>James Chen </a:t>
            </a:r>
            <a:endParaRPr b="0" sz="1200">
              <a:latin typeface="Open Sans"/>
              <a:ea typeface="Open Sans"/>
              <a:cs typeface="Open Sans"/>
              <a:sym typeface="Open Sans"/>
            </a:endParaRPr>
          </a:p>
          <a:p>
            <a:pPr indent="0" lvl="0" marL="0" rtl="0" algn="ctr">
              <a:lnSpc>
                <a:spcPct val="100000"/>
              </a:lnSpc>
              <a:spcBef>
                <a:spcPts val="0"/>
              </a:spcBef>
              <a:spcAft>
                <a:spcPts val="0"/>
              </a:spcAft>
              <a:buSzPts val="1800"/>
              <a:buNone/>
            </a:pPr>
            <a:r>
              <a:rPr b="0" lang="en" sz="1200">
                <a:latin typeface="Open Sans"/>
                <a:ea typeface="Open Sans"/>
                <a:cs typeface="Open Sans"/>
                <a:sym typeface="Open Sans"/>
              </a:rPr>
              <a:t>Nisha Rajesh</a:t>
            </a:r>
            <a:endParaRPr b="0" sz="1200">
              <a:latin typeface="Open Sans"/>
              <a:ea typeface="Open Sans"/>
              <a:cs typeface="Open Sans"/>
              <a:sym typeface="Open Sans"/>
            </a:endParaRPr>
          </a:p>
          <a:p>
            <a:pPr indent="0" lvl="0" marL="0" rtl="0" algn="ctr">
              <a:lnSpc>
                <a:spcPct val="100000"/>
              </a:lnSpc>
              <a:spcBef>
                <a:spcPts val="0"/>
              </a:spcBef>
              <a:spcAft>
                <a:spcPts val="0"/>
              </a:spcAft>
              <a:buSzPts val="1800"/>
              <a:buNone/>
            </a:pPr>
            <a:r>
              <a:rPr b="0" lang="en" sz="1200">
                <a:latin typeface="Open Sans"/>
                <a:ea typeface="Open Sans"/>
                <a:cs typeface="Open Sans"/>
                <a:sym typeface="Open Sans"/>
              </a:rPr>
              <a:t>Shweta Sahalot</a:t>
            </a:r>
            <a:endParaRPr b="0" sz="1200">
              <a:latin typeface="Open Sans"/>
              <a:ea typeface="Open Sans"/>
              <a:cs typeface="Open Sans"/>
              <a:sym typeface="Open Sans"/>
            </a:endParaRPr>
          </a:p>
          <a:p>
            <a:pPr indent="0" lvl="0" marL="0" rtl="0" algn="ctr">
              <a:lnSpc>
                <a:spcPct val="100000"/>
              </a:lnSpc>
              <a:spcBef>
                <a:spcPts val="0"/>
              </a:spcBef>
              <a:spcAft>
                <a:spcPts val="0"/>
              </a:spcAft>
              <a:buSzPts val="1800"/>
              <a:buNone/>
            </a:pPr>
            <a:r>
              <a:t/>
            </a:r>
            <a:endParaRPr b="0" sz="1200">
              <a:latin typeface="Open Sans"/>
              <a:ea typeface="Open Sans"/>
              <a:cs typeface="Open Sans"/>
              <a:sym typeface="Open Sans"/>
            </a:endParaRPr>
          </a:p>
          <a:p>
            <a:pPr indent="0" lvl="0" marL="0" rtl="0" algn="ctr">
              <a:lnSpc>
                <a:spcPct val="100000"/>
              </a:lnSpc>
              <a:spcBef>
                <a:spcPts val="0"/>
              </a:spcBef>
              <a:spcAft>
                <a:spcPts val="0"/>
              </a:spcAft>
              <a:buSzPts val="1800"/>
              <a:buNone/>
            </a:pPr>
            <a:r>
              <a:rPr lang="en" sz="1200">
                <a:latin typeface="Open Sans"/>
                <a:ea typeface="Open Sans"/>
                <a:cs typeface="Open Sans"/>
                <a:sym typeface="Open Sans"/>
              </a:rPr>
              <a:t>Date: </a:t>
            </a:r>
            <a:r>
              <a:rPr b="0" lang="en" sz="1200">
                <a:latin typeface="Open Sans"/>
                <a:ea typeface="Open Sans"/>
                <a:cs typeface="Open Sans"/>
                <a:sym typeface="Open Sans"/>
              </a:rPr>
              <a:t>November 27th</a:t>
            </a:r>
            <a:r>
              <a:rPr b="0" lang="en" sz="1200">
                <a:latin typeface="Open Sans"/>
                <a:ea typeface="Open Sans"/>
                <a:cs typeface="Open Sans"/>
                <a:sym typeface="Open Sans"/>
              </a:rPr>
              <a:t>, 2020</a:t>
            </a:r>
            <a:endParaRPr b="0" sz="1200">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8"/>
          <p:cNvSpPr txBox="1"/>
          <p:nvPr>
            <p:ph type="title"/>
          </p:nvPr>
        </p:nvSpPr>
        <p:spPr>
          <a:xfrm>
            <a:off x="509550" y="1423875"/>
            <a:ext cx="8124900" cy="179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4800"/>
              <a:buFont typeface="Lato"/>
              <a:buNone/>
            </a:pPr>
            <a:r>
              <a:rPr lang="en">
                <a:latin typeface="Roboto Slab"/>
                <a:ea typeface="Roboto Slab"/>
                <a:cs typeface="Roboto Slab"/>
                <a:sym typeface="Roboto Slab"/>
              </a:rPr>
              <a:t>Project Management Plan Documents</a:t>
            </a:r>
            <a:endParaRPr>
              <a:latin typeface="Roboto Slab"/>
              <a:ea typeface="Roboto Slab"/>
              <a:cs typeface="Roboto Slab"/>
              <a:sym typeface="Roboto Slab"/>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1"/>
          <p:cNvSpPr txBox="1"/>
          <p:nvPr>
            <p:ph type="title"/>
          </p:nvPr>
        </p:nvSpPr>
        <p:spPr>
          <a:xfrm>
            <a:off x="509550" y="1423875"/>
            <a:ext cx="8124900" cy="179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4800"/>
              <a:buFont typeface="Lato"/>
              <a:buNone/>
            </a:pPr>
            <a:r>
              <a:rPr lang="en">
                <a:latin typeface="Roboto Slab"/>
                <a:ea typeface="Roboto Slab"/>
                <a:cs typeface="Roboto Slab"/>
                <a:sym typeface="Roboto Slab"/>
              </a:rPr>
              <a:t>Statement of Work</a:t>
            </a:r>
            <a:endParaRPr>
              <a:latin typeface="Roboto Slab"/>
              <a:ea typeface="Roboto Slab"/>
              <a:cs typeface="Roboto Slab"/>
              <a:sym typeface="Roboto Slab"/>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9"/>
          <p:cNvSpPr txBox="1"/>
          <p:nvPr>
            <p:ph type="title"/>
          </p:nvPr>
        </p:nvSpPr>
        <p:spPr>
          <a:xfrm>
            <a:off x="311700" y="26400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sz="2400">
                <a:latin typeface="Roboto Slab"/>
                <a:ea typeface="Roboto Slab"/>
                <a:cs typeface="Roboto Slab"/>
                <a:sym typeface="Roboto Slab"/>
              </a:rPr>
              <a:t>Statement of Work (SOW)</a:t>
            </a:r>
            <a:endParaRPr sz="2400">
              <a:latin typeface="Roboto Slab"/>
              <a:ea typeface="Roboto Slab"/>
              <a:cs typeface="Roboto Slab"/>
              <a:sym typeface="Roboto Slab"/>
            </a:endParaRPr>
          </a:p>
        </p:txBody>
      </p:sp>
      <p:sp>
        <p:nvSpPr>
          <p:cNvPr id="243" name="Google Shape;243;p9"/>
          <p:cNvSpPr txBox="1"/>
          <p:nvPr>
            <p:ph idx="1" type="body"/>
          </p:nvPr>
        </p:nvSpPr>
        <p:spPr>
          <a:xfrm>
            <a:off x="311700" y="863550"/>
            <a:ext cx="80367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400">
                <a:solidFill>
                  <a:srgbClr val="000000"/>
                </a:solidFill>
                <a:latin typeface="Open Sans"/>
                <a:ea typeface="Open Sans"/>
                <a:cs typeface="Open Sans"/>
                <a:sym typeface="Open Sans"/>
              </a:rPr>
              <a:t>Key components:</a:t>
            </a:r>
            <a:endParaRPr b="1" sz="1400">
              <a:solidFill>
                <a:srgbClr val="000000"/>
              </a:solidFill>
              <a:latin typeface="Open Sans"/>
              <a:ea typeface="Open Sans"/>
              <a:cs typeface="Open Sans"/>
              <a:sym typeface="Open Sans"/>
            </a:endParaRPr>
          </a:p>
          <a:p>
            <a:pPr indent="-311150" lvl="0" marL="457200" rtl="0" algn="l">
              <a:lnSpc>
                <a:spcPct val="115000"/>
              </a:lnSpc>
              <a:spcBef>
                <a:spcPts val="0"/>
              </a:spcBef>
              <a:spcAft>
                <a:spcPts val="0"/>
              </a:spcAft>
              <a:buClr>
                <a:srgbClr val="000000"/>
              </a:buClr>
              <a:buSzPts val="1300"/>
              <a:buFont typeface="Open Sans"/>
              <a:buChar char="●"/>
            </a:pPr>
            <a:r>
              <a:rPr lang="en" sz="1300">
                <a:solidFill>
                  <a:srgbClr val="000000"/>
                </a:solidFill>
                <a:latin typeface="Open Sans"/>
                <a:ea typeface="Open Sans"/>
                <a:cs typeface="Open Sans"/>
                <a:sym typeface="Open Sans"/>
              </a:rPr>
              <a:t>Front End (user interface &amp; design)</a:t>
            </a:r>
            <a:endParaRPr sz="1300">
              <a:solidFill>
                <a:srgbClr val="000000"/>
              </a:solidFill>
              <a:latin typeface="Open Sans"/>
              <a:ea typeface="Open Sans"/>
              <a:cs typeface="Open Sans"/>
              <a:sym typeface="Open Sans"/>
            </a:endParaRPr>
          </a:p>
          <a:p>
            <a:pPr indent="-311150" lvl="0" marL="457200" rtl="0" algn="l">
              <a:lnSpc>
                <a:spcPct val="115000"/>
              </a:lnSpc>
              <a:spcBef>
                <a:spcPts val="0"/>
              </a:spcBef>
              <a:spcAft>
                <a:spcPts val="0"/>
              </a:spcAft>
              <a:buClr>
                <a:srgbClr val="000000"/>
              </a:buClr>
              <a:buSzPts val="1300"/>
              <a:buFont typeface="Open Sans"/>
              <a:buChar char="●"/>
            </a:pPr>
            <a:r>
              <a:rPr lang="en" sz="1300">
                <a:solidFill>
                  <a:srgbClr val="000000"/>
                </a:solidFill>
                <a:latin typeface="Open Sans"/>
                <a:ea typeface="Open Sans"/>
                <a:cs typeface="Open Sans"/>
                <a:sym typeface="Open Sans"/>
              </a:rPr>
              <a:t>Back End (product search, user account creation/interaction)</a:t>
            </a:r>
            <a:endParaRPr sz="1300">
              <a:solidFill>
                <a:srgbClr val="000000"/>
              </a:solidFill>
              <a:latin typeface="Open Sans"/>
              <a:ea typeface="Open Sans"/>
              <a:cs typeface="Open Sans"/>
              <a:sym typeface="Open Sans"/>
            </a:endParaRPr>
          </a:p>
          <a:p>
            <a:pPr indent="-311150" lvl="0" marL="457200" rtl="0" algn="l">
              <a:lnSpc>
                <a:spcPct val="115000"/>
              </a:lnSpc>
              <a:spcBef>
                <a:spcPts val="0"/>
              </a:spcBef>
              <a:spcAft>
                <a:spcPts val="0"/>
              </a:spcAft>
              <a:buClr>
                <a:srgbClr val="000000"/>
              </a:buClr>
              <a:buSzPts val="1300"/>
              <a:buFont typeface="Open Sans"/>
              <a:buChar char="●"/>
            </a:pPr>
            <a:r>
              <a:rPr lang="en" sz="1300">
                <a:solidFill>
                  <a:srgbClr val="000000"/>
                </a:solidFill>
                <a:latin typeface="Open Sans"/>
                <a:ea typeface="Open Sans"/>
                <a:cs typeface="Open Sans"/>
                <a:sym typeface="Open Sans"/>
              </a:rPr>
              <a:t>Database (product data storage)</a:t>
            </a:r>
            <a:endParaRPr sz="1300">
              <a:solidFill>
                <a:srgbClr val="000000"/>
              </a:solidFill>
              <a:latin typeface="Open Sans"/>
              <a:ea typeface="Open Sans"/>
              <a:cs typeface="Open Sans"/>
              <a:sym typeface="Open Sans"/>
            </a:endParaRPr>
          </a:p>
        </p:txBody>
      </p:sp>
      <p:graphicFrame>
        <p:nvGraphicFramePr>
          <p:cNvPr id="244" name="Google Shape;244;p9"/>
          <p:cNvGraphicFramePr/>
          <p:nvPr/>
        </p:nvGraphicFramePr>
        <p:xfrm>
          <a:off x="469621" y="2035555"/>
          <a:ext cx="3000000" cy="3000000"/>
        </p:xfrm>
        <a:graphic>
          <a:graphicData uri="http://schemas.openxmlformats.org/drawingml/2006/table">
            <a:tbl>
              <a:tblPr bandRow="1" firstRow="1">
                <a:noFill/>
                <a:tableStyleId>{613A3EB3-4421-46C9-97D5-B75FAA061C52}</a:tableStyleId>
              </a:tblPr>
              <a:tblGrid>
                <a:gridCol w="1304550"/>
                <a:gridCol w="1311825"/>
              </a:tblGrid>
              <a:tr h="318250">
                <a:tc>
                  <a:txBody>
                    <a:bodyPr/>
                    <a:lstStyle/>
                    <a:p>
                      <a:pPr indent="0" lvl="0" marL="0" marR="0" rtl="0" algn="ctr">
                        <a:lnSpc>
                          <a:spcPct val="100000"/>
                        </a:lnSpc>
                        <a:spcBef>
                          <a:spcPts val="0"/>
                        </a:spcBef>
                        <a:spcAft>
                          <a:spcPts val="0"/>
                        </a:spcAft>
                        <a:buNone/>
                      </a:pPr>
                      <a:r>
                        <a:rPr b="1" lang="en" sz="1050" u="none" cap="none" strike="noStrike">
                          <a:latin typeface="Open Sans"/>
                          <a:ea typeface="Open Sans"/>
                          <a:cs typeface="Open Sans"/>
                          <a:sym typeface="Open Sans"/>
                        </a:rPr>
                        <a:t>Occupation</a:t>
                      </a:r>
                      <a:endParaRPr/>
                    </a:p>
                  </a:txBody>
                  <a:tcPr marT="45725" marB="45725" marR="91450" marL="91450" anchor="ctr">
                    <a:solidFill>
                      <a:schemeClr val="dk1"/>
                    </a:solidFill>
                  </a:tcPr>
                </a:tc>
                <a:tc>
                  <a:txBody>
                    <a:bodyPr/>
                    <a:lstStyle/>
                    <a:p>
                      <a:pPr indent="0" lvl="0" marL="0" marR="0" rtl="0" algn="ctr">
                        <a:lnSpc>
                          <a:spcPct val="100000"/>
                        </a:lnSpc>
                        <a:spcBef>
                          <a:spcPts val="0"/>
                        </a:spcBef>
                        <a:spcAft>
                          <a:spcPts val="0"/>
                        </a:spcAft>
                        <a:buNone/>
                      </a:pPr>
                      <a:r>
                        <a:rPr b="1" lang="en" sz="1050" u="none" cap="none" strike="noStrike">
                          <a:latin typeface="Open Sans"/>
                          <a:ea typeface="Open Sans"/>
                          <a:cs typeface="Open Sans"/>
                          <a:sym typeface="Open Sans"/>
                        </a:rPr>
                        <a:t>Hourly Rate </a:t>
                      </a:r>
                      <a:endParaRPr/>
                    </a:p>
                  </a:txBody>
                  <a:tcPr marT="45725" marB="45725" marR="91450" marL="91450" anchor="ctr">
                    <a:solidFill>
                      <a:schemeClr val="dk1"/>
                    </a:solidFill>
                  </a:tcPr>
                </a:tc>
              </a:tr>
              <a:tr h="334325">
                <a:tc>
                  <a:txBody>
                    <a:bodyPr/>
                    <a:lstStyle/>
                    <a:p>
                      <a:pPr indent="0" lvl="0" marL="0" marR="0" rtl="0" algn="ctr">
                        <a:lnSpc>
                          <a:spcPct val="100000"/>
                        </a:lnSpc>
                        <a:spcBef>
                          <a:spcPts val="0"/>
                        </a:spcBef>
                        <a:spcAft>
                          <a:spcPts val="0"/>
                        </a:spcAft>
                        <a:buNone/>
                      </a:pPr>
                      <a:r>
                        <a:rPr lang="en" sz="1050" u="none" cap="none" strike="noStrike">
                          <a:latin typeface="Open Sans"/>
                          <a:ea typeface="Open Sans"/>
                          <a:cs typeface="Open Sans"/>
                          <a:sym typeface="Open Sans"/>
                        </a:rPr>
                        <a:t>Project Manager</a:t>
                      </a:r>
                      <a:endParaRPr/>
                    </a:p>
                  </a:txBody>
                  <a:tcPr marT="45725" marB="45725" marR="91450" marL="91450" anchor="ctr"/>
                </a:tc>
                <a:tc>
                  <a:txBody>
                    <a:bodyPr/>
                    <a:lstStyle/>
                    <a:p>
                      <a:pPr indent="0" lvl="0" marL="0" marR="0" rtl="0" algn="ctr">
                        <a:lnSpc>
                          <a:spcPct val="100000"/>
                        </a:lnSpc>
                        <a:spcBef>
                          <a:spcPts val="0"/>
                        </a:spcBef>
                        <a:spcAft>
                          <a:spcPts val="0"/>
                        </a:spcAft>
                        <a:buNone/>
                      </a:pPr>
                      <a:r>
                        <a:rPr lang="en" sz="1050" u="none" cap="none" strike="noStrike">
                          <a:latin typeface="Open Sans"/>
                          <a:ea typeface="Open Sans"/>
                          <a:cs typeface="Open Sans"/>
                          <a:sym typeface="Open Sans"/>
                        </a:rPr>
                        <a:t>$90.00 / hr</a:t>
                      </a:r>
                      <a:endParaRPr/>
                    </a:p>
                  </a:txBody>
                  <a:tcPr marT="45725" marB="45725" marR="91450" marL="91450" anchor="ctr"/>
                </a:tc>
              </a:tr>
              <a:tr h="334325">
                <a:tc>
                  <a:txBody>
                    <a:bodyPr/>
                    <a:lstStyle/>
                    <a:p>
                      <a:pPr indent="0" lvl="0" marL="0" marR="0" rtl="0" algn="ctr">
                        <a:lnSpc>
                          <a:spcPct val="100000"/>
                        </a:lnSpc>
                        <a:spcBef>
                          <a:spcPts val="0"/>
                        </a:spcBef>
                        <a:spcAft>
                          <a:spcPts val="0"/>
                        </a:spcAft>
                        <a:buNone/>
                      </a:pPr>
                      <a:r>
                        <a:rPr lang="en" sz="1050" u="none" cap="none" strike="noStrike">
                          <a:latin typeface="Open Sans"/>
                          <a:ea typeface="Open Sans"/>
                          <a:cs typeface="Open Sans"/>
                          <a:sym typeface="Open Sans"/>
                        </a:rPr>
                        <a:t>Design Engineer</a:t>
                      </a:r>
                      <a:endParaRPr/>
                    </a:p>
                  </a:txBody>
                  <a:tcPr marT="45725" marB="45725" marR="91450" marL="91450" anchor="ctr"/>
                </a:tc>
                <a:tc>
                  <a:txBody>
                    <a:bodyPr/>
                    <a:lstStyle/>
                    <a:p>
                      <a:pPr indent="0" lvl="0" marL="0" marR="0" rtl="0" algn="ctr">
                        <a:lnSpc>
                          <a:spcPct val="100000"/>
                        </a:lnSpc>
                        <a:spcBef>
                          <a:spcPts val="0"/>
                        </a:spcBef>
                        <a:spcAft>
                          <a:spcPts val="0"/>
                        </a:spcAft>
                        <a:buNone/>
                      </a:pPr>
                      <a:r>
                        <a:rPr lang="en" sz="1050" u="none" cap="none" strike="noStrike">
                          <a:latin typeface="Open Sans"/>
                          <a:ea typeface="Open Sans"/>
                          <a:cs typeface="Open Sans"/>
                          <a:sym typeface="Open Sans"/>
                        </a:rPr>
                        <a:t>$90.00 / hr</a:t>
                      </a:r>
                      <a:endParaRPr/>
                    </a:p>
                  </a:txBody>
                  <a:tcPr marT="45725" marB="45725" marR="91450" marL="91450" anchor="ctr"/>
                </a:tc>
              </a:tr>
              <a:tr h="334325">
                <a:tc>
                  <a:txBody>
                    <a:bodyPr/>
                    <a:lstStyle/>
                    <a:p>
                      <a:pPr indent="0" lvl="0" marL="0" marR="0" rtl="0" algn="ctr">
                        <a:lnSpc>
                          <a:spcPct val="100000"/>
                        </a:lnSpc>
                        <a:spcBef>
                          <a:spcPts val="0"/>
                        </a:spcBef>
                        <a:spcAft>
                          <a:spcPts val="0"/>
                        </a:spcAft>
                        <a:buNone/>
                      </a:pPr>
                      <a:r>
                        <a:rPr lang="en" sz="1050" u="none" cap="none" strike="noStrike">
                          <a:latin typeface="Open Sans"/>
                          <a:ea typeface="Open Sans"/>
                          <a:cs typeface="Open Sans"/>
                          <a:sym typeface="Open Sans"/>
                        </a:rPr>
                        <a:t>Developer </a:t>
                      </a:r>
                      <a:endParaRPr/>
                    </a:p>
                  </a:txBody>
                  <a:tcPr marT="45725" marB="45725" marR="91450" marL="91450" anchor="ctr"/>
                </a:tc>
                <a:tc>
                  <a:txBody>
                    <a:bodyPr/>
                    <a:lstStyle/>
                    <a:p>
                      <a:pPr indent="0" lvl="0" marL="0" marR="0" rtl="0" algn="ctr">
                        <a:lnSpc>
                          <a:spcPct val="100000"/>
                        </a:lnSpc>
                        <a:spcBef>
                          <a:spcPts val="0"/>
                        </a:spcBef>
                        <a:spcAft>
                          <a:spcPts val="0"/>
                        </a:spcAft>
                        <a:buNone/>
                      </a:pPr>
                      <a:r>
                        <a:rPr lang="en" sz="1050" u="none" cap="none" strike="noStrike">
                          <a:latin typeface="Open Sans"/>
                          <a:ea typeface="Open Sans"/>
                          <a:cs typeface="Open Sans"/>
                          <a:sym typeface="Open Sans"/>
                        </a:rPr>
                        <a:t>$60.00 / hr</a:t>
                      </a:r>
                      <a:endParaRPr/>
                    </a:p>
                  </a:txBody>
                  <a:tcPr marT="45725" marB="45725" marR="91450" marL="91450" anchor="ctr"/>
                </a:tc>
              </a:tr>
              <a:tr h="334325">
                <a:tc>
                  <a:txBody>
                    <a:bodyPr/>
                    <a:lstStyle/>
                    <a:p>
                      <a:pPr indent="0" lvl="0" marL="0" marR="0" rtl="0" algn="ctr">
                        <a:lnSpc>
                          <a:spcPct val="100000"/>
                        </a:lnSpc>
                        <a:spcBef>
                          <a:spcPts val="0"/>
                        </a:spcBef>
                        <a:spcAft>
                          <a:spcPts val="0"/>
                        </a:spcAft>
                        <a:buNone/>
                      </a:pPr>
                      <a:r>
                        <a:rPr lang="en" sz="1050" u="none" cap="none" strike="noStrike">
                          <a:latin typeface="Open Sans"/>
                          <a:ea typeface="Open Sans"/>
                          <a:cs typeface="Open Sans"/>
                          <a:sym typeface="Open Sans"/>
                        </a:rPr>
                        <a:t>Test Engineer</a:t>
                      </a:r>
                      <a:endParaRPr/>
                    </a:p>
                  </a:txBody>
                  <a:tcPr marT="45725" marB="45725" marR="91450" marL="91450" anchor="ctr"/>
                </a:tc>
                <a:tc>
                  <a:txBody>
                    <a:bodyPr/>
                    <a:lstStyle/>
                    <a:p>
                      <a:pPr indent="0" lvl="0" marL="0" marR="0" rtl="0" algn="ctr">
                        <a:lnSpc>
                          <a:spcPct val="100000"/>
                        </a:lnSpc>
                        <a:spcBef>
                          <a:spcPts val="0"/>
                        </a:spcBef>
                        <a:spcAft>
                          <a:spcPts val="0"/>
                        </a:spcAft>
                        <a:buNone/>
                      </a:pPr>
                      <a:r>
                        <a:rPr lang="en" sz="1050" u="none" cap="none" strike="noStrike">
                          <a:latin typeface="Open Sans"/>
                          <a:ea typeface="Open Sans"/>
                          <a:cs typeface="Open Sans"/>
                          <a:sym typeface="Open Sans"/>
                        </a:rPr>
                        <a:t>$50.00 / hr</a:t>
                      </a:r>
                      <a:endParaRPr/>
                    </a:p>
                  </a:txBody>
                  <a:tcPr marT="45725" marB="45725" marR="91450" marL="91450" anchor="ctr"/>
                </a:tc>
              </a:tr>
              <a:tr h="408475">
                <a:tc>
                  <a:txBody>
                    <a:bodyPr/>
                    <a:lstStyle/>
                    <a:p>
                      <a:pPr indent="0" lvl="0" marL="0" marR="0" rtl="0" algn="ctr">
                        <a:lnSpc>
                          <a:spcPct val="100000"/>
                        </a:lnSpc>
                        <a:spcBef>
                          <a:spcPts val="0"/>
                        </a:spcBef>
                        <a:spcAft>
                          <a:spcPts val="0"/>
                        </a:spcAft>
                        <a:buNone/>
                      </a:pPr>
                      <a:r>
                        <a:rPr lang="en" sz="1050" u="none" cap="none" strike="noStrike">
                          <a:latin typeface="Open Sans"/>
                          <a:ea typeface="Open Sans"/>
                          <a:cs typeface="Open Sans"/>
                          <a:sym typeface="Open Sans"/>
                        </a:rPr>
                        <a:t>Deployment Engineer</a:t>
                      </a:r>
                      <a:endParaRPr/>
                    </a:p>
                  </a:txBody>
                  <a:tcPr marT="45725" marB="45725" marR="91450" marL="91450" anchor="ctr"/>
                </a:tc>
                <a:tc>
                  <a:txBody>
                    <a:bodyPr/>
                    <a:lstStyle/>
                    <a:p>
                      <a:pPr indent="0" lvl="0" marL="0" marR="0" rtl="0" algn="ctr">
                        <a:lnSpc>
                          <a:spcPct val="100000"/>
                        </a:lnSpc>
                        <a:spcBef>
                          <a:spcPts val="0"/>
                        </a:spcBef>
                        <a:spcAft>
                          <a:spcPts val="0"/>
                        </a:spcAft>
                        <a:buNone/>
                      </a:pPr>
                      <a:r>
                        <a:rPr lang="en" sz="1050" u="none" cap="none" strike="noStrike">
                          <a:latin typeface="Open Sans"/>
                          <a:ea typeface="Open Sans"/>
                          <a:cs typeface="Open Sans"/>
                          <a:sym typeface="Open Sans"/>
                        </a:rPr>
                        <a:t>$50.00 / hr</a:t>
                      </a:r>
                      <a:endParaRPr/>
                    </a:p>
                  </a:txBody>
                  <a:tcPr marT="45725" marB="45725" marR="91450" marL="91450" anchor="ctr"/>
                </a:tc>
              </a:tr>
              <a:tr h="408475">
                <a:tc>
                  <a:txBody>
                    <a:bodyPr/>
                    <a:lstStyle/>
                    <a:p>
                      <a:pPr indent="0" lvl="0" marL="0" marR="0" rtl="0" algn="ctr">
                        <a:lnSpc>
                          <a:spcPct val="100000"/>
                        </a:lnSpc>
                        <a:spcBef>
                          <a:spcPts val="0"/>
                        </a:spcBef>
                        <a:spcAft>
                          <a:spcPts val="0"/>
                        </a:spcAft>
                        <a:buNone/>
                      </a:pPr>
                      <a:r>
                        <a:rPr lang="en" sz="1050" u="none" cap="none" strike="noStrike">
                          <a:latin typeface="Open Sans"/>
                          <a:ea typeface="Open Sans"/>
                          <a:cs typeface="Open Sans"/>
                          <a:sym typeface="Open Sans"/>
                        </a:rPr>
                        <a:t>Requirements Engineer</a:t>
                      </a:r>
                      <a:endParaRPr/>
                    </a:p>
                  </a:txBody>
                  <a:tcPr marT="45725" marB="45725" marR="91450" marL="91450" anchor="ctr"/>
                </a:tc>
                <a:tc>
                  <a:txBody>
                    <a:bodyPr/>
                    <a:lstStyle/>
                    <a:p>
                      <a:pPr indent="0" lvl="0" marL="0" marR="0" rtl="0" algn="ctr">
                        <a:lnSpc>
                          <a:spcPct val="100000"/>
                        </a:lnSpc>
                        <a:spcBef>
                          <a:spcPts val="0"/>
                        </a:spcBef>
                        <a:spcAft>
                          <a:spcPts val="0"/>
                        </a:spcAft>
                        <a:buNone/>
                      </a:pPr>
                      <a:r>
                        <a:rPr lang="en" sz="1050" u="none" cap="none" strike="noStrike">
                          <a:latin typeface="Open Sans"/>
                          <a:ea typeface="Open Sans"/>
                          <a:cs typeface="Open Sans"/>
                          <a:sym typeface="Open Sans"/>
                        </a:rPr>
                        <a:t>$70.00 / hr</a:t>
                      </a:r>
                      <a:endParaRPr/>
                    </a:p>
                  </a:txBody>
                  <a:tcPr marT="45725" marB="45725" marR="91450" marL="91450" anchor="ctr"/>
                </a:tc>
              </a:tr>
              <a:tr h="408475">
                <a:tc>
                  <a:txBody>
                    <a:bodyPr/>
                    <a:lstStyle/>
                    <a:p>
                      <a:pPr indent="0" lvl="0" marL="0" marR="0" rtl="0" algn="ctr">
                        <a:lnSpc>
                          <a:spcPct val="100000"/>
                        </a:lnSpc>
                        <a:spcBef>
                          <a:spcPts val="0"/>
                        </a:spcBef>
                        <a:spcAft>
                          <a:spcPts val="0"/>
                        </a:spcAft>
                        <a:buNone/>
                      </a:pPr>
                      <a:r>
                        <a:rPr lang="en" sz="1050" u="none" cap="none" strike="noStrike">
                          <a:latin typeface="Open Sans"/>
                          <a:ea typeface="Open Sans"/>
                          <a:cs typeface="Open Sans"/>
                          <a:sym typeface="Open Sans"/>
                        </a:rPr>
                        <a:t>Accountant</a:t>
                      </a:r>
                      <a:endParaRPr/>
                    </a:p>
                  </a:txBody>
                  <a:tcPr marT="45725" marB="45725" marR="91450" marL="91450" anchor="ctr"/>
                </a:tc>
                <a:tc>
                  <a:txBody>
                    <a:bodyPr/>
                    <a:lstStyle/>
                    <a:p>
                      <a:pPr indent="0" lvl="0" marL="0" marR="0" rtl="0" algn="ctr">
                        <a:lnSpc>
                          <a:spcPct val="100000"/>
                        </a:lnSpc>
                        <a:spcBef>
                          <a:spcPts val="0"/>
                        </a:spcBef>
                        <a:spcAft>
                          <a:spcPts val="0"/>
                        </a:spcAft>
                        <a:buNone/>
                      </a:pPr>
                      <a:r>
                        <a:rPr lang="en" sz="1050" u="none" cap="none" strike="noStrike">
                          <a:latin typeface="Open Sans"/>
                          <a:ea typeface="Open Sans"/>
                          <a:cs typeface="Open Sans"/>
                          <a:sym typeface="Open Sans"/>
                        </a:rPr>
                        <a:t>$30.00 / hr</a:t>
                      </a:r>
                      <a:endParaRPr/>
                    </a:p>
                  </a:txBody>
                  <a:tcPr marT="45725" marB="45725" marR="91450" marL="91450" anchor="ctr"/>
                </a:tc>
              </a:tr>
            </a:tbl>
          </a:graphicData>
        </a:graphic>
      </p:graphicFrame>
      <p:graphicFrame>
        <p:nvGraphicFramePr>
          <p:cNvPr id="245" name="Google Shape;245;p9"/>
          <p:cNvGraphicFramePr/>
          <p:nvPr/>
        </p:nvGraphicFramePr>
        <p:xfrm>
          <a:off x="3233924" y="2035555"/>
          <a:ext cx="3000000" cy="3000000"/>
        </p:xfrm>
        <a:graphic>
          <a:graphicData uri="http://schemas.openxmlformats.org/drawingml/2006/table">
            <a:tbl>
              <a:tblPr>
                <a:noFill/>
                <a:tableStyleId>{613A3EB3-4421-46C9-97D5-B75FAA061C52}</a:tableStyleId>
              </a:tblPr>
              <a:tblGrid>
                <a:gridCol w="1055800"/>
                <a:gridCol w="2856800"/>
                <a:gridCol w="1527850"/>
              </a:tblGrid>
              <a:tr h="377550">
                <a:tc>
                  <a:txBody>
                    <a:bodyPr/>
                    <a:lstStyle/>
                    <a:p>
                      <a:pPr indent="0" lvl="0" marL="63500" marR="0" rtl="0" algn="ctr">
                        <a:lnSpc>
                          <a:spcPct val="100000"/>
                        </a:lnSpc>
                        <a:spcBef>
                          <a:spcPts val="0"/>
                        </a:spcBef>
                        <a:spcAft>
                          <a:spcPts val="0"/>
                        </a:spcAft>
                        <a:buNone/>
                      </a:pPr>
                      <a:r>
                        <a:rPr b="1" lang="en" sz="1100" u="none" cap="none" strike="noStrike">
                          <a:latin typeface="Open Sans"/>
                          <a:ea typeface="Open Sans"/>
                          <a:cs typeface="Open Sans"/>
                          <a:sym typeface="Open Sans"/>
                        </a:rPr>
                        <a:t>Milestones</a:t>
                      </a:r>
                      <a:endParaRPr b="1" sz="1050" u="none" cap="none" strike="noStrike">
                        <a:latin typeface="Open Sans"/>
                        <a:ea typeface="Open Sans"/>
                        <a:cs typeface="Open Sans"/>
                        <a:sym typeface="Open Sans"/>
                      </a:endParaRPr>
                    </a:p>
                  </a:txBody>
                  <a:tcPr marT="0" marB="0" marR="68575" marL="68575" anchor="ctr">
                    <a:solidFill>
                      <a:schemeClr val="dk1"/>
                    </a:solidFill>
                  </a:tcPr>
                </a:tc>
                <a:tc>
                  <a:txBody>
                    <a:bodyPr/>
                    <a:lstStyle/>
                    <a:p>
                      <a:pPr indent="0" lvl="0" marL="64770" marR="0" rtl="0" algn="ctr">
                        <a:lnSpc>
                          <a:spcPct val="100000"/>
                        </a:lnSpc>
                        <a:spcBef>
                          <a:spcPts val="0"/>
                        </a:spcBef>
                        <a:spcAft>
                          <a:spcPts val="0"/>
                        </a:spcAft>
                        <a:buNone/>
                      </a:pPr>
                      <a:r>
                        <a:rPr b="1" lang="en" sz="1100" u="none" cap="none" strike="noStrike">
                          <a:latin typeface="Open Sans"/>
                          <a:ea typeface="Open Sans"/>
                          <a:cs typeface="Open Sans"/>
                          <a:sym typeface="Open Sans"/>
                        </a:rPr>
                        <a:t>Description</a:t>
                      </a:r>
                      <a:endParaRPr b="1" sz="1050" u="none" cap="none" strike="noStrike">
                        <a:latin typeface="Open Sans"/>
                        <a:ea typeface="Open Sans"/>
                        <a:cs typeface="Open Sans"/>
                        <a:sym typeface="Open Sans"/>
                      </a:endParaRPr>
                    </a:p>
                  </a:txBody>
                  <a:tcPr marT="0" marB="0" marR="68575" marL="68575" anchor="ctr">
                    <a:solidFill>
                      <a:schemeClr val="dk1"/>
                    </a:solidFill>
                  </a:tcPr>
                </a:tc>
                <a:tc>
                  <a:txBody>
                    <a:bodyPr/>
                    <a:lstStyle/>
                    <a:p>
                      <a:pPr indent="0" lvl="0" marL="65405" marR="0" rtl="0" algn="ctr">
                        <a:lnSpc>
                          <a:spcPct val="100000"/>
                        </a:lnSpc>
                        <a:spcBef>
                          <a:spcPts val="0"/>
                        </a:spcBef>
                        <a:spcAft>
                          <a:spcPts val="0"/>
                        </a:spcAft>
                        <a:buNone/>
                      </a:pPr>
                      <a:r>
                        <a:rPr b="1" lang="en" sz="1100" u="none" cap="none" strike="noStrike">
                          <a:latin typeface="Open Sans"/>
                          <a:ea typeface="Open Sans"/>
                          <a:cs typeface="Open Sans"/>
                          <a:sym typeface="Open Sans"/>
                        </a:rPr>
                        <a:t>Cost</a:t>
                      </a:r>
                      <a:endParaRPr b="1" sz="1050" u="none" cap="none" strike="noStrike">
                        <a:latin typeface="Open Sans"/>
                        <a:ea typeface="Open Sans"/>
                        <a:cs typeface="Open Sans"/>
                        <a:sym typeface="Open Sans"/>
                      </a:endParaRPr>
                    </a:p>
                  </a:txBody>
                  <a:tcPr marT="0" marB="0" marR="68575" marL="68575" anchor="ctr">
                    <a:solidFill>
                      <a:schemeClr val="dk1"/>
                    </a:solidFill>
                  </a:tcPr>
                </a:tc>
              </a:tr>
              <a:tr h="381600">
                <a:tc>
                  <a:txBody>
                    <a:bodyPr/>
                    <a:lstStyle/>
                    <a:p>
                      <a:pPr indent="0" lvl="0" marL="0" marR="15875" rtl="0" algn="ctr">
                        <a:lnSpc>
                          <a:spcPct val="100000"/>
                        </a:lnSpc>
                        <a:spcBef>
                          <a:spcPts val="0"/>
                        </a:spcBef>
                        <a:spcAft>
                          <a:spcPts val="0"/>
                        </a:spcAft>
                        <a:buNone/>
                      </a:pPr>
                      <a:r>
                        <a:rPr lang="en" sz="1100" u="none" cap="none" strike="noStrike">
                          <a:latin typeface="Open Sans"/>
                          <a:ea typeface="Open Sans"/>
                          <a:cs typeface="Open Sans"/>
                          <a:sym typeface="Open Sans"/>
                        </a:rPr>
                        <a:t>M00</a:t>
                      </a:r>
                      <a:endParaRPr sz="1050" u="none" cap="none" strike="noStrike">
                        <a:latin typeface="Open Sans"/>
                        <a:ea typeface="Open Sans"/>
                        <a:cs typeface="Open Sans"/>
                        <a:sym typeface="Open Sans"/>
                      </a:endParaRPr>
                    </a:p>
                  </a:txBody>
                  <a:tcPr marT="0" marB="0" marR="68575" marL="68575" anchor="ctr"/>
                </a:tc>
                <a:tc>
                  <a:txBody>
                    <a:bodyPr/>
                    <a:lstStyle/>
                    <a:p>
                      <a:pPr indent="0" lvl="0" marL="29844" marR="0" rtl="0" algn="ctr">
                        <a:lnSpc>
                          <a:spcPct val="100000"/>
                        </a:lnSpc>
                        <a:spcBef>
                          <a:spcPts val="0"/>
                        </a:spcBef>
                        <a:spcAft>
                          <a:spcPts val="0"/>
                        </a:spcAft>
                        <a:buNone/>
                      </a:pPr>
                      <a:r>
                        <a:rPr lang="en" sz="1100" u="none" cap="none" strike="noStrike">
                          <a:latin typeface="Open Sans"/>
                          <a:ea typeface="Open Sans"/>
                          <a:cs typeface="Open Sans"/>
                          <a:sym typeface="Open Sans"/>
                        </a:rPr>
                        <a:t>Project-wide Project Management</a:t>
                      </a:r>
                      <a:endParaRPr sz="1050" u="none" cap="none" strike="noStrike">
                        <a:latin typeface="Open Sans"/>
                        <a:ea typeface="Open Sans"/>
                        <a:cs typeface="Open Sans"/>
                        <a:sym typeface="Open Sans"/>
                      </a:endParaRPr>
                    </a:p>
                  </a:txBody>
                  <a:tcPr marT="0" marB="0" marR="68575" marL="68575" anchor="ctr"/>
                </a:tc>
                <a:tc>
                  <a:txBody>
                    <a:bodyPr/>
                    <a:lstStyle/>
                    <a:p>
                      <a:pPr indent="0" lvl="0" marL="0" marR="683895" rtl="0" algn="ctr">
                        <a:lnSpc>
                          <a:spcPct val="100000"/>
                        </a:lnSpc>
                        <a:spcBef>
                          <a:spcPts val="0"/>
                        </a:spcBef>
                        <a:spcAft>
                          <a:spcPts val="0"/>
                        </a:spcAft>
                        <a:buNone/>
                      </a:pPr>
                      <a:r>
                        <a:rPr lang="en" sz="1100" u="none" cap="none" strike="noStrike">
                          <a:latin typeface="Open Sans"/>
                          <a:ea typeface="Open Sans"/>
                          <a:cs typeface="Open Sans"/>
                          <a:sym typeface="Open Sans"/>
                        </a:rPr>
                        <a:t>$319,104</a:t>
                      </a:r>
                      <a:endParaRPr sz="1050" u="none" cap="none" strike="noStrike">
                        <a:latin typeface="Open Sans"/>
                        <a:ea typeface="Open Sans"/>
                        <a:cs typeface="Open Sans"/>
                        <a:sym typeface="Open Sans"/>
                      </a:endParaRPr>
                    </a:p>
                  </a:txBody>
                  <a:tcPr marT="0" marB="0" marR="68575" marL="68575" anchor="ctr"/>
                </a:tc>
              </a:tr>
              <a:tr h="369875">
                <a:tc>
                  <a:txBody>
                    <a:bodyPr/>
                    <a:lstStyle/>
                    <a:p>
                      <a:pPr indent="0" lvl="0" marL="0" marR="15875" rtl="0" algn="ctr">
                        <a:lnSpc>
                          <a:spcPct val="100000"/>
                        </a:lnSpc>
                        <a:spcBef>
                          <a:spcPts val="0"/>
                        </a:spcBef>
                        <a:spcAft>
                          <a:spcPts val="0"/>
                        </a:spcAft>
                        <a:buNone/>
                      </a:pPr>
                      <a:r>
                        <a:rPr lang="en" sz="1100" u="none" cap="none" strike="noStrike">
                          <a:latin typeface="Open Sans"/>
                          <a:ea typeface="Open Sans"/>
                          <a:cs typeface="Open Sans"/>
                          <a:sym typeface="Open Sans"/>
                        </a:rPr>
                        <a:t>M01</a:t>
                      </a:r>
                      <a:endParaRPr sz="1050" u="none" cap="none" strike="noStrike">
                        <a:latin typeface="Open Sans"/>
                        <a:ea typeface="Open Sans"/>
                        <a:cs typeface="Open Sans"/>
                        <a:sym typeface="Open Sans"/>
                      </a:endParaRPr>
                    </a:p>
                  </a:txBody>
                  <a:tcPr marT="0" marB="0" marR="68575" marL="68575" anchor="ctr"/>
                </a:tc>
                <a:tc>
                  <a:txBody>
                    <a:bodyPr/>
                    <a:lstStyle/>
                    <a:p>
                      <a:pPr indent="0" lvl="0" marL="29844" marR="0" rtl="0" algn="ctr">
                        <a:lnSpc>
                          <a:spcPct val="100000"/>
                        </a:lnSpc>
                        <a:spcBef>
                          <a:spcPts val="0"/>
                        </a:spcBef>
                        <a:spcAft>
                          <a:spcPts val="0"/>
                        </a:spcAft>
                        <a:buNone/>
                      </a:pPr>
                      <a:r>
                        <a:rPr lang="en" sz="1100" u="none" cap="none" strike="noStrike">
                          <a:latin typeface="Open Sans"/>
                          <a:ea typeface="Open Sans"/>
                          <a:cs typeface="Open Sans"/>
                          <a:sym typeface="Open Sans"/>
                        </a:rPr>
                        <a:t>Requirements Phase</a:t>
                      </a:r>
                      <a:endParaRPr sz="1050" u="none" cap="none" strike="noStrike">
                        <a:latin typeface="Open Sans"/>
                        <a:ea typeface="Open Sans"/>
                        <a:cs typeface="Open Sans"/>
                        <a:sym typeface="Open Sans"/>
                      </a:endParaRPr>
                    </a:p>
                  </a:txBody>
                  <a:tcPr marT="0" marB="0" marR="68575" marL="68575" anchor="ctr"/>
                </a:tc>
                <a:tc>
                  <a:txBody>
                    <a:bodyPr/>
                    <a:lstStyle/>
                    <a:p>
                      <a:pPr indent="0" lvl="0" marL="0" marR="683895" rtl="0" algn="ctr">
                        <a:lnSpc>
                          <a:spcPct val="100000"/>
                        </a:lnSpc>
                        <a:spcBef>
                          <a:spcPts val="0"/>
                        </a:spcBef>
                        <a:spcAft>
                          <a:spcPts val="0"/>
                        </a:spcAft>
                        <a:buNone/>
                      </a:pPr>
                      <a:r>
                        <a:rPr lang="en" sz="1100" u="none" cap="none" strike="noStrike">
                          <a:latin typeface="Open Sans"/>
                          <a:ea typeface="Open Sans"/>
                          <a:cs typeface="Open Sans"/>
                          <a:sym typeface="Open Sans"/>
                        </a:rPr>
                        <a:t>$16,416</a:t>
                      </a:r>
                      <a:endParaRPr sz="1050" u="none" cap="none" strike="noStrike">
                        <a:latin typeface="Open Sans"/>
                        <a:ea typeface="Open Sans"/>
                        <a:cs typeface="Open Sans"/>
                        <a:sym typeface="Open Sans"/>
                      </a:endParaRPr>
                    </a:p>
                  </a:txBody>
                  <a:tcPr marT="0" marB="0" marR="68575" marL="68575" anchor="ctr"/>
                </a:tc>
              </a:tr>
              <a:tr h="351650">
                <a:tc>
                  <a:txBody>
                    <a:bodyPr/>
                    <a:lstStyle/>
                    <a:p>
                      <a:pPr indent="0" lvl="0" marL="0" marR="15875" rtl="0" algn="ctr">
                        <a:lnSpc>
                          <a:spcPct val="100000"/>
                        </a:lnSpc>
                        <a:spcBef>
                          <a:spcPts val="0"/>
                        </a:spcBef>
                        <a:spcAft>
                          <a:spcPts val="0"/>
                        </a:spcAft>
                        <a:buNone/>
                      </a:pPr>
                      <a:r>
                        <a:rPr lang="en" sz="1100" u="none" cap="none" strike="noStrike">
                          <a:latin typeface="Open Sans"/>
                          <a:ea typeface="Open Sans"/>
                          <a:cs typeface="Open Sans"/>
                          <a:sym typeface="Open Sans"/>
                        </a:rPr>
                        <a:t>M02</a:t>
                      </a:r>
                      <a:endParaRPr sz="1050" u="none" cap="none" strike="noStrike">
                        <a:latin typeface="Open Sans"/>
                        <a:ea typeface="Open Sans"/>
                        <a:cs typeface="Open Sans"/>
                        <a:sym typeface="Open Sans"/>
                      </a:endParaRPr>
                    </a:p>
                  </a:txBody>
                  <a:tcPr marT="0" marB="0" marR="68575" marL="68575" anchor="ctr"/>
                </a:tc>
                <a:tc>
                  <a:txBody>
                    <a:bodyPr/>
                    <a:lstStyle/>
                    <a:p>
                      <a:pPr indent="0" lvl="0" marL="29844" marR="0" rtl="0" algn="ctr">
                        <a:lnSpc>
                          <a:spcPct val="100000"/>
                        </a:lnSpc>
                        <a:spcBef>
                          <a:spcPts val="0"/>
                        </a:spcBef>
                        <a:spcAft>
                          <a:spcPts val="0"/>
                        </a:spcAft>
                        <a:buNone/>
                      </a:pPr>
                      <a:r>
                        <a:rPr lang="en" sz="1100" u="none" cap="none" strike="noStrike">
                          <a:latin typeface="Open Sans"/>
                          <a:ea typeface="Open Sans"/>
                          <a:cs typeface="Open Sans"/>
                          <a:sym typeface="Open Sans"/>
                        </a:rPr>
                        <a:t>Design Phase</a:t>
                      </a:r>
                      <a:endParaRPr sz="1050" u="none" cap="none" strike="noStrike">
                        <a:latin typeface="Open Sans"/>
                        <a:ea typeface="Open Sans"/>
                        <a:cs typeface="Open Sans"/>
                        <a:sym typeface="Open Sans"/>
                      </a:endParaRPr>
                    </a:p>
                  </a:txBody>
                  <a:tcPr marT="0" marB="0" marR="68575" marL="68575" anchor="ctr"/>
                </a:tc>
                <a:tc>
                  <a:txBody>
                    <a:bodyPr/>
                    <a:lstStyle/>
                    <a:p>
                      <a:pPr indent="0" lvl="0" marL="0" marR="683895" rtl="0" algn="ctr">
                        <a:lnSpc>
                          <a:spcPct val="100000"/>
                        </a:lnSpc>
                        <a:spcBef>
                          <a:spcPts val="0"/>
                        </a:spcBef>
                        <a:spcAft>
                          <a:spcPts val="0"/>
                        </a:spcAft>
                        <a:buNone/>
                      </a:pPr>
                      <a:r>
                        <a:rPr lang="en" sz="1100" u="none" cap="none" strike="noStrike">
                          <a:latin typeface="Open Sans"/>
                          <a:ea typeface="Open Sans"/>
                          <a:cs typeface="Open Sans"/>
                          <a:sym typeface="Open Sans"/>
                        </a:rPr>
                        <a:t>$25,344</a:t>
                      </a:r>
                      <a:endParaRPr sz="1050" u="none" cap="none" strike="noStrike">
                        <a:latin typeface="Open Sans"/>
                        <a:ea typeface="Open Sans"/>
                        <a:cs typeface="Open Sans"/>
                        <a:sym typeface="Open Sans"/>
                      </a:endParaRPr>
                    </a:p>
                  </a:txBody>
                  <a:tcPr marT="0" marB="0" marR="68575" marL="68575" anchor="ctr"/>
                </a:tc>
              </a:tr>
              <a:tr h="334075">
                <a:tc>
                  <a:txBody>
                    <a:bodyPr/>
                    <a:lstStyle/>
                    <a:p>
                      <a:pPr indent="0" lvl="0" marL="0" marR="15875" rtl="0" algn="ctr">
                        <a:lnSpc>
                          <a:spcPct val="100000"/>
                        </a:lnSpc>
                        <a:spcBef>
                          <a:spcPts val="0"/>
                        </a:spcBef>
                        <a:spcAft>
                          <a:spcPts val="0"/>
                        </a:spcAft>
                        <a:buNone/>
                      </a:pPr>
                      <a:r>
                        <a:rPr lang="en" sz="1100" u="none" cap="none" strike="noStrike">
                          <a:latin typeface="Open Sans"/>
                          <a:ea typeface="Open Sans"/>
                          <a:cs typeface="Open Sans"/>
                          <a:sym typeface="Open Sans"/>
                        </a:rPr>
                        <a:t>M03</a:t>
                      </a:r>
                      <a:endParaRPr sz="1050" u="none" cap="none" strike="noStrike">
                        <a:latin typeface="Open Sans"/>
                        <a:ea typeface="Open Sans"/>
                        <a:cs typeface="Open Sans"/>
                        <a:sym typeface="Open Sans"/>
                      </a:endParaRPr>
                    </a:p>
                  </a:txBody>
                  <a:tcPr marT="0" marB="0" marR="68575" marL="68575" anchor="ctr"/>
                </a:tc>
                <a:tc>
                  <a:txBody>
                    <a:bodyPr/>
                    <a:lstStyle/>
                    <a:p>
                      <a:pPr indent="0" lvl="0" marL="29844" marR="0" rtl="0" algn="ctr">
                        <a:lnSpc>
                          <a:spcPct val="100000"/>
                        </a:lnSpc>
                        <a:spcBef>
                          <a:spcPts val="0"/>
                        </a:spcBef>
                        <a:spcAft>
                          <a:spcPts val="0"/>
                        </a:spcAft>
                        <a:buNone/>
                      </a:pPr>
                      <a:r>
                        <a:rPr lang="en" sz="1100" u="none" cap="none" strike="noStrike">
                          <a:latin typeface="Open Sans"/>
                          <a:ea typeface="Open Sans"/>
                          <a:cs typeface="Open Sans"/>
                          <a:sym typeface="Open Sans"/>
                        </a:rPr>
                        <a:t>Development Phase</a:t>
                      </a:r>
                      <a:endParaRPr sz="1050" u="none" cap="none" strike="noStrike">
                        <a:latin typeface="Open Sans"/>
                        <a:ea typeface="Open Sans"/>
                        <a:cs typeface="Open Sans"/>
                        <a:sym typeface="Open Sans"/>
                      </a:endParaRPr>
                    </a:p>
                  </a:txBody>
                  <a:tcPr marT="0" marB="0" marR="68575" marL="68575" anchor="ctr"/>
                </a:tc>
                <a:tc>
                  <a:txBody>
                    <a:bodyPr/>
                    <a:lstStyle/>
                    <a:p>
                      <a:pPr indent="0" lvl="0" marL="0" marR="683895" rtl="0" algn="ctr">
                        <a:lnSpc>
                          <a:spcPct val="100000"/>
                        </a:lnSpc>
                        <a:spcBef>
                          <a:spcPts val="0"/>
                        </a:spcBef>
                        <a:spcAft>
                          <a:spcPts val="0"/>
                        </a:spcAft>
                        <a:buNone/>
                      </a:pPr>
                      <a:r>
                        <a:rPr lang="en" sz="1100" u="none" cap="none" strike="noStrike">
                          <a:latin typeface="Open Sans"/>
                          <a:ea typeface="Open Sans"/>
                          <a:cs typeface="Open Sans"/>
                          <a:sym typeface="Open Sans"/>
                        </a:rPr>
                        <a:t>$50,400</a:t>
                      </a:r>
                      <a:endParaRPr sz="1050" u="none" cap="none" strike="noStrike">
                        <a:latin typeface="Open Sans"/>
                        <a:ea typeface="Open Sans"/>
                        <a:cs typeface="Open Sans"/>
                        <a:sym typeface="Open Sans"/>
                      </a:endParaRPr>
                    </a:p>
                  </a:txBody>
                  <a:tcPr marT="0" marB="0" marR="68575" marL="68575" anchor="ctr"/>
                </a:tc>
              </a:tr>
              <a:tr h="387475">
                <a:tc>
                  <a:txBody>
                    <a:bodyPr/>
                    <a:lstStyle/>
                    <a:p>
                      <a:pPr indent="0" lvl="0" marL="0" marR="15875" rtl="0" algn="ctr">
                        <a:lnSpc>
                          <a:spcPct val="100000"/>
                        </a:lnSpc>
                        <a:spcBef>
                          <a:spcPts val="0"/>
                        </a:spcBef>
                        <a:spcAft>
                          <a:spcPts val="0"/>
                        </a:spcAft>
                        <a:buNone/>
                      </a:pPr>
                      <a:r>
                        <a:rPr lang="en" sz="1100" u="none" cap="none" strike="noStrike">
                          <a:latin typeface="Open Sans"/>
                          <a:ea typeface="Open Sans"/>
                          <a:cs typeface="Open Sans"/>
                          <a:sym typeface="Open Sans"/>
                        </a:rPr>
                        <a:t>M04</a:t>
                      </a:r>
                      <a:endParaRPr sz="1050" u="none" cap="none" strike="noStrike">
                        <a:latin typeface="Open Sans"/>
                        <a:ea typeface="Open Sans"/>
                        <a:cs typeface="Open Sans"/>
                        <a:sym typeface="Open Sans"/>
                      </a:endParaRPr>
                    </a:p>
                  </a:txBody>
                  <a:tcPr marT="0" marB="0" marR="68575" marL="68575" anchor="ctr"/>
                </a:tc>
                <a:tc>
                  <a:txBody>
                    <a:bodyPr/>
                    <a:lstStyle/>
                    <a:p>
                      <a:pPr indent="0" lvl="0" marL="29844" marR="0" rtl="0" algn="ctr">
                        <a:lnSpc>
                          <a:spcPct val="100000"/>
                        </a:lnSpc>
                        <a:spcBef>
                          <a:spcPts val="0"/>
                        </a:spcBef>
                        <a:spcAft>
                          <a:spcPts val="0"/>
                        </a:spcAft>
                        <a:buNone/>
                      </a:pPr>
                      <a:r>
                        <a:rPr lang="en" sz="1100" u="none" cap="none" strike="noStrike">
                          <a:latin typeface="Open Sans"/>
                          <a:ea typeface="Open Sans"/>
                          <a:cs typeface="Open Sans"/>
                          <a:sym typeface="Open Sans"/>
                        </a:rPr>
                        <a:t>Testing Phase</a:t>
                      </a:r>
                      <a:endParaRPr sz="1050" u="none" cap="none" strike="noStrike">
                        <a:latin typeface="Open Sans"/>
                        <a:ea typeface="Open Sans"/>
                        <a:cs typeface="Open Sans"/>
                        <a:sym typeface="Open Sans"/>
                      </a:endParaRPr>
                    </a:p>
                  </a:txBody>
                  <a:tcPr marT="0" marB="0" marR="68575" marL="68575" anchor="ctr"/>
                </a:tc>
                <a:tc>
                  <a:txBody>
                    <a:bodyPr/>
                    <a:lstStyle/>
                    <a:p>
                      <a:pPr indent="0" lvl="0" marL="0" marR="683895" rtl="0" algn="ctr">
                        <a:lnSpc>
                          <a:spcPct val="100000"/>
                        </a:lnSpc>
                        <a:spcBef>
                          <a:spcPts val="0"/>
                        </a:spcBef>
                        <a:spcAft>
                          <a:spcPts val="0"/>
                        </a:spcAft>
                        <a:buNone/>
                      </a:pPr>
                      <a:r>
                        <a:rPr lang="en" sz="1100" u="none" cap="none" strike="noStrike">
                          <a:latin typeface="Open Sans"/>
                          <a:ea typeface="Open Sans"/>
                          <a:cs typeface="Open Sans"/>
                          <a:sym typeface="Open Sans"/>
                        </a:rPr>
                        <a:t>$49,008</a:t>
                      </a:r>
                      <a:endParaRPr sz="1050" u="none" cap="none" strike="noStrike">
                        <a:latin typeface="Open Sans"/>
                        <a:ea typeface="Open Sans"/>
                        <a:cs typeface="Open Sans"/>
                        <a:sym typeface="Open Sans"/>
                      </a:endParaRPr>
                    </a:p>
                  </a:txBody>
                  <a:tcPr marT="0" marB="0" marR="68575" marL="68575" anchor="ctr"/>
                </a:tc>
              </a:tr>
              <a:tr h="363375">
                <a:tc>
                  <a:txBody>
                    <a:bodyPr/>
                    <a:lstStyle/>
                    <a:p>
                      <a:pPr indent="0" lvl="0" marL="0" marR="15875" rtl="0" algn="ctr">
                        <a:lnSpc>
                          <a:spcPct val="100000"/>
                        </a:lnSpc>
                        <a:spcBef>
                          <a:spcPts val="0"/>
                        </a:spcBef>
                        <a:spcAft>
                          <a:spcPts val="0"/>
                        </a:spcAft>
                        <a:buNone/>
                      </a:pPr>
                      <a:r>
                        <a:rPr lang="en" sz="1100" u="none" cap="none" strike="noStrike">
                          <a:latin typeface="Open Sans"/>
                          <a:ea typeface="Open Sans"/>
                          <a:cs typeface="Open Sans"/>
                          <a:sym typeface="Open Sans"/>
                        </a:rPr>
                        <a:t>M05</a:t>
                      </a:r>
                      <a:endParaRPr sz="1050" u="none" cap="none" strike="noStrike">
                        <a:latin typeface="Open Sans"/>
                        <a:ea typeface="Open Sans"/>
                        <a:cs typeface="Open Sans"/>
                        <a:sym typeface="Open Sans"/>
                      </a:endParaRPr>
                    </a:p>
                  </a:txBody>
                  <a:tcPr marT="0" marB="0" marR="68575" marL="68575" anchor="ctr"/>
                </a:tc>
                <a:tc>
                  <a:txBody>
                    <a:bodyPr/>
                    <a:lstStyle/>
                    <a:p>
                      <a:pPr indent="0" lvl="0" marL="29844" marR="0" rtl="0" algn="ctr">
                        <a:lnSpc>
                          <a:spcPct val="100000"/>
                        </a:lnSpc>
                        <a:spcBef>
                          <a:spcPts val="0"/>
                        </a:spcBef>
                        <a:spcAft>
                          <a:spcPts val="0"/>
                        </a:spcAft>
                        <a:buNone/>
                      </a:pPr>
                      <a:r>
                        <a:rPr lang="en" sz="1100" u="none" cap="none" strike="noStrike">
                          <a:latin typeface="Open Sans"/>
                          <a:ea typeface="Open Sans"/>
                          <a:cs typeface="Open Sans"/>
                          <a:sym typeface="Open Sans"/>
                        </a:rPr>
                        <a:t>Deployment Phase</a:t>
                      </a:r>
                      <a:endParaRPr sz="1050" u="none" cap="none" strike="noStrike">
                        <a:latin typeface="Open Sans"/>
                        <a:ea typeface="Open Sans"/>
                        <a:cs typeface="Open Sans"/>
                        <a:sym typeface="Open Sans"/>
                      </a:endParaRPr>
                    </a:p>
                  </a:txBody>
                  <a:tcPr marT="0" marB="0" marR="68575" marL="68575" anchor="ctr"/>
                </a:tc>
                <a:tc>
                  <a:txBody>
                    <a:bodyPr/>
                    <a:lstStyle/>
                    <a:p>
                      <a:pPr indent="0" lvl="0" marL="0" marR="683895" rtl="0" algn="ctr">
                        <a:lnSpc>
                          <a:spcPct val="100000"/>
                        </a:lnSpc>
                        <a:spcBef>
                          <a:spcPts val="0"/>
                        </a:spcBef>
                        <a:spcAft>
                          <a:spcPts val="0"/>
                        </a:spcAft>
                        <a:buNone/>
                      </a:pPr>
                      <a:r>
                        <a:rPr lang="en" sz="1100" u="none" cap="none" strike="noStrike">
                          <a:latin typeface="Open Sans"/>
                          <a:ea typeface="Open Sans"/>
                          <a:cs typeface="Open Sans"/>
                          <a:sym typeface="Open Sans"/>
                        </a:rPr>
                        <a:t>$2,208</a:t>
                      </a:r>
                      <a:endParaRPr sz="1050" u="none" cap="none" strike="noStrike">
                        <a:latin typeface="Open Sans"/>
                        <a:ea typeface="Open Sans"/>
                        <a:cs typeface="Open Sans"/>
                        <a:sym typeface="Open Sans"/>
                      </a:endParaRPr>
                    </a:p>
                  </a:txBody>
                  <a:tcPr marT="0" marB="0" marR="68575" marL="68575" anchor="ctr"/>
                </a:tc>
              </a:tr>
              <a:tr h="339925">
                <a:tc gridSpan="2">
                  <a:txBody>
                    <a:bodyPr/>
                    <a:lstStyle/>
                    <a:p>
                      <a:pPr indent="0" lvl="0" marL="929639" marR="955675" rtl="0" algn="ctr">
                        <a:lnSpc>
                          <a:spcPct val="100000"/>
                        </a:lnSpc>
                        <a:spcBef>
                          <a:spcPts val="0"/>
                        </a:spcBef>
                        <a:spcAft>
                          <a:spcPts val="0"/>
                        </a:spcAft>
                        <a:buNone/>
                      </a:pPr>
                      <a:r>
                        <a:rPr lang="en" sz="1100" u="none" cap="none" strike="noStrike">
                          <a:latin typeface="Open Sans"/>
                          <a:ea typeface="Open Sans"/>
                          <a:cs typeface="Open Sans"/>
                          <a:sym typeface="Open Sans"/>
                        </a:rPr>
                        <a:t>Total</a:t>
                      </a:r>
                      <a:endParaRPr sz="1050" u="none" cap="none" strike="noStrike">
                        <a:latin typeface="Open Sans"/>
                        <a:ea typeface="Open Sans"/>
                        <a:cs typeface="Open Sans"/>
                        <a:sym typeface="Open Sans"/>
                      </a:endParaRPr>
                    </a:p>
                  </a:txBody>
                  <a:tcPr marT="0" marB="0" marR="68575" marL="68575" anchor="ctr"/>
                </a:tc>
                <a:tc hMerge="1"/>
                <a:tc>
                  <a:txBody>
                    <a:bodyPr/>
                    <a:lstStyle/>
                    <a:p>
                      <a:pPr indent="0" lvl="0" marL="0" marR="683895" rtl="0" algn="ctr">
                        <a:lnSpc>
                          <a:spcPct val="100000"/>
                        </a:lnSpc>
                        <a:spcBef>
                          <a:spcPts val="0"/>
                        </a:spcBef>
                        <a:spcAft>
                          <a:spcPts val="0"/>
                        </a:spcAft>
                        <a:buNone/>
                      </a:pPr>
                      <a:r>
                        <a:rPr b="1" lang="en" sz="1100" u="none" cap="none" strike="noStrike">
                          <a:latin typeface="Open Sans"/>
                          <a:ea typeface="Open Sans"/>
                          <a:cs typeface="Open Sans"/>
                          <a:sym typeface="Open Sans"/>
                        </a:rPr>
                        <a:t>$462,480</a:t>
                      </a:r>
                      <a:endParaRPr b="1" sz="1050" u="none" cap="none" strike="noStrike">
                        <a:latin typeface="Open Sans"/>
                        <a:ea typeface="Open Sans"/>
                        <a:cs typeface="Open Sans"/>
                        <a:sym typeface="Open Sans"/>
                      </a:endParaRPr>
                    </a:p>
                  </a:txBody>
                  <a:tcPr marT="0" marB="0" marR="68575" marL="68575" anchor="ct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2"/>
          <p:cNvSpPr txBox="1"/>
          <p:nvPr>
            <p:ph type="title"/>
          </p:nvPr>
        </p:nvSpPr>
        <p:spPr>
          <a:xfrm>
            <a:off x="509550" y="1423875"/>
            <a:ext cx="8124900" cy="179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4800"/>
              <a:buFont typeface="Lato"/>
              <a:buNone/>
            </a:pPr>
            <a:r>
              <a:rPr lang="en">
                <a:latin typeface="Roboto Slab"/>
                <a:ea typeface="Roboto Slab"/>
                <a:cs typeface="Roboto Slab"/>
                <a:sym typeface="Roboto Slab"/>
              </a:rPr>
              <a:t>Work Breakdown Structure</a:t>
            </a:r>
            <a:endParaRPr>
              <a:latin typeface="Roboto Slab"/>
              <a:ea typeface="Roboto Slab"/>
              <a:cs typeface="Roboto Slab"/>
              <a:sym typeface="Roboto Slab"/>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54" name="Shape 254"/>
        <p:cNvGrpSpPr/>
        <p:nvPr/>
      </p:nvGrpSpPr>
      <p:grpSpPr>
        <a:xfrm>
          <a:off x="0" y="0"/>
          <a:ext cx="0" cy="0"/>
          <a:chOff x="0" y="0"/>
          <a:chExt cx="0" cy="0"/>
        </a:xfrm>
      </p:grpSpPr>
      <p:sp>
        <p:nvSpPr>
          <p:cNvPr id="255" name="Google Shape;255;p10"/>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t/>
            </a:r>
            <a:endParaRPr/>
          </a:p>
        </p:txBody>
      </p:sp>
      <p:pic>
        <p:nvPicPr>
          <p:cNvPr id="256" name="Google Shape;256;p10"/>
          <p:cNvPicPr preferRelativeResize="0"/>
          <p:nvPr/>
        </p:nvPicPr>
        <p:blipFill rotWithShape="1">
          <a:blip r:embed="rId3">
            <a:alphaModFix/>
          </a:blip>
          <a:srcRect b="0" l="0" r="0" t="0"/>
          <a:stretch/>
        </p:blipFill>
        <p:spPr>
          <a:xfrm>
            <a:off x="0" y="0"/>
            <a:ext cx="9144000" cy="5143499"/>
          </a:xfrm>
          <a:prstGeom prst="rect">
            <a:avLst/>
          </a:prstGeom>
          <a:noFill/>
          <a:ln>
            <a:noFill/>
          </a:ln>
        </p:spPr>
      </p:pic>
      <p:sp>
        <p:nvSpPr>
          <p:cNvPr id="257" name="Google Shape;257;p10"/>
          <p:cNvSpPr txBox="1"/>
          <p:nvPr/>
        </p:nvSpPr>
        <p:spPr>
          <a:xfrm>
            <a:off x="6057100" y="3850500"/>
            <a:ext cx="2856000" cy="102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Open Sans"/>
                <a:ea typeface="Open Sans"/>
                <a:cs typeface="Open Sans"/>
                <a:sym typeface="Open Sans"/>
              </a:rPr>
              <a:t>https://miro.com/welcomeonboard/oNTChmXBZ4XEjUy1DTsiPPSysnVZBKAO8ffojktVzJgL3lPWvx7aIJSzGa1dZC4L</a:t>
            </a:r>
            <a:endParaRPr b="0" i="0" sz="1300" u="none" cap="none" strike="noStrike">
              <a:solidFill>
                <a:srgbClr val="000000"/>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61" name="Shape 261"/>
        <p:cNvGrpSpPr/>
        <p:nvPr/>
      </p:nvGrpSpPr>
      <p:grpSpPr>
        <a:xfrm>
          <a:off x="0" y="0"/>
          <a:ext cx="0" cy="0"/>
          <a:chOff x="0" y="0"/>
          <a:chExt cx="0" cy="0"/>
        </a:xfrm>
      </p:grpSpPr>
      <p:pic>
        <p:nvPicPr>
          <p:cNvPr id="262" name="Google Shape;262;p11"/>
          <p:cNvPicPr preferRelativeResize="0"/>
          <p:nvPr/>
        </p:nvPicPr>
        <p:blipFill rotWithShape="1">
          <a:blip r:embed="rId3">
            <a:alphaModFix/>
          </a:blip>
          <a:srcRect b="0" l="11323" r="0" t="0"/>
          <a:stretch/>
        </p:blipFill>
        <p:spPr>
          <a:xfrm>
            <a:off x="-1" y="0"/>
            <a:ext cx="1412200" cy="5143501"/>
          </a:xfrm>
          <a:prstGeom prst="rect">
            <a:avLst/>
          </a:prstGeom>
          <a:noFill/>
          <a:ln>
            <a:noFill/>
          </a:ln>
        </p:spPr>
      </p:pic>
      <p:pic>
        <p:nvPicPr>
          <p:cNvPr id="263" name="Google Shape;263;p11"/>
          <p:cNvPicPr preferRelativeResize="0"/>
          <p:nvPr/>
        </p:nvPicPr>
        <p:blipFill rotWithShape="1">
          <a:blip r:embed="rId4">
            <a:alphaModFix/>
          </a:blip>
          <a:srcRect b="0" l="0" r="0" t="0"/>
          <a:stretch/>
        </p:blipFill>
        <p:spPr>
          <a:xfrm>
            <a:off x="2381700" y="0"/>
            <a:ext cx="1432957" cy="5143499"/>
          </a:xfrm>
          <a:prstGeom prst="rect">
            <a:avLst/>
          </a:prstGeom>
          <a:noFill/>
          <a:ln>
            <a:noFill/>
          </a:ln>
        </p:spPr>
      </p:pic>
      <p:pic>
        <p:nvPicPr>
          <p:cNvPr id="264" name="Google Shape;264;p11"/>
          <p:cNvPicPr preferRelativeResize="0"/>
          <p:nvPr/>
        </p:nvPicPr>
        <p:blipFill rotWithShape="1">
          <a:blip r:embed="rId5">
            <a:alphaModFix/>
          </a:blip>
          <a:srcRect b="0" l="0" r="2391" t="0"/>
          <a:stretch/>
        </p:blipFill>
        <p:spPr>
          <a:xfrm>
            <a:off x="7476150" y="0"/>
            <a:ext cx="1667850" cy="5143500"/>
          </a:xfrm>
          <a:prstGeom prst="rect">
            <a:avLst/>
          </a:prstGeom>
          <a:noFill/>
          <a:ln>
            <a:noFill/>
          </a:ln>
        </p:spPr>
      </p:pic>
      <p:pic>
        <p:nvPicPr>
          <p:cNvPr id="265" name="Google Shape;265;p11"/>
          <p:cNvPicPr preferRelativeResize="0"/>
          <p:nvPr/>
        </p:nvPicPr>
        <p:blipFill rotWithShape="1">
          <a:blip r:embed="rId6">
            <a:alphaModFix/>
          </a:blip>
          <a:srcRect b="0" l="0" r="0" t="0"/>
          <a:stretch/>
        </p:blipFill>
        <p:spPr>
          <a:xfrm>
            <a:off x="4933850" y="0"/>
            <a:ext cx="1624263"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69" name="Shape 269"/>
        <p:cNvGrpSpPr/>
        <p:nvPr/>
      </p:nvGrpSpPr>
      <p:grpSpPr>
        <a:xfrm>
          <a:off x="0" y="0"/>
          <a:ext cx="0" cy="0"/>
          <a:chOff x="0" y="0"/>
          <a:chExt cx="0" cy="0"/>
        </a:xfrm>
      </p:grpSpPr>
      <p:pic>
        <p:nvPicPr>
          <p:cNvPr id="270" name="Google Shape;270;p12"/>
          <p:cNvPicPr preferRelativeResize="0"/>
          <p:nvPr/>
        </p:nvPicPr>
        <p:blipFill rotWithShape="1">
          <a:blip r:embed="rId3">
            <a:alphaModFix/>
          </a:blip>
          <a:srcRect b="0" l="0" r="0" t="0"/>
          <a:stretch/>
        </p:blipFill>
        <p:spPr>
          <a:xfrm>
            <a:off x="1606006" y="0"/>
            <a:ext cx="5982739"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g8a3f303f52_0_21"/>
          <p:cNvSpPr txBox="1"/>
          <p:nvPr>
            <p:ph type="title"/>
          </p:nvPr>
        </p:nvSpPr>
        <p:spPr>
          <a:xfrm>
            <a:off x="509550" y="1423875"/>
            <a:ext cx="8124900" cy="179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4800"/>
              <a:buFont typeface="Lato"/>
              <a:buNone/>
            </a:pPr>
            <a:r>
              <a:rPr lang="en">
                <a:latin typeface="Roboto Slab"/>
                <a:ea typeface="Roboto Slab"/>
                <a:cs typeface="Roboto Slab"/>
                <a:sym typeface="Roboto Slab"/>
              </a:rPr>
              <a:t>Risk Mangement Plan</a:t>
            </a:r>
            <a:endParaRPr>
              <a:latin typeface="Roboto Slab"/>
              <a:ea typeface="Roboto Slab"/>
              <a:cs typeface="Roboto Slab"/>
              <a:sym typeface="Roboto Slab"/>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33"/>
          <p:cNvSpPr txBox="1"/>
          <p:nvPr>
            <p:ph idx="1" type="body"/>
          </p:nvPr>
        </p:nvSpPr>
        <p:spPr>
          <a:xfrm>
            <a:off x="352746" y="574986"/>
            <a:ext cx="8438508" cy="3993528"/>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Arial"/>
              <a:buChar char="•"/>
            </a:pPr>
            <a:r>
              <a:rPr lang="en" sz="1200">
                <a:solidFill>
                  <a:srgbClr val="030505"/>
                </a:solidFill>
                <a:latin typeface="Open Sans"/>
                <a:ea typeface="Open Sans"/>
                <a:cs typeface="Open Sans"/>
                <a:sym typeface="Open Sans"/>
              </a:rPr>
              <a:t>A risk is any unexpected event that may or may not have an adverse impact on the project. A risk may affect people, processes, technology, and resources. For instance, currently, corona virus has affected the better part of the world and due to this people are forced to work from home which has led to decrease in productivity in majority of the projects. Other examples could be a key resource leaving the project midway, or a key product component being on backorder.</a:t>
            </a:r>
            <a:endParaRPr/>
          </a:p>
          <a:p>
            <a:pPr indent="0" lvl="0" marL="114300" rtl="0" algn="l">
              <a:lnSpc>
                <a:spcPct val="115000"/>
              </a:lnSpc>
              <a:spcBef>
                <a:spcPts val="0"/>
              </a:spcBef>
              <a:spcAft>
                <a:spcPts val="0"/>
              </a:spcAft>
              <a:buSzPts val="1800"/>
              <a:buNone/>
            </a:pPr>
            <a:r>
              <a:t/>
            </a:r>
            <a:endParaRPr sz="1200">
              <a:solidFill>
                <a:srgbClr val="030505"/>
              </a:solidFill>
              <a:latin typeface="Open Sans"/>
              <a:ea typeface="Open Sans"/>
              <a:cs typeface="Open Sans"/>
              <a:sym typeface="Open Sans"/>
            </a:endParaRPr>
          </a:p>
          <a:p>
            <a:pPr indent="-342900" lvl="0" marL="457200" rtl="0" algn="l">
              <a:lnSpc>
                <a:spcPct val="115000"/>
              </a:lnSpc>
              <a:spcBef>
                <a:spcPts val="0"/>
              </a:spcBef>
              <a:spcAft>
                <a:spcPts val="0"/>
              </a:spcAft>
              <a:buSzPts val="1800"/>
              <a:buFont typeface="Arial"/>
              <a:buChar char="•"/>
            </a:pPr>
            <a:r>
              <a:rPr lang="en" sz="1200">
                <a:solidFill>
                  <a:srgbClr val="030505"/>
                </a:solidFill>
                <a:latin typeface="Open Sans"/>
                <a:ea typeface="Open Sans"/>
                <a:cs typeface="Open Sans"/>
                <a:sym typeface="Open Sans"/>
              </a:rPr>
              <a:t> For determining a risk, we must consider following five elements: risk event (what might happen to affect your project?), risk timeframe (when is it likely to happen?), probability (what’s are the chances of it happening?) impact (what’s the expected outcome?), factors (what events might forewarn or trigger the risk event?). Preparing a risk assessment to get a better understanding of the kinds of risks your project is facing and its possible consequences is the responsibility of the project manager.</a:t>
            </a:r>
            <a:endParaRPr/>
          </a:p>
          <a:p>
            <a:pPr indent="0" lvl="0" marL="114300" rtl="0" algn="l">
              <a:lnSpc>
                <a:spcPct val="115000"/>
              </a:lnSpc>
              <a:spcBef>
                <a:spcPts val="0"/>
              </a:spcBef>
              <a:spcAft>
                <a:spcPts val="0"/>
              </a:spcAft>
              <a:buSzPts val="1800"/>
              <a:buNone/>
            </a:pPr>
            <a:r>
              <a:rPr lang="en" sz="1200">
                <a:solidFill>
                  <a:srgbClr val="030505"/>
                </a:solidFill>
                <a:latin typeface="Open Sans"/>
                <a:ea typeface="Open Sans"/>
                <a:cs typeface="Open Sans"/>
                <a:sym typeface="Open Sans"/>
              </a:rPr>
              <a:t> </a:t>
            </a:r>
            <a:endParaRPr/>
          </a:p>
          <a:p>
            <a:pPr indent="-342900" lvl="0" marL="457200" rtl="0" algn="l">
              <a:lnSpc>
                <a:spcPct val="115000"/>
              </a:lnSpc>
              <a:spcBef>
                <a:spcPts val="0"/>
              </a:spcBef>
              <a:spcAft>
                <a:spcPts val="0"/>
              </a:spcAft>
              <a:buSzPts val="1800"/>
              <a:buFont typeface="Arial"/>
              <a:buChar char="•"/>
            </a:pPr>
            <a:r>
              <a:rPr lang="en" sz="1200">
                <a:solidFill>
                  <a:srgbClr val="030505"/>
                </a:solidFill>
                <a:latin typeface="Open Sans"/>
                <a:ea typeface="Open Sans"/>
                <a:cs typeface="Open Sans"/>
                <a:sym typeface="Open Sans"/>
              </a:rPr>
              <a:t>Desired Solutions has a risk management plan which is depicted by the flowchart below. We carefully examine each work package to identify the potential risks, analyze them and treat them in advance if necessary. Say for instance if we are aware that a resource (senior developer) in the development team might take leave during the development phase of the project we might train two junior developers well in advance, or we could hire a new senior developer.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pic>
        <p:nvPicPr>
          <p:cNvPr id="285" name="Google Shape;285;p34"/>
          <p:cNvPicPr preferRelativeResize="0"/>
          <p:nvPr/>
        </p:nvPicPr>
        <p:blipFill rotWithShape="1">
          <a:blip r:embed="rId3">
            <a:alphaModFix/>
          </a:blip>
          <a:srcRect b="0" l="0" r="0" t="0"/>
          <a:stretch/>
        </p:blipFill>
        <p:spPr>
          <a:xfrm>
            <a:off x="1597279" y="281748"/>
            <a:ext cx="5949441" cy="458000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pic>
        <p:nvPicPr>
          <p:cNvPr id="65" name="Google Shape;65;p2"/>
          <p:cNvPicPr preferRelativeResize="0"/>
          <p:nvPr/>
        </p:nvPicPr>
        <p:blipFill rotWithShape="1">
          <a:blip r:embed="rId3">
            <a:alphaModFix/>
          </a:blip>
          <a:srcRect b="0" l="0" r="0" t="0"/>
          <a:stretch/>
        </p:blipFill>
        <p:spPr>
          <a:xfrm>
            <a:off x="554550" y="1023375"/>
            <a:ext cx="3467100" cy="1304925"/>
          </a:xfrm>
          <a:prstGeom prst="rect">
            <a:avLst/>
          </a:prstGeom>
          <a:noFill/>
          <a:ln>
            <a:noFill/>
          </a:ln>
        </p:spPr>
      </p:pic>
      <p:sp>
        <p:nvSpPr>
          <p:cNvPr id="66" name="Google Shape;66;p2"/>
          <p:cNvSpPr txBox="1"/>
          <p:nvPr>
            <p:ph idx="1" type="subTitle"/>
          </p:nvPr>
        </p:nvSpPr>
        <p:spPr>
          <a:xfrm>
            <a:off x="265500" y="2880575"/>
            <a:ext cx="4045200" cy="713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rPr b="1" lang="en" sz="2900">
                <a:latin typeface="Roboto Slab"/>
                <a:ea typeface="Roboto Slab"/>
                <a:cs typeface="Roboto Slab"/>
                <a:sym typeface="Roboto Slab"/>
              </a:rPr>
              <a:t>Dallas AutoParts LLC</a:t>
            </a:r>
            <a:endParaRPr b="1" sz="2900">
              <a:latin typeface="Roboto Slab"/>
              <a:ea typeface="Roboto Slab"/>
              <a:cs typeface="Roboto Slab"/>
              <a:sym typeface="Roboto Slab"/>
            </a:endParaRPr>
          </a:p>
        </p:txBody>
      </p:sp>
      <p:sp>
        <p:nvSpPr>
          <p:cNvPr id="67" name="Google Shape;67;p2"/>
          <p:cNvSpPr txBox="1"/>
          <p:nvPr>
            <p:ph idx="2" type="body"/>
          </p:nvPr>
        </p:nvSpPr>
        <p:spPr>
          <a:xfrm>
            <a:off x="4960725" y="575625"/>
            <a:ext cx="3837000" cy="3754200"/>
          </a:xfrm>
          <a:prstGeom prst="rect">
            <a:avLst/>
          </a:prstGeom>
          <a:noFill/>
          <a:ln>
            <a:noFill/>
          </a:ln>
        </p:spPr>
        <p:txBody>
          <a:bodyPr anchorCtr="0" anchor="ctr" bIns="91425" lIns="91425" spcFirstLastPara="1" rIns="91425" wrap="square" tIns="91425">
            <a:noAutofit/>
          </a:bodyPr>
          <a:lstStyle/>
          <a:p>
            <a:pPr indent="0" lvl="0" marL="0" marR="73660" rtl="0" algn="l">
              <a:lnSpc>
                <a:spcPct val="113750"/>
              </a:lnSpc>
              <a:spcBef>
                <a:spcPts val="5"/>
              </a:spcBef>
              <a:spcAft>
                <a:spcPts val="0"/>
              </a:spcAft>
              <a:buSzPts val="1800"/>
              <a:buNone/>
            </a:pPr>
            <a:r>
              <a:rPr b="1" lang="en" sz="1400" u="sng">
                <a:solidFill>
                  <a:srgbClr val="FFFFFF"/>
                </a:solidFill>
                <a:latin typeface="Roboto Slab"/>
                <a:ea typeface="Roboto Slab"/>
                <a:cs typeface="Roboto Slab"/>
                <a:sym typeface="Roboto Slab"/>
              </a:rPr>
              <a:t>Goal:</a:t>
            </a:r>
            <a:r>
              <a:rPr b="1" lang="en" sz="1400">
                <a:solidFill>
                  <a:srgbClr val="FFFFFF"/>
                </a:solidFill>
                <a:latin typeface="Roboto Slab"/>
                <a:ea typeface="Roboto Slab"/>
                <a:cs typeface="Roboto Slab"/>
                <a:sym typeface="Roboto Slab"/>
              </a:rPr>
              <a:t> </a:t>
            </a:r>
            <a:r>
              <a:rPr lang="en" sz="1400">
                <a:solidFill>
                  <a:srgbClr val="FFFFFF"/>
                </a:solidFill>
                <a:latin typeface="Open Sans"/>
                <a:ea typeface="Open Sans"/>
                <a:cs typeface="Open Sans"/>
                <a:sym typeface="Open Sans"/>
              </a:rPr>
              <a:t>Develop an online marketplace to buy automobile parts via a desktop and mobile-friendly website to meet the business objectives of Dallas AutoParts LLC.</a:t>
            </a:r>
            <a:endParaRPr sz="1400">
              <a:solidFill>
                <a:srgbClr val="FFFFFF"/>
              </a:solidFill>
              <a:latin typeface="Open Sans"/>
              <a:ea typeface="Open Sans"/>
              <a:cs typeface="Open Sans"/>
              <a:sym typeface="Open Sans"/>
            </a:endParaRPr>
          </a:p>
          <a:p>
            <a:pPr indent="0" lvl="0" marL="0" marR="73660" rtl="0" algn="l">
              <a:lnSpc>
                <a:spcPct val="113750"/>
              </a:lnSpc>
              <a:spcBef>
                <a:spcPts val="5"/>
              </a:spcBef>
              <a:spcAft>
                <a:spcPts val="0"/>
              </a:spcAft>
              <a:buSzPts val="1800"/>
              <a:buNone/>
            </a:pPr>
            <a:r>
              <a:t/>
            </a:r>
            <a:endParaRPr sz="1100">
              <a:solidFill>
                <a:srgbClr val="FFFFFF"/>
              </a:solidFill>
              <a:latin typeface="Open Sans"/>
              <a:ea typeface="Open Sans"/>
              <a:cs typeface="Open Sans"/>
              <a:sym typeface="Open Sans"/>
            </a:endParaRPr>
          </a:p>
          <a:p>
            <a:pPr indent="-298450" lvl="0" marL="457200" marR="76200" rtl="0" algn="l">
              <a:lnSpc>
                <a:spcPct val="115000"/>
              </a:lnSpc>
              <a:spcBef>
                <a:spcPts val="0"/>
              </a:spcBef>
              <a:spcAft>
                <a:spcPts val="0"/>
              </a:spcAft>
              <a:buClr>
                <a:srgbClr val="FFFFFF"/>
              </a:buClr>
              <a:buSzPts val="1100"/>
              <a:buFont typeface="Open Sans"/>
              <a:buChar char="●"/>
            </a:pPr>
            <a:r>
              <a:rPr lang="en" sz="1100">
                <a:solidFill>
                  <a:srgbClr val="FFFFFF"/>
                </a:solidFill>
                <a:latin typeface="Open Sans"/>
                <a:ea typeface="Open Sans"/>
                <a:cs typeface="Open Sans"/>
                <a:sym typeface="Open Sans"/>
              </a:rPr>
              <a:t>Desired Solutions will gather the requirements, analyze, design, develop, test, deploy, and deliver the online auto parts marketplace according to the stakeholders’ requirements.</a:t>
            </a:r>
            <a:endParaRPr sz="1100">
              <a:solidFill>
                <a:srgbClr val="FFFFFF"/>
              </a:solidFill>
              <a:latin typeface="Open Sans"/>
              <a:ea typeface="Open Sans"/>
              <a:cs typeface="Open Sans"/>
              <a:sym typeface="Open Sans"/>
            </a:endParaRPr>
          </a:p>
          <a:p>
            <a:pPr indent="-298450" lvl="0" marL="457200" rtl="0" algn="l">
              <a:lnSpc>
                <a:spcPct val="115000"/>
              </a:lnSpc>
              <a:spcBef>
                <a:spcPts val="1200"/>
              </a:spcBef>
              <a:spcAft>
                <a:spcPts val="1200"/>
              </a:spcAft>
              <a:buClr>
                <a:srgbClr val="FFFFFF"/>
              </a:buClr>
              <a:buSzPts val="1100"/>
              <a:buFont typeface="Open Sans"/>
              <a:buChar char="●"/>
            </a:pPr>
            <a:r>
              <a:rPr lang="en" sz="1100">
                <a:solidFill>
                  <a:srgbClr val="FFFFFF"/>
                </a:solidFill>
                <a:latin typeface="Open Sans"/>
                <a:ea typeface="Open Sans"/>
                <a:cs typeface="Open Sans"/>
                <a:sym typeface="Open Sans"/>
              </a:rPr>
              <a:t>This platform will be easily operated, bilateral, appealing. It will meet the marketing requirements of Dallas Auto Parts LLC and will be available via any web browser.</a:t>
            </a:r>
            <a:endParaRPr sz="1100">
              <a:solidFill>
                <a:srgbClr val="FFFFFF"/>
              </a:solidFill>
              <a:latin typeface="Open Sans"/>
              <a:ea typeface="Open Sans"/>
              <a:cs typeface="Open Sans"/>
              <a:sym typeface="Open Sans"/>
            </a:endParaRPr>
          </a:p>
        </p:txBody>
      </p:sp>
      <p:sp>
        <p:nvSpPr>
          <p:cNvPr id="68" name="Google Shape;68;p2"/>
          <p:cNvSpPr txBox="1"/>
          <p:nvPr>
            <p:ph idx="1" type="subTitle"/>
          </p:nvPr>
        </p:nvSpPr>
        <p:spPr>
          <a:xfrm>
            <a:off x="1934550" y="2328300"/>
            <a:ext cx="707100" cy="486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rPr b="1" lang="en" sz="2500">
                <a:latin typeface="Roboto Slab"/>
                <a:ea typeface="Roboto Slab"/>
                <a:cs typeface="Roboto Slab"/>
                <a:sym typeface="Roboto Slab"/>
              </a:rPr>
              <a:t>+</a:t>
            </a:r>
            <a:endParaRPr b="1" sz="2500">
              <a:latin typeface="Roboto Slab"/>
              <a:ea typeface="Roboto Slab"/>
              <a:cs typeface="Roboto Slab"/>
              <a:sym typeface="Roboto Slab"/>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graphicFrame>
        <p:nvGraphicFramePr>
          <p:cNvPr id="290" name="Google Shape;290;p35"/>
          <p:cNvGraphicFramePr/>
          <p:nvPr/>
        </p:nvGraphicFramePr>
        <p:xfrm>
          <a:off x="226881" y="198540"/>
          <a:ext cx="3000000" cy="3000000"/>
        </p:xfrm>
        <a:graphic>
          <a:graphicData uri="http://schemas.openxmlformats.org/drawingml/2006/table">
            <a:tbl>
              <a:tblPr>
                <a:noFill/>
                <a:tableStyleId>{2E04D4D1-651F-40BB-AEDD-666BD5A57EF0}</a:tableStyleId>
              </a:tblPr>
              <a:tblGrid>
                <a:gridCol w="739775"/>
                <a:gridCol w="2555500"/>
                <a:gridCol w="5394950"/>
              </a:tblGrid>
              <a:tr h="237275">
                <a:tc>
                  <a:txBody>
                    <a:bodyPr/>
                    <a:lstStyle/>
                    <a:p>
                      <a:pPr indent="0" lvl="0" marL="0" marR="0" rtl="0" algn="ctr">
                        <a:lnSpc>
                          <a:spcPct val="100000"/>
                        </a:lnSpc>
                        <a:spcBef>
                          <a:spcPts val="0"/>
                        </a:spcBef>
                        <a:spcAft>
                          <a:spcPts val="0"/>
                        </a:spcAft>
                        <a:buNone/>
                      </a:pPr>
                      <a:r>
                        <a:rPr b="1" i="0" lang="en" sz="1000" u="none" cap="none" strike="noStrike">
                          <a:solidFill>
                            <a:srgbClr val="000000"/>
                          </a:solidFill>
                          <a:latin typeface="Roboto Slab"/>
                          <a:ea typeface="Roboto Slab"/>
                          <a:cs typeface="Roboto Slab"/>
                          <a:sym typeface="Roboto Slab"/>
                        </a:rPr>
                        <a:t>Sr No</a:t>
                      </a:r>
                      <a:endParaRPr b="1" sz="1050" u="none" cap="none" strike="noStrike">
                        <a:latin typeface="Roboto Slab"/>
                        <a:ea typeface="Roboto Slab"/>
                        <a:cs typeface="Roboto Slab"/>
                        <a:sym typeface="Roboto Slab"/>
                      </a:endParaRPr>
                    </a:p>
                  </a:txBody>
                  <a:tcPr marT="18175" marB="18175" marR="27250" marL="272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None/>
                      </a:pPr>
                      <a:r>
                        <a:rPr b="1" i="0" lang="en" sz="1000" u="none" cap="none" strike="noStrike">
                          <a:solidFill>
                            <a:srgbClr val="000000"/>
                          </a:solidFill>
                          <a:latin typeface="Roboto Slab"/>
                          <a:ea typeface="Roboto Slab"/>
                          <a:cs typeface="Roboto Slab"/>
                          <a:sym typeface="Roboto Slab"/>
                        </a:rPr>
                        <a:t>Flowchart Element</a:t>
                      </a:r>
                      <a:endParaRPr b="1" sz="1050" u="none" cap="none" strike="noStrike">
                        <a:latin typeface="Roboto Slab"/>
                        <a:ea typeface="Roboto Slab"/>
                        <a:cs typeface="Roboto Slab"/>
                        <a:sym typeface="Roboto Slab"/>
                      </a:endParaRPr>
                    </a:p>
                  </a:txBody>
                  <a:tcPr marT="18175" marB="18175" marR="27250" marL="272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None/>
                      </a:pPr>
                      <a:r>
                        <a:rPr b="1" i="0" lang="en" sz="1000" u="none" cap="none" strike="noStrike">
                          <a:solidFill>
                            <a:srgbClr val="000000"/>
                          </a:solidFill>
                          <a:latin typeface="Roboto Slab"/>
                          <a:ea typeface="Roboto Slab"/>
                          <a:cs typeface="Roboto Slab"/>
                          <a:sym typeface="Roboto Slab"/>
                        </a:rPr>
                        <a:t>Description</a:t>
                      </a:r>
                      <a:endParaRPr b="1" sz="1050" u="none" cap="none" strike="noStrike">
                        <a:latin typeface="Roboto Slab"/>
                        <a:ea typeface="Roboto Slab"/>
                        <a:cs typeface="Roboto Slab"/>
                        <a:sym typeface="Roboto Slab"/>
                      </a:endParaRPr>
                    </a:p>
                  </a:txBody>
                  <a:tcPr marT="18175" marB="18175" marR="27250" marL="272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dk1"/>
                    </a:solidFill>
                  </a:tcPr>
                </a:tc>
              </a:tr>
              <a:tr h="237275">
                <a:tc>
                  <a:txBody>
                    <a:bodyPr/>
                    <a:lstStyle/>
                    <a:p>
                      <a:pPr indent="0" lvl="0" marL="0" marR="0" rtl="0" algn="ctr">
                        <a:lnSpc>
                          <a:spcPct val="100000"/>
                        </a:lnSpc>
                        <a:spcBef>
                          <a:spcPts val="0"/>
                        </a:spcBef>
                        <a:spcAft>
                          <a:spcPts val="0"/>
                        </a:spcAft>
                        <a:buNone/>
                      </a:pPr>
                      <a:r>
                        <a:rPr b="1" i="0" lang="en" sz="800" u="none" cap="none" strike="noStrike">
                          <a:solidFill>
                            <a:srgbClr val="000000"/>
                          </a:solidFill>
                          <a:latin typeface="Open Sans"/>
                          <a:ea typeface="Open Sans"/>
                          <a:cs typeface="Open Sans"/>
                          <a:sym typeface="Open Sans"/>
                        </a:rPr>
                        <a:t>1</a:t>
                      </a:r>
                      <a:endParaRPr sz="900" u="none" cap="none" strike="noStrike">
                        <a:latin typeface="Open Sans"/>
                        <a:ea typeface="Open Sans"/>
                        <a:cs typeface="Open Sans"/>
                        <a:sym typeface="Open Sans"/>
                      </a:endParaRPr>
                    </a:p>
                  </a:txBody>
                  <a:tcPr marT="18175" marB="18175" marR="27250" marL="272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START</a:t>
                      </a:r>
                      <a:endParaRPr sz="900" u="none" cap="none" strike="noStrike">
                        <a:latin typeface="Open Sans"/>
                        <a:ea typeface="Open Sans"/>
                        <a:cs typeface="Open Sans"/>
                        <a:sym typeface="Open Sans"/>
                      </a:endParaRPr>
                    </a:p>
                  </a:txBody>
                  <a:tcPr marT="18175" marB="18175" marR="27250" marL="272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When a risk is identified, the process of Risk Management Plan will start from this point.</a:t>
                      </a:r>
                      <a:endParaRPr sz="900" u="none" cap="none" strike="noStrike">
                        <a:latin typeface="Open Sans"/>
                        <a:ea typeface="Open Sans"/>
                        <a:cs typeface="Open Sans"/>
                        <a:sym typeface="Open Sans"/>
                      </a:endParaRPr>
                    </a:p>
                  </a:txBody>
                  <a:tcPr marT="18175" marB="18175" marR="27250" marL="272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r>
              <a:tr h="333075">
                <a:tc>
                  <a:txBody>
                    <a:bodyPr/>
                    <a:lstStyle/>
                    <a:p>
                      <a:pPr indent="0" lvl="0" marL="0" marR="0" rtl="0" algn="ctr">
                        <a:lnSpc>
                          <a:spcPct val="100000"/>
                        </a:lnSpc>
                        <a:spcBef>
                          <a:spcPts val="0"/>
                        </a:spcBef>
                        <a:spcAft>
                          <a:spcPts val="0"/>
                        </a:spcAft>
                        <a:buNone/>
                      </a:pPr>
                      <a:r>
                        <a:rPr b="1" i="0" lang="en" sz="800" u="none" cap="none" strike="noStrike">
                          <a:solidFill>
                            <a:srgbClr val="000000"/>
                          </a:solidFill>
                          <a:latin typeface="Open Sans"/>
                          <a:ea typeface="Open Sans"/>
                          <a:cs typeface="Open Sans"/>
                          <a:sym typeface="Open Sans"/>
                        </a:rPr>
                        <a:t>2</a:t>
                      </a:r>
                      <a:endParaRPr sz="900" u="none" cap="none" strike="noStrike">
                        <a:latin typeface="Open Sans"/>
                        <a:ea typeface="Open Sans"/>
                        <a:cs typeface="Open Sans"/>
                        <a:sym typeface="Open Sans"/>
                      </a:endParaRPr>
                    </a:p>
                  </a:txBody>
                  <a:tcPr marT="18175" marB="18175" marR="27250" marL="272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Create a Risk Assessment</a:t>
                      </a:r>
                      <a:endParaRPr sz="900" u="none" cap="none" strike="noStrike">
                        <a:latin typeface="Open Sans"/>
                        <a:ea typeface="Open Sans"/>
                        <a:cs typeface="Open Sans"/>
                        <a:sym typeface="Open Sans"/>
                      </a:endParaRPr>
                    </a:p>
                  </a:txBody>
                  <a:tcPr marT="18175" marB="18175" marR="27250" marL="272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Any member from different teams in the project can create a risk assessment request. For example, a developer or a tester.</a:t>
                      </a:r>
                      <a:endParaRPr sz="900" u="none" cap="none" strike="noStrike">
                        <a:latin typeface="Open Sans"/>
                        <a:ea typeface="Open Sans"/>
                        <a:cs typeface="Open Sans"/>
                        <a:sym typeface="Open Sans"/>
                      </a:endParaRPr>
                    </a:p>
                  </a:txBody>
                  <a:tcPr marT="18175" marB="18175" marR="27250" marL="272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37275">
                <a:tc>
                  <a:txBody>
                    <a:bodyPr/>
                    <a:lstStyle/>
                    <a:p>
                      <a:pPr indent="0" lvl="0" marL="0" marR="0" rtl="0" algn="ctr">
                        <a:lnSpc>
                          <a:spcPct val="100000"/>
                        </a:lnSpc>
                        <a:spcBef>
                          <a:spcPts val="0"/>
                        </a:spcBef>
                        <a:spcAft>
                          <a:spcPts val="0"/>
                        </a:spcAft>
                        <a:buNone/>
                      </a:pPr>
                      <a:r>
                        <a:rPr b="1" i="0" lang="en" sz="800" u="none" cap="none" strike="noStrike">
                          <a:solidFill>
                            <a:srgbClr val="000000"/>
                          </a:solidFill>
                          <a:latin typeface="Open Sans"/>
                          <a:ea typeface="Open Sans"/>
                          <a:cs typeface="Open Sans"/>
                          <a:sym typeface="Open Sans"/>
                        </a:rPr>
                        <a:t>3</a:t>
                      </a:r>
                      <a:endParaRPr sz="900" u="none" cap="none" strike="noStrike">
                        <a:latin typeface="Open Sans"/>
                        <a:ea typeface="Open Sans"/>
                        <a:cs typeface="Open Sans"/>
                        <a:sym typeface="Open Sans"/>
                      </a:endParaRPr>
                    </a:p>
                  </a:txBody>
                  <a:tcPr marT="18175" marB="18175" marR="27250" marL="272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Submit Risk Assessment to Project Management</a:t>
                      </a:r>
                      <a:endParaRPr sz="900" u="none" cap="none" strike="noStrike">
                        <a:latin typeface="Open Sans"/>
                        <a:ea typeface="Open Sans"/>
                        <a:cs typeface="Open Sans"/>
                        <a:sym typeface="Open Sans"/>
                      </a:endParaRPr>
                    </a:p>
                  </a:txBody>
                  <a:tcPr marT="18175" marB="18175" marR="27250" marL="272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This risk assessment is then submitted to the project management team to review. </a:t>
                      </a:r>
                      <a:endParaRPr sz="900" u="none" cap="none" strike="noStrike">
                        <a:latin typeface="Open Sans"/>
                        <a:ea typeface="Open Sans"/>
                        <a:cs typeface="Open Sans"/>
                        <a:sym typeface="Open Sans"/>
                      </a:endParaRPr>
                    </a:p>
                  </a:txBody>
                  <a:tcPr marT="18175" marB="18175" marR="27250" marL="272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r>
              <a:tr h="237275">
                <a:tc>
                  <a:txBody>
                    <a:bodyPr/>
                    <a:lstStyle/>
                    <a:p>
                      <a:pPr indent="0" lvl="0" marL="0" marR="0" rtl="0" algn="ctr">
                        <a:lnSpc>
                          <a:spcPct val="100000"/>
                        </a:lnSpc>
                        <a:spcBef>
                          <a:spcPts val="0"/>
                        </a:spcBef>
                        <a:spcAft>
                          <a:spcPts val="0"/>
                        </a:spcAft>
                        <a:buNone/>
                      </a:pPr>
                      <a:r>
                        <a:rPr b="1" i="0" lang="en" sz="800" u="none" cap="none" strike="noStrike">
                          <a:solidFill>
                            <a:srgbClr val="000000"/>
                          </a:solidFill>
                          <a:latin typeface="Open Sans"/>
                          <a:ea typeface="Open Sans"/>
                          <a:cs typeface="Open Sans"/>
                          <a:sym typeface="Open Sans"/>
                        </a:rPr>
                        <a:t>4</a:t>
                      </a:r>
                      <a:endParaRPr sz="900" u="none" cap="none" strike="noStrike">
                        <a:latin typeface="Open Sans"/>
                        <a:ea typeface="Open Sans"/>
                        <a:cs typeface="Open Sans"/>
                        <a:sym typeface="Open Sans"/>
                      </a:endParaRPr>
                    </a:p>
                  </a:txBody>
                  <a:tcPr marT="18175" marB="18175" marR="27250" marL="272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Project Management Team evaluates the risk</a:t>
                      </a:r>
                      <a:endParaRPr sz="900" u="none" cap="none" strike="noStrike">
                        <a:latin typeface="Open Sans"/>
                        <a:ea typeface="Open Sans"/>
                        <a:cs typeface="Open Sans"/>
                        <a:sym typeface="Open Sans"/>
                      </a:endParaRPr>
                    </a:p>
                  </a:txBody>
                  <a:tcPr marT="18175" marB="18175" marR="27250" marL="272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The project management team evaluates the risk based on the information provided</a:t>
                      </a:r>
                      <a:endParaRPr sz="900" u="none" cap="none" strike="noStrike">
                        <a:latin typeface="Open Sans"/>
                        <a:ea typeface="Open Sans"/>
                        <a:cs typeface="Open Sans"/>
                        <a:sym typeface="Open Sans"/>
                      </a:endParaRPr>
                    </a:p>
                  </a:txBody>
                  <a:tcPr marT="18175" marB="18175" marR="27250" marL="272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428850">
                <a:tc>
                  <a:txBody>
                    <a:bodyPr/>
                    <a:lstStyle/>
                    <a:p>
                      <a:pPr indent="0" lvl="0" marL="0" marR="0" rtl="0" algn="ctr">
                        <a:lnSpc>
                          <a:spcPct val="100000"/>
                        </a:lnSpc>
                        <a:spcBef>
                          <a:spcPts val="0"/>
                        </a:spcBef>
                        <a:spcAft>
                          <a:spcPts val="0"/>
                        </a:spcAft>
                        <a:buNone/>
                      </a:pPr>
                      <a:r>
                        <a:rPr b="1" i="0" lang="en" sz="800" u="none" cap="none" strike="noStrike">
                          <a:solidFill>
                            <a:srgbClr val="000000"/>
                          </a:solidFill>
                          <a:latin typeface="Open Sans"/>
                          <a:ea typeface="Open Sans"/>
                          <a:cs typeface="Open Sans"/>
                          <a:sym typeface="Open Sans"/>
                        </a:rPr>
                        <a:t>5</a:t>
                      </a:r>
                      <a:endParaRPr sz="900" u="none" cap="none" strike="noStrike">
                        <a:latin typeface="Open Sans"/>
                        <a:ea typeface="Open Sans"/>
                        <a:cs typeface="Open Sans"/>
                        <a:sym typeface="Open Sans"/>
                      </a:endParaRPr>
                    </a:p>
                  </a:txBody>
                  <a:tcPr marT="18175" marB="18175" marR="27250" marL="272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Determine Existing Controls: Likelihood, Consequences and estimate level of risk</a:t>
                      </a:r>
                      <a:endParaRPr sz="900" u="none" cap="none" strike="noStrike">
                        <a:latin typeface="Open Sans"/>
                        <a:ea typeface="Open Sans"/>
                        <a:cs typeface="Open Sans"/>
                        <a:sym typeface="Open Sans"/>
                      </a:endParaRPr>
                    </a:p>
                  </a:txBody>
                  <a:tcPr marT="18175" marB="18175" marR="27250" marL="272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Risk likelihood and its consequences should be calculated in order to estimate the level of risk. Risk are categorized as high level and low level.</a:t>
                      </a:r>
                      <a:endParaRPr sz="900" u="none" cap="none" strike="noStrike">
                        <a:latin typeface="Open Sans"/>
                        <a:ea typeface="Open Sans"/>
                        <a:cs typeface="Open Sans"/>
                        <a:sym typeface="Open Sans"/>
                      </a:endParaRPr>
                    </a:p>
                  </a:txBody>
                  <a:tcPr marT="18175" marB="18175" marR="27250" marL="272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r>
              <a:tr h="141475">
                <a:tc>
                  <a:txBody>
                    <a:bodyPr/>
                    <a:lstStyle/>
                    <a:p>
                      <a:pPr indent="0" lvl="0" marL="0" marR="0" rtl="0" algn="ctr">
                        <a:lnSpc>
                          <a:spcPct val="100000"/>
                        </a:lnSpc>
                        <a:spcBef>
                          <a:spcPts val="0"/>
                        </a:spcBef>
                        <a:spcAft>
                          <a:spcPts val="0"/>
                        </a:spcAft>
                        <a:buNone/>
                      </a:pPr>
                      <a:r>
                        <a:rPr b="1" i="0" lang="en" sz="800" u="none" cap="none" strike="noStrike">
                          <a:solidFill>
                            <a:srgbClr val="000000"/>
                          </a:solidFill>
                          <a:latin typeface="Open Sans"/>
                          <a:ea typeface="Open Sans"/>
                          <a:cs typeface="Open Sans"/>
                          <a:sym typeface="Open Sans"/>
                        </a:rPr>
                        <a:t>6</a:t>
                      </a:r>
                      <a:endParaRPr sz="900" u="none" cap="none" strike="noStrike">
                        <a:latin typeface="Open Sans"/>
                        <a:ea typeface="Open Sans"/>
                        <a:cs typeface="Open Sans"/>
                        <a:sym typeface="Open Sans"/>
                      </a:endParaRPr>
                    </a:p>
                  </a:txBody>
                  <a:tcPr marT="18175" marB="18175" marR="27250" marL="272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High Impact?</a:t>
                      </a:r>
                      <a:endParaRPr sz="900" u="none" cap="none" strike="noStrike">
                        <a:latin typeface="Open Sans"/>
                        <a:ea typeface="Open Sans"/>
                        <a:cs typeface="Open Sans"/>
                        <a:sym typeface="Open Sans"/>
                      </a:endParaRPr>
                    </a:p>
                  </a:txBody>
                  <a:tcPr marT="18175" marB="18175" marR="27250" marL="272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This classifies the flow based on the level of risk</a:t>
                      </a:r>
                      <a:endParaRPr sz="900" u="none" cap="none" strike="noStrike">
                        <a:latin typeface="Open Sans"/>
                        <a:ea typeface="Open Sans"/>
                        <a:cs typeface="Open Sans"/>
                        <a:sym typeface="Open Sans"/>
                      </a:endParaRPr>
                    </a:p>
                  </a:txBody>
                  <a:tcPr marT="18175" marB="18175" marR="27250" marL="272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37275">
                <a:tc>
                  <a:txBody>
                    <a:bodyPr/>
                    <a:lstStyle/>
                    <a:p>
                      <a:pPr indent="0" lvl="0" marL="0" marR="0" rtl="0" algn="ctr">
                        <a:lnSpc>
                          <a:spcPct val="100000"/>
                        </a:lnSpc>
                        <a:spcBef>
                          <a:spcPts val="0"/>
                        </a:spcBef>
                        <a:spcAft>
                          <a:spcPts val="0"/>
                        </a:spcAft>
                        <a:buNone/>
                      </a:pPr>
                      <a:r>
                        <a:rPr b="1" i="0" lang="en" sz="800" u="none" cap="none" strike="noStrike">
                          <a:solidFill>
                            <a:srgbClr val="000000"/>
                          </a:solidFill>
                          <a:latin typeface="Open Sans"/>
                          <a:ea typeface="Open Sans"/>
                          <a:cs typeface="Open Sans"/>
                          <a:sym typeface="Open Sans"/>
                        </a:rPr>
                        <a:t>7</a:t>
                      </a:r>
                      <a:endParaRPr sz="900" u="none" cap="none" strike="noStrike">
                        <a:latin typeface="Open Sans"/>
                        <a:ea typeface="Open Sans"/>
                        <a:cs typeface="Open Sans"/>
                        <a:sym typeface="Open Sans"/>
                      </a:endParaRPr>
                    </a:p>
                  </a:txBody>
                  <a:tcPr marT="18175" marB="18175" marR="27250" marL="272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Create a task for Project Manager</a:t>
                      </a:r>
                      <a:endParaRPr sz="900" u="none" cap="none" strike="noStrike">
                        <a:latin typeface="Open Sans"/>
                        <a:ea typeface="Open Sans"/>
                        <a:cs typeface="Open Sans"/>
                        <a:sym typeface="Open Sans"/>
                      </a:endParaRPr>
                    </a:p>
                  </a:txBody>
                  <a:tcPr marT="18175" marB="18175" marR="27250" marL="272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If it is a high-level risk, it is escalated to the project manager and a task is generated for him to investigate the risk</a:t>
                      </a:r>
                      <a:endParaRPr sz="900" u="none" cap="none" strike="noStrike">
                        <a:latin typeface="Open Sans"/>
                        <a:ea typeface="Open Sans"/>
                        <a:cs typeface="Open Sans"/>
                        <a:sym typeface="Open Sans"/>
                      </a:endParaRPr>
                    </a:p>
                  </a:txBody>
                  <a:tcPr marT="18175" marB="18175" marR="27250" marL="272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r>
              <a:tr h="237275">
                <a:tc>
                  <a:txBody>
                    <a:bodyPr/>
                    <a:lstStyle/>
                    <a:p>
                      <a:pPr indent="0" lvl="0" marL="0" marR="0" rtl="0" algn="ctr">
                        <a:lnSpc>
                          <a:spcPct val="100000"/>
                        </a:lnSpc>
                        <a:spcBef>
                          <a:spcPts val="0"/>
                        </a:spcBef>
                        <a:spcAft>
                          <a:spcPts val="0"/>
                        </a:spcAft>
                        <a:buNone/>
                      </a:pPr>
                      <a:r>
                        <a:rPr b="1" i="0" lang="en" sz="800" u="none" cap="none" strike="noStrike">
                          <a:solidFill>
                            <a:srgbClr val="000000"/>
                          </a:solidFill>
                          <a:latin typeface="Open Sans"/>
                          <a:ea typeface="Open Sans"/>
                          <a:cs typeface="Open Sans"/>
                          <a:sym typeface="Open Sans"/>
                        </a:rPr>
                        <a:t>8</a:t>
                      </a:r>
                      <a:endParaRPr sz="900" u="none" cap="none" strike="noStrike">
                        <a:latin typeface="Open Sans"/>
                        <a:ea typeface="Open Sans"/>
                        <a:cs typeface="Open Sans"/>
                        <a:sym typeface="Open Sans"/>
                      </a:endParaRPr>
                    </a:p>
                  </a:txBody>
                  <a:tcPr marT="18175" marB="18175" marR="27250" marL="272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Call for meeting with the team leads</a:t>
                      </a:r>
                      <a:endParaRPr sz="900" u="none" cap="none" strike="noStrike">
                        <a:latin typeface="Open Sans"/>
                        <a:ea typeface="Open Sans"/>
                        <a:cs typeface="Open Sans"/>
                        <a:sym typeface="Open Sans"/>
                      </a:endParaRPr>
                    </a:p>
                  </a:txBody>
                  <a:tcPr marT="18175" marB="18175" marR="27250" marL="272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The project manager will conduct a meeting with the team leads to formulate the mitigation or contingency plan</a:t>
                      </a:r>
                      <a:endParaRPr sz="900" u="none" cap="none" strike="noStrike">
                        <a:latin typeface="Open Sans"/>
                        <a:ea typeface="Open Sans"/>
                        <a:cs typeface="Open Sans"/>
                        <a:sym typeface="Open Sans"/>
                      </a:endParaRPr>
                    </a:p>
                  </a:txBody>
                  <a:tcPr marT="18175" marB="18175" marR="27250" marL="272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37275">
                <a:tc>
                  <a:txBody>
                    <a:bodyPr/>
                    <a:lstStyle/>
                    <a:p>
                      <a:pPr indent="0" lvl="0" marL="0" marR="0" rtl="0" algn="ctr">
                        <a:lnSpc>
                          <a:spcPct val="100000"/>
                        </a:lnSpc>
                        <a:spcBef>
                          <a:spcPts val="0"/>
                        </a:spcBef>
                        <a:spcAft>
                          <a:spcPts val="0"/>
                        </a:spcAft>
                        <a:buNone/>
                      </a:pPr>
                      <a:r>
                        <a:rPr b="1" i="0" lang="en" sz="800" u="none" cap="none" strike="noStrike">
                          <a:solidFill>
                            <a:srgbClr val="000000"/>
                          </a:solidFill>
                          <a:latin typeface="Open Sans"/>
                          <a:ea typeface="Open Sans"/>
                          <a:cs typeface="Open Sans"/>
                          <a:sym typeface="Open Sans"/>
                        </a:rPr>
                        <a:t>9</a:t>
                      </a:r>
                      <a:endParaRPr sz="900" u="none" cap="none" strike="noStrike">
                        <a:latin typeface="Open Sans"/>
                        <a:ea typeface="Open Sans"/>
                        <a:cs typeface="Open Sans"/>
                        <a:sym typeface="Open Sans"/>
                      </a:endParaRPr>
                    </a:p>
                  </a:txBody>
                  <a:tcPr marT="18175" marB="18175" marR="27250" marL="272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Formulate the immediate action plan</a:t>
                      </a:r>
                      <a:endParaRPr sz="900" u="none" cap="none" strike="noStrike">
                        <a:latin typeface="Open Sans"/>
                        <a:ea typeface="Open Sans"/>
                        <a:cs typeface="Open Sans"/>
                        <a:sym typeface="Open Sans"/>
                      </a:endParaRPr>
                    </a:p>
                  </a:txBody>
                  <a:tcPr marT="18175" marB="18175" marR="27250" marL="272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The team leads and project manager develop the action plan that includes steps needed to overcome the risk</a:t>
                      </a:r>
                      <a:endParaRPr sz="900" u="none" cap="none" strike="noStrike">
                        <a:latin typeface="Open Sans"/>
                        <a:ea typeface="Open Sans"/>
                        <a:cs typeface="Open Sans"/>
                        <a:sym typeface="Open Sans"/>
                      </a:endParaRPr>
                    </a:p>
                  </a:txBody>
                  <a:tcPr marT="18175" marB="18175" marR="27250" marL="272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r>
              <a:tr h="237275">
                <a:tc>
                  <a:txBody>
                    <a:bodyPr/>
                    <a:lstStyle/>
                    <a:p>
                      <a:pPr indent="0" lvl="0" marL="0" marR="0" rtl="0" algn="ctr">
                        <a:lnSpc>
                          <a:spcPct val="100000"/>
                        </a:lnSpc>
                        <a:spcBef>
                          <a:spcPts val="0"/>
                        </a:spcBef>
                        <a:spcAft>
                          <a:spcPts val="0"/>
                        </a:spcAft>
                        <a:buNone/>
                      </a:pPr>
                      <a:r>
                        <a:rPr b="1" i="0" lang="en" sz="800" u="none" cap="none" strike="noStrike">
                          <a:solidFill>
                            <a:srgbClr val="000000"/>
                          </a:solidFill>
                          <a:latin typeface="Open Sans"/>
                          <a:ea typeface="Open Sans"/>
                          <a:cs typeface="Open Sans"/>
                          <a:sym typeface="Open Sans"/>
                        </a:rPr>
                        <a:t>10</a:t>
                      </a:r>
                      <a:endParaRPr sz="900" u="none" cap="none" strike="noStrike">
                        <a:latin typeface="Open Sans"/>
                        <a:ea typeface="Open Sans"/>
                        <a:cs typeface="Open Sans"/>
                        <a:sym typeface="Open Sans"/>
                      </a:endParaRPr>
                    </a:p>
                  </a:txBody>
                  <a:tcPr marT="18175" marB="18175" marR="27250" marL="272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Distribute the actions</a:t>
                      </a:r>
                      <a:endParaRPr sz="900" u="none" cap="none" strike="noStrike">
                        <a:latin typeface="Open Sans"/>
                        <a:ea typeface="Open Sans"/>
                        <a:cs typeface="Open Sans"/>
                        <a:sym typeface="Open Sans"/>
                      </a:endParaRPr>
                    </a:p>
                  </a:txBody>
                  <a:tcPr marT="18175" marB="18175" marR="27250" marL="272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Communication is sent to all the stakeholders about the change being implemented.</a:t>
                      </a:r>
                      <a:endParaRPr sz="900" u="none" cap="none" strike="noStrike">
                        <a:latin typeface="Open Sans"/>
                        <a:ea typeface="Open Sans"/>
                        <a:cs typeface="Open Sans"/>
                        <a:sym typeface="Open Sans"/>
                      </a:endParaRPr>
                    </a:p>
                  </a:txBody>
                  <a:tcPr marT="18175" marB="18175" marR="27250" marL="272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37275">
                <a:tc>
                  <a:txBody>
                    <a:bodyPr/>
                    <a:lstStyle/>
                    <a:p>
                      <a:pPr indent="0" lvl="0" marL="0" marR="0" rtl="0" algn="ctr">
                        <a:lnSpc>
                          <a:spcPct val="100000"/>
                        </a:lnSpc>
                        <a:spcBef>
                          <a:spcPts val="0"/>
                        </a:spcBef>
                        <a:spcAft>
                          <a:spcPts val="0"/>
                        </a:spcAft>
                        <a:buNone/>
                      </a:pPr>
                      <a:r>
                        <a:rPr b="1" i="0" lang="en" sz="800" u="none" cap="none" strike="noStrike">
                          <a:solidFill>
                            <a:srgbClr val="000000"/>
                          </a:solidFill>
                          <a:latin typeface="Open Sans"/>
                          <a:ea typeface="Open Sans"/>
                          <a:cs typeface="Open Sans"/>
                          <a:sym typeface="Open Sans"/>
                        </a:rPr>
                        <a:t>11</a:t>
                      </a:r>
                      <a:endParaRPr sz="900" u="none" cap="none" strike="noStrike">
                        <a:latin typeface="Open Sans"/>
                        <a:ea typeface="Open Sans"/>
                        <a:cs typeface="Open Sans"/>
                        <a:sym typeface="Open Sans"/>
                      </a:endParaRPr>
                    </a:p>
                  </a:txBody>
                  <a:tcPr marT="18175" marB="18175" marR="27250" marL="272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Create a task for the respective Team Leads</a:t>
                      </a:r>
                      <a:endParaRPr sz="900" u="none" cap="none" strike="noStrike">
                        <a:latin typeface="Open Sans"/>
                        <a:ea typeface="Open Sans"/>
                        <a:cs typeface="Open Sans"/>
                        <a:sym typeface="Open Sans"/>
                      </a:endParaRPr>
                    </a:p>
                  </a:txBody>
                  <a:tcPr marT="18175" marB="18175" marR="27250" marL="272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If the risk not high level, a task for assigned to individual team leads</a:t>
                      </a:r>
                      <a:endParaRPr sz="900" u="none" cap="none" strike="noStrike">
                        <a:latin typeface="Open Sans"/>
                        <a:ea typeface="Open Sans"/>
                        <a:cs typeface="Open Sans"/>
                        <a:sym typeface="Open Sans"/>
                      </a:endParaRPr>
                    </a:p>
                  </a:txBody>
                  <a:tcPr marT="18175" marB="18175" marR="27250" marL="272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r>
              <a:tr h="237275">
                <a:tc>
                  <a:txBody>
                    <a:bodyPr/>
                    <a:lstStyle/>
                    <a:p>
                      <a:pPr indent="0" lvl="0" marL="0" marR="0" rtl="0" algn="ctr">
                        <a:lnSpc>
                          <a:spcPct val="100000"/>
                        </a:lnSpc>
                        <a:spcBef>
                          <a:spcPts val="0"/>
                        </a:spcBef>
                        <a:spcAft>
                          <a:spcPts val="0"/>
                        </a:spcAft>
                        <a:buNone/>
                      </a:pPr>
                      <a:r>
                        <a:rPr b="1" i="0" lang="en" sz="800" u="none" cap="none" strike="noStrike">
                          <a:solidFill>
                            <a:srgbClr val="000000"/>
                          </a:solidFill>
                          <a:latin typeface="Open Sans"/>
                          <a:ea typeface="Open Sans"/>
                          <a:cs typeface="Open Sans"/>
                          <a:sym typeface="Open Sans"/>
                        </a:rPr>
                        <a:t>12</a:t>
                      </a:r>
                      <a:endParaRPr sz="900" u="none" cap="none" strike="noStrike">
                        <a:latin typeface="Open Sans"/>
                        <a:ea typeface="Open Sans"/>
                        <a:cs typeface="Open Sans"/>
                        <a:sym typeface="Open Sans"/>
                      </a:endParaRPr>
                    </a:p>
                  </a:txBody>
                  <a:tcPr marT="18175" marB="18175" marR="27250" marL="272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Team Lead assigns task to team member</a:t>
                      </a:r>
                      <a:endParaRPr sz="900" u="none" cap="none" strike="noStrike">
                        <a:latin typeface="Open Sans"/>
                        <a:ea typeface="Open Sans"/>
                        <a:cs typeface="Open Sans"/>
                        <a:sym typeface="Open Sans"/>
                      </a:endParaRPr>
                    </a:p>
                  </a:txBody>
                  <a:tcPr marT="18175" marB="18175" marR="27250" marL="272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Team leads assign the task of formulating the mitigation plan to individual team members</a:t>
                      </a:r>
                      <a:endParaRPr sz="900" u="none" cap="none" strike="noStrike">
                        <a:latin typeface="Open Sans"/>
                        <a:ea typeface="Open Sans"/>
                        <a:cs typeface="Open Sans"/>
                        <a:sym typeface="Open Sans"/>
                      </a:endParaRPr>
                    </a:p>
                  </a:txBody>
                  <a:tcPr marT="18175" marB="18175" marR="27250" marL="272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333075">
                <a:tc>
                  <a:txBody>
                    <a:bodyPr/>
                    <a:lstStyle/>
                    <a:p>
                      <a:pPr indent="0" lvl="0" marL="0" marR="0" rtl="0" algn="ctr">
                        <a:lnSpc>
                          <a:spcPct val="100000"/>
                        </a:lnSpc>
                        <a:spcBef>
                          <a:spcPts val="0"/>
                        </a:spcBef>
                        <a:spcAft>
                          <a:spcPts val="0"/>
                        </a:spcAft>
                        <a:buNone/>
                      </a:pPr>
                      <a:r>
                        <a:rPr b="1" i="0" lang="en" sz="800" u="none" cap="none" strike="noStrike">
                          <a:solidFill>
                            <a:srgbClr val="000000"/>
                          </a:solidFill>
                          <a:latin typeface="Open Sans"/>
                          <a:ea typeface="Open Sans"/>
                          <a:cs typeface="Open Sans"/>
                          <a:sym typeface="Open Sans"/>
                        </a:rPr>
                        <a:t>13</a:t>
                      </a:r>
                      <a:endParaRPr sz="900" u="none" cap="none" strike="noStrike">
                        <a:latin typeface="Open Sans"/>
                        <a:ea typeface="Open Sans"/>
                        <a:cs typeface="Open Sans"/>
                        <a:sym typeface="Open Sans"/>
                      </a:endParaRPr>
                    </a:p>
                  </a:txBody>
                  <a:tcPr marT="18175" marB="18175" marR="27250" marL="272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Team member complete the task wrt the Risk Assessment</a:t>
                      </a:r>
                      <a:endParaRPr sz="900" u="none" cap="none" strike="noStrike">
                        <a:latin typeface="Open Sans"/>
                        <a:ea typeface="Open Sans"/>
                        <a:cs typeface="Open Sans"/>
                        <a:sym typeface="Open Sans"/>
                      </a:endParaRPr>
                    </a:p>
                  </a:txBody>
                  <a:tcPr marT="18175" marB="18175" marR="27250" marL="272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Assigned Team member performs the task and closes the task. </a:t>
                      </a:r>
                      <a:endParaRPr sz="900" u="none" cap="none" strike="noStrike">
                        <a:latin typeface="Open Sans"/>
                        <a:ea typeface="Open Sans"/>
                        <a:cs typeface="Open Sans"/>
                        <a:sym typeface="Open Sans"/>
                      </a:endParaRPr>
                    </a:p>
                  </a:txBody>
                  <a:tcPr marT="18175" marB="18175" marR="27250" marL="272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r>
              <a:tr h="237275">
                <a:tc>
                  <a:txBody>
                    <a:bodyPr/>
                    <a:lstStyle/>
                    <a:p>
                      <a:pPr indent="0" lvl="0" marL="0" marR="0" rtl="0" algn="ctr">
                        <a:lnSpc>
                          <a:spcPct val="100000"/>
                        </a:lnSpc>
                        <a:spcBef>
                          <a:spcPts val="0"/>
                        </a:spcBef>
                        <a:spcAft>
                          <a:spcPts val="0"/>
                        </a:spcAft>
                        <a:buNone/>
                      </a:pPr>
                      <a:r>
                        <a:rPr b="1" i="0" lang="en" sz="800" u="none" cap="none" strike="noStrike">
                          <a:solidFill>
                            <a:srgbClr val="000000"/>
                          </a:solidFill>
                          <a:latin typeface="Open Sans"/>
                          <a:ea typeface="Open Sans"/>
                          <a:cs typeface="Open Sans"/>
                          <a:sym typeface="Open Sans"/>
                        </a:rPr>
                        <a:t>14</a:t>
                      </a:r>
                      <a:endParaRPr sz="900" u="none" cap="none" strike="noStrike">
                        <a:latin typeface="Open Sans"/>
                        <a:ea typeface="Open Sans"/>
                        <a:cs typeface="Open Sans"/>
                        <a:sym typeface="Open Sans"/>
                      </a:endParaRPr>
                    </a:p>
                  </a:txBody>
                  <a:tcPr marT="18175" marB="18175" marR="27250" marL="272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Update the Risk registry and maintain database</a:t>
                      </a:r>
                      <a:endParaRPr sz="900" u="none" cap="none" strike="noStrike">
                        <a:latin typeface="Open Sans"/>
                        <a:ea typeface="Open Sans"/>
                        <a:cs typeface="Open Sans"/>
                        <a:sym typeface="Open Sans"/>
                      </a:endParaRPr>
                    </a:p>
                  </a:txBody>
                  <a:tcPr marT="18175" marB="18175" marR="27250" marL="272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Risk registry is updated with the identified risk for future projects and database is maintained.</a:t>
                      </a:r>
                      <a:endParaRPr sz="900" u="none" cap="none" strike="noStrike">
                        <a:latin typeface="Open Sans"/>
                        <a:ea typeface="Open Sans"/>
                        <a:cs typeface="Open Sans"/>
                        <a:sym typeface="Open Sans"/>
                      </a:endParaRPr>
                    </a:p>
                  </a:txBody>
                  <a:tcPr marT="18175" marB="18175" marR="27250" marL="272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37275">
                <a:tc>
                  <a:txBody>
                    <a:bodyPr/>
                    <a:lstStyle/>
                    <a:p>
                      <a:pPr indent="0" lvl="0" marL="0" marR="0" rtl="0" algn="ctr">
                        <a:lnSpc>
                          <a:spcPct val="100000"/>
                        </a:lnSpc>
                        <a:spcBef>
                          <a:spcPts val="0"/>
                        </a:spcBef>
                        <a:spcAft>
                          <a:spcPts val="0"/>
                        </a:spcAft>
                        <a:buNone/>
                      </a:pPr>
                      <a:r>
                        <a:rPr b="1" i="0" lang="en" sz="800" u="none" cap="none" strike="noStrike">
                          <a:solidFill>
                            <a:srgbClr val="000000"/>
                          </a:solidFill>
                          <a:latin typeface="Open Sans"/>
                          <a:ea typeface="Open Sans"/>
                          <a:cs typeface="Open Sans"/>
                          <a:sym typeface="Open Sans"/>
                        </a:rPr>
                        <a:t>15</a:t>
                      </a:r>
                      <a:endParaRPr sz="900" u="none" cap="none" strike="noStrike">
                        <a:latin typeface="Open Sans"/>
                        <a:ea typeface="Open Sans"/>
                        <a:cs typeface="Open Sans"/>
                        <a:sym typeface="Open Sans"/>
                      </a:endParaRPr>
                    </a:p>
                  </a:txBody>
                  <a:tcPr marT="18175" marB="18175" marR="27250" marL="272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Update the plan</a:t>
                      </a:r>
                      <a:endParaRPr sz="900" u="none" cap="none" strike="noStrike">
                        <a:latin typeface="Open Sans"/>
                        <a:ea typeface="Open Sans"/>
                        <a:cs typeface="Open Sans"/>
                        <a:sym typeface="Open Sans"/>
                      </a:endParaRPr>
                    </a:p>
                  </a:txBody>
                  <a:tcPr marT="18175" marB="18175" marR="27250" marL="272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Updates to the project schedule or plan are made to incorporate our risk mitigation plan.</a:t>
                      </a:r>
                      <a:endParaRPr sz="900" u="none" cap="none" strike="noStrike">
                        <a:latin typeface="Open Sans"/>
                        <a:ea typeface="Open Sans"/>
                        <a:cs typeface="Open Sans"/>
                        <a:sym typeface="Open Sans"/>
                      </a:endParaRPr>
                    </a:p>
                  </a:txBody>
                  <a:tcPr marT="18175" marB="18175" marR="27250" marL="272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r>
              <a:tr h="237275">
                <a:tc>
                  <a:txBody>
                    <a:bodyPr/>
                    <a:lstStyle/>
                    <a:p>
                      <a:pPr indent="0" lvl="0" marL="0" marR="0" rtl="0" algn="ctr">
                        <a:lnSpc>
                          <a:spcPct val="100000"/>
                        </a:lnSpc>
                        <a:spcBef>
                          <a:spcPts val="0"/>
                        </a:spcBef>
                        <a:spcAft>
                          <a:spcPts val="0"/>
                        </a:spcAft>
                        <a:buNone/>
                      </a:pPr>
                      <a:r>
                        <a:rPr b="1" i="0" lang="en" sz="800" u="none" cap="none" strike="noStrike">
                          <a:solidFill>
                            <a:srgbClr val="000000"/>
                          </a:solidFill>
                          <a:latin typeface="Open Sans"/>
                          <a:ea typeface="Open Sans"/>
                          <a:cs typeface="Open Sans"/>
                          <a:sym typeface="Open Sans"/>
                        </a:rPr>
                        <a:t>16</a:t>
                      </a:r>
                      <a:endParaRPr sz="900" u="none" cap="none" strike="noStrike">
                        <a:latin typeface="Open Sans"/>
                        <a:ea typeface="Open Sans"/>
                        <a:cs typeface="Open Sans"/>
                        <a:sym typeface="Open Sans"/>
                      </a:endParaRPr>
                    </a:p>
                  </a:txBody>
                  <a:tcPr marT="18175" marB="18175" marR="27250" marL="272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Communicate to all the stakeholders</a:t>
                      </a:r>
                      <a:endParaRPr sz="900" u="none" cap="none" strike="noStrike">
                        <a:latin typeface="Open Sans"/>
                        <a:ea typeface="Open Sans"/>
                        <a:cs typeface="Open Sans"/>
                        <a:sym typeface="Open Sans"/>
                      </a:endParaRPr>
                    </a:p>
                  </a:txBody>
                  <a:tcPr marT="18175" marB="18175" marR="27250" marL="272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Communication is sent to all the stakeholders about the change being implemented.</a:t>
                      </a:r>
                      <a:endParaRPr sz="900" u="none" cap="none" strike="noStrike">
                        <a:latin typeface="Open Sans"/>
                        <a:ea typeface="Open Sans"/>
                        <a:cs typeface="Open Sans"/>
                        <a:sym typeface="Open Sans"/>
                      </a:endParaRPr>
                    </a:p>
                  </a:txBody>
                  <a:tcPr marT="18175" marB="18175" marR="27250" marL="272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37225">
                <a:tc>
                  <a:txBody>
                    <a:bodyPr/>
                    <a:lstStyle/>
                    <a:p>
                      <a:pPr indent="0" lvl="0" marL="0" marR="0" rtl="0" algn="ctr">
                        <a:lnSpc>
                          <a:spcPct val="100000"/>
                        </a:lnSpc>
                        <a:spcBef>
                          <a:spcPts val="0"/>
                        </a:spcBef>
                        <a:spcAft>
                          <a:spcPts val="0"/>
                        </a:spcAft>
                        <a:buNone/>
                      </a:pPr>
                      <a:r>
                        <a:rPr b="1" i="0" lang="en" sz="800" u="none" cap="none" strike="noStrike">
                          <a:solidFill>
                            <a:srgbClr val="000000"/>
                          </a:solidFill>
                          <a:latin typeface="Open Sans"/>
                          <a:ea typeface="Open Sans"/>
                          <a:cs typeface="Open Sans"/>
                          <a:sym typeface="Open Sans"/>
                        </a:rPr>
                        <a:t>17</a:t>
                      </a:r>
                      <a:endParaRPr sz="900" u="none" cap="none" strike="noStrike">
                        <a:latin typeface="Open Sans"/>
                        <a:ea typeface="Open Sans"/>
                        <a:cs typeface="Open Sans"/>
                        <a:sym typeface="Open Sans"/>
                      </a:endParaRPr>
                    </a:p>
                  </a:txBody>
                  <a:tcPr marT="18175" marB="18175" marR="27250" marL="272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STOP</a:t>
                      </a:r>
                      <a:endParaRPr sz="900" u="none" cap="none" strike="noStrike">
                        <a:latin typeface="Open Sans"/>
                        <a:ea typeface="Open Sans"/>
                        <a:cs typeface="Open Sans"/>
                        <a:sym typeface="Open Sans"/>
                      </a:endParaRPr>
                    </a:p>
                  </a:txBody>
                  <a:tcPr marT="18175" marB="18175" marR="27250" marL="272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This Risk Management Process has finished.</a:t>
                      </a:r>
                      <a:endParaRPr sz="900" u="none" cap="none" strike="noStrike">
                        <a:latin typeface="Open Sans"/>
                        <a:ea typeface="Open Sans"/>
                        <a:cs typeface="Open Sans"/>
                        <a:sym typeface="Open Sans"/>
                      </a:endParaRPr>
                    </a:p>
                  </a:txBody>
                  <a:tcPr marT="18175" marB="18175" marR="27250" marL="272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r>
            </a:tbl>
          </a:graphicData>
        </a:graphic>
      </p:graphicFrame>
      <p:sp>
        <p:nvSpPr>
          <p:cNvPr id="291" name="Google Shape;291;p35"/>
          <p:cNvSpPr/>
          <p:nvPr/>
        </p:nvSpPr>
        <p:spPr>
          <a:xfrm>
            <a:off x="3208338" y="1085850"/>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g8a3f303f52_0_25"/>
          <p:cNvSpPr txBox="1"/>
          <p:nvPr>
            <p:ph type="title"/>
          </p:nvPr>
        </p:nvSpPr>
        <p:spPr>
          <a:xfrm>
            <a:off x="509550" y="1423875"/>
            <a:ext cx="8124900" cy="179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4800"/>
              <a:buFont typeface="Lato"/>
              <a:buNone/>
            </a:pPr>
            <a:r>
              <a:rPr lang="en">
                <a:latin typeface="Roboto Slab"/>
                <a:ea typeface="Roboto Slab"/>
                <a:cs typeface="Roboto Slab"/>
                <a:sym typeface="Roboto Slab"/>
              </a:rPr>
              <a:t>Change Management Plan</a:t>
            </a:r>
            <a:endParaRPr>
              <a:latin typeface="Roboto Slab"/>
              <a:ea typeface="Roboto Slab"/>
              <a:cs typeface="Roboto Slab"/>
              <a:sym typeface="Roboto Slab"/>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36"/>
          <p:cNvSpPr txBox="1"/>
          <p:nvPr>
            <p:ph idx="1" type="body"/>
          </p:nvPr>
        </p:nvSpPr>
        <p:spPr>
          <a:xfrm>
            <a:off x="311700" y="318019"/>
            <a:ext cx="8520600" cy="4507461"/>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Arial"/>
              <a:buChar char="•"/>
            </a:pPr>
            <a:r>
              <a:rPr lang="en" sz="1200">
                <a:solidFill>
                  <a:srgbClr val="030505"/>
                </a:solidFill>
                <a:latin typeface="Open Sans"/>
                <a:ea typeface="Open Sans"/>
                <a:cs typeface="Open Sans"/>
                <a:sym typeface="Open Sans"/>
              </a:rPr>
              <a:t>A change may occur at any point during the project. For instance, a change in the requirement, a change in the design or interface. Such changes need to be managed in an efficient manner. Change management is the process, tools and techniques used to manage changes to achieve the required business outcome. Change management involves steps like Planning the change, managing the change and finally reinforcing the change. The tools that can be used include individual change model, communications, sponsorships, coaching, training. </a:t>
            </a:r>
            <a:endParaRPr/>
          </a:p>
          <a:p>
            <a:pPr indent="0" lvl="0" marL="114300" rtl="0" algn="l">
              <a:lnSpc>
                <a:spcPct val="115000"/>
              </a:lnSpc>
              <a:spcBef>
                <a:spcPts val="0"/>
              </a:spcBef>
              <a:spcAft>
                <a:spcPts val="0"/>
              </a:spcAft>
              <a:buSzPts val="1800"/>
              <a:buNone/>
            </a:pPr>
            <a:r>
              <a:t/>
            </a:r>
            <a:endParaRPr sz="1200">
              <a:solidFill>
                <a:srgbClr val="030505"/>
              </a:solidFill>
              <a:latin typeface="Open Sans"/>
              <a:ea typeface="Open Sans"/>
              <a:cs typeface="Open Sans"/>
              <a:sym typeface="Open Sans"/>
            </a:endParaRPr>
          </a:p>
          <a:p>
            <a:pPr indent="-342900" lvl="0" marL="457200" rtl="0" algn="l">
              <a:lnSpc>
                <a:spcPct val="115000"/>
              </a:lnSpc>
              <a:spcBef>
                <a:spcPts val="0"/>
              </a:spcBef>
              <a:spcAft>
                <a:spcPts val="0"/>
              </a:spcAft>
              <a:buSzPts val="1800"/>
              <a:buFont typeface="Arial"/>
              <a:buChar char="•"/>
            </a:pPr>
            <a:r>
              <a:rPr lang="en" sz="1200">
                <a:solidFill>
                  <a:srgbClr val="030505"/>
                </a:solidFill>
                <a:latin typeface="Open Sans"/>
                <a:ea typeface="Open Sans"/>
                <a:cs typeface="Open Sans"/>
                <a:sym typeface="Open Sans"/>
              </a:rPr>
              <a:t>Desired Solutions has a Change Management Process (managed in ServiceNow Platform) in place to handle changes in any project. </a:t>
            </a:r>
            <a:endParaRPr/>
          </a:p>
          <a:p>
            <a:pPr indent="0" lvl="0" marL="114300" rtl="0" algn="l">
              <a:lnSpc>
                <a:spcPct val="115000"/>
              </a:lnSpc>
              <a:spcBef>
                <a:spcPts val="0"/>
              </a:spcBef>
              <a:spcAft>
                <a:spcPts val="0"/>
              </a:spcAft>
              <a:buSzPts val="1800"/>
              <a:buNone/>
            </a:pPr>
            <a:r>
              <a:t/>
            </a:r>
            <a:endParaRPr sz="1200">
              <a:solidFill>
                <a:srgbClr val="030505"/>
              </a:solidFill>
              <a:latin typeface="Open Sans"/>
              <a:ea typeface="Open Sans"/>
              <a:cs typeface="Open Sans"/>
              <a:sym typeface="Open Sans"/>
            </a:endParaRPr>
          </a:p>
          <a:p>
            <a:pPr indent="-342900" lvl="0" marL="457200" rtl="0" algn="l">
              <a:lnSpc>
                <a:spcPct val="115000"/>
              </a:lnSpc>
              <a:spcBef>
                <a:spcPts val="0"/>
              </a:spcBef>
              <a:spcAft>
                <a:spcPts val="0"/>
              </a:spcAft>
              <a:buSzPts val="1800"/>
              <a:buFont typeface="Arial"/>
              <a:buChar char="•"/>
            </a:pPr>
            <a:r>
              <a:rPr lang="en" sz="1200">
                <a:solidFill>
                  <a:srgbClr val="030505"/>
                </a:solidFill>
                <a:latin typeface="Open Sans"/>
                <a:ea typeface="Open Sans"/>
                <a:cs typeface="Open Sans"/>
                <a:sym typeface="Open Sans"/>
              </a:rPr>
              <a:t>A change request is raised by a team member the CR is currently in Draft state, this change request is then reviewed and modified if needed by the team lead and sent to the Change Management Team. The Change Management Team reviews the CR to see if any more details are needed (if yes, the Change Request Team will not reject and send it back to the team that submitted the Change Request) if not, they approve it. The change management team can also reject the request, in this case the change management process stops. After this approval, the change management team assigns a task to the teams that will be impacted by this change. Each team member completes the task, after which Documents are updated and communication is sent to all the stakeholders.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pic>
        <p:nvPicPr>
          <p:cNvPr id="306" name="Google Shape;306;p37"/>
          <p:cNvPicPr preferRelativeResize="0"/>
          <p:nvPr/>
        </p:nvPicPr>
        <p:blipFill rotWithShape="1">
          <a:blip r:embed="rId3">
            <a:alphaModFix/>
          </a:blip>
          <a:srcRect b="0" l="0" r="0" t="0"/>
          <a:stretch/>
        </p:blipFill>
        <p:spPr>
          <a:xfrm>
            <a:off x="919691" y="440300"/>
            <a:ext cx="7304618" cy="4262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graphicFrame>
        <p:nvGraphicFramePr>
          <p:cNvPr id="311" name="Google Shape;311;p38"/>
          <p:cNvGraphicFramePr/>
          <p:nvPr/>
        </p:nvGraphicFramePr>
        <p:xfrm>
          <a:off x="99690" y="252426"/>
          <a:ext cx="3000000" cy="3000000"/>
        </p:xfrm>
        <a:graphic>
          <a:graphicData uri="http://schemas.openxmlformats.org/drawingml/2006/table">
            <a:tbl>
              <a:tblPr>
                <a:noFill/>
                <a:tableStyleId>{2E04D4D1-651F-40BB-AEDD-666BD5A57EF0}</a:tableStyleId>
              </a:tblPr>
              <a:tblGrid>
                <a:gridCol w="518100"/>
                <a:gridCol w="2220450"/>
                <a:gridCol w="6206075"/>
              </a:tblGrid>
              <a:tr h="189425">
                <a:tc>
                  <a:txBody>
                    <a:bodyPr/>
                    <a:lstStyle/>
                    <a:p>
                      <a:pPr indent="0" lvl="0" marL="0" marR="0" rtl="0" algn="ctr">
                        <a:lnSpc>
                          <a:spcPct val="100000"/>
                        </a:lnSpc>
                        <a:spcBef>
                          <a:spcPts val="0"/>
                        </a:spcBef>
                        <a:spcAft>
                          <a:spcPts val="0"/>
                        </a:spcAft>
                        <a:buNone/>
                      </a:pPr>
                      <a:r>
                        <a:rPr b="1" i="0" lang="en" sz="1000" u="none" cap="none" strike="noStrike">
                          <a:solidFill>
                            <a:srgbClr val="000000"/>
                          </a:solidFill>
                          <a:latin typeface="Roboto Slab"/>
                          <a:ea typeface="Roboto Slab"/>
                          <a:cs typeface="Roboto Slab"/>
                          <a:sym typeface="Roboto Slab"/>
                        </a:rPr>
                        <a:t>Sr No</a:t>
                      </a:r>
                      <a:endParaRPr sz="1000" u="none" cap="none" strike="noStrike">
                        <a:latin typeface="Roboto Slab"/>
                        <a:ea typeface="Roboto Slab"/>
                        <a:cs typeface="Roboto Slab"/>
                        <a:sym typeface="Roboto Slab"/>
                      </a:endParaRPr>
                    </a:p>
                  </a:txBody>
                  <a:tcPr marT="13175" marB="13175" marR="19750" marL="197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None/>
                      </a:pPr>
                      <a:r>
                        <a:rPr b="1" i="0" lang="en" sz="1000" u="none" cap="none" strike="noStrike">
                          <a:solidFill>
                            <a:srgbClr val="000000"/>
                          </a:solidFill>
                          <a:latin typeface="Roboto Slab"/>
                          <a:ea typeface="Roboto Slab"/>
                          <a:cs typeface="Roboto Slab"/>
                          <a:sym typeface="Roboto Slab"/>
                        </a:rPr>
                        <a:t>Flowchart Element</a:t>
                      </a:r>
                      <a:endParaRPr sz="1000" u="none" cap="none" strike="noStrike">
                        <a:latin typeface="Roboto Slab"/>
                        <a:ea typeface="Roboto Slab"/>
                        <a:cs typeface="Roboto Slab"/>
                        <a:sym typeface="Roboto Slab"/>
                      </a:endParaRPr>
                    </a:p>
                  </a:txBody>
                  <a:tcPr marT="13175" marB="13175" marR="19750" marL="197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None/>
                      </a:pPr>
                      <a:r>
                        <a:rPr b="1" i="0" lang="en" sz="1000" u="none" cap="none" strike="noStrike">
                          <a:solidFill>
                            <a:srgbClr val="000000"/>
                          </a:solidFill>
                          <a:latin typeface="Roboto Slab"/>
                          <a:ea typeface="Roboto Slab"/>
                          <a:cs typeface="Roboto Slab"/>
                          <a:sym typeface="Roboto Slab"/>
                        </a:rPr>
                        <a:t>Description</a:t>
                      </a:r>
                      <a:endParaRPr sz="1000" u="none" cap="none" strike="noStrike">
                        <a:latin typeface="Roboto Slab"/>
                        <a:ea typeface="Roboto Slab"/>
                        <a:cs typeface="Roboto Slab"/>
                        <a:sym typeface="Roboto Slab"/>
                      </a:endParaRPr>
                    </a:p>
                  </a:txBody>
                  <a:tcPr marT="13175" marB="13175" marR="19750" marL="197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dk1"/>
                    </a:solidFill>
                  </a:tcPr>
                </a:tc>
              </a:tr>
              <a:tr h="286350">
                <a:tc>
                  <a:txBody>
                    <a:bodyPr/>
                    <a:lstStyle/>
                    <a:p>
                      <a:pPr indent="0" lvl="0" marL="0" marR="0" rtl="0" algn="ctr">
                        <a:lnSpc>
                          <a:spcPct val="100000"/>
                        </a:lnSpc>
                        <a:spcBef>
                          <a:spcPts val="0"/>
                        </a:spcBef>
                        <a:spcAft>
                          <a:spcPts val="0"/>
                        </a:spcAft>
                        <a:buNone/>
                      </a:pPr>
                      <a:r>
                        <a:rPr b="1" i="0" lang="en" sz="800" u="none" cap="none" strike="noStrike">
                          <a:solidFill>
                            <a:srgbClr val="000000"/>
                          </a:solidFill>
                          <a:latin typeface="Open Sans"/>
                          <a:ea typeface="Open Sans"/>
                          <a:cs typeface="Open Sans"/>
                          <a:sym typeface="Open Sans"/>
                        </a:rPr>
                        <a:t>1</a:t>
                      </a:r>
                      <a:endParaRPr b="1" sz="800" u="none" cap="none" strike="noStrike">
                        <a:latin typeface="Open Sans"/>
                        <a:ea typeface="Open Sans"/>
                        <a:cs typeface="Open Sans"/>
                        <a:sym typeface="Open Sans"/>
                      </a:endParaRPr>
                    </a:p>
                  </a:txBody>
                  <a:tcPr marT="13175" marB="13175" marR="19750" marL="197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Start</a:t>
                      </a:r>
                      <a:endParaRPr sz="800" u="none" cap="none" strike="noStrike">
                        <a:latin typeface="Open Sans"/>
                        <a:ea typeface="Open Sans"/>
                        <a:cs typeface="Open Sans"/>
                        <a:sym typeface="Open Sans"/>
                      </a:endParaRPr>
                    </a:p>
                  </a:txBody>
                  <a:tcPr marT="13175" marB="13175" marR="19750" marL="197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Whenever a change originates this process of Change Management Plan will start from this point.</a:t>
                      </a:r>
                      <a:br>
                        <a:rPr lang="en" sz="800" u="none" cap="none" strike="noStrike">
                          <a:latin typeface="Open Sans"/>
                          <a:ea typeface="Open Sans"/>
                          <a:cs typeface="Open Sans"/>
                          <a:sym typeface="Open Sans"/>
                        </a:rPr>
                      </a:br>
                      <a:endParaRPr sz="800" u="none" cap="none" strike="noStrike">
                        <a:latin typeface="Open Sans"/>
                        <a:ea typeface="Open Sans"/>
                        <a:cs typeface="Open Sans"/>
                        <a:sym typeface="Open Sans"/>
                      </a:endParaRPr>
                    </a:p>
                  </a:txBody>
                  <a:tcPr marT="13175" marB="13175" marR="19750" marL="197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r>
              <a:tr h="320175">
                <a:tc>
                  <a:txBody>
                    <a:bodyPr/>
                    <a:lstStyle/>
                    <a:p>
                      <a:pPr indent="0" lvl="0" marL="0" marR="0" rtl="0" algn="ctr">
                        <a:lnSpc>
                          <a:spcPct val="100000"/>
                        </a:lnSpc>
                        <a:spcBef>
                          <a:spcPts val="0"/>
                        </a:spcBef>
                        <a:spcAft>
                          <a:spcPts val="0"/>
                        </a:spcAft>
                        <a:buNone/>
                      </a:pPr>
                      <a:r>
                        <a:rPr b="1" i="0" lang="en" sz="800" u="none" cap="none" strike="noStrike">
                          <a:solidFill>
                            <a:srgbClr val="000000"/>
                          </a:solidFill>
                          <a:latin typeface="Open Sans"/>
                          <a:ea typeface="Open Sans"/>
                          <a:cs typeface="Open Sans"/>
                          <a:sym typeface="Open Sans"/>
                        </a:rPr>
                        <a:t>2</a:t>
                      </a:r>
                      <a:endParaRPr b="1" sz="800" u="none" cap="none" strike="noStrike">
                        <a:latin typeface="Open Sans"/>
                        <a:ea typeface="Open Sans"/>
                        <a:cs typeface="Open Sans"/>
                        <a:sym typeface="Open Sans"/>
                      </a:endParaRPr>
                    </a:p>
                  </a:txBody>
                  <a:tcPr marT="13175" marB="13175" marR="19750" marL="197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Create a Change Request</a:t>
                      </a:r>
                      <a:endParaRPr sz="800" u="none" cap="none" strike="noStrike">
                        <a:latin typeface="Open Sans"/>
                        <a:ea typeface="Open Sans"/>
                        <a:cs typeface="Open Sans"/>
                        <a:sym typeface="Open Sans"/>
                      </a:endParaRPr>
                    </a:p>
                  </a:txBody>
                  <a:tcPr marT="13175" marB="13175" marR="19750" marL="197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Any member from different teams in the project can raise a change request. For example, a developer or a tester.</a:t>
                      </a:r>
                      <a:endParaRPr sz="800" u="none" cap="none" strike="noStrike">
                        <a:latin typeface="Open Sans"/>
                        <a:ea typeface="Open Sans"/>
                        <a:cs typeface="Open Sans"/>
                        <a:sym typeface="Open Sans"/>
                      </a:endParaRPr>
                    </a:p>
                    <a:p>
                      <a:pPr indent="0" lvl="0" marL="0" marR="0" rtl="0" algn="l">
                        <a:lnSpc>
                          <a:spcPct val="100000"/>
                        </a:lnSpc>
                        <a:spcBef>
                          <a:spcPts val="0"/>
                        </a:spcBef>
                        <a:spcAft>
                          <a:spcPts val="0"/>
                        </a:spcAft>
                        <a:buNone/>
                      </a:pPr>
                      <a:r>
                        <a:t/>
                      </a:r>
                      <a:endParaRPr sz="800" u="none" cap="none" strike="noStrike">
                        <a:latin typeface="Open Sans"/>
                        <a:ea typeface="Open Sans"/>
                        <a:cs typeface="Open Sans"/>
                        <a:sym typeface="Open Sans"/>
                      </a:endParaRPr>
                    </a:p>
                  </a:txBody>
                  <a:tcPr marT="13175" marB="13175" marR="19750" marL="197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320175">
                <a:tc>
                  <a:txBody>
                    <a:bodyPr/>
                    <a:lstStyle/>
                    <a:p>
                      <a:pPr indent="0" lvl="0" marL="0" marR="0" rtl="0" algn="ctr">
                        <a:lnSpc>
                          <a:spcPct val="100000"/>
                        </a:lnSpc>
                        <a:spcBef>
                          <a:spcPts val="0"/>
                        </a:spcBef>
                        <a:spcAft>
                          <a:spcPts val="0"/>
                        </a:spcAft>
                        <a:buNone/>
                      </a:pPr>
                      <a:r>
                        <a:rPr b="1" i="0" lang="en" sz="800" u="none" cap="none" strike="noStrike">
                          <a:solidFill>
                            <a:srgbClr val="000000"/>
                          </a:solidFill>
                          <a:latin typeface="Open Sans"/>
                          <a:ea typeface="Open Sans"/>
                          <a:cs typeface="Open Sans"/>
                          <a:sym typeface="Open Sans"/>
                        </a:rPr>
                        <a:t>3</a:t>
                      </a:r>
                      <a:endParaRPr b="1" sz="800" u="none" cap="none" strike="noStrike">
                        <a:latin typeface="Open Sans"/>
                        <a:ea typeface="Open Sans"/>
                        <a:cs typeface="Open Sans"/>
                        <a:sym typeface="Open Sans"/>
                      </a:endParaRPr>
                    </a:p>
                  </a:txBody>
                  <a:tcPr marT="13175" marB="13175" marR="19750" marL="197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Submit the Change Request to Team Lead</a:t>
                      </a:r>
                      <a:endParaRPr sz="800" u="none" cap="none" strike="noStrike">
                        <a:latin typeface="Open Sans"/>
                        <a:ea typeface="Open Sans"/>
                        <a:cs typeface="Open Sans"/>
                        <a:sym typeface="Open Sans"/>
                      </a:endParaRPr>
                    </a:p>
                  </a:txBody>
                  <a:tcPr marT="13175" marB="13175" marR="19750" marL="197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This change request is then submitted to the team lead of that team to review and modify to the change request.</a:t>
                      </a:r>
                      <a:endParaRPr sz="800" u="none" cap="none" strike="noStrike">
                        <a:latin typeface="Open Sans"/>
                        <a:ea typeface="Open Sans"/>
                        <a:cs typeface="Open Sans"/>
                        <a:sym typeface="Open Sans"/>
                      </a:endParaRPr>
                    </a:p>
                  </a:txBody>
                  <a:tcPr marT="13175" marB="13175" marR="19750" marL="197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r>
              <a:tr h="835500">
                <a:tc>
                  <a:txBody>
                    <a:bodyPr/>
                    <a:lstStyle/>
                    <a:p>
                      <a:pPr indent="0" lvl="0" marL="0" marR="0" rtl="0" algn="ctr">
                        <a:lnSpc>
                          <a:spcPct val="100000"/>
                        </a:lnSpc>
                        <a:spcBef>
                          <a:spcPts val="0"/>
                        </a:spcBef>
                        <a:spcAft>
                          <a:spcPts val="0"/>
                        </a:spcAft>
                        <a:buNone/>
                      </a:pPr>
                      <a:r>
                        <a:rPr b="1" i="0" lang="en" sz="800" u="none" cap="none" strike="noStrike">
                          <a:solidFill>
                            <a:srgbClr val="000000"/>
                          </a:solidFill>
                          <a:latin typeface="Open Sans"/>
                          <a:ea typeface="Open Sans"/>
                          <a:cs typeface="Open Sans"/>
                          <a:sym typeface="Open Sans"/>
                        </a:rPr>
                        <a:t>4</a:t>
                      </a:r>
                      <a:endParaRPr b="1" sz="800" u="none" cap="none" strike="noStrike">
                        <a:latin typeface="Open Sans"/>
                        <a:ea typeface="Open Sans"/>
                        <a:cs typeface="Open Sans"/>
                        <a:sym typeface="Open Sans"/>
                      </a:endParaRPr>
                    </a:p>
                  </a:txBody>
                  <a:tcPr marT="13175" marB="13175" marR="19750" marL="197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Approved?</a:t>
                      </a:r>
                      <a:endParaRPr sz="800" u="none" cap="none" strike="noStrike">
                        <a:latin typeface="Open Sans"/>
                        <a:ea typeface="Open Sans"/>
                        <a:cs typeface="Open Sans"/>
                        <a:sym typeface="Open Sans"/>
                      </a:endParaRPr>
                    </a:p>
                  </a:txBody>
                  <a:tcPr marT="13175" marB="13175" marR="19750" marL="197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The team lead decides whether the change request can be submitted to Change Management team and he can also make changes to the request and approve it and submit it for Acceptance (Change Request is now in Pending Review state). If not, the team lead will reject and change request and the process terminates.</a:t>
                      </a:r>
                      <a:endParaRPr sz="800" u="none" cap="none" strike="noStrike">
                        <a:latin typeface="Open Sans"/>
                        <a:ea typeface="Open Sans"/>
                        <a:cs typeface="Open Sans"/>
                        <a:sym typeface="Open Sans"/>
                      </a:endParaRPr>
                    </a:p>
                    <a:p>
                      <a:pPr indent="0" lvl="0" marL="0" marR="0" rtl="0" algn="l">
                        <a:lnSpc>
                          <a:spcPct val="100000"/>
                        </a:lnSpc>
                        <a:spcBef>
                          <a:spcPts val="1200"/>
                        </a:spcBef>
                        <a:spcAft>
                          <a:spcPts val="0"/>
                        </a:spcAft>
                        <a:buNone/>
                      </a:pPr>
                      <a:r>
                        <a:rPr b="1" i="0" lang="en" sz="800" u="none" cap="none" strike="noStrike">
                          <a:solidFill>
                            <a:srgbClr val="000000"/>
                          </a:solidFill>
                          <a:latin typeface="Open Sans"/>
                          <a:ea typeface="Open Sans"/>
                          <a:cs typeface="Open Sans"/>
                          <a:sym typeface="Open Sans"/>
                        </a:rPr>
                        <a:t>Note: If the Change Requestor is Team Lead this step will skip.</a:t>
                      </a:r>
                      <a:endParaRPr sz="800" u="none" cap="none" strike="noStrike">
                        <a:latin typeface="Open Sans"/>
                        <a:ea typeface="Open Sans"/>
                        <a:cs typeface="Open Sans"/>
                        <a:sym typeface="Open Sans"/>
                      </a:endParaRPr>
                    </a:p>
                    <a:p>
                      <a:pPr indent="0" lvl="0" marL="0" marR="0" rtl="0" algn="l">
                        <a:lnSpc>
                          <a:spcPct val="100000"/>
                        </a:lnSpc>
                        <a:spcBef>
                          <a:spcPts val="0"/>
                        </a:spcBef>
                        <a:spcAft>
                          <a:spcPts val="0"/>
                        </a:spcAft>
                        <a:buNone/>
                      </a:pPr>
                      <a:r>
                        <a:t/>
                      </a:r>
                      <a:endParaRPr sz="800" u="none" cap="none" strike="noStrike">
                        <a:latin typeface="Open Sans"/>
                        <a:ea typeface="Open Sans"/>
                        <a:cs typeface="Open Sans"/>
                        <a:sym typeface="Open Sans"/>
                      </a:endParaRPr>
                    </a:p>
                  </a:txBody>
                  <a:tcPr marT="13175" marB="13175" marR="19750" marL="197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20625">
                <a:tc>
                  <a:txBody>
                    <a:bodyPr/>
                    <a:lstStyle/>
                    <a:p>
                      <a:pPr indent="0" lvl="0" marL="0" marR="0" rtl="0" algn="ctr">
                        <a:lnSpc>
                          <a:spcPct val="100000"/>
                        </a:lnSpc>
                        <a:spcBef>
                          <a:spcPts val="0"/>
                        </a:spcBef>
                        <a:spcAft>
                          <a:spcPts val="0"/>
                        </a:spcAft>
                        <a:buNone/>
                      </a:pPr>
                      <a:r>
                        <a:rPr b="1" i="0" lang="en" sz="800" u="none" cap="none" strike="noStrike">
                          <a:solidFill>
                            <a:srgbClr val="000000"/>
                          </a:solidFill>
                          <a:latin typeface="Open Sans"/>
                          <a:ea typeface="Open Sans"/>
                          <a:cs typeface="Open Sans"/>
                          <a:sym typeface="Open Sans"/>
                        </a:rPr>
                        <a:t>5</a:t>
                      </a:r>
                      <a:endParaRPr b="1" sz="800" u="none" cap="none" strike="noStrike">
                        <a:latin typeface="Open Sans"/>
                        <a:ea typeface="Open Sans"/>
                        <a:cs typeface="Open Sans"/>
                        <a:sym typeface="Open Sans"/>
                      </a:endParaRPr>
                    </a:p>
                  </a:txBody>
                  <a:tcPr marT="13175" marB="13175" marR="19750" marL="197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Submit the Change Request for Acceptance</a:t>
                      </a:r>
                      <a:endParaRPr sz="800" u="none" cap="none" strike="noStrike">
                        <a:latin typeface="Open Sans"/>
                        <a:ea typeface="Open Sans"/>
                        <a:cs typeface="Open Sans"/>
                        <a:sym typeface="Open Sans"/>
                      </a:endParaRPr>
                    </a:p>
                  </a:txBody>
                  <a:tcPr marT="13175" marB="13175" marR="19750" marL="197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The Change Request will now be submitted to the Change Management Team.</a:t>
                      </a:r>
                      <a:endParaRPr sz="800" u="none" cap="none" strike="noStrike">
                        <a:latin typeface="Open Sans"/>
                        <a:ea typeface="Open Sans"/>
                        <a:cs typeface="Open Sans"/>
                        <a:sym typeface="Open Sans"/>
                      </a:endParaRPr>
                    </a:p>
                  </a:txBody>
                  <a:tcPr marT="13175" marB="13175" marR="19750" marL="197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r>
              <a:tr h="320175">
                <a:tc>
                  <a:txBody>
                    <a:bodyPr/>
                    <a:lstStyle/>
                    <a:p>
                      <a:pPr indent="0" lvl="0" marL="0" marR="0" rtl="0" algn="ctr">
                        <a:lnSpc>
                          <a:spcPct val="100000"/>
                        </a:lnSpc>
                        <a:spcBef>
                          <a:spcPts val="0"/>
                        </a:spcBef>
                        <a:spcAft>
                          <a:spcPts val="0"/>
                        </a:spcAft>
                        <a:buNone/>
                      </a:pPr>
                      <a:r>
                        <a:rPr b="1" i="0" lang="en" sz="800" u="none" cap="none" strike="noStrike">
                          <a:solidFill>
                            <a:srgbClr val="000000"/>
                          </a:solidFill>
                          <a:latin typeface="Open Sans"/>
                          <a:ea typeface="Open Sans"/>
                          <a:cs typeface="Open Sans"/>
                          <a:sym typeface="Open Sans"/>
                        </a:rPr>
                        <a:t>6</a:t>
                      </a:r>
                      <a:endParaRPr b="1" sz="800" u="none" cap="none" strike="noStrike">
                        <a:latin typeface="Open Sans"/>
                        <a:ea typeface="Open Sans"/>
                        <a:cs typeface="Open Sans"/>
                        <a:sym typeface="Open Sans"/>
                      </a:endParaRPr>
                    </a:p>
                  </a:txBody>
                  <a:tcPr marT="13175" marB="13175" marR="19750" marL="197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Change Management Team Reviews the Change Request</a:t>
                      </a:r>
                      <a:endParaRPr sz="800" u="none" cap="none" strike="noStrike">
                        <a:latin typeface="Open Sans"/>
                        <a:ea typeface="Open Sans"/>
                        <a:cs typeface="Open Sans"/>
                        <a:sym typeface="Open Sans"/>
                      </a:endParaRPr>
                    </a:p>
                  </a:txBody>
                  <a:tcPr marT="13175" marB="13175" marR="19750" marL="197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The Change Management Team reviews the change request, they will then decide to approve or reject.</a:t>
                      </a:r>
                      <a:br>
                        <a:rPr lang="en" sz="800" u="none" cap="none" strike="noStrike">
                          <a:latin typeface="Open Sans"/>
                          <a:ea typeface="Open Sans"/>
                          <a:cs typeface="Open Sans"/>
                          <a:sym typeface="Open Sans"/>
                        </a:rPr>
                      </a:br>
                      <a:endParaRPr sz="800" u="none" cap="none" strike="noStrike">
                        <a:latin typeface="Open Sans"/>
                        <a:ea typeface="Open Sans"/>
                        <a:cs typeface="Open Sans"/>
                        <a:sym typeface="Open Sans"/>
                      </a:endParaRPr>
                    </a:p>
                  </a:txBody>
                  <a:tcPr marT="13175" marB="13175" marR="19750" marL="197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419750">
                <a:tc>
                  <a:txBody>
                    <a:bodyPr/>
                    <a:lstStyle/>
                    <a:p>
                      <a:pPr indent="0" lvl="0" marL="0" marR="0" rtl="0" algn="ctr">
                        <a:lnSpc>
                          <a:spcPct val="100000"/>
                        </a:lnSpc>
                        <a:spcBef>
                          <a:spcPts val="0"/>
                        </a:spcBef>
                        <a:spcAft>
                          <a:spcPts val="0"/>
                        </a:spcAft>
                        <a:buNone/>
                      </a:pPr>
                      <a:r>
                        <a:rPr b="1" i="0" lang="en" sz="800" u="none" cap="none" strike="noStrike">
                          <a:solidFill>
                            <a:srgbClr val="000000"/>
                          </a:solidFill>
                          <a:latin typeface="Open Sans"/>
                          <a:ea typeface="Open Sans"/>
                          <a:cs typeface="Open Sans"/>
                          <a:sym typeface="Open Sans"/>
                        </a:rPr>
                        <a:t>7</a:t>
                      </a:r>
                      <a:endParaRPr b="1" sz="800" u="none" cap="none" strike="noStrike">
                        <a:latin typeface="Open Sans"/>
                        <a:ea typeface="Open Sans"/>
                        <a:cs typeface="Open Sans"/>
                        <a:sym typeface="Open Sans"/>
                      </a:endParaRPr>
                    </a:p>
                  </a:txBody>
                  <a:tcPr marT="13175" marB="13175" marR="19750" marL="197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Approved?</a:t>
                      </a:r>
                      <a:endParaRPr sz="800" u="none" cap="none" strike="noStrike">
                        <a:latin typeface="Open Sans"/>
                        <a:ea typeface="Open Sans"/>
                        <a:cs typeface="Open Sans"/>
                        <a:sym typeface="Open Sans"/>
                      </a:endParaRPr>
                    </a:p>
                  </a:txBody>
                  <a:tcPr marT="13175" marB="13175" marR="19750" marL="197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If Change Management team does not approve the change request again goes to step Draft state. If they approve Change Request goes to Work in Progress State)</a:t>
                      </a:r>
                      <a:br>
                        <a:rPr lang="en" sz="800" u="none" cap="none" strike="noStrike">
                          <a:latin typeface="Open Sans"/>
                          <a:ea typeface="Open Sans"/>
                          <a:cs typeface="Open Sans"/>
                          <a:sym typeface="Open Sans"/>
                        </a:rPr>
                      </a:br>
                      <a:endParaRPr sz="800" u="none" cap="none" strike="noStrike">
                        <a:latin typeface="Open Sans"/>
                        <a:ea typeface="Open Sans"/>
                        <a:cs typeface="Open Sans"/>
                        <a:sym typeface="Open Sans"/>
                      </a:endParaRPr>
                    </a:p>
                  </a:txBody>
                  <a:tcPr marT="13175" marB="13175" marR="19750" marL="197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r>
              <a:tr h="519300">
                <a:tc>
                  <a:txBody>
                    <a:bodyPr/>
                    <a:lstStyle/>
                    <a:p>
                      <a:pPr indent="0" lvl="0" marL="0" marR="0" rtl="0" algn="ctr">
                        <a:lnSpc>
                          <a:spcPct val="100000"/>
                        </a:lnSpc>
                        <a:spcBef>
                          <a:spcPts val="0"/>
                        </a:spcBef>
                        <a:spcAft>
                          <a:spcPts val="0"/>
                        </a:spcAft>
                        <a:buNone/>
                      </a:pPr>
                      <a:r>
                        <a:rPr b="1" i="0" lang="en" sz="800" u="none" cap="none" strike="noStrike">
                          <a:solidFill>
                            <a:srgbClr val="000000"/>
                          </a:solidFill>
                          <a:latin typeface="Open Sans"/>
                          <a:ea typeface="Open Sans"/>
                          <a:cs typeface="Open Sans"/>
                          <a:sym typeface="Open Sans"/>
                        </a:rPr>
                        <a:t>8</a:t>
                      </a:r>
                      <a:endParaRPr b="1" sz="800" u="none" cap="none" strike="noStrike">
                        <a:latin typeface="Open Sans"/>
                        <a:ea typeface="Open Sans"/>
                        <a:cs typeface="Open Sans"/>
                        <a:sym typeface="Open Sans"/>
                      </a:endParaRPr>
                    </a:p>
                  </a:txBody>
                  <a:tcPr marT="13175" marB="13175" marR="19750" marL="197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Need more information?</a:t>
                      </a:r>
                      <a:endParaRPr sz="800" u="none" cap="none" strike="noStrike">
                        <a:latin typeface="Open Sans"/>
                        <a:ea typeface="Open Sans"/>
                        <a:cs typeface="Open Sans"/>
                        <a:sym typeface="Open Sans"/>
                      </a:endParaRPr>
                    </a:p>
                  </a:txBody>
                  <a:tcPr marT="13175" marB="13175" marR="19750" marL="197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If the change management team rejects the Change Request, the process will stop. If not, the change management team can send the Change request back to the team who submitted the change request for necessary modifications in the Change Request.</a:t>
                      </a:r>
                      <a:endParaRPr sz="800" u="none" cap="none" strike="noStrike">
                        <a:latin typeface="Open Sans"/>
                        <a:ea typeface="Open Sans"/>
                        <a:cs typeface="Open Sans"/>
                        <a:sym typeface="Open Sans"/>
                      </a:endParaRPr>
                    </a:p>
                  </a:txBody>
                  <a:tcPr marT="13175" marB="13175" marR="19750" marL="197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157125">
                <a:tc>
                  <a:txBody>
                    <a:bodyPr/>
                    <a:lstStyle/>
                    <a:p>
                      <a:pPr indent="0" lvl="0" marL="0" marR="0" rtl="0" algn="ctr">
                        <a:lnSpc>
                          <a:spcPct val="100000"/>
                        </a:lnSpc>
                        <a:spcBef>
                          <a:spcPts val="0"/>
                        </a:spcBef>
                        <a:spcAft>
                          <a:spcPts val="0"/>
                        </a:spcAft>
                        <a:buNone/>
                      </a:pPr>
                      <a:r>
                        <a:rPr b="1" i="0" lang="en" sz="800" u="none" cap="none" strike="noStrike">
                          <a:solidFill>
                            <a:srgbClr val="000000"/>
                          </a:solidFill>
                          <a:latin typeface="Open Sans"/>
                          <a:ea typeface="Open Sans"/>
                          <a:cs typeface="Open Sans"/>
                          <a:sym typeface="Open Sans"/>
                        </a:rPr>
                        <a:t>9</a:t>
                      </a:r>
                      <a:endParaRPr b="1" sz="800" u="none" cap="none" strike="noStrike">
                        <a:latin typeface="Open Sans"/>
                        <a:ea typeface="Open Sans"/>
                        <a:cs typeface="Open Sans"/>
                        <a:sym typeface="Open Sans"/>
                      </a:endParaRPr>
                    </a:p>
                  </a:txBody>
                  <a:tcPr marT="13175" marB="13175" marR="19750" marL="197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Assign Task to respective Team</a:t>
                      </a:r>
                      <a:endParaRPr sz="800" u="none" cap="none" strike="noStrike">
                        <a:latin typeface="Open Sans"/>
                        <a:ea typeface="Open Sans"/>
                        <a:cs typeface="Open Sans"/>
                        <a:sym typeface="Open Sans"/>
                      </a:endParaRPr>
                    </a:p>
                  </a:txBody>
                  <a:tcPr marT="13175" marB="13175" marR="19750" marL="197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Based on the change request inputs, task is assigned to respective team</a:t>
                      </a:r>
                      <a:endParaRPr sz="800" u="none" cap="none" strike="noStrike">
                        <a:latin typeface="Open Sans"/>
                        <a:ea typeface="Open Sans"/>
                        <a:cs typeface="Open Sans"/>
                        <a:sym typeface="Open Sans"/>
                      </a:endParaRPr>
                    </a:p>
                  </a:txBody>
                  <a:tcPr marT="13175" marB="13175" marR="19750" marL="197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r>
              <a:tr h="320175">
                <a:tc>
                  <a:txBody>
                    <a:bodyPr/>
                    <a:lstStyle/>
                    <a:p>
                      <a:pPr indent="0" lvl="0" marL="0" marR="0" rtl="0" algn="ctr">
                        <a:lnSpc>
                          <a:spcPct val="100000"/>
                        </a:lnSpc>
                        <a:spcBef>
                          <a:spcPts val="0"/>
                        </a:spcBef>
                        <a:spcAft>
                          <a:spcPts val="0"/>
                        </a:spcAft>
                        <a:buNone/>
                      </a:pPr>
                      <a:r>
                        <a:rPr b="1" i="0" lang="en" sz="800" u="none" cap="none" strike="noStrike">
                          <a:solidFill>
                            <a:srgbClr val="000000"/>
                          </a:solidFill>
                          <a:latin typeface="Open Sans"/>
                          <a:ea typeface="Open Sans"/>
                          <a:cs typeface="Open Sans"/>
                          <a:sym typeface="Open Sans"/>
                        </a:rPr>
                        <a:t>10</a:t>
                      </a:r>
                      <a:endParaRPr b="1" sz="800" u="none" cap="none" strike="noStrike">
                        <a:latin typeface="Open Sans"/>
                        <a:ea typeface="Open Sans"/>
                        <a:cs typeface="Open Sans"/>
                        <a:sym typeface="Open Sans"/>
                      </a:endParaRPr>
                    </a:p>
                  </a:txBody>
                  <a:tcPr marT="13175" marB="13175" marR="19750" marL="197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Team members will complete the task</a:t>
                      </a:r>
                      <a:endParaRPr sz="800" u="none" cap="none" strike="noStrike">
                        <a:latin typeface="Open Sans"/>
                        <a:ea typeface="Open Sans"/>
                        <a:cs typeface="Open Sans"/>
                        <a:sym typeface="Open Sans"/>
                      </a:endParaRPr>
                    </a:p>
                  </a:txBody>
                  <a:tcPr marT="13175" marB="13175" marR="19750" marL="197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Assigned Team member performs the task and closes the task. </a:t>
                      </a:r>
                      <a:endParaRPr sz="800" u="none" cap="none" strike="noStrike">
                        <a:latin typeface="Open Sans"/>
                        <a:ea typeface="Open Sans"/>
                        <a:cs typeface="Open Sans"/>
                        <a:sym typeface="Open Sans"/>
                      </a:endParaRPr>
                    </a:p>
                    <a:p>
                      <a:pPr indent="0" lvl="0" marL="0" marR="0" rtl="0" algn="l">
                        <a:lnSpc>
                          <a:spcPct val="100000"/>
                        </a:lnSpc>
                        <a:spcBef>
                          <a:spcPts val="0"/>
                        </a:spcBef>
                        <a:spcAft>
                          <a:spcPts val="0"/>
                        </a:spcAft>
                        <a:buNone/>
                      </a:pPr>
                      <a:r>
                        <a:t/>
                      </a:r>
                      <a:endParaRPr sz="800" u="none" cap="none" strike="noStrike">
                        <a:latin typeface="Open Sans"/>
                        <a:ea typeface="Open Sans"/>
                        <a:cs typeface="Open Sans"/>
                        <a:sym typeface="Open Sans"/>
                      </a:endParaRPr>
                    </a:p>
                  </a:txBody>
                  <a:tcPr marT="13175" marB="13175" marR="19750" marL="197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86350">
                <a:tc>
                  <a:txBody>
                    <a:bodyPr/>
                    <a:lstStyle/>
                    <a:p>
                      <a:pPr indent="0" lvl="0" marL="0" marR="0" rtl="0" algn="ctr">
                        <a:lnSpc>
                          <a:spcPct val="100000"/>
                        </a:lnSpc>
                        <a:spcBef>
                          <a:spcPts val="0"/>
                        </a:spcBef>
                        <a:spcAft>
                          <a:spcPts val="0"/>
                        </a:spcAft>
                        <a:buNone/>
                      </a:pPr>
                      <a:r>
                        <a:rPr b="1" i="0" lang="en" sz="800" u="none" cap="none" strike="noStrike">
                          <a:solidFill>
                            <a:srgbClr val="000000"/>
                          </a:solidFill>
                          <a:latin typeface="Open Sans"/>
                          <a:ea typeface="Open Sans"/>
                          <a:cs typeface="Open Sans"/>
                          <a:sym typeface="Open Sans"/>
                        </a:rPr>
                        <a:t>11</a:t>
                      </a:r>
                      <a:endParaRPr b="1" sz="800" u="none" cap="none" strike="noStrike">
                        <a:latin typeface="Open Sans"/>
                        <a:ea typeface="Open Sans"/>
                        <a:cs typeface="Open Sans"/>
                        <a:sym typeface="Open Sans"/>
                      </a:endParaRPr>
                    </a:p>
                  </a:txBody>
                  <a:tcPr marT="13175" marB="13175" marR="19750" marL="197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Update corresponding documents with changes</a:t>
                      </a:r>
                      <a:endParaRPr sz="800" u="none" cap="none" strike="noStrike">
                        <a:latin typeface="Open Sans"/>
                        <a:ea typeface="Open Sans"/>
                        <a:cs typeface="Open Sans"/>
                        <a:sym typeface="Open Sans"/>
                      </a:endParaRPr>
                    </a:p>
                  </a:txBody>
                  <a:tcPr marT="13175" marB="13175" marR="19750" marL="197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Necessary updates are made to the respective documents.</a:t>
                      </a:r>
                      <a:br>
                        <a:rPr lang="en" sz="800" u="none" cap="none" strike="noStrike">
                          <a:latin typeface="Open Sans"/>
                          <a:ea typeface="Open Sans"/>
                          <a:cs typeface="Open Sans"/>
                          <a:sym typeface="Open Sans"/>
                        </a:rPr>
                      </a:br>
                      <a:r>
                        <a:rPr b="0" i="0" lang="en" sz="800" u="none" cap="none" strike="noStrike">
                          <a:solidFill>
                            <a:srgbClr val="000000"/>
                          </a:solidFill>
                          <a:latin typeface="Open Sans"/>
                          <a:ea typeface="Open Sans"/>
                          <a:cs typeface="Open Sans"/>
                          <a:sym typeface="Open Sans"/>
                        </a:rPr>
                        <a:t> </a:t>
                      </a:r>
                      <a:endParaRPr sz="800" u="none" cap="none" strike="noStrike">
                        <a:latin typeface="Open Sans"/>
                        <a:ea typeface="Open Sans"/>
                        <a:cs typeface="Open Sans"/>
                        <a:sym typeface="Open Sans"/>
                      </a:endParaRPr>
                    </a:p>
                  </a:txBody>
                  <a:tcPr marT="13175" marB="13175" marR="19750" marL="197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r>
              <a:tr h="286350">
                <a:tc>
                  <a:txBody>
                    <a:bodyPr/>
                    <a:lstStyle/>
                    <a:p>
                      <a:pPr indent="0" lvl="0" marL="0" marR="0" rtl="0" algn="ctr">
                        <a:lnSpc>
                          <a:spcPct val="100000"/>
                        </a:lnSpc>
                        <a:spcBef>
                          <a:spcPts val="0"/>
                        </a:spcBef>
                        <a:spcAft>
                          <a:spcPts val="0"/>
                        </a:spcAft>
                        <a:buNone/>
                      </a:pPr>
                      <a:r>
                        <a:rPr b="1" i="0" lang="en" sz="800" u="none" cap="none" strike="noStrike">
                          <a:solidFill>
                            <a:srgbClr val="000000"/>
                          </a:solidFill>
                          <a:latin typeface="Open Sans"/>
                          <a:ea typeface="Open Sans"/>
                          <a:cs typeface="Open Sans"/>
                          <a:sym typeface="Open Sans"/>
                        </a:rPr>
                        <a:t>12</a:t>
                      </a:r>
                      <a:endParaRPr b="1" sz="800" u="none" cap="none" strike="noStrike">
                        <a:latin typeface="Open Sans"/>
                        <a:ea typeface="Open Sans"/>
                        <a:cs typeface="Open Sans"/>
                        <a:sym typeface="Open Sans"/>
                      </a:endParaRPr>
                    </a:p>
                  </a:txBody>
                  <a:tcPr marT="13175" marB="13175" marR="19750" marL="197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Distribute the action</a:t>
                      </a:r>
                      <a:endParaRPr sz="800" u="none" cap="none" strike="noStrike">
                        <a:latin typeface="Open Sans"/>
                        <a:ea typeface="Open Sans"/>
                        <a:cs typeface="Open Sans"/>
                        <a:sym typeface="Open Sans"/>
                      </a:endParaRPr>
                    </a:p>
                  </a:txBody>
                  <a:tcPr marT="13175" marB="13175" marR="19750" marL="197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Communication is sent to all the stakeholders about the change being implemented.</a:t>
                      </a:r>
                      <a:br>
                        <a:rPr lang="en" sz="800" u="none" cap="none" strike="noStrike">
                          <a:latin typeface="Open Sans"/>
                          <a:ea typeface="Open Sans"/>
                          <a:cs typeface="Open Sans"/>
                          <a:sym typeface="Open Sans"/>
                        </a:rPr>
                      </a:br>
                      <a:endParaRPr sz="800" u="none" cap="none" strike="noStrike">
                        <a:latin typeface="Open Sans"/>
                        <a:ea typeface="Open Sans"/>
                        <a:cs typeface="Open Sans"/>
                        <a:sym typeface="Open Sans"/>
                      </a:endParaRPr>
                    </a:p>
                  </a:txBody>
                  <a:tcPr marT="13175" marB="13175" marR="19750" marL="197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157125">
                <a:tc>
                  <a:txBody>
                    <a:bodyPr/>
                    <a:lstStyle/>
                    <a:p>
                      <a:pPr indent="0" lvl="0" marL="0" marR="0" rtl="0" algn="ctr">
                        <a:lnSpc>
                          <a:spcPct val="100000"/>
                        </a:lnSpc>
                        <a:spcBef>
                          <a:spcPts val="0"/>
                        </a:spcBef>
                        <a:spcAft>
                          <a:spcPts val="0"/>
                        </a:spcAft>
                        <a:buNone/>
                      </a:pPr>
                      <a:r>
                        <a:rPr b="1" i="0" lang="en" sz="800" u="none" cap="none" strike="noStrike">
                          <a:solidFill>
                            <a:srgbClr val="000000"/>
                          </a:solidFill>
                          <a:latin typeface="Open Sans"/>
                          <a:ea typeface="Open Sans"/>
                          <a:cs typeface="Open Sans"/>
                          <a:sym typeface="Open Sans"/>
                        </a:rPr>
                        <a:t>13</a:t>
                      </a:r>
                      <a:endParaRPr b="1" sz="800" u="none" cap="none" strike="noStrike">
                        <a:latin typeface="Open Sans"/>
                        <a:ea typeface="Open Sans"/>
                        <a:cs typeface="Open Sans"/>
                        <a:sym typeface="Open Sans"/>
                      </a:endParaRPr>
                    </a:p>
                  </a:txBody>
                  <a:tcPr marT="13175" marB="13175" marR="19750" marL="197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Stop</a:t>
                      </a:r>
                      <a:endParaRPr sz="800" u="none" cap="none" strike="noStrike">
                        <a:latin typeface="Open Sans"/>
                        <a:ea typeface="Open Sans"/>
                        <a:cs typeface="Open Sans"/>
                        <a:sym typeface="Open Sans"/>
                      </a:endParaRPr>
                    </a:p>
                  </a:txBody>
                  <a:tcPr marT="13175" marB="13175" marR="19750" marL="197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i="0" lang="en" sz="800" u="none" cap="none" strike="noStrike">
                          <a:solidFill>
                            <a:srgbClr val="000000"/>
                          </a:solidFill>
                          <a:latin typeface="Open Sans"/>
                          <a:ea typeface="Open Sans"/>
                          <a:cs typeface="Open Sans"/>
                          <a:sym typeface="Open Sans"/>
                        </a:rPr>
                        <a:t>The Change Management Process has finished</a:t>
                      </a:r>
                      <a:endParaRPr sz="800" u="none" cap="none" strike="noStrike">
                        <a:latin typeface="Open Sans"/>
                        <a:ea typeface="Open Sans"/>
                        <a:cs typeface="Open Sans"/>
                        <a:sym typeface="Open Sans"/>
                      </a:endParaRPr>
                    </a:p>
                  </a:txBody>
                  <a:tcPr marT="13175" marB="13175" marR="19750" marL="197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r>
            </a:tbl>
          </a:graphicData>
        </a:graphic>
      </p:graphicFrame>
      <p:sp>
        <p:nvSpPr>
          <p:cNvPr id="312" name="Google Shape;312;p38"/>
          <p:cNvSpPr/>
          <p:nvPr/>
        </p:nvSpPr>
        <p:spPr>
          <a:xfrm>
            <a:off x="3575050" y="1095375"/>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39"/>
          <p:cNvSpPr txBox="1"/>
          <p:nvPr>
            <p:ph type="title"/>
          </p:nvPr>
        </p:nvSpPr>
        <p:spPr>
          <a:xfrm>
            <a:off x="509550" y="1423875"/>
            <a:ext cx="8124900" cy="179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4800"/>
              <a:buFont typeface="Lato"/>
              <a:buNone/>
            </a:pPr>
            <a:r>
              <a:rPr lang="en">
                <a:latin typeface="Roboto Slab"/>
                <a:ea typeface="Roboto Slab"/>
                <a:cs typeface="Roboto Slab"/>
                <a:sym typeface="Roboto Slab"/>
              </a:rPr>
              <a:t>Stakeholder Plan</a:t>
            </a:r>
            <a:endParaRPr>
              <a:latin typeface="Roboto Slab"/>
              <a:ea typeface="Roboto Slab"/>
              <a:cs typeface="Roboto Slab"/>
              <a:sym typeface="Roboto Slab"/>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40"/>
          <p:cNvSpPr txBox="1"/>
          <p:nvPr>
            <p:ph idx="1" type="body"/>
          </p:nvPr>
        </p:nvSpPr>
        <p:spPr>
          <a:xfrm>
            <a:off x="311700" y="228600"/>
            <a:ext cx="8520600" cy="4598894"/>
          </a:xfrm>
          <a:prstGeom prst="rect">
            <a:avLst/>
          </a:prstGeom>
          <a:noFill/>
          <a:ln>
            <a:noFill/>
          </a:ln>
        </p:spPr>
        <p:txBody>
          <a:bodyPr anchorCtr="0" anchor="t" bIns="91425" lIns="91425" spcFirstLastPara="1" rIns="91425" wrap="square" tIns="91425">
            <a:noAutofit/>
          </a:bodyPr>
          <a:lstStyle/>
          <a:p>
            <a:pPr indent="0" lvl="0" marL="114300" rtl="0" algn="ctr">
              <a:lnSpc>
                <a:spcPct val="115000"/>
              </a:lnSpc>
              <a:spcBef>
                <a:spcPts val="0"/>
              </a:spcBef>
              <a:spcAft>
                <a:spcPts val="0"/>
              </a:spcAft>
              <a:buSzPts val="1800"/>
              <a:buNone/>
            </a:pPr>
            <a:r>
              <a:rPr b="1" lang="en" sz="1400">
                <a:solidFill>
                  <a:srgbClr val="030505"/>
                </a:solidFill>
                <a:latin typeface="Roboto Slab"/>
                <a:ea typeface="Roboto Slab"/>
                <a:cs typeface="Roboto Slab"/>
                <a:sym typeface="Roboto Slab"/>
              </a:rPr>
              <a:t>Level One: Stakeholders closely involved with the creation of the project</a:t>
            </a:r>
            <a:endParaRPr/>
          </a:p>
          <a:p>
            <a:pPr indent="0" lvl="0" marL="114300" rtl="0" algn="ctr">
              <a:lnSpc>
                <a:spcPct val="115000"/>
              </a:lnSpc>
              <a:spcBef>
                <a:spcPts val="0"/>
              </a:spcBef>
              <a:spcAft>
                <a:spcPts val="0"/>
              </a:spcAft>
              <a:buSzPts val="1800"/>
              <a:buNone/>
            </a:pPr>
            <a:r>
              <a:t/>
            </a:r>
            <a:endParaRPr b="1" sz="1200">
              <a:solidFill>
                <a:srgbClr val="030505"/>
              </a:solidFill>
              <a:latin typeface="Roboto Slab"/>
              <a:ea typeface="Roboto Slab"/>
              <a:cs typeface="Roboto Slab"/>
              <a:sym typeface="Roboto Slab"/>
            </a:endParaRPr>
          </a:p>
          <a:p>
            <a:pPr indent="-342900" lvl="0" marL="457200" rtl="0" algn="l">
              <a:lnSpc>
                <a:spcPct val="115000"/>
              </a:lnSpc>
              <a:spcBef>
                <a:spcPts val="0"/>
              </a:spcBef>
              <a:spcAft>
                <a:spcPts val="0"/>
              </a:spcAft>
              <a:buSzPts val="1800"/>
              <a:buFont typeface="Arial"/>
              <a:buChar char="•"/>
            </a:pPr>
            <a:r>
              <a:rPr b="1" lang="en" sz="1200">
                <a:solidFill>
                  <a:srgbClr val="030505"/>
                </a:solidFill>
                <a:latin typeface="Open Sans"/>
                <a:ea typeface="Open Sans"/>
                <a:cs typeface="Open Sans"/>
                <a:sym typeface="Open Sans"/>
              </a:rPr>
              <a:t>Project Manager: </a:t>
            </a:r>
            <a:r>
              <a:rPr lang="en" sz="1200">
                <a:solidFill>
                  <a:srgbClr val="030505"/>
                </a:solidFill>
                <a:latin typeface="Open Sans"/>
                <a:ea typeface="Open Sans"/>
                <a:cs typeface="Open Sans"/>
                <a:sym typeface="Open Sans"/>
              </a:rPr>
              <a:t>Responsible for managing the activities of the project. He/she must ensure that the project goals are aligned with the organization’s goals, communicate with all the stakeholders to meet their needs and requirements, and ensure the success of the project.  </a:t>
            </a:r>
            <a:endParaRPr/>
          </a:p>
          <a:p>
            <a:pPr indent="0" lvl="0" marL="114300" rtl="0" algn="l">
              <a:lnSpc>
                <a:spcPct val="115000"/>
              </a:lnSpc>
              <a:spcBef>
                <a:spcPts val="0"/>
              </a:spcBef>
              <a:spcAft>
                <a:spcPts val="0"/>
              </a:spcAft>
              <a:buSzPts val="1800"/>
              <a:buNone/>
            </a:pPr>
            <a:r>
              <a:t/>
            </a:r>
            <a:endParaRPr sz="1200">
              <a:solidFill>
                <a:srgbClr val="030505"/>
              </a:solidFill>
              <a:latin typeface="Open Sans"/>
              <a:ea typeface="Open Sans"/>
              <a:cs typeface="Open Sans"/>
              <a:sym typeface="Open Sans"/>
            </a:endParaRPr>
          </a:p>
          <a:p>
            <a:pPr indent="-342900" lvl="0" marL="457200" rtl="0" algn="l">
              <a:lnSpc>
                <a:spcPct val="115000"/>
              </a:lnSpc>
              <a:spcBef>
                <a:spcPts val="0"/>
              </a:spcBef>
              <a:spcAft>
                <a:spcPts val="0"/>
              </a:spcAft>
              <a:buSzPts val="1800"/>
              <a:buFont typeface="Arial"/>
              <a:buChar char="•"/>
            </a:pPr>
            <a:r>
              <a:rPr b="1" lang="en" sz="1200">
                <a:solidFill>
                  <a:srgbClr val="030505"/>
                </a:solidFill>
                <a:latin typeface="Open Sans"/>
                <a:ea typeface="Open Sans"/>
                <a:cs typeface="Open Sans"/>
                <a:sym typeface="Open Sans"/>
              </a:rPr>
              <a:t>Test Engineers: </a:t>
            </a:r>
            <a:r>
              <a:rPr lang="en" sz="1200">
                <a:solidFill>
                  <a:srgbClr val="030505"/>
                </a:solidFill>
                <a:latin typeface="Open Sans"/>
                <a:ea typeface="Open Sans"/>
                <a:cs typeface="Open Sans"/>
                <a:sym typeface="Open Sans"/>
              </a:rPr>
              <a:t>Responsible for testing the different functions of AutoParts.com to ensure that they work in accordance with the requirements in terms of quality and functionality.</a:t>
            </a:r>
            <a:endParaRPr/>
          </a:p>
          <a:p>
            <a:pPr indent="0" lvl="0" marL="114300" rtl="0" algn="l">
              <a:lnSpc>
                <a:spcPct val="115000"/>
              </a:lnSpc>
              <a:spcBef>
                <a:spcPts val="0"/>
              </a:spcBef>
              <a:spcAft>
                <a:spcPts val="0"/>
              </a:spcAft>
              <a:buSzPts val="1800"/>
              <a:buNone/>
            </a:pPr>
            <a:r>
              <a:t/>
            </a:r>
            <a:endParaRPr sz="1200">
              <a:solidFill>
                <a:srgbClr val="030505"/>
              </a:solidFill>
              <a:latin typeface="Open Sans"/>
              <a:ea typeface="Open Sans"/>
              <a:cs typeface="Open Sans"/>
              <a:sym typeface="Open Sans"/>
            </a:endParaRPr>
          </a:p>
          <a:p>
            <a:pPr indent="-342900" lvl="0" marL="457200" rtl="0" algn="l">
              <a:lnSpc>
                <a:spcPct val="115000"/>
              </a:lnSpc>
              <a:spcBef>
                <a:spcPts val="0"/>
              </a:spcBef>
              <a:spcAft>
                <a:spcPts val="0"/>
              </a:spcAft>
              <a:buSzPts val="1800"/>
              <a:buFont typeface="Arial"/>
              <a:buChar char="•"/>
            </a:pPr>
            <a:r>
              <a:rPr b="1" lang="en" sz="1200">
                <a:solidFill>
                  <a:srgbClr val="030505"/>
                </a:solidFill>
                <a:latin typeface="Open Sans"/>
                <a:ea typeface="Open Sans"/>
                <a:cs typeface="Open Sans"/>
                <a:sym typeface="Open Sans"/>
              </a:rPr>
              <a:t>Front-end Engineers:</a:t>
            </a:r>
            <a:r>
              <a:rPr lang="en" sz="1200">
                <a:solidFill>
                  <a:srgbClr val="030505"/>
                </a:solidFill>
                <a:latin typeface="Open Sans"/>
                <a:ea typeface="Open Sans"/>
                <a:cs typeface="Open Sans"/>
                <a:sym typeface="Open Sans"/>
              </a:rPr>
              <a:t> Responsible for developing the front-end components of AutoParts.com designed by the UX engineers and ensuring that all front-end implementation follows design specifications.</a:t>
            </a:r>
            <a:endParaRPr/>
          </a:p>
          <a:p>
            <a:pPr indent="0" lvl="0" marL="114300" rtl="0" algn="l">
              <a:lnSpc>
                <a:spcPct val="115000"/>
              </a:lnSpc>
              <a:spcBef>
                <a:spcPts val="0"/>
              </a:spcBef>
              <a:spcAft>
                <a:spcPts val="0"/>
              </a:spcAft>
              <a:buSzPts val="1800"/>
              <a:buNone/>
            </a:pPr>
            <a:r>
              <a:t/>
            </a:r>
            <a:endParaRPr sz="1200">
              <a:solidFill>
                <a:srgbClr val="030505"/>
              </a:solidFill>
              <a:latin typeface="Open Sans"/>
              <a:ea typeface="Open Sans"/>
              <a:cs typeface="Open Sans"/>
              <a:sym typeface="Open Sans"/>
            </a:endParaRPr>
          </a:p>
          <a:p>
            <a:pPr indent="-342900" lvl="0" marL="457200" rtl="0" algn="l">
              <a:lnSpc>
                <a:spcPct val="115000"/>
              </a:lnSpc>
              <a:spcBef>
                <a:spcPts val="0"/>
              </a:spcBef>
              <a:spcAft>
                <a:spcPts val="0"/>
              </a:spcAft>
              <a:buSzPts val="1800"/>
              <a:buFont typeface="Arial"/>
              <a:buChar char="•"/>
            </a:pPr>
            <a:r>
              <a:rPr b="1" lang="en" sz="1200">
                <a:solidFill>
                  <a:srgbClr val="030505"/>
                </a:solidFill>
                <a:latin typeface="Open Sans"/>
                <a:ea typeface="Open Sans"/>
                <a:cs typeface="Open Sans"/>
                <a:sym typeface="Open Sans"/>
              </a:rPr>
              <a:t>Back-end Engineers: </a:t>
            </a:r>
            <a:r>
              <a:rPr lang="en" sz="1200">
                <a:solidFill>
                  <a:srgbClr val="030505"/>
                </a:solidFill>
                <a:latin typeface="Open Sans"/>
                <a:ea typeface="Open Sans"/>
                <a:cs typeface="Open Sans"/>
                <a:sym typeface="Open Sans"/>
              </a:rPr>
              <a:t>Responsible for creating the database and developing the back-end of AutoParts.com and ensuring that back-end implementation follows design specifications.</a:t>
            </a:r>
            <a:endParaRPr/>
          </a:p>
          <a:p>
            <a:pPr indent="0" lvl="0" marL="114300" rtl="0" algn="l">
              <a:lnSpc>
                <a:spcPct val="115000"/>
              </a:lnSpc>
              <a:spcBef>
                <a:spcPts val="0"/>
              </a:spcBef>
              <a:spcAft>
                <a:spcPts val="0"/>
              </a:spcAft>
              <a:buSzPts val="1800"/>
              <a:buNone/>
            </a:pPr>
            <a:r>
              <a:t/>
            </a:r>
            <a:endParaRPr sz="1200">
              <a:solidFill>
                <a:srgbClr val="030505"/>
              </a:solidFill>
              <a:latin typeface="Open Sans"/>
              <a:ea typeface="Open Sans"/>
              <a:cs typeface="Open Sans"/>
              <a:sym typeface="Open Sans"/>
            </a:endParaRPr>
          </a:p>
          <a:p>
            <a:pPr indent="-342900" lvl="0" marL="457200" rtl="0" algn="l">
              <a:lnSpc>
                <a:spcPct val="115000"/>
              </a:lnSpc>
              <a:spcBef>
                <a:spcPts val="0"/>
              </a:spcBef>
              <a:spcAft>
                <a:spcPts val="0"/>
              </a:spcAft>
              <a:buSzPts val="1800"/>
              <a:buFont typeface="Arial"/>
              <a:buChar char="•"/>
            </a:pPr>
            <a:r>
              <a:rPr b="1" lang="en" sz="1200">
                <a:solidFill>
                  <a:srgbClr val="030505"/>
                </a:solidFill>
                <a:latin typeface="Open Sans"/>
                <a:ea typeface="Open Sans"/>
                <a:cs typeface="Open Sans"/>
                <a:sym typeface="Open Sans"/>
              </a:rPr>
              <a:t>Deployment Engineers: </a:t>
            </a:r>
            <a:r>
              <a:rPr lang="en" sz="1200">
                <a:solidFill>
                  <a:srgbClr val="030505"/>
                </a:solidFill>
                <a:latin typeface="Open Sans"/>
                <a:ea typeface="Open Sans"/>
                <a:cs typeface="Open Sans"/>
                <a:sym typeface="Open Sans"/>
              </a:rPr>
              <a:t>Responsible for the deployment of AutoParts.com and making sure the website is publicly visible and accessible.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41"/>
          <p:cNvSpPr txBox="1"/>
          <p:nvPr>
            <p:ph idx="1" type="body"/>
          </p:nvPr>
        </p:nvSpPr>
        <p:spPr>
          <a:xfrm>
            <a:off x="311700" y="228600"/>
            <a:ext cx="8520600" cy="4437529"/>
          </a:xfrm>
          <a:prstGeom prst="rect">
            <a:avLst/>
          </a:prstGeom>
          <a:noFill/>
          <a:ln>
            <a:noFill/>
          </a:ln>
        </p:spPr>
        <p:txBody>
          <a:bodyPr anchorCtr="0" anchor="t" bIns="91425" lIns="91425" spcFirstLastPara="1" rIns="91425" wrap="square" tIns="91425">
            <a:noAutofit/>
          </a:bodyPr>
          <a:lstStyle/>
          <a:p>
            <a:pPr indent="0" lvl="0" marL="114300" rtl="0" algn="ctr">
              <a:lnSpc>
                <a:spcPct val="115000"/>
              </a:lnSpc>
              <a:spcBef>
                <a:spcPts val="0"/>
              </a:spcBef>
              <a:spcAft>
                <a:spcPts val="0"/>
              </a:spcAft>
              <a:buSzPts val="1800"/>
              <a:buNone/>
            </a:pPr>
            <a:r>
              <a:rPr b="1" lang="en" sz="1400">
                <a:solidFill>
                  <a:srgbClr val="030505"/>
                </a:solidFill>
                <a:latin typeface="Roboto Slab"/>
                <a:ea typeface="Roboto Slab"/>
                <a:cs typeface="Roboto Slab"/>
                <a:sym typeface="Roboto Slab"/>
              </a:rPr>
              <a:t>Level One: Stakeholders closely involved with the creation of the project</a:t>
            </a:r>
            <a:endParaRPr/>
          </a:p>
          <a:p>
            <a:pPr indent="0" lvl="0" marL="114300" rtl="0" algn="ctr">
              <a:lnSpc>
                <a:spcPct val="115000"/>
              </a:lnSpc>
              <a:spcBef>
                <a:spcPts val="0"/>
              </a:spcBef>
              <a:spcAft>
                <a:spcPts val="0"/>
              </a:spcAft>
              <a:buSzPts val="1800"/>
              <a:buNone/>
            </a:pPr>
            <a:r>
              <a:t/>
            </a:r>
            <a:endParaRPr b="1" sz="1400">
              <a:solidFill>
                <a:srgbClr val="030505"/>
              </a:solidFill>
              <a:latin typeface="Roboto Slab"/>
              <a:ea typeface="Roboto Slab"/>
              <a:cs typeface="Roboto Slab"/>
              <a:sym typeface="Roboto Slab"/>
            </a:endParaRPr>
          </a:p>
          <a:p>
            <a:pPr indent="-342900" lvl="0" marL="457200" rtl="0" algn="l">
              <a:lnSpc>
                <a:spcPct val="115000"/>
              </a:lnSpc>
              <a:spcBef>
                <a:spcPts val="0"/>
              </a:spcBef>
              <a:spcAft>
                <a:spcPts val="0"/>
              </a:spcAft>
              <a:buSzPts val="1800"/>
              <a:buFont typeface="Arial"/>
              <a:buChar char="•"/>
            </a:pPr>
            <a:r>
              <a:rPr b="1" lang="en" sz="1200">
                <a:solidFill>
                  <a:srgbClr val="030505"/>
                </a:solidFill>
                <a:latin typeface="Open Sans"/>
                <a:ea typeface="Open Sans"/>
                <a:cs typeface="Open Sans"/>
                <a:sym typeface="Open Sans"/>
              </a:rPr>
              <a:t>Requirements Engineers: </a:t>
            </a:r>
            <a:r>
              <a:rPr lang="en" sz="1200">
                <a:solidFill>
                  <a:srgbClr val="030505"/>
                </a:solidFill>
                <a:latin typeface="Open Sans"/>
                <a:ea typeface="Open Sans"/>
                <a:cs typeface="Open Sans"/>
                <a:sym typeface="Open Sans"/>
              </a:rPr>
              <a:t>Responsible for conducting interviews with clients, creating requirements for the project, and ensuring that all requirements are fulfilled. </a:t>
            </a:r>
            <a:endParaRPr/>
          </a:p>
          <a:p>
            <a:pPr indent="0" lvl="0" marL="114300" rtl="0" algn="l">
              <a:lnSpc>
                <a:spcPct val="115000"/>
              </a:lnSpc>
              <a:spcBef>
                <a:spcPts val="0"/>
              </a:spcBef>
              <a:spcAft>
                <a:spcPts val="0"/>
              </a:spcAft>
              <a:buSzPts val="1800"/>
              <a:buNone/>
            </a:pPr>
            <a:r>
              <a:t/>
            </a:r>
            <a:endParaRPr sz="1200">
              <a:solidFill>
                <a:srgbClr val="030505"/>
              </a:solidFill>
              <a:latin typeface="Open Sans"/>
              <a:ea typeface="Open Sans"/>
              <a:cs typeface="Open Sans"/>
              <a:sym typeface="Open Sans"/>
            </a:endParaRPr>
          </a:p>
          <a:p>
            <a:pPr indent="-342900" lvl="0" marL="457200" rtl="0" algn="l">
              <a:lnSpc>
                <a:spcPct val="115000"/>
              </a:lnSpc>
              <a:spcBef>
                <a:spcPts val="0"/>
              </a:spcBef>
              <a:spcAft>
                <a:spcPts val="0"/>
              </a:spcAft>
              <a:buSzPts val="1800"/>
              <a:buFont typeface="Arial"/>
              <a:buChar char="•"/>
            </a:pPr>
            <a:r>
              <a:rPr b="1" lang="en" sz="1200">
                <a:solidFill>
                  <a:srgbClr val="030505"/>
                </a:solidFill>
                <a:latin typeface="Open Sans"/>
                <a:ea typeface="Open Sans"/>
                <a:cs typeface="Open Sans"/>
                <a:sym typeface="Open Sans"/>
              </a:rPr>
              <a:t>Project Leads (Design, Test, Engineering): </a:t>
            </a:r>
            <a:r>
              <a:rPr lang="en" sz="1200">
                <a:solidFill>
                  <a:srgbClr val="030505"/>
                </a:solidFill>
                <a:latin typeface="Open Sans"/>
                <a:ea typeface="Open Sans"/>
                <a:cs typeface="Open Sans"/>
                <a:sym typeface="Open Sans"/>
              </a:rPr>
              <a:t>Responsible for coordinating the different functional areas of the project to ensure that all team members work creating synergy. Each project lead needs to report the team project progress to the project manager and monitor the progress of each team member.</a:t>
            </a:r>
            <a:endParaRPr/>
          </a:p>
          <a:p>
            <a:pPr indent="0" lvl="0" marL="114300" rtl="0" algn="l">
              <a:lnSpc>
                <a:spcPct val="115000"/>
              </a:lnSpc>
              <a:spcBef>
                <a:spcPts val="0"/>
              </a:spcBef>
              <a:spcAft>
                <a:spcPts val="0"/>
              </a:spcAft>
              <a:buSzPts val="1800"/>
              <a:buNone/>
            </a:pPr>
            <a:r>
              <a:t/>
            </a:r>
            <a:endParaRPr sz="1200">
              <a:solidFill>
                <a:srgbClr val="030505"/>
              </a:solidFill>
              <a:latin typeface="Open Sans"/>
              <a:ea typeface="Open Sans"/>
              <a:cs typeface="Open Sans"/>
              <a:sym typeface="Open Sans"/>
            </a:endParaRPr>
          </a:p>
          <a:p>
            <a:pPr indent="-342900" lvl="0" marL="457200" rtl="0" algn="l">
              <a:lnSpc>
                <a:spcPct val="115000"/>
              </a:lnSpc>
              <a:spcBef>
                <a:spcPts val="0"/>
              </a:spcBef>
              <a:spcAft>
                <a:spcPts val="0"/>
              </a:spcAft>
              <a:buSzPts val="1800"/>
              <a:buFont typeface="Arial"/>
              <a:buChar char="•"/>
            </a:pPr>
            <a:r>
              <a:rPr b="1" lang="en" sz="1200">
                <a:solidFill>
                  <a:srgbClr val="030505"/>
                </a:solidFill>
                <a:latin typeface="Open Sans"/>
                <a:ea typeface="Open Sans"/>
                <a:cs typeface="Open Sans"/>
                <a:sym typeface="Open Sans"/>
              </a:rPr>
              <a:t>UX Engineers: </a:t>
            </a:r>
            <a:r>
              <a:rPr lang="en" sz="1200">
                <a:solidFill>
                  <a:srgbClr val="030505"/>
                </a:solidFill>
                <a:latin typeface="Open Sans"/>
                <a:ea typeface="Open Sans"/>
                <a:cs typeface="Open Sans"/>
                <a:sym typeface="Open Sans"/>
              </a:rPr>
              <a:t>Responsible for designing the user interface of AutoParts.com to comply with the requirements. Design engineers have to give correct and precise design guidelines.</a:t>
            </a:r>
            <a:endParaRPr/>
          </a:p>
          <a:p>
            <a:pPr indent="0" lvl="0" marL="114300" rtl="0" algn="l">
              <a:lnSpc>
                <a:spcPct val="115000"/>
              </a:lnSpc>
              <a:spcBef>
                <a:spcPts val="0"/>
              </a:spcBef>
              <a:spcAft>
                <a:spcPts val="0"/>
              </a:spcAft>
              <a:buSzPts val="1800"/>
              <a:buNone/>
            </a:pPr>
            <a:r>
              <a:t/>
            </a:r>
            <a:endParaRPr sz="1200">
              <a:solidFill>
                <a:srgbClr val="030505"/>
              </a:solidFill>
              <a:latin typeface="Open Sans"/>
              <a:ea typeface="Open Sans"/>
              <a:cs typeface="Open Sans"/>
              <a:sym typeface="Open Sans"/>
            </a:endParaRPr>
          </a:p>
          <a:p>
            <a:pPr indent="-342900" lvl="0" marL="457200" rtl="0" algn="l">
              <a:lnSpc>
                <a:spcPct val="115000"/>
              </a:lnSpc>
              <a:spcBef>
                <a:spcPts val="0"/>
              </a:spcBef>
              <a:spcAft>
                <a:spcPts val="0"/>
              </a:spcAft>
              <a:buSzPts val="1800"/>
              <a:buFont typeface="Arial"/>
              <a:buChar char="•"/>
            </a:pPr>
            <a:r>
              <a:rPr b="1" lang="en" sz="1200">
                <a:solidFill>
                  <a:srgbClr val="030505"/>
                </a:solidFill>
                <a:latin typeface="Open Sans"/>
                <a:ea typeface="Open Sans"/>
                <a:cs typeface="Open Sans"/>
                <a:sym typeface="Open Sans"/>
              </a:rPr>
              <a:t>Server Providers: </a:t>
            </a:r>
            <a:r>
              <a:rPr lang="en" sz="1200">
                <a:solidFill>
                  <a:srgbClr val="030505"/>
                </a:solidFill>
                <a:latin typeface="Open Sans"/>
                <a:ea typeface="Open Sans"/>
                <a:cs typeface="Open Sans"/>
                <a:sym typeface="Open Sans"/>
              </a:rPr>
              <a:t>Responsible for providing project infrastructure along with proper setup, training, and assistance. He/she needs to make regular conversations with project managers.  </a:t>
            </a:r>
            <a:endParaRPr/>
          </a:p>
          <a:p>
            <a:pPr indent="0" lvl="0" marL="114300" rtl="0" algn="l">
              <a:lnSpc>
                <a:spcPct val="115000"/>
              </a:lnSpc>
              <a:spcBef>
                <a:spcPts val="0"/>
              </a:spcBef>
              <a:spcAft>
                <a:spcPts val="0"/>
              </a:spcAft>
              <a:buSzPts val="1800"/>
              <a:buNone/>
            </a:pPr>
            <a:r>
              <a:t/>
            </a:r>
            <a:endParaRPr sz="1200">
              <a:solidFill>
                <a:srgbClr val="030505"/>
              </a:solidFill>
              <a:latin typeface="Open Sans"/>
              <a:ea typeface="Open Sans"/>
              <a:cs typeface="Open Sans"/>
              <a:sym typeface="Open Sans"/>
            </a:endParaRPr>
          </a:p>
          <a:p>
            <a:pPr indent="-342900" lvl="0" marL="457200" rtl="0" algn="l">
              <a:lnSpc>
                <a:spcPct val="115000"/>
              </a:lnSpc>
              <a:spcBef>
                <a:spcPts val="0"/>
              </a:spcBef>
              <a:spcAft>
                <a:spcPts val="0"/>
              </a:spcAft>
              <a:buSzPts val="1800"/>
              <a:buFont typeface="Arial"/>
              <a:buChar char="•"/>
            </a:pPr>
            <a:r>
              <a:rPr b="1" lang="en" sz="1200">
                <a:solidFill>
                  <a:srgbClr val="030505"/>
                </a:solidFill>
                <a:latin typeface="Open Sans"/>
                <a:ea typeface="Open Sans"/>
                <a:cs typeface="Open Sans"/>
                <a:sym typeface="Open Sans"/>
              </a:rPr>
              <a:t>Accountant: </a:t>
            </a:r>
            <a:r>
              <a:rPr lang="en" sz="1200">
                <a:solidFill>
                  <a:srgbClr val="030505"/>
                </a:solidFill>
                <a:latin typeface="Open Sans"/>
                <a:ea typeface="Open Sans"/>
                <a:cs typeface="Open Sans"/>
                <a:sym typeface="Open Sans"/>
              </a:rPr>
              <a:t>Responsible for collecting milestone payments from the project client.</a:t>
            </a:r>
            <a:endParaRPr/>
          </a:p>
          <a:p>
            <a:pPr indent="-228600" lvl="0" marL="457200" rtl="0" algn="l">
              <a:lnSpc>
                <a:spcPct val="115000"/>
              </a:lnSpc>
              <a:spcBef>
                <a:spcPts val="0"/>
              </a:spcBef>
              <a:spcAft>
                <a:spcPts val="0"/>
              </a:spcAft>
              <a:buSzPts val="1800"/>
              <a:buNone/>
            </a:pPr>
            <a:r>
              <a:t/>
            </a:r>
            <a:endParaRPr sz="1200">
              <a:solidFill>
                <a:srgbClr val="030505"/>
              </a:solidFill>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42"/>
          <p:cNvSpPr txBox="1"/>
          <p:nvPr>
            <p:ph idx="1" type="body"/>
          </p:nvPr>
        </p:nvSpPr>
        <p:spPr>
          <a:xfrm>
            <a:off x="311700" y="228600"/>
            <a:ext cx="8520600" cy="4437529"/>
          </a:xfrm>
          <a:prstGeom prst="rect">
            <a:avLst/>
          </a:prstGeom>
          <a:noFill/>
          <a:ln>
            <a:noFill/>
          </a:ln>
        </p:spPr>
        <p:txBody>
          <a:bodyPr anchorCtr="0" anchor="t" bIns="91425" lIns="91425" spcFirstLastPara="1" rIns="91425" wrap="square" tIns="91425">
            <a:noAutofit/>
          </a:bodyPr>
          <a:lstStyle/>
          <a:p>
            <a:pPr indent="0" lvl="0" marL="114300" rtl="0" algn="ctr">
              <a:lnSpc>
                <a:spcPct val="115000"/>
              </a:lnSpc>
              <a:spcBef>
                <a:spcPts val="0"/>
              </a:spcBef>
              <a:spcAft>
                <a:spcPts val="0"/>
              </a:spcAft>
              <a:buSzPts val="1800"/>
              <a:buNone/>
            </a:pPr>
            <a:r>
              <a:rPr b="1" lang="en" sz="1400">
                <a:solidFill>
                  <a:srgbClr val="030505"/>
                </a:solidFill>
                <a:latin typeface="Roboto Slab"/>
                <a:ea typeface="Roboto Slab"/>
                <a:cs typeface="Roboto Slab"/>
                <a:sym typeface="Roboto Slab"/>
              </a:rPr>
              <a:t>Level Two: Stakeholders whose work changes when the project is defined</a:t>
            </a:r>
            <a:endParaRPr/>
          </a:p>
          <a:p>
            <a:pPr indent="-317500" lvl="0" marL="457200" rtl="0" algn="ctr">
              <a:lnSpc>
                <a:spcPct val="115000"/>
              </a:lnSpc>
              <a:spcBef>
                <a:spcPts val="0"/>
              </a:spcBef>
              <a:spcAft>
                <a:spcPts val="0"/>
              </a:spcAft>
              <a:buClr>
                <a:srgbClr val="030505"/>
              </a:buClr>
              <a:buSzPts val="1400"/>
              <a:buFont typeface="Roboto Slab"/>
              <a:buChar char="●"/>
            </a:pPr>
            <a:r>
              <a:t/>
            </a:r>
            <a:endParaRPr b="1" sz="1400">
              <a:solidFill>
                <a:srgbClr val="030505"/>
              </a:solidFill>
              <a:latin typeface="Roboto Slab"/>
              <a:ea typeface="Roboto Slab"/>
              <a:cs typeface="Roboto Slab"/>
              <a:sym typeface="Roboto Slab"/>
            </a:endParaRPr>
          </a:p>
          <a:p>
            <a:pPr indent="-298450" lvl="0" marL="457200" rtl="0" algn="l">
              <a:lnSpc>
                <a:spcPct val="115000"/>
              </a:lnSpc>
              <a:spcBef>
                <a:spcPts val="0"/>
              </a:spcBef>
              <a:spcAft>
                <a:spcPts val="0"/>
              </a:spcAft>
              <a:buClr>
                <a:srgbClr val="030505"/>
              </a:buClr>
              <a:buSzPts val="1100"/>
              <a:buFont typeface="Open Sans"/>
              <a:buChar char="●"/>
            </a:pPr>
            <a:r>
              <a:rPr b="1" lang="en" sz="1100">
                <a:solidFill>
                  <a:srgbClr val="030505"/>
                </a:solidFill>
                <a:latin typeface="Open Sans"/>
                <a:ea typeface="Open Sans"/>
                <a:cs typeface="Open Sans"/>
                <a:sym typeface="Open Sans"/>
              </a:rPr>
              <a:t>IT Department: </a:t>
            </a:r>
            <a:r>
              <a:rPr lang="en" sz="1100">
                <a:solidFill>
                  <a:srgbClr val="030505"/>
                </a:solidFill>
                <a:latin typeface="Open Sans"/>
                <a:ea typeface="Open Sans"/>
                <a:cs typeface="Open Sans"/>
                <a:sym typeface="Open Sans"/>
              </a:rPr>
              <a:t>Responsible for providing stable working environment, stable Internet connection and functional operating system</a:t>
            </a:r>
            <a:endParaRPr sz="1700"/>
          </a:p>
          <a:p>
            <a:pPr indent="0" lvl="0" marL="457200" rtl="0" algn="l">
              <a:lnSpc>
                <a:spcPct val="115000"/>
              </a:lnSpc>
              <a:spcBef>
                <a:spcPts val="0"/>
              </a:spcBef>
              <a:spcAft>
                <a:spcPts val="0"/>
              </a:spcAft>
              <a:buNone/>
            </a:pPr>
            <a:r>
              <a:t/>
            </a:r>
            <a:endParaRPr sz="1100">
              <a:solidFill>
                <a:srgbClr val="030505"/>
              </a:solidFill>
              <a:latin typeface="Open Sans"/>
              <a:ea typeface="Open Sans"/>
              <a:cs typeface="Open Sans"/>
              <a:sym typeface="Open Sans"/>
            </a:endParaRPr>
          </a:p>
          <a:p>
            <a:pPr indent="-298450" lvl="0" marL="457200" rtl="0" algn="l">
              <a:lnSpc>
                <a:spcPct val="115000"/>
              </a:lnSpc>
              <a:spcBef>
                <a:spcPts val="0"/>
              </a:spcBef>
              <a:spcAft>
                <a:spcPts val="0"/>
              </a:spcAft>
              <a:buClr>
                <a:srgbClr val="030505"/>
              </a:buClr>
              <a:buSzPts val="1100"/>
              <a:buFont typeface="Open Sans"/>
              <a:buChar char="●"/>
            </a:pPr>
            <a:r>
              <a:rPr b="1" lang="en" sz="1100">
                <a:solidFill>
                  <a:srgbClr val="030505"/>
                </a:solidFill>
                <a:latin typeface="Open Sans"/>
                <a:ea typeface="Open Sans"/>
                <a:cs typeface="Open Sans"/>
                <a:sym typeface="Open Sans"/>
              </a:rPr>
              <a:t>Website Users: </a:t>
            </a:r>
            <a:r>
              <a:rPr lang="en" sz="1100">
                <a:solidFill>
                  <a:srgbClr val="030505"/>
                </a:solidFill>
                <a:latin typeface="Open Sans"/>
                <a:ea typeface="Open Sans"/>
                <a:cs typeface="Open Sans"/>
                <a:sym typeface="Open Sans"/>
              </a:rPr>
              <a:t>Responsible for using AutoParts.com to purchase auto parts online.</a:t>
            </a:r>
            <a:endParaRPr sz="1700"/>
          </a:p>
          <a:p>
            <a:pPr indent="0" lvl="0" marL="457200" rtl="0" algn="l">
              <a:lnSpc>
                <a:spcPct val="115000"/>
              </a:lnSpc>
              <a:spcBef>
                <a:spcPts val="0"/>
              </a:spcBef>
              <a:spcAft>
                <a:spcPts val="0"/>
              </a:spcAft>
              <a:buNone/>
            </a:pPr>
            <a:r>
              <a:t/>
            </a:r>
            <a:endParaRPr sz="1100">
              <a:solidFill>
                <a:srgbClr val="030505"/>
              </a:solidFill>
              <a:latin typeface="Open Sans"/>
              <a:ea typeface="Open Sans"/>
              <a:cs typeface="Open Sans"/>
              <a:sym typeface="Open Sans"/>
            </a:endParaRPr>
          </a:p>
          <a:p>
            <a:pPr indent="-298450" lvl="0" marL="457200" rtl="0" algn="l">
              <a:lnSpc>
                <a:spcPct val="115000"/>
              </a:lnSpc>
              <a:spcBef>
                <a:spcPts val="0"/>
              </a:spcBef>
              <a:spcAft>
                <a:spcPts val="0"/>
              </a:spcAft>
              <a:buClr>
                <a:srgbClr val="030505"/>
              </a:buClr>
              <a:buSzPts val="1100"/>
              <a:buFont typeface="Open Sans"/>
              <a:buChar char="●"/>
            </a:pPr>
            <a:r>
              <a:rPr b="1" lang="en" sz="1100">
                <a:solidFill>
                  <a:srgbClr val="030505"/>
                </a:solidFill>
                <a:latin typeface="Open Sans"/>
                <a:ea typeface="Open Sans"/>
                <a:cs typeface="Open Sans"/>
                <a:sym typeface="Open Sans"/>
              </a:rPr>
              <a:t>Dallas AutoParts LLC: </a:t>
            </a:r>
            <a:r>
              <a:rPr lang="en" sz="1100">
                <a:solidFill>
                  <a:srgbClr val="030505"/>
                </a:solidFill>
                <a:latin typeface="Open Sans"/>
                <a:ea typeface="Open Sans"/>
                <a:cs typeface="Open Sans"/>
                <a:sym typeface="Open Sans"/>
              </a:rPr>
              <a:t>Responsible for sponsoring the project and providing external and internal support.</a:t>
            </a:r>
            <a:endParaRPr sz="1700"/>
          </a:p>
          <a:p>
            <a:pPr indent="0" lvl="0" marL="457200" rtl="0" algn="l">
              <a:lnSpc>
                <a:spcPct val="115000"/>
              </a:lnSpc>
              <a:spcBef>
                <a:spcPts val="0"/>
              </a:spcBef>
              <a:spcAft>
                <a:spcPts val="0"/>
              </a:spcAft>
              <a:buNone/>
            </a:pPr>
            <a:r>
              <a:t/>
            </a:r>
            <a:endParaRPr sz="1100">
              <a:solidFill>
                <a:srgbClr val="030505"/>
              </a:solidFill>
              <a:latin typeface="Open Sans"/>
              <a:ea typeface="Open Sans"/>
              <a:cs typeface="Open Sans"/>
              <a:sym typeface="Open Sans"/>
            </a:endParaRPr>
          </a:p>
          <a:p>
            <a:pPr indent="-298450" lvl="0" marL="457200" rtl="0" algn="l">
              <a:lnSpc>
                <a:spcPct val="115000"/>
              </a:lnSpc>
              <a:spcBef>
                <a:spcPts val="0"/>
              </a:spcBef>
              <a:spcAft>
                <a:spcPts val="0"/>
              </a:spcAft>
              <a:buClr>
                <a:srgbClr val="030505"/>
              </a:buClr>
              <a:buSzPts val="1100"/>
              <a:buFont typeface="Open Sans"/>
              <a:buChar char="●"/>
            </a:pPr>
            <a:r>
              <a:rPr b="1" lang="en" sz="1100">
                <a:solidFill>
                  <a:srgbClr val="030505"/>
                </a:solidFill>
                <a:latin typeface="Open Sans"/>
                <a:ea typeface="Open Sans"/>
                <a:cs typeface="Open Sans"/>
                <a:sym typeface="Open Sans"/>
              </a:rPr>
              <a:t>Server Admin: </a:t>
            </a:r>
            <a:r>
              <a:rPr lang="en" sz="1100">
                <a:solidFill>
                  <a:srgbClr val="030505"/>
                </a:solidFill>
                <a:latin typeface="Open Sans"/>
                <a:ea typeface="Open Sans"/>
                <a:cs typeface="Open Sans"/>
                <a:sym typeface="Open Sans"/>
              </a:rPr>
              <a:t>Responsible for maintaining project infrastructure (servers, hardware, etc.) throughout the project lifecycle.</a:t>
            </a:r>
            <a:endParaRPr sz="1700"/>
          </a:p>
          <a:p>
            <a:pPr indent="0" lvl="0" marL="457200" rtl="0" algn="l">
              <a:lnSpc>
                <a:spcPct val="115000"/>
              </a:lnSpc>
              <a:spcBef>
                <a:spcPts val="0"/>
              </a:spcBef>
              <a:spcAft>
                <a:spcPts val="0"/>
              </a:spcAft>
              <a:buNone/>
            </a:pPr>
            <a:r>
              <a:t/>
            </a:r>
            <a:endParaRPr sz="1100">
              <a:solidFill>
                <a:srgbClr val="030505"/>
              </a:solidFill>
              <a:latin typeface="Open Sans"/>
              <a:ea typeface="Open Sans"/>
              <a:cs typeface="Open Sans"/>
              <a:sym typeface="Open Sans"/>
            </a:endParaRPr>
          </a:p>
          <a:p>
            <a:pPr indent="-298450" lvl="0" marL="457200" rtl="0" algn="l">
              <a:lnSpc>
                <a:spcPct val="115000"/>
              </a:lnSpc>
              <a:spcBef>
                <a:spcPts val="0"/>
              </a:spcBef>
              <a:spcAft>
                <a:spcPts val="0"/>
              </a:spcAft>
              <a:buClr>
                <a:srgbClr val="030505"/>
              </a:buClr>
              <a:buSzPts val="1100"/>
              <a:buFont typeface="Open Sans"/>
              <a:buChar char="●"/>
            </a:pPr>
            <a:r>
              <a:rPr b="1" lang="en" sz="1100">
                <a:solidFill>
                  <a:srgbClr val="030505"/>
                </a:solidFill>
                <a:latin typeface="Open Sans"/>
                <a:ea typeface="Open Sans"/>
                <a:cs typeface="Open Sans"/>
                <a:sym typeface="Open Sans"/>
              </a:rPr>
              <a:t>Website Admin:</a:t>
            </a:r>
            <a:r>
              <a:rPr lang="en" sz="1100">
                <a:solidFill>
                  <a:srgbClr val="030505"/>
                </a:solidFill>
                <a:latin typeface="Open Sans"/>
                <a:ea typeface="Open Sans"/>
                <a:cs typeface="Open Sans"/>
                <a:sym typeface="Open Sans"/>
              </a:rPr>
              <a:t> Responsible for maintaining AutoParts.com and ensuring that the website is publicly accessible and invulnerable to any security threats.</a:t>
            </a:r>
            <a:endParaRPr sz="1700"/>
          </a:p>
          <a:p>
            <a:pPr indent="0" lvl="0" marL="457200" rtl="0" algn="l">
              <a:lnSpc>
                <a:spcPct val="115000"/>
              </a:lnSpc>
              <a:spcBef>
                <a:spcPts val="0"/>
              </a:spcBef>
              <a:spcAft>
                <a:spcPts val="0"/>
              </a:spcAft>
              <a:buNone/>
            </a:pPr>
            <a:r>
              <a:t/>
            </a:r>
            <a:endParaRPr sz="1100">
              <a:solidFill>
                <a:srgbClr val="030505"/>
              </a:solidFill>
              <a:latin typeface="Open Sans"/>
              <a:ea typeface="Open Sans"/>
              <a:cs typeface="Open Sans"/>
              <a:sym typeface="Open Sans"/>
            </a:endParaRPr>
          </a:p>
          <a:p>
            <a:pPr indent="-298450" lvl="0" marL="457200" rtl="0" algn="l">
              <a:lnSpc>
                <a:spcPct val="115000"/>
              </a:lnSpc>
              <a:spcBef>
                <a:spcPts val="0"/>
              </a:spcBef>
              <a:spcAft>
                <a:spcPts val="0"/>
              </a:spcAft>
              <a:buClr>
                <a:srgbClr val="030505"/>
              </a:buClr>
              <a:buSzPts val="1100"/>
              <a:buFont typeface="Open Sans"/>
              <a:buChar char="●"/>
            </a:pPr>
            <a:r>
              <a:rPr b="1" lang="en" sz="1100">
                <a:solidFill>
                  <a:srgbClr val="030505"/>
                </a:solidFill>
                <a:latin typeface="Open Sans"/>
                <a:ea typeface="Open Sans"/>
                <a:cs typeface="Open Sans"/>
                <a:sym typeface="Open Sans"/>
              </a:rPr>
              <a:t>Local Auto Dealerships: </a:t>
            </a:r>
            <a:r>
              <a:rPr lang="en" sz="1100">
                <a:solidFill>
                  <a:srgbClr val="030505"/>
                </a:solidFill>
                <a:latin typeface="Open Sans"/>
                <a:ea typeface="Open Sans"/>
                <a:cs typeface="Open Sans"/>
                <a:sym typeface="Open Sans"/>
              </a:rPr>
              <a:t>Help provide data about auto part inventory to be sold on AutoParts.com.</a:t>
            </a:r>
            <a:endParaRPr sz="1100">
              <a:solidFill>
                <a:srgbClr val="030505"/>
              </a:solidFill>
              <a:latin typeface="Open Sans"/>
              <a:ea typeface="Open Sans"/>
              <a:cs typeface="Open Sans"/>
              <a:sym typeface="Open Sans"/>
            </a:endParaRPr>
          </a:p>
          <a:p>
            <a:pPr indent="-311150" lvl="1" marL="914400" rtl="0" algn="ctr">
              <a:spcBef>
                <a:spcPts val="0"/>
              </a:spcBef>
              <a:spcAft>
                <a:spcPts val="0"/>
              </a:spcAft>
              <a:buClr>
                <a:srgbClr val="030505"/>
              </a:buClr>
              <a:buSzPts val="1300"/>
              <a:buFont typeface="Roboto Slab"/>
              <a:buChar char="○"/>
            </a:pPr>
            <a:r>
              <a:t/>
            </a:r>
            <a:endParaRPr b="1" sz="1300">
              <a:solidFill>
                <a:srgbClr val="030505"/>
              </a:solidFill>
              <a:latin typeface="Roboto Slab"/>
              <a:ea typeface="Roboto Slab"/>
              <a:cs typeface="Roboto Slab"/>
              <a:sym typeface="Roboto Slab"/>
            </a:endParaRPr>
          </a:p>
          <a:p>
            <a:pPr indent="-298450" lvl="0" marL="457200" rtl="0" algn="l">
              <a:spcBef>
                <a:spcPts val="0"/>
              </a:spcBef>
              <a:spcAft>
                <a:spcPts val="0"/>
              </a:spcAft>
              <a:buClr>
                <a:srgbClr val="030505"/>
              </a:buClr>
              <a:buSzPts val="1100"/>
              <a:buFont typeface="Open Sans"/>
              <a:buChar char="●"/>
            </a:pPr>
            <a:r>
              <a:rPr b="1" lang="en" sz="1100">
                <a:solidFill>
                  <a:srgbClr val="030505"/>
                </a:solidFill>
                <a:latin typeface="Open Sans"/>
                <a:ea typeface="Open Sans"/>
                <a:cs typeface="Open Sans"/>
                <a:sym typeface="Open Sans"/>
              </a:rPr>
              <a:t>Desired Solutions Leadership Team: </a:t>
            </a:r>
            <a:r>
              <a:rPr lang="en" sz="1100">
                <a:solidFill>
                  <a:srgbClr val="030505"/>
                </a:solidFill>
                <a:latin typeface="Open Sans"/>
                <a:ea typeface="Open Sans"/>
                <a:cs typeface="Open Sans"/>
                <a:sym typeface="Open Sans"/>
              </a:rPr>
              <a:t>Responsible for overseeing high-level progress on AutoParts.com and ensuring that project is aligning with the organization’s business needs.</a:t>
            </a:r>
            <a:endParaRPr sz="1100">
              <a:solidFill>
                <a:srgbClr val="030505"/>
              </a:solidFill>
              <a:latin typeface="Open Sans"/>
              <a:ea typeface="Open Sans"/>
              <a:cs typeface="Open Sans"/>
              <a:sym typeface="Open Sans"/>
            </a:endParaRPr>
          </a:p>
          <a:p>
            <a:pPr indent="0" lvl="0" marL="114300" rtl="0" algn="l">
              <a:lnSpc>
                <a:spcPct val="115000"/>
              </a:lnSpc>
              <a:spcBef>
                <a:spcPts val="0"/>
              </a:spcBef>
              <a:spcAft>
                <a:spcPts val="0"/>
              </a:spcAft>
              <a:buSzPts val="1800"/>
              <a:buNone/>
            </a:pPr>
            <a:r>
              <a:t/>
            </a:r>
            <a:endParaRPr sz="1000">
              <a:solidFill>
                <a:srgbClr val="030505"/>
              </a:solidFill>
              <a:latin typeface="Open Sans"/>
              <a:ea typeface="Open Sans"/>
              <a:cs typeface="Open Sans"/>
              <a:sym typeface="Open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43"/>
          <p:cNvSpPr txBox="1"/>
          <p:nvPr>
            <p:ph idx="1" type="body"/>
          </p:nvPr>
        </p:nvSpPr>
        <p:spPr>
          <a:xfrm>
            <a:off x="311700" y="228600"/>
            <a:ext cx="8520600" cy="4437529"/>
          </a:xfrm>
          <a:prstGeom prst="rect">
            <a:avLst/>
          </a:prstGeom>
          <a:noFill/>
          <a:ln>
            <a:noFill/>
          </a:ln>
        </p:spPr>
        <p:txBody>
          <a:bodyPr anchorCtr="0" anchor="t" bIns="91425" lIns="91425" spcFirstLastPara="1" rIns="91425" wrap="square" tIns="91425">
            <a:noAutofit/>
          </a:bodyPr>
          <a:lstStyle/>
          <a:p>
            <a:pPr indent="0" lvl="0" marL="114300" rtl="0" algn="ctr">
              <a:lnSpc>
                <a:spcPct val="115000"/>
              </a:lnSpc>
              <a:spcBef>
                <a:spcPts val="0"/>
              </a:spcBef>
              <a:spcAft>
                <a:spcPts val="0"/>
              </a:spcAft>
              <a:buSzPts val="1800"/>
              <a:buNone/>
            </a:pPr>
            <a:r>
              <a:rPr b="1" lang="en" sz="1400">
                <a:solidFill>
                  <a:srgbClr val="030505"/>
                </a:solidFill>
                <a:latin typeface="Roboto Slab"/>
                <a:ea typeface="Roboto Slab"/>
                <a:cs typeface="Roboto Slab"/>
                <a:sym typeface="Roboto Slab"/>
              </a:rPr>
              <a:t>Level Three: Stakeholders who interact closely with the solution</a:t>
            </a:r>
            <a:endParaRPr/>
          </a:p>
          <a:p>
            <a:pPr indent="0" lvl="0" marL="457200" rtl="0" algn="l">
              <a:lnSpc>
                <a:spcPct val="115000"/>
              </a:lnSpc>
              <a:spcBef>
                <a:spcPts val="0"/>
              </a:spcBef>
              <a:spcAft>
                <a:spcPts val="0"/>
              </a:spcAft>
              <a:buNone/>
            </a:pPr>
            <a:r>
              <a:t/>
            </a:r>
            <a:endParaRPr/>
          </a:p>
          <a:p>
            <a:pPr indent="-228600" lvl="0" marL="457200" rtl="0" algn="l">
              <a:lnSpc>
                <a:spcPct val="115000"/>
              </a:lnSpc>
              <a:spcBef>
                <a:spcPts val="0"/>
              </a:spcBef>
              <a:spcAft>
                <a:spcPts val="0"/>
              </a:spcAft>
              <a:buSzPts val="1800"/>
              <a:buFont typeface="Arial"/>
              <a:buNone/>
            </a:pPr>
            <a:r>
              <a:t/>
            </a:r>
            <a:endParaRPr sz="1200">
              <a:solidFill>
                <a:srgbClr val="030505"/>
              </a:solidFill>
              <a:latin typeface="Open Sans"/>
              <a:ea typeface="Open Sans"/>
              <a:cs typeface="Open Sans"/>
              <a:sym typeface="Open Sans"/>
            </a:endParaRPr>
          </a:p>
          <a:p>
            <a:pPr indent="-342900" lvl="0" marL="457200" rtl="0" algn="l">
              <a:lnSpc>
                <a:spcPct val="115000"/>
              </a:lnSpc>
              <a:spcBef>
                <a:spcPts val="0"/>
              </a:spcBef>
              <a:spcAft>
                <a:spcPts val="0"/>
              </a:spcAft>
              <a:buSzPts val="1800"/>
              <a:buFont typeface="Arial"/>
              <a:buChar char="•"/>
            </a:pPr>
            <a:r>
              <a:rPr b="1" lang="en" sz="1200">
                <a:solidFill>
                  <a:srgbClr val="030505"/>
                </a:solidFill>
                <a:latin typeface="Open Sans"/>
                <a:ea typeface="Open Sans"/>
                <a:cs typeface="Open Sans"/>
                <a:sym typeface="Open Sans"/>
              </a:rPr>
              <a:t>Auto Parts Vendors &amp; Manufacturer:</a:t>
            </a:r>
            <a:r>
              <a:rPr lang="en" sz="1200">
                <a:solidFill>
                  <a:srgbClr val="030505"/>
                </a:solidFill>
                <a:latin typeface="Open Sans"/>
                <a:ea typeface="Open Sans"/>
                <a:cs typeface="Open Sans"/>
                <a:sym typeface="Open Sans"/>
              </a:rPr>
              <a:t> Responsible for manufacturing the auto parts to be displayed and sold on AutoParts.com.</a:t>
            </a:r>
            <a:endParaRPr/>
          </a:p>
          <a:p>
            <a:pPr indent="-228600" lvl="0" marL="457200" rtl="0" algn="l">
              <a:lnSpc>
                <a:spcPct val="115000"/>
              </a:lnSpc>
              <a:spcBef>
                <a:spcPts val="0"/>
              </a:spcBef>
              <a:spcAft>
                <a:spcPts val="0"/>
              </a:spcAft>
              <a:buSzPts val="1800"/>
              <a:buFont typeface="Arial"/>
              <a:buNone/>
            </a:pPr>
            <a:r>
              <a:t/>
            </a:r>
            <a:endParaRPr sz="1200">
              <a:solidFill>
                <a:srgbClr val="030505"/>
              </a:solidFill>
              <a:latin typeface="Open Sans"/>
              <a:ea typeface="Open Sans"/>
              <a:cs typeface="Open Sans"/>
              <a:sym typeface="Open Sans"/>
            </a:endParaRPr>
          </a:p>
          <a:p>
            <a:pPr indent="-342900" lvl="0" marL="457200" rtl="0" algn="l">
              <a:lnSpc>
                <a:spcPct val="115000"/>
              </a:lnSpc>
              <a:spcBef>
                <a:spcPts val="0"/>
              </a:spcBef>
              <a:spcAft>
                <a:spcPts val="0"/>
              </a:spcAft>
              <a:buSzPts val="1800"/>
              <a:buFont typeface="Arial"/>
              <a:buChar char="•"/>
            </a:pPr>
            <a:r>
              <a:rPr b="1" lang="en" sz="1200">
                <a:solidFill>
                  <a:srgbClr val="030505"/>
                </a:solidFill>
                <a:latin typeface="Open Sans"/>
                <a:ea typeface="Open Sans"/>
                <a:cs typeface="Open Sans"/>
                <a:sym typeface="Open Sans"/>
              </a:rPr>
              <a:t>Change Management Team Lead: </a:t>
            </a:r>
            <a:r>
              <a:rPr lang="en" sz="1200">
                <a:solidFill>
                  <a:srgbClr val="030505"/>
                </a:solidFill>
                <a:latin typeface="Open Sans"/>
                <a:ea typeface="Open Sans"/>
                <a:cs typeface="Open Sans"/>
                <a:sym typeface="Open Sans"/>
              </a:rPr>
              <a:t>Responsible for understanding any changes made throughout the development of AutoParts.com and handling or mitigating them accordingly. </a:t>
            </a:r>
            <a:endParaRPr/>
          </a:p>
          <a:p>
            <a:pPr indent="-228600" lvl="0" marL="457200" rtl="0" algn="l">
              <a:lnSpc>
                <a:spcPct val="115000"/>
              </a:lnSpc>
              <a:spcBef>
                <a:spcPts val="0"/>
              </a:spcBef>
              <a:spcAft>
                <a:spcPts val="0"/>
              </a:spcAft>
              <a:buSzPts val="1800"/>
              <a:buFont typeface="Arial"/>
              <a:buNone/>
            </a:pPr>
            <a:r>
              <a:t/>
            </a:r>
            <a:endParaRPr sz="1200">
              <a:solidFill>
                <a:srgbClr val="030505"/>
              </a:solidFill>
              <a:latin typeface="Open Sans"/>
              <a:ea typeface="Open Sans"/>
              <a:cs typeface="Open Sans"/>
              <a:sym typeface="Open Sans"/>
            </a:endParaRPr>
          </a:p>
          <a:p>
            <a:pPr indent="-342900" lvl="0" marL="457200" rtl="0" algn="l">
              <a:lnSpc>
                <a:spcPct val="115000"/>
              </a:lnSpc>
              <a:spcBef>
                <a:spcPts val="0"/>
              </a:spcBef>
              <a:spcAft>
                <a:spcPts val="0"/>
              </a:spcAft>
              <a:buSzPts val="1800"/>
              <a:buFont typeface="Arial"/>
              <a:buChar char="•"/>
            </a:pPr>
            <a:r>
              <a:rPr b="1" lang="en" sz="1200">
                <a:solidFill>
                  <a:srgbClr val="030505"/>
                </a:solidFill>
                <a:latin typeface="Open Sans"/>
                <a:ea typeface="Open Sans"/>
                <a:cs typeface="Open Sans"/>
                <a:sym typeface="Open Sans"/>
              </a:rPr>
              <a:t>Risk Assessment Team Lead</a:t>
            </a:r>
            <a:r>
              <a:rPr lang="en" sz="1200">
                <a:solidFill>
                  <a:srgbClr val="030505"/>
                </a:solidFill>
                <a:latin typeface="Open Sans"/>
                <a:ea typeface="Open Sans"/>
                <a:cs typeface="Open Sans"/>
                <a:sym typeface="Open Sans"/>
              </a:rPr>
              <a:t>: Responsible for understanding any risks made throughout the development of AutoParts.com and handling or mitigating them accordingly. </a:t>
            </a:r>
            <a:endParaRPr/>
          </a:p>
          <a:p>
            <a:pPr indent="0" lvl="0" marL="114300" rtl="0" algn="l">
              <a:lnSpc>
                <a:spcPct val="115000"/>
              </a:lnSpc>
              <a:spcBef>
                <a:spcPts val="0"/>
              </a:spcBef>
              <a:spcAft>
                <a:spcPts val="0"/>
              </a:spcAft>
              <a:buSzPts val="1800"/>
              <a:buNone/>
            </a:pPr>
            <a:r>
              <a:t/>
            </a:r>
            <a:endParaRPr sz="1200">
              <a:solidFill>
                <a:srgbClr val="030505"/>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3"/>
          <p:cNvSpPr txBox="1"/>
          <p:nvPr>
            <p:ph type="title"/>
          </p:nvPr>
        </p:nvSpPr>
        <p:spPr>
          <a:xfrm>
            <a:off x="387900" y="80675"/>
            <a:ext cx="54588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latin typeface="Roboto Slab"/>
                <a:ea typeface="Roboto Slab"/>
                <a:cs typeface="Roboto Slab"/>
                <a:sym typeface="Roboto Slab"/>
              </a:rPr>
              <a:t>Team Profile Page</a:t>
            </a:r>
            <a:endParaRPr>
              <a:latin typeface="Roboto Slab"/>
              <a:ea typeface="Roboto Slab"/>
              <a:cs typeface="Roboto Slab"/>
              <a:sym typeface="Roboto Slab"/>
            </a:endParaRPr>
          </a:p>
        </p:txBody>
      </p:sp>
      <p:sp>
        <p:nvSpPr>
          <p:cNvPr id="74" name="Google Shape;74;p3"/>
          <p:cNvSpPr txBox="1"/>
          <p:nvPr/>
        </p:nvSpPr>
        <p:spPr>
          <a:xfrm>
            <a:off x="3451188" y="1818025"/>
            <a:ext cx="2241600" cy="3017700"/>
          </a:xfrm>
          <a:prstGeom prst="rect">
            <a:avLst/>
          </a:prstGeom>
          <a:noFill/>
          <a:ln cap="flat" cmpd="sng" w="9525">
            <a:solidFill>
              <a:schemeClr val="accent1"/>
            </a:solidFill>
            <a:prstDash val="dot"/>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300"/>
              <a:buFont typeface="Arial"/>
              <a:buNone/>
            </a:pPr>
            <a:r>
              <a:rPr b="1" i="0" lang="en" sz="1300" u="none" cap="none" strike="noStrike">
                <a:solidFill>
                  <a:schemeClr val="dk1"/>
                </a:solidFill>
                <a:latin typeface="Roboto Slab"/>
                <a:ea typeface="Roboto Slab"/>
                <a:cs typeface="Roboto Slab"/>
                <a:sym typeface="Roboto Slab"/>
              </a:rPr>
              <a:t>Shweta Rakesh Sahalot</a:t>
            </a:r>
            <a:endParaRPr b="1" i="0" sz="1300" u="none" cap="none" strike="noStrike">
              <a:solidFill>
                <a:schemeClr val="dk1"/>
              </a:solidFill>
              <a:latin typeface="Roboto Slab"/>
              <a:ea typeface="Roboto Slab"/>
              <a:cs typeface="Roboto Slab"/>
              <a:sym typeface="Roboto Slab"/>
            </a:endParaRPr>
          </a:p>
          <a:p>
            <a:pPr indent="0" lvl="0" marL="0" marR="0" rtl="0" algn="ctr">
              <a:lnSpc>
                <a:spcPct val="115000"/>
              </a:lnSpc>
              <a:spcBef>
                <a:spcPts val="0"/>
              </a:spcBef>
              <a:spcAft>
                <a:spcPts val="0"/>
              </a:spcAft>
              <a:buClr>
                <a:srgbClr val="000000"/>
              </a:buClr>
              <a:buSzPts val="1100"/>
              <a:buFont typeface="Arial"/>
              <a:buNone/>
            </a:pPr>
            <a:r>
              <a:t/>
            </a:r>
            <a:endParaRPr b="0" i="0" sz="1100" u="none" cap="none" strike="noStrike">
              <a:solidFill>
                <a:schemeClr val="accent1"/>
              </a:solidFill>
              <a:latin typeface="Open Sans"/>
              <a:ea typeface="Open Sans"/>
              <a:cs typeface="Open Sans"/>
              <a:sym typeface="Open Sans"/>
            </a:endParaRPr>
          </a:p>
          <a:p>
            <a:pPr indent="0" lvl="0" marL="0" marR="0" rtl="0" algn="ctr">
              <a:lnSpc>
                <a:spcPct val="115000"/>
              </a:lnSpc>
              <a:spcBef>
                <a:spcPts val="0"/>
              </a:spcBef>
              <a:spcAft>
                <a:spcPts val="0"/>
              </a:spcAft>
              <a:buClr>
                <a:srgbClr val="000000"/>
              </a:buClr>
              <a:buSzPts val="1200"/>
              <a:buFont typeface="Arial"/>
              <a:buNone/>
            </a:pPr>
            <a:r>
              <a:rPr b="0" i="0" lang="en" sz="1200" u="none" cap="none" strike="noStrike">
                <a:solidFill>
                  <a:schemeClr val="accent1"/>
                </a:solidFill>
                <a:latin typeface="Open Sans"/>
                <a:ea typeface="Open Sans"/>
                <a:cs typeface="Open Sans"/>
                <a:sym typeface="Open Sans"/>
              </a:rPr>
              <a:t>Mumbai, Maharashtra,</a:t>
            </a:r>
            <a:endParaRPr b="0" i="0" sz="1200" u="none" cap="none" strike="noStrike">
              <a:solidFill>
                <a:schemeClr val="accent1"/>
              </a:solidFill>
              <a:latin typeface="Open Sans"/>
              <a:ea typeface="Open Sans"/>
              <a:cs typeface="Open Sans"/>
              <a:sym typeface="Open Sans"/>
            </a:endParaRPr>
          </a:p>
          <a:p>
            <a:pPr indent="0" lvl="0" marL="0" marR="0" rtl="0" algn="ctr">
              <a:lnSpc>
                <a:spcPct val="115000"/>
              </a:lnSpc>
              <a:spcBef>
                <a:spcPts val="0"/>
              </a:spcBef>
              <a:spcAft>
                <a:spcPts val="0"/>
              </a:spcAft>
              <a:buClr>
                <a:srgbClr val="000000"/>
              </a:buClr>
              <a:buSzPts val="1200"/>
              <a:buFont typeface="Arial"/>
              <a:buNone/>
            </a:pPr>
            <a:r>
              <a:rPr b="0" i="0" lang="en" sz="1200" u="none" cap="none" strike="noStrike">
                <a:solidFill>
                  <a:schemeClr val="accent1"/>
                </a:solidFill>
                <a:latin typeface="Open Sans"/>
                <a:ea typeface="Open Sans"/>
                <a:cs typeface="Open Sans"/>
                <a:sym typeface="Open Sans"/>
              </a:rPr>
              <a:t>India</a:t>
            </a:r>
            <a:endParaRPr b="0" i="0" sz="1200" u="none" cap="none" strike="noStrike">
              <a:solidFill>
                <a:schemeClr val="accent1"/>
              </a:solidFill>
              <a:latin typeface="Open Sans"/>
              <a:ea typeface="Open Sans"/>
              <a:cs typeface="Open Sans"/>
              <a:sym typeface="Open Sans"/>
            </a:endParaRPr>
          </a:p>
          <a:p>
            <a:pPr indent="0" lvl="0" marL="0" marR="0" rtl="0" algn="ctr">
              <a:lnSpc>
                <a:spcPct val="115000"/>
              </a:lnSpc>
              <a:spcBef>
                <a:spcPts val="0"/>
              </a:spcBef>
              <a:spcAft>
                <a:spcPts val="0"/>
              </a:spcAft>
              <a:buClr>
                <a:srgbClr val="000000"/>
              </a:buClr>
              <a:buSzPts val="1200"/>
              <a:buFont typeface="Arial"/>
              <a:buNone/>
            </a:pPr>
            <a:r>
              <a:t/>
            </a:r>
            <a:endParaRPr b="0" i="0" sz="1200" u="none" cap="none" strike="noStrike">
              <a:solidFill>
                <a:schemeClr val="accent1"/>
              </a:solidFill>
              <a:latin typeface="Open Sans"/>
              <a:ea typeface="Open Sans"/>
              <a:cs typeface="Open Sans"/>
              <a:sym typeface="Open Sans"/>
            </a:endParaRPr>
          </a:p>
          <a:p>
            <a:pPr indent="0" lvl="0" marL="0" marR="0" rtl="0" algn="ctr">
              <a:lnSpc>
                <a:spcPct val="115000"/>
              </a:lnSpc>
              <a:spcBef>
                <a:spcPts val="0"/>
              </a:spcBef>
              <a:spcAft>
                <a:spcPts val="0"/>
              </a:spcAft>
              <a:buClr>
                <a:srgbClr val="000000"/>
              </a:buClr>
              <a:buSzPts val="1200"/>
              <a:buFont typeface="Arial"/>
              <a:buNone/>
            </a:pPr>
            <a:r>
              <a:rPr b="0" i="0" lang="en" sz="1200" u="none" cap="none" strike="noStrike">
                <a:solidFill>
                  <a:schemeClr val="accent1"/>
                </a:solidFill>
                <a:latin typeface="Open Sans"/>
                <a:ea typeface="Open Sans"/>
                <a:cs typeface="Open Sans"/>
                <a:sym typeface="Open Sans"/>
              </a:rPr>
              <a:t>Data Science</a:t>
            </a:r>
            <a:endParaRPr b="0" i="0" sz="1200" u="none" cap="none" strike="noStrike">
              <a:solidFill>
                <a:schemeClr val="accent1"/>
              </a:solidFill>
              <a:latin typeface="Open Sans"/>
              <a:ea typeface="Open Sans"/>
              <a:cs typeface="Open Sans"/>
              <a:sym typeface="Open Sans"/>
            </a:endParaRPr>
          </a:p>
          <a:p>
            <a:pPr indent="0" lvl="0" marL="0" marR="0" rtl="0" algn="ctr">
              <a:lnSpc>
                <a:spcPct val="115000"/>
              </a:lnSpc>
              <a:spcBef>
                <a:spcPts val="0"/>
              </a:spcBef>
              <a:spcAft>
                <a:spcPts val="0"/>
              </a:spcAft>
              <a:buClr>
                <a:srgbClr val="000000"/>
              </a:buClr>
              <a:buSzPts val="1200"/>
              <a:buFont typeface="Arial"/>
              <a:buNone/>
            </a:pPr>
            <a:r>
              <a:t/>
            </a:r>
            <a:endParaRPr b="0" i="0" sz="1200" u="none" cap="none" strike="noStrike">
              <a:solidFill>
                <a:schemeClr val="accent1"/>
              </a:solidFill>
              <a:latin typeface="Open Sans"/>
              <a:ea typeface="Open Sans"/>
              <a:cs typeface="Open Sans"/>
              <a:sym typeface="Open Sans"/>
            </a:endParaRPr>
          </a:p>
          <a:p>
            <a:pPr indent="0" lvl="0" marL="0" marR="0" rtl="0" algn="ctr">
              <a:lnSpc>
                <a:spcPct val="115000"/>
              </a:lnSpc>
              <a:spcBef>
                <a:spcPts val="0"/>
              </a:spcBef>
              <a:spcAft>
                <a:spcPts val="0"/>
              </a:spcAft>
              <a:buClr>
                <a:srgbClr val="000000"/>
              </a:buClr>
              <a:buSzPts val="1200"/>
              <a:buFont typeface="Arial"/>
              <a:buNone/>
            </a:pPr>
            <a:r>
              <a:t/>
            </a:r>
            <a:endParaRPr b="0" i="0" sz="1200" u="none" cap="none" strike="noStrike">
              <a:solidFill>
                <a:schemeClr val="accent1"/>
              </a:solidFill>
              <a:latin typeface="Open Sans"/>
              <a:ea typeface="Open Sans"/>
              <a:cs typeface="Open Sans"/>
              <a:sym typeface="Open Sans"/>
            </a:endParaRPr>
          </a:p>
          <a:p>
            <a:pPr indent="0" lvl="0" marL="0" marR="0" rtl="0" algn="ctr">
              <a:lnSpc>
                <a:spcPct val="115000"/>
              </a:lnSpc>
              <a:spcBef>
                <a:spcPts val="0"/>
              </a:spcBef>
              <a:spcAft>
                <a:spcPts val="0"/>
              </a:spcAft>
              <a:buClr>
                <a:srgbClr val="000000"/>
              </a:buClr>
              <a:buSzPts val="1200"/>
              <a:buFont typeface="Arial"/>
              <a:buNone/>
            </a:pPr>
            <a:r>
              <a:rPr b="0" i="0" lang="en" sz="1200" u="none" cap="none" strike="noStrike">
                <a:solidFill>
                  <a:schemeClr val="accent1"/>
                </a:solidFill>
                <a:latin typeface="Open Sans"/>
                <a:ea typeface="Open Sans"/>
                <a:cs typeface="Open Sans"/>
                <a:sym typeface="Open Sans"/>
              </a:rPr>
              <a:t>QA Analyst Intern</a:t>
            </a:r>
            <a:endParaRPr b="0" i="0" sz="1200" u="none" cap="none" strike="noStrike">
              <a:solidFill>
                <a:schemeClr val="accent1"/>
              </a:solidFill>
              <a:latin typeface="Open Sans"/>
              <a:ea typeface="Open Sans"/>
              <a:cs typeface="Open Sans"/>
              <a:sym typeface="Open Sans"/>
            </a:endParaRPr>
          </a:p>
          <a:p>
            <a:pPr indent="0" lvl="0" marL="0" marR="0" rtl="0" algn="ctr">
              <a:lnSpc>
                <a:spcPct val="115000"/>
              </a:lnSpc>
              <a:spcBef>
                <a:spcPts val="0"/>
              </a:spcBef>
              <a:spcAft>
                <a:spcPts val="0"/>
              </a:spcAft>
              <a:buClr>
                <a:srgbClr val="000000"/>
              </a:buClr>
              <a:buSzPts val="1200"/>
              <a:buFont typeface="Arial"/>
              <a:buNone/>
            </a:pPr>
            <a:r>
              <a:t/>
            </a:r>
            <a:endParaRPr b="0" i="0" sz="1200" u="none" cap="none" strike="noStrike">
              <a:solidFill>
                <a:schemeClr val="accent1"/>
              </a:solidFill>
              <a:latin typeface="Open Sans"/>
              <a:ea typeface="Open Sans"/>
              <a:cs typeface="Open Sans"/>
              <a:sym typeface="Open Sans"/>
            </a:endParaRPr>
          </a:p>
          <a:p>
            <a:pPr indent="0" lvl="0" marL="0" marR="0" rtl="0" algn="ctr">
              <a:lnSpc>
                <a:spcPct val="115000"/>
              </a:lnSpc>
              <a:spcBef>
                <a:spcPts val="0"/>
              </a:spcBef>
              <a:spcAft>
                <a:spcPts val="0"/>
              </a:spcAft>
              <a:buClr>
                <a:srgbClr val="000000"/>
              </a:buClr>
              <a:buSzPts val="1200"/>
              <a:buFont typeface="Arial"/>
              <a:buNone/>
            </a:pPr>
            <a:r>
              <a:t/>
            </a:r>
            <a:endParaRPr b="0" i="0" sz="1200" u="none" cap="none" strike="noStrike">
              <a:solidFill>
                <a:schemeClr val="accent1"/>
              </a:solidFill>
              <a:latin typeface="Open Sans"/>
              <a:ea typeface="Open Sans"/>
              <a:cs typeface="Open Sans"/>
              <a:sym typeface="Open Sans"/>
            </a:endParaRPr>
          </a:p>
          <a:p>
            <a:pPr indent="0" lvl="0" marL="0" marR="0" rtl="0" algn="ctr">
              <a:lnSpc>
                <a:spcPct val="115000"/>
              </a:lnSpc>
              <a:spcBef>
                <a:spcPts val="0"/>
              </a:spcBef>
              <a:spcAft>
                <a:spcPts val="0"/>
              </a:spcAft>
              <a:buClr>
                <a:srgbClr val="000000"/>
              </a:buClr>
              <a:buSzPts val="1200"/>
              <a:buFont typeface="Arial"/>
              <a:buNone/>
            </a:pPr>
            <a:r>
              <a:rPr b="0" i="0" lang="en" sz="1200" u="none" cap="none" strike="noStrike">
                <a:solidFill>
                  <a:schemeClr val="accent1"/>
                </a:solidFill>
                <a:latin typeface="Open Sans"/>
                <a:ea typeface="Open Sans"/>
                <a:cs typeface="Open Sans"/>
                <a:sym typeface="Open Sans"/>
              </a:rPr>
              <a:t>Loves dancing and travelling</a:t>
            </a:r>
            <a:endParaRPr b="0" i="0" sz="1200" u="none" cap="none" strike="noStrike">
              <a:solidFill>
                <a:schemeClr val="accent1"/>
              </a:solidFill>
              <a:latin typeface="Open Sans"/>
              <a:ea typeface="Open Sans"/>
              <a:cs typeface="Open Sans"/>
              <a:sym typeface="Open Sans"/>
            </a:endParaRPr>
          </a:p>
        </p:txBody>
      </p:sp>
      <p:sp>
        <p:nvSpPr>
          <p:cNvPr id="75" name="Google Shape;75;p3"/>
          <p:cNvSpPr txBox="1"/>
          <p:nvPr/>
        </p:nvSpPr>
        <p:spPr>
          <a:xfrm>
            <a:off x="6075025" y="1818025"/>
            <a:ext cx="2241600" cy="3017700"/>
          </a:xfrm>
          <a:prstGeom prst="rect">
            <a:avLst/>
          </a:prstGeom>
          <a:noFill/>
          <a:ln cap="flat" cmpd="sng" w="9525">
            <a:solidFill>
              <a:schemeClr val="accent1"/>
            </a:solidFill>
            <a:prstDash val="dot"/>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300"/>
              <a:buFont typeface="Arial"/>
              <a:buNone/>
            </a:pPr>
            <a:r>
              <a:rPr b="1" i="0" lang="en" sz="1300" u="none" cap="none" strike="noStrike">
                <a:solidFill>
                  <a:schemeClr val="dk1"/>
                </a:solidFill>
                <a:latin typeface="Roboto Slab"/>
                <a:ea typeface="Roboto Slab"/>
                <a:cs typeface="Roboto Slab"/>
                <a:sym typeface="Roboto Slab"/>
              </a:rPr>
              <a:t>Nisha Rajesh</a:t>
            </a:r>
            <a:endParaRPr b="1" i="0" sz="1300" u="none" cap="none" strike="noStrike">
              <a:solidFill>
                <a:schemeClr val="dk1"/>
              </a:solidFill>
              <a:latin typeface="Roboto Slab"/>
              <a:ea typeface="Roboto Slab"/>
              <a:cs typeface="Roboto Slab"/>
              <a:sym typeface="Roboto Slab"/>
            </a:endParaRPr>
          </a:p>
          <a:p>
            <a:pPr indent="0" lvl="0" marL="0" marR="0" rtl="0" algn="ctr">
              <a:lnSpc>
                <a:spcPct val="115000"/>
              </a:lnSpc>
              <a:spcBef>
                <a:spcPts val="0"/>
              </a:spcBef>
              <a:spcAft>
                <a:spcPts val="0"/>
              </a:spcAft>
              <a:buClr>
                <a:srgbClr val="000000"/>
              </a:buClr>
              <a:buSzPts val="1100"/>
              <a:buFont typeface="Arial"/>
              <a:buNone/>
            </a:pPr>
            <a:r>
              <a:t/>
            </a:r>
            <a:endParaRPr b="1" i="0" sz="1100" u="none" cap="none" strike="noStrike">
              <a:solidFill>
                <a:schemeClr val="dk1"/>
              </a:solidFill>
              <a:latin typeface="Roboto Slab"/>
              <a:ea typeface="Roboto Slab"/>
              <a:cs typeface="Roboto Slab"/>
              <a:sym typeface="Roboto Slab"/>
            </a:endParaRPr>
          </a:p>
          <a:p>
            <a:pPr indent="0" lvl="0" marL="0" marR="0" rtl="0" algn="ctr">
              <a:lnSpc>
                <a:spcPct val="115000"/>
              </a:lnSpc>
              <a:spcBef>
                <a:spcPts val="0"/>
              </a:spcBef>
              <a:spcAft>
                <a:spcPts val="0"/>
              </a:spcAft>
              <a:buClr>
                <a:srgbClr val="000000"/>
              </a:buClr>
              <a:buSzPts val="1200"/>
              <a:buFont typeface="Arial"/>
              <a:buNone/>
            </a:pPr>
            <a:r>
              <a:rPr b="0" i="0" lang="en" sz="1200" u="none" cap="none" strike="noStrike">
                <a:solidFill>
                  <a:schemeClr val="accent1"/>
                </a:solidFill>
                <a:latin typeface="Open Sans"/>
                <a:ea typeface="Open Sans"/>
                <a:cs typeface="Open Sans"/>
                <a:sym typeface="Open Sans"/>
              </a:rPr>
              <a:t>Plano, TX</a:t>
            </a:r>
            <a:endParaRPr b="0" i="0" sz="1200" u="none" cap="none" strike="noStrike">
              <a:solidFill>
                <a:schemeClr val="accent1"/>
              </a:solidFill>
              <a:latin typeface="Open Sans"/>
              <a:ea typeface="Open Sans"/>
              <a:cs typeface="Open Sans"/>
              <a:sym typeface="Open Sans"/>
            </a:endParaRPr>
          </a:p>
          <a:p>
            <a:pPr indent="0" lvl="0" marL="0" marR="0" rtl="0" algn="ctr">
              <a:lnSpc>
                <a:spcPct val="115000"/>
              </a:lnSpc>
              <a:spcBef>
                <a:spcPts val="0"/>
              </a:spcBef>
              <a:spcAft>
                <a:spcPts val="0"/>
              </a:spcAft>
              <a:buClr>
                <a:srgbClr val="000000"/>
              </a:buClr>
              <a:buSzPts val="1200"/>
              <a:buFont typeface="Arial"/>
              <a:buNone/>
            </a:pPr>
            <a:r>
              <a:t/>
            </a:r>
            <a:endParaRPr b="0" i="0" sz="1200" u="none" cap="none" strike="noStrike">
              <a:solidFill>
                <a:schemeClr val="accent1"/>
              </a:solidFill>
              <a:latin typeface="Open Sans"/>
              <a:ea typeface="Open Sans"/>
              <a:cs typeface="Open Sans"/>
              <a:sym typeface="Open Sans"/>
            </a:endParaRPr>
          </a:p>
          <a:p>
            <a:pPr indent="0" lvl="0" marL="0" marR="0" rtl="0" algn="ctr">
              <a:lnSpc>
                <a:spcPct val="115000"/>
              </a:lnSpc>
              <a:spcBef>
                <a:spcPts val="0"/>
              </a:spcBef>
              <a:spcAft>
                <a:spcPts val="0"/>
              </a:spcAft>
              <a:buClr>
                <a:srgbClr val="000000"/>
              </a:buClr>
              <a:buSzPts val="1200"/>
              <a:buFont typeface="Arial"/>
              <a:buNone/>
            </a:pPr>
            <a:r>
              <a:t/>
            </a:r>
            <a:endParaRPr b="0" i="0" sz="1200" u="none" cap="none" strike="noStrike">
              <a:solidFill>
                <a:schemeClr val="accent1"/>
              </a:solidFill>
              <a:latin typeface="Open Sans"/>
              <a:ea typeface="Open Sans"/>
              <a:cs typeface="Open Sans"/>
              <a:sym typeface="Open Sans"/>
            </a:endParaRPr>
          </a:p>
          <a:p>
            <a:pPr indent="0" lvl="0" marL="0" marR="0" rtl="0" algn="ctr">
              <a:lnSpc>
                <a:spcPct val="115000"/>
              </a:lnSpc>
              <a:spcBef>
                <a:spcPts val="0"/>
              </a:spcBef>
              <a:spcAft>
                <a:spcPts val="0"/>
              </a:spcAft>
              <a:buClr>
                <a:srgbClr val="000000"/>
              </a:buClr>
              <a:buSzPts val="1200"/>
              <a:buFont typeface="Arial"/>
              <a:buNone/>
            </a:pPr>
            <a:r>
              <a:rPr b="0" i="0" lang="en" sz="1200" u="none" cap="none" strike="noStrike">
                <a:solidFill>
                  <a:schemeClr val="accent1"/>
                </a:solidFill>
                <a:latin typeface="Open Sans"/>
                <a:ea typeface="Open Sans"/>
                <a:cs typeface="Open Sans"/>
                <a:sym typeface="Open Sans"/>
              </a:rPr>
              <a:t>Full Stack Development</a:t>
            </a:r>
            <a:endParaRPr b="0" i="0" sz="1200" u="none" cap="none" strike="noStrike">
              <a:solidFill>
                <a:srgbClr val="000000"/>
              </a:solidFill>
              <a:latin typeface="Open Sans"/>
              <a:ea typeface="Open Sans"/>
              <a:cs typeface="Open Sans"/>
              <a:sym typeface="Open Sans"/>
            </a:endParaRPr>
          </a:p>
          <a:p>
            <a:pPr indent="0" lvl="0" marL="0" marR="0" rtl="0" algn="ctr">
              <a:lnSpc>
                <a:spcPct val="115000"/>
              </a:lnSpc>
              <a:spcBef>
                <a:spcPts val="0"/>
              </a:spcBef>
              <a:spcAft>
                <a:spcPts val="0"/>
              </a:spcAft>
              <a:buClr>
                <a:srgbClr val="000000"/>
              </a:buClr>
              <a:buSzPts val="1200"/>
              <a:buFont typeface="Arial"/>
              <a:buNone/>
            </a:pPr>
            <a:r>
              <a:t/>
            </a:r>
            <a:endParaRPr b="0" i="0" sz="1200" u="none" cap="none" strike="noStrike">
              <a:solidFill>
                <a:schemeClr val="accent1"/>
              </a:solidFill>
              <a:latin typeface="Open Sans"/>
              <a:ea typeface="Open Sans"/>
              <a:cs typeface="Open Sans"/>
              <a:sym typeface="Open Sans"/>
            </a:endParaRPr>
          </a:p>
          <a:p>
            <a:pPr indent="0" lvl="0" marL="0" marR="0" rtl="0" algn="ctr">
              <a:lnSpc>
                <a:spcPct val="115000"/>
              </a:lnSpc>
              <a:spcBef>
                <a:spcPts val="0"/>
              </a:spcBef>
              <a:spcAft>
                <a:spcPts val="0"/>
              </a:spcAft>
              <a:buClr>
                <a:srgbClr val="000000"/>
              </a:buClr>
              <a:buSzPts val="1200"/>
              <a:buFont typeface="Arial"/>
              <a:buNone/>
            </a:pPr>
            <a:r>
              <a:t/>
            </a:r>
            <a:endParaRPr b="0" i="0" sz="1200" u="none" cap="none" strike="noStrike">
              <a:solidFill>
                <a:schemeClr val="accent1"/>
              </a:solidFill>
              <a:latin typeface="Open Sans"/>
              <a:ea typeface="Open Sans"/>
              <a:cs typeface="Open Sans"/>
              <a:sym typeface="Open Sans"/>
            </a:endParaRPr>
          </a:p>
          <a:p>
            <a:pPr indent="0" lvl="0" marL="0" marR="0" rtl="0" algn="ctr">
              <a:lnSpc>
                <a:spcPct val="115000"/>
              </a:lnSpc>
              <a:spcBef>
                <a:spcPts val="0"/>
              </a:spcBef>
              <a:spcAft>
                <a:spcPts val="0"/>
              </a:spcAft>
              <a:buClr>
                <a:srgbClr val="000000"/>
              </a:buClr>
              <a:buSzPts val="1200"/>
              <a:buFont typeface="Arial"/>
              <a:buNone/>
            </a:pPr>
            <a:r>
              <a:rPr b="0" i="0" lang="en" sz="1200" u="none" cap="none" strike="noStrike">
                <a:solidFill>
                  <a:schemeClr val="accent1"/>
                </a:solidFill>
                <a:latin typeface="Open Sans"/>
                <a:ea typeface="Open Sans"/>
                <a:cs typeface="Open Sans"/>
                <a:sym typeface="Open Sans"/>
              </a:rPr>
              <a:t>Software Engineering Intern</a:t>
            </a:r>
            <a:endParaRPr b="0" i="0" sz="1200" u="none" cap="none" strike="noStrike">
              <a:solidFill>
                <a:srgbClr val="000000"/>
              </a:solidFill>
              <a:latin typeface="Open Sans"/>
              <a:ea typeface="Open Sans"/>
              <a:cs typeface="Open Sans"/>
              <a:sym typeface="Open Sans"/>
            </a:endParaRPr>
          </a:p>
          <a:p>
            <a:pPr indent="0" lvl="0" marL="0" marR="0" rtl="0" algn="ctr">
              <a:lnSpc>
                <a:spcPct val="115000"/>
              </a:lnSpc>
              <a:spcBef>
                <a:spcPts val="0"/>
              </a:spcBef>
              <a:spcAft>
                <a:spcPts val="0"/>
              </a:spcAft>
              <a:buClr>
                <a:srgbClr val="000000"/>
              </a:buClr>
              <a:buSzPts val="1200"/>
              <a:buFont typeface="Arial"/>
              <a:buNone/>
            </a:pPr>
            <a:r>
              <a:t/>
            </a:r>
            <a:endParaRPr b="0" i="0" sz="1200" u="none" cap="none" strike="noStrike">
              <a:solidFill>
                <a:schemeClr val="accent1"/>
              </a:solidFill>
              <a:latin typeface="Open Sans"/>
              <a:ea typeface="Open Sans"/>
              <a:cs typeface="Open Sans"/>
              <a:sym typeface="Open Sans"/>
            </a:endParaRPr>
          </a:p>
          <a:p>
            <a:pPr indent="0" lvl="0" marL="0" marR="0" rtl="0" algn="ctr">
              <a:lnSpc>
                <a:spcPct val="115000"/>
              </a:lnSpc>
              <a:spcBef>
                <a:spcPts val="0"/>
              </a:spcBef>
              <a:spcAft>
                <a:spcPts val="0"/>
              </a:spcAft>
              <a:buClr>
                <a:srgbClr val="000000"/>
              </a:buClr>
              <a:buSzPts val="1200"/>
              <a:buFont typeface="Arial"/>
              <a:buNone/>
            </a:pPr>
            <a:r>
              <a:t/>
            </a:r>
            <a:endParaRPr b="0" i="0" sz="1200" u="none" cap="none" strike="noStrike">
              <a:solidFill>
                <a:schemeClr val="accent1"/>
              </a:solidFill>
              <a:latin typeface="Open Sans"/>
              <a:ea typeface="Open Sans"/>
              <a:cs typeface="Open Sans"/>
              <a:sym typeface="Open Sans"/>
            </a:endParaRPr>
          </a:p>
          <a:p>
            <a:pPr indent="0" lvl="0" marL="0" marR="0" rtl="0" algn="ctr">
              <a:lnSpc>
                <a:spcPct val="115000"/>
              </a:lnSpc>
              <a:spcBef>
                <a:spcPts val="0"/>
              </a:spcBef>
              <a:spcAft>
                <a:spcPts val="0"/>
              </a:spcAft>
              <a:buClr>
                <a:srgbClr val="000000"/>
              </a:buClr>
              <a:buSzPts val="1200"/>
              <a:buFont typeface="Arial"/>
              <a:buNone/>
            </a:pPr>
            <a:r>
              <a:rPr b="0" i="0" lang="en" sz="1200" u="none" cap="none" strike="noStrike">
                <a:solidFill>
                  <a:schemeClr val="accent1"/>
                </a:solidFill>
                <a:latin typeface="Open Sans"/>
                <a:ea typeface="Open Sans"/>
                <a:cs typeface="Open Sans"/>
                <a:sym typeface="Open Sans"/>
              </a:rPr>
              <a:t>Plays the viola</a:t>
            </a:r>
            <a:endParaRPr b="0" i="0" sz="1200" u="none" cap="none" strike="noStrike">
              <a:solidFill>
                <a:srgbClr val="000000"/>
              </a:solidFill>
              <a:latin typeface="Open Sans"/>
              <a:ea typeface="Open Sans"/>
              <a:cs typeface="Open Sans"/>
              <a:sym typeface="Open Sans"/>
            </a:endParaRPr>
          </a:p>
        </p:txBody>
      </p:sp>
      <p:sp>
        <p:nvSpPr>
          <p:cNvPr id="76" name="Google Shape;76;p3"/>
          <p:cNvSpPr txBox="1"/>
          <p:nvPr/>
        </p:nvSpPr>
        <p:spPr>
          <a:xfrm>
            <a:off x="827363" y="1877000"/>
            <a:ext cx="2241600" cy="29685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100"/>
              <a:buFont typeface="Arial"/>
              <a:buNone/>
            </a:pPr>
            <a:r>
              <a:rPr b="1" i="0" lang="en" sz="1300" u="none" cap="none" strike="noStrike">
                <a:solidFill>
                  <a:schemeClr val="dk1"/>
                </a:solidFill>
                <a:latin typeface="Roboto Slab"/>
                <a:ea typeface="Roboto Slab"/>
                <a:cs typeface="Roboto Slab"/>
                <a:sym typeface="Roboto Slab"/>
              </a:rPr>
              <a:t>James N. Chen</a:t>
            </a:r>
            <a:endParaRPr b="1" i="0" sz="1300" u="none" cap="none" strike="noStrike">
              <a:solidFill>
                <a:schemeClr val="dk1"/>
              </a:solidFill>
              <a:latin typeface="Roboto Slab"/>
              <a:ea typeface="Roboto Slab"/>
              <a:cs typeface="Roboto Slab"/>
              <a:sym typeface="Roboto Slab"/>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accent1"/>
              </a:solidFill>
              <a:latin typeface="Open Sans"/>
              <a:ea typeface="Open Sans"/>
              <a:cs typeface="Open Sans"/>
              <a:sym typeface="Open Sans"/>
            </a:endParaRPr>
          </a:p>
          <a:p>
            <a:pPr indent="0" lvl="0" marL="0" marR="0" rtl="0" algn="ctr">
              <a:lnSpc>
                <a:spcPct val="115000"/>
              </a:lnSpc>
              <a:spcBef>
                <a:spcPts val="0"/>
              </a:spcBef>
              <a:spcAft>
                <a:spcPts val="0"/>
              </a:spcAft>
              <a:buClr>
                <a:srgbClr val="000000"/>
              </a:buClr>
              <a:buSzPts val="1100"/>
              <a:buFont typeface="Arial"/>
              <a:buNone/>
            </a:pPr>
            <a:r>
              <a:rPr b="0" i="0" lang="en" sz="1200" u="none" cap="none" strike="noStrike">
                <a:solidFill>
                  <a:schemeClr val="accent1"/>
                </a:solidFill>
                <a:latin typeface="Open Sans"/>
                <a:ea typeface="Open Sans"/>
                <a:cs typeface="Open Sans"/>
                <a:sym typeface="Open Sans"/>
              </a:rPr>
              <a:t>Huangshan, China</a:t>
            </a:r>
            <a:endParaRPr b="0" i="0" sz="1200" u="none" cap="none" strike="noStrike">
              <a:solidFill>
                <a:schemeClr val="accent1"/>
              </a:solidFill>
              <a:latin typeface="Open Sans"/>
              <a:ea typeface="Open Sans"/>
              <a:cs typeface="Open Sans"/>
              <a:sym typeface="Open Sans"/>
            </a:endParaRPr>
          </a:p>
          <a:p>
            <a:pPr indent="0" lvl="0" marL="0" marR="0" rtl="0" algn="ctr">
              <a:lnSpc>
                <a:spcPct val="115000"/>
              </a:lnSpc>
              <a:spcBef>
                <a:spcPts val="0"/>
              </a:spcBef>
              <a:spcAft>
                <a:spcPts val="0"/>
              </a:spcAft>
              <a:buClr>
                <a:srgbClr val="000000"/>
              </a:buClr>
              <a:buSzPts val="1100"/>
              <a:buFont typeface="Arial"/>
              <a:buNone/>
            </a:pPr>
            <a:r>
              <a:t/>
            </a:r>
            <a:endParaRPr b="0" i="0" sz="1200" u="none" cap="none" strike="noStrike">
              <a:solidFill>
                <a:schemeClr val="accent1"/>
              </a:solidFill>
              <a:latin typeface="Open Sans"/>
              <a:ea typeface="Open Sans"/>
              <a:cs typeface="Open Sans"/>
              <a:sym typeface="Open Sans"/>
            </a:endParaRPr>
          </a:p>
          <a:p>
            <a:pPr indent="0" lvl="0" marL="0" marR="0" rtl="0" algn="ctr">
              <a:lnSpc>
                <a:spcPct val="115000"/>
              </a:lnSpc>
              <a:spcBef>
                <a:spcPts val="0"/>
              </a:spcBef>
              <a:spcAft>
                <a:spcPts val="0"/>
              </a:spcAft>
              <a:buClr>
                <a:srgbClr val="000000"/>
              </a:buClr>
              <a:buSzPts val="1100"/>
              <a:buFont typeface="Arial"/>
              <a:buNone/>
            </a:pPr>
            <a:r>
              <a:t/>
            </a:r>
            <a:endParaRPr b="0" i="0" sz="1200" u="none" cap="none" strike="noStrike">
              <a:solidFill>
                <a:schemeClr val="accent1"/>
              </a:solidFill>
              <a:latin typeface="Open Sans"/>
              <a:ea typeface="Open Sans"/>
              <a:cs typeface="Open Sans"/>
              <a:sym typeface="Open Sans"/>
            </a:endParaRPr>
          </a:p>
          <a:p>
            <a:pPr indent="0" lvl="0" marL="0" marR="0" rtl="0" algn="ctr">
              <a:lnSpc>
                <a:spcPct val="115000"/>
              </a:lnSpc>
              <a:spcBef>
                <a:spcPts val="0"/>
              </a:spcBef>
              <a:spcAft>
                <a:spcPts val="0"/>
              </a:spcAft>
              <a:buClr>
                <a:srgbClr val="000000"/>
              </a:buClr>
              <a:buSzPts val="1100"/>
              <a:buFont typeface="Arial"/>
              <a:buNone/>
            </a:pPr>
            <a:r>
              <a:rPr b="0" i="0" lang="en" sz="1200" u="none" cap="none" strike="noStrike">
                <a:solidFill>
                  <a:schemeClr val="accent1"/>
                </a:solidFill>
                <a:latin typeface="Open Sans"/>
                <a:ea typeface="Open Sans"/>
                <a:cs typeface="Open Sans"/>
                <a:sym typeface="Open Sans"/>
              </a:rPr>
              <a:t>Software Engineering</a:t>
            </a:r>
            <a:endParaRPr b="0" i="0" sz="1200" u="none" cap="none" strike="noStrike">
              <a:solidFill>
                <a:schemeClr val="accent1"/>
              </a:solidFill>
              <a:latin typeface="Open Sans"/>
              <a:ea typeface="Open Sans"/>
              <a:cs typeface="Open Sans"/>
              <a:sym typeface="Open Sans"/>
            </a:endParaRPr>
          </a:p>
          <a:p>
            <a:pPr indent="0" lvl="0" marL="0" marR="0" rtl="0" algn="ctr">
              <a:lnSpc>
                <a:spcPct val="115000"/>
              </a:lnSpc>
              <a:spcBef>
                <a:spcPts val="0"/>
              </a:spcBef>
              <a:spcAft>
                <a:spcPts val="0"/>
              </a:spcAft>
              <a:buClr>
                <a:srgbClr val="000000"/>
              </a:buClr>
              <a:buSzPts val="1100"/>
              <a:buFont typeface="Arial"/>
              <a:buNone/>
            </a:pPr>
            <a:r>
              <a:t/>
            </a:r>
            <a:endParaRPr b="0" i="0" sz="1200" u="none" cap="none" strike="noStrike">
              <a:solidFill>
                <a:schemeClr val="accent1"/>
              </a:solidFill>
              <a:latin typeface="Open Sans"/>
              <a:ea typeface="Open Sans"/>
              <a:cs typeface="Open Sans"/>
              <a:sym typeface="Open Sans"/>
            </a:endParaRPr>
          </a:p>
          <a:p>
            <a:pPr indent="0" lvl="0" marL="0" marR="0" rtl="0" algn="ctr">
              <a:lnSpc>
                <a:spcPct val="115000"/>
              </a:lnSpc>
              <a:spcBef>
                <a:spcPts val="0"/>
              </a:spcBef>
              <a:spcAft>
                <a:spcPts val="0"/>
              </a:spcAft>
              <a:buClr>
                <a:srgbClr val="000000"/>
              </a:buClr>
              <a:buSzPts val="1100"/>
              <a:buFont typeface="Arial"/>
              <a:buNone/>
            </a:pPr>
            <a:r>
              <a:t/>
            </a:r>
            <a:endParaRPr b="0" i="0" sz="1200" u="none" cap="none" strike="noStrike">
              <a:solidFill>
                <a:schemeClr val="accent1"/>
              </a:solidFill>
              <a:latin typeface="Open Sans"/>
              <a:ea typeface="Open Sans"/>
              <a:cs typeface="Open Sans"/>
              <a:sym typeface="Open Sans"/>
            </a:endParaRPr>
          </a:p>
          <a:p>
            <a:pPr indent="0" lvl="0" marL="0" marR="0" rtl="0" algn="ctr">
              <a:lnSpc>
                <a:spcPct val="115000"/>
              </a:lnSpc>
              <a:spcBef>
                <a:spcPts val="0"/>
              </a:spcBef>
              <a:spcAft>
                <a:spcPts val="0"/>
              </a:spcAft>
              <a:buClr>
                <a:srgbClr val="000000"/>
              </a:buClr>
              <a:buSzPts val="1100"/>
              <a:buFont typeface="Arial"/>
              <a:buNone/>
            </a:pPr>
            <a:r>
              <a:rPr b="0" i="0" lang="en" sz="1200" u="none" cap="none" strike="noStrike">
                <a:solidFill>
                  <a:schemeClr val="accent1"/>
                </a:solidFill>
                <a:latin typeface="Open Sans"/>
                <a:ea typeface="Open Sans"/>
                <a:cs typeface="Open Sans"/>
                <a:sym typeface="Open Sans"/>
              </a:rPr>
              <a:t>None</a:t>
            </a:r>
            <a:endParaRPr b="0" i="0" sz="1200" u="none" cap="none" strike="noStrike">
              <a:solidFill>
                <a:schemeClr val="accent1"/>
              </a:solidFill>
              <a:latin typeface="Open Sans"/>
              <a:ea typeface="Open Sans"/>
              <a:cs typeface="Open Sans"/>
              <a:sym typeface="Open Sans"/>
            </a:endParaRPr>
          </a:p>
          <a:p>
            <a:pPr indent="0" lvl="0" marL="0" marR="0" rtl="0" algn="ctr">
              <a:lnSpc>
                <a:spcPct val="115000"/>
              </a:lnSpc>
              <a:spcBef>
                <a:spcPts val="0"/>
              </a:spcBef>
              <a:spcAft>
                <a:spcPts val="0"/>
              </a:spcAft>
              <a:buClr>
                <a:srgbClr val="000000"/>
              </a:buClr>
              <a:buSzPts val="1100"/>
              <a:buFont typeface="Arial"/>
              <a:buNone/>
            </a:pPr>
            <a:r>
              <a:t/>
            </a:r>
            <a:endParaRPr b="0" i="0" sz="1200" u="none" cap="none" strike="noStrike">
              <a:solidFill>
                <a:schemeClr val="accent1"/>
              </a:solidFill>
              <a:latin typeface="Open Sans"/>
              <a:ea typeface="Open Sans"/>
              <a:cs typeface="Open Sans"/>
              <a:sym typeface="Open Sans"/>
            </a:endParaRPr>
          </a:p>
          <a:p>
            <a:pPr indent="0" lvl="0" marL="0" marR="0" rtl="0" algn="ctr">
              <a:lnSpc>
                <a:spcPct val="115000"/>
              </a:lnSpc>
              <a:spcBef>
                <a:spcPts val="0"/>
              </a:spcBef>
              <a:spcAft>
                <a:spcPts val="0"/>
              </a:spcAft>
              <a:buClr>
                <a:srgbClr val="000000"/>
              </a:buClr>
              <a:buSzPts val="1100"/>
              <a:buFont typeface="Arial"/>
              <a:buNone/>
            </a:pPr>
            <a:r>
              <a:t/>
            </a:r>
            <a:endParaRPr b="0" i="0" sz="1200" u="none" cap="none" strike="noStrike">
              <a:solidFill>
                <a:schemeClr val="accent1"/>
              </a:solidFill>
              <a:latin typeface="Open Sans"/>
              <a:ea typeface="Open Sans"/>
              <a:cs typeface="Open Sans"/>
              <a:sym typeface="Open Sans"/>
            </a:endParaRPr>
          </a:p>
          <a:p>
            <a:pPr indent="0" lvl="0" marL="0" marR="0" rtl="0" algn="ctr">
              <a:lnSpc>
                <a:spcPct val="115000"/>
              </a:lnSpc>
              <a:spcBef>
                <a:spcPts val="0"/>
              </a:spcBef>
              <a:spcAft>
                <a:spcPts val="0"/>
              </a:spcAft>
              <a:buClr>
                <a:srgbClr val="000000"/>
              </a:buClr>
              <a:buSzPts val="1100"/>
              <a:buFont typeface="Arial"/>
              <a:buNone/>
            </a:pPr>
            <a:r>
              <a:rPr b="0" i="0" lang="en" sz="1200" u="none" cap="none" strike="noStrike">
                <a:solidFill>
                  <a:schemeClr val="accent1"/>
                </a:solidFill>
                <a:latin typeface="Open Sans"/>
                <a:ea typeface="Open Sans"/>
                <a:cs typeface="Open Sans"/>
                <a:sym typeface="Open Sans"/>
              </a:rPr>
              <a:t>Has a cute cat</a:t>
            </a:r>
            <a:endParaRPr b="0" i="0" sz="1200" u="none" cap="none" strike="noStrike">
              <a:solidFill>
                <a:schemeClr val="accent1"/>
              </a:solidFill>
              <a:latin typeface="Open Sans"/>
              <a:ea typeface="Open Sans"/>
              <a:cs typeface="Open Sans"/>
              <a:sym typeface="Open Sans"/>
            </a:endParaRPr>
          </a:p>
        </p:txBody>
      </p:sp>
      <p:pic>
        <p:nvPicPr>
          <p:cNvPr id="77" name="Google Shape;77;p3"/>
          <p:cNvPicPr preferRelativeResize="0"/>
          <p:nvPr/>
        </p:nvPicPr>
        <p:blipFill rotWithShape="1">
          <a:blip r:embed="rId3">
            <a:alphaModFix/>
          </a:blip>
          <a:srcRect b="0" l="0" r="0" t="0"/>
          <a:stretch/>
        </p:blipFill>
        <p:spPr>
          <a:xfrm>
            <a:off x="1262239" y="731356"/>
            <a:ext cx="1371825" cy="976229"/>
          </a:xfrm>
          <a:prstGeom prst="rect">
            <a:avLst/>
          </a:prstGeom>
          <a:noFill/>
          <a:ln>
            <a:noFill/>
          </a:ln>
        </p:spPr>
      </p:pic>
      <p:pic>
        <p:nvPicPr>
          <p:cNvPr id="78" name="Google Shape;78;p3"/>
          <p:cNvPicPr preferRelativeResize="0"/>
          <p:nvPr/>
        </p:nvPicPr>
        <p:blipFill rotWithShape="1">
          <a:blip r:embed="rId4">
            <a:alphaModFix/>
          </a:blip>
          <a:srcRect b="0" l="0" r="0" t="0"/>
          <a:stretch/>
        </p:blipFill>
        <p:spPr>
          <a:xfrm>
            <a:off x="3886087" y="755526"/>
            <a:ext cx="1371825" cy="952044"/>
          </a:xfrm>
          <a:prstGeom prst="rect">
            <a:avLst/>
          </a:prstGeom>
          <a:noFill/>
          <a:ln>
            <a:noFill/>
          </a:ln>
        </p:spPr>
      </p:pic>
      <p:pic>
        <p:nvPicPr>
          <p:cNvPr id="79" name="Google Shape;79;p3"/>
          <p:cNvPicPr preferRelativeResize="0"/>
          <p:nvPr/>
        </p:nvPicPr>
        <p:blipFill rotWithShape="1">
          <a:blip r:embed="rId5">
            <a:alphaModFix/>
          </a:blip>
          <a:srcRect b="29713" l="0" r="0" t="13086"/>
          <a:stretch/>
        </p:blipFill>
        <p:spPr>
          <a:xfrm>
            <a:off x="6509938" y="741475"/>
            <a:ext cx="1371834" cy="98015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4"/>
          <p:cNvSpPr txBox="1"/>
          <p:nvPr>
            <p:ph idx="1" type="body"/>
          </p:nvPr>
        </p:nvSpPr>
        <p:spPr>
          <a:xfrm>
            <a:off x="311700" y="228600"/>
            <a:ext cx="8520600" cy="4437529"/>
          </a:xfrm>
          <a:prstGeom prst="rect">
            <a:avLst/>
          </a:prstGeom>
          <a:noFill/>
          <a:ln>
            <a:noFill/>
          </a:ln>
        </p:spPr>
        <p:txBody>
          <a:bodyPr anchorCtr="0" anchor="t" bIns="91425" lIns="91425" spcFirstLastPara="1" rIns="91425" wrap="square" tIns="91425">
            <a:noAutofit/>
          </a:bodyPr>
          <a:lstStyle/>
          <a:p>
            <a:pPr indent="0" lvl="0" marL="114300" rtl="0" algn="ctr">
              <a:lnSpc>
                <a:spcPct val="115000"/>
              </a:lnSpc>
              <a:spcBef>
                <a:spcPts val="0"/>
              </a:spcBef>
              <a:spcAft>
                <a:spcPts val="0"/>
              </a:spcAft>
              <a:buSzPts val="1800"/>
              <a:buNone/>
            </a:pPr>
            <a:r>
              <a:rPr b="1" lang="en" sz="1400">
                <a:solidFill>
                  <a:srgbClr val="030505"/>
                </a:solidFill>
                <a:latin typeface="Roboto Slab"/>
                <a:ea typeface="Roboto Slab"/>
                <a:cs typeface="Roboto Slab"/>
                <a:sym typeface="Roboto Slab"/>
              </a:rPr>
              <a:t>Level Four: External stakeholders</a:t>
            </a:r>
            <a:endParaRPr/>
          </a:p>
          <a:p>
            <a:pPr indent="0" lvl="0" marL="114300" rtl="0" algn="ctr">
              <a:lnSpc>
                <a:spcPct val="115000"/>
              </a:lnSpc>
              <a:spcBef>
                <a:spcPts val="0"/>
              </a:spcBef>
              <a:spcAft>
                <a:spcPts val="0"/>
              </a:spcAft>
              <a:buSzPts val="1800"/>
              <a:buNone/>
            </a:pPr>
            <a:r>
              <a:t/>
            </a:r>
            <a:endParaRPr b="1" sz="1400">
              <a:solidFill>
                <a:srgbClr val="030505"/>
              </a:solidFill>
              <a:latin typeface="Roboto Slab"/>
              <a:ea typeface="Roboto Slab"/>
              <a:cs typeface="Roboto Slab"/>
              <a:sym typeface="Roboto Slab"/>
            </a:endParaRPr>
          </a:p>
          <a:p>
            <a:pPr indent="-342900" lvl="0" marL="457200" rtl="0" algn="l">
              <a:lnSpc>
                <a:spcPct val="115000"/>
              </a:lnSpc>
              <a:spcBef>
                <a:spcPts val="0"/>
              </a:spcBef>
              <a:spcAft>
                <a:spcPts val="0"/>
              </a:spcAft>
              <a:buSzPts val="1800"/>
              <a:buFont typeface="Arial"/>
              <a:buChar char="•"/>
            </a:pPr>
            <a:r>
              <a:rPr b="1" lang="en" sz="1200">
                <a:solidFill>
                  <a:srgbClr val="030505"/>
                </a:solidFill>
                <a:latin typeface="Open Sans"/>
                <a:ea typeface="Open Sans"/>
                <a:cs typeface="Open Sans"/>
                <a:sym typeface="Open Sans"/>
              </a:rPr>
              <a:t>Third-party shipment companies: </a:t>
            </a:r>
            <a:r>
              <a:rPr lang="en" sz="1200">
                <a:solidFill>
                  <a:srgbClr val="030505"/>
                </a:solidFill>
                <a:latin typeface="Open Sans"/>
                <a:ea typeface="Open Sans"/>
                <a:cs typeface="Open Sans"/>
                <a:sym typeface="Open Sans"/>
              </a:rPr>
              <a:t>Shipment companies such as UPS, FedEx, USPS, or DHL who would be interested in AutoParts.com since products sold will need to be delivered to customers.</a:t>
            </a:r>
            <a:endParaRPr/>
          </a:p>
          <a:p>
            <a:pPr indent="-228600" lvl="0" marL="457200" rtl="0" algn="l">
              <a:lnSpc>
                <a:spcPct val="115000"/>
              </a:lnSpc>
              <a:spcBef>
                <a:spcPts val="0"/>
              </a:spcBef>
              <a:spcAft>
                <a:spcPts val="0"/>
              </a:spcAft>
              <a:buSzPts val="1800"/>
              <a:buFont typeface="Arial"/>
              <a:buNone/>
            </a:pPr>
            <a:r>
              <a:t/>
            </a:r>
            <a:endParaRPr b="1" sz="1200">
              <a:solidFill>
                <a:srgbClr val="030505"/>
              </a:solidFill>
              <a:latin typeface="Open Sans"/>
              <a:ea typeface="Open Sans"/>
              <a:cs typeface="Open Sans"/>
              <a:sym typeface="Open Sans"/>
            </a:endParaRPr>
          </a:p>
          <a:p>
            <a:pPr indent="-342900" lvl="0" marL="457200" rtl="0" algn="l">
              <a:lnSpc>
                <a:spcPct val="115000"/>
              </a:lnSpc>
              <a:spcBef>
                <a:spcPts val="0"/>
              </a:spcBef>
              <a:spcAft>
                <a:spcPts val="0"/>
              </a:spcAft>
              <a:buSzPts val="1800"/>
              <a:buFont typeface="Arial"/>
              <a:buChar char="•"/>
            </a:pPr>
            <a:r>
              <a:rPr b="1" lang="en" sz="1200">
                <a:solidFill>
                  <a:srgbClr val="030505"/>
                </a:solidFill>
                <a:latin typeface="Open Sans"/>
                <a:ea typeface="Open Sans"/>
                <a:cs typeface="Open Sans"/>
                <a:sym typeface="Open Sans"/>
              </a:rPr>
              <a:t>Auto accessory companies: </a:t>
            </a:r>
            <a:r>
              <a:rPr lang="en" sz="1200">
                <a:solidFill>
                  <a:srgbClr val="030505"/>
                </a:solidFill>
                <a:latin typeface="Open Sans"/>
                <a:ea typeface="Open Sans"/>
                <a:cs typeface="Open Sans"/>
                <a:sym typeface="Open Sans"/>
              </a:rPr>
              <a:t>Companies who are selling auto accessories would be interested in AutoParts.com as a platform to advertise their own products.</a:t>
            </a:r>
            <a:endParaRPr/>
          </a:p>
          <a:p>
            <a:pPr indent="0" lvl="0" marL="114300" rtl="0" algn="l">
              <a:lnSpc>
                <a:spcPct val="115000"/>
              </a:lnSpc>
              <a:spcBef>
                <a:spcPts val="0"/>
              </a:spcBef>
              <a:spcAft>
                <a:spcPts val="0"/>
              </a:spcAft>
              <a:buSzPts val="1800"/>
              <a:buNone/>
            </a:pPr>
            <a:r>
              <a:t/>
            </a:r>
            <a:endParaRPr sz="1200">
              <a:solidFill>
                <a:srgbClr val="030505"/>
              </a:solidFill>
              <a:latin typeface="Open Sans"/>
              <a:ea typeface="Open Sans"/>
              <a:cs typeface="Open Sans"/>
              <a:sym typeface="Open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grpSp>
        <p:nvGrpSpPr>
          <p:cNvPr id="347" name="Google Shape;347;p45"/>
          <p:cNvGrpSpPr/>
          <p:nvPr/>
        </p:nvGrpSpPr>
        <p:grpSpPr>
          <a:xfrm>
            <a:off x="1926291" y="137832"/>
            <a:ext cx="5291418" cy="4867835"/>
            <a:chOff x="2162375" y="529075"/>
            <a:chExt cx="8523300" cy="8411400"/>
          </a:xfrm>
        </p:grpSpPr>
        <p:sp>
          <p:nvSpPr>
            <p:cNvPr id="348" name="Google Shape;348;p45"/>
            <p:cNvSpPr/>
            <p:nvPr/>
          </p:nvSpPr>
          <p:spPr>
            <a:xfrm>
              <a:off x="2162375" y="529075"/>
              <a:ext cx="8523300" cy="8411400"/>
            </a:xfrm>
            <a:prstGeom prst="ellipse">
              <a:avLst/>
            </a:prstGeom>
            <a:solidFill>
              <a:srgbClr val="6FA8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7000"/>
                </a:lnSpc>
                <a:spcBef>
                  <a:spcPts val="0"/>
                </a:spcBef>
                <a:spcAft>
                  <a:spcPts val="0"/>
                </a:spcAft>
                <a:buNone/>
              </a:pPr>
              <a:r>
                <a:rPr b="0" i="0" lang="en" sz="900" u="none" cap="none" strike="noStrike">
                  <a:solidFill>
                    <a:srgbClr val="000000"/>
                  </a:solidFill>
                  <a:latin typeface="Calibri"/>
                  <a:ea typeface="Calibri"/>
                  <a:cs typeface="Calibri"/>
                  <a:sym typeface="Calibri"/>
                </a:rPr>
                <a:t> </a:t>
              </a:r>
              <a:endParaRPr/>
            </a:p>
          </p:txBody>
        </p:sp>
        <p:sp>
          <p:nvSpPr>
            <p:cNvPr id="349" name="Google Shape;349;p45"/>
            <p:cNvSpPr/>
            <p:nvPr/>
          </p:nvSpPr>
          <p:spPr>
            <a:xfrm>
              <a:off x="3002769" y="2043543"/>
              <a:ext cx="7175700" cy="6690600"/>
            </a:xfrm>
            <a:prstGeom prst="ellipse">
              <a:avLst/>
            </a:prstGeom>
            <a:solidFill>
              <a:srgbClr val="E6913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7000"/>
                </a:lnSpc>
                <a:spcBef>
                  <a:spcPts val="0"/>
                </a:spcBef>
                <a:spcAft>
                  <a:spcPts val="0"/>
                </a:spcAft>
                <a:buNone/>
              </a:pPr>
              <a:r>
                <a:rPr b="0" i="0" lang="en" sz="900" u="sng" cap="none" strike="noStrike">
                  <a:solidFill>
                    <a:srgbClr val="000099"/>
                  </a:solidFill>
                  <a:latin typeface="Arial"/>
                  <a:ea typeface="Arial"/>
                  <a:cs typeface="Arial"/>
                  <a:sym typeface="Arial"/>
                </a:rPr>
                <a:t>https://www.utdallas.edu/fall-2020/asynchronous-access-for-fall-2020/</a:t>
              </a:r>
              <a:endParaRPr b="0" i="0" sz="900" u="none" cap="none" strike="noStrike">
                <a:solidFill>
                  <a:srgbClr val="000000"/>
                </a:solidFill>
                <a:latin typeface="Calibri"/>
                <a:ea typeface="Calibri"/>
                <a:cs typeface="Calibri"/>
                <a:sym typeface="Calibri"/>
              </a:endParaRPr>
            </a:p>
          </p:txBody>
        </p:sp>
        <p:sp>
          <p:nvSpPr>
            <p:cNvPr id="350" name="Google Shape;350;p45"/>
            <p:cNvSpPr/>
            <p:nvPr/>
          </p:nvSpPr>
          <p:spPr>
            <a:xfrm>
              <a:off x="3622302" y="3131508"/>
              <a:ext cx="5497200" cy="5537400"/>
            </a:xfrm>
            <a:prstGeom prst="ellipse">
              <a:avLst/>
            </a:prstGeom>
            <a:solidFill>
              <a:srgbClr val="93C47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7000"/>
                </a:lnSpc>
                <a:spcBef>
                  <a:spcPts val="0"/>
                </a:spcBef>
                <a:spcAft>
                  <a:spcPts val="0"/>
                </a:spcAft>
                <a:buNone/>
              </a:pPr>
              <a:r>
                <a:rPr b="0" i="0" lang="en" sz="900" u="none" cap="none" strike="noStrike">
                  <a:solidFill>
                    <a:srgbClr val="000000"/>
                  </a:solidFill>
                  <a:latin typeface="Calibri"/>
                  <a:ea typeface="Calibri"/>
                  <a:cs typeface="Calibri"/>
                  <a:sym typeface="Calibri"/>
                </a:rPr>
                <a:t> </a:t>
              </a:r>
              <a:endParaRPr/>
            </a:p>
          </p:txBody>
        </p:sp>
        <p:sp>
          <p:nvSpPr>
            <p:cNvPr id="351" name="Google Shape;351;p45"/>
            <p:cNvSpPr/>
            <p:nvPr/>
          </p:nvSpPr>
          <p:spPr>
            <a:xfrm>
              <a:off x="4460500" y="4766550"/>
              <a:ext cx="4053300" cy="3766500"/>
            </a:xfrm>
            <a:prstGeom prst="ellipse">
              <a:avLst/>
            </a:prstGeom>
            <a:solidFill>
              <a:srgbClr val="E066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7000"/>
                </a:lnSpc>
                <a:spcBef>
                  <a:spcPts val="0"/>
                </a:spcBef>
                <a:spcAft>
                  <a:spcPts val="0"/>
                </a:spcAft>
                <a:buNone/>
              </a:pPr>
              <a:r>
                <a:rPr b="0" i="0" lang="en" sz="900" u="none" cap="none" strike="noStrike">
                  <a:solidFill>
                    <a:srgbClr val="000000"/>
                  </a:solidFill>
                  <a:latin typeface="Calibri"/>
                  <a:ea typeface="Calibri"/>
                  <a:cs typeface="Calibri"/>
                  <a:sym typeface="Calibri"/>
                </a:rPr>
                <a:t> </a:t>
              </a:r>
              <a:endParaRPr/>
            </a:p>
          </p:txBody>
        </p:sp>
        <p:sp>
          <p:nvSpPr>
            <p:cNvPr id="352" name="Google Shape;352;p45"/>
            <p:cNvSpPr txBox="1"/>
            <p:nvPr/>
          </p:nvSpPr>
          <p:spPr>
            <a:xfrm>
              <a:off x="3991323" y="1374538"/>
              <a:ext cx="4359777" cy="669000"/>
            </a:xfrm>
            <a:prstGeom prst="rect">
              <a:avLst/>
            </a:prstGeom>
            <a:noFill/>
            <a:ln>
              <a:noFill/>
            </a:ln>
          </p:spPr>
          <p:txBody>
            <a:bodyPr anchorCtr="0" anchor="t" bIns="91425" lIns="91425" spcFirstLastPara="1" rIns="91425" wrap="square" tIns="91425">
              <a:noAutofit/>
            </a:bodyPr>
            <a:lstStyle/>
            <a:p>
              <a:pPr indent="0" lvl="0" marL="0" marR="0" rtl="0" algn="l">
                <a:lnSpc>
                  <a:spcPct val="107000"/>
                </a:lnSpc>
                <a:spcBef>
                  <a:spcPts val="0"/>
                </a:spcBef>
                <a:spcAft>
                  <a:spcPts val="0"/>
                </a:spcAft>
                <a:buNone/>
              </a:pPr>
              <a:r>
                <a:rPr b="1" i="0" lang="en" sz="900" u="none" cap="none" strike="noStrike">
                  <a:solidFill>
                    <a:srgbClr val="000000"/>
                  </a:solidFill>
                  <a:latin typeface="Open Sans"/>
                  <a:ea typeface="Open Sans"/>
                  <a:cs typeface="Open Sans"/>
                  <a:sym typeface="Open Sans"/>
                </a:rPr>
                <a:t>Third-party shipping companies</a:t>
              </a:r>
              <a:endParaRPr b="0" i="0" sz="900" u="none" cap="none" strike="noStrike">
                <a:solidFill>
                  <a:srgbClr val="000000"/>
                </a:solidFill>
                <a:latin typeface="Calibri"/>
                <a:ea typeface="Calibri"/>
                <a:cs typeface="Calibri"/>
                <a:sym typeface="Calibri"/>
              </a:endParaRPr>
            </a:p>
          </p:txBody>
        </p:sp>
        <p:sp>
          <p:nvSpPr>
            <p:cNvPr id="353" name="Google Shape;353;p45"/>
            <p:cNvSpPr txBox="1"/>
            <p:nvPr/>
          </p:nvSpPr>
          <p:spPr>
            <a:xfrm>
              <a:off x="5031837" y="757501"/>
              <a:ext cx="3001684" cy="669000"/>
            </a:xfrm>
            <a:prstGeom prst="rect">
              <a:avLst/>
            </a:prstGeom>
            <a:noFill/>
            <a:ln>
              <a:noFill/>
            </a:ln>
          </p:spPr>
          <p:txBody>
            <a:bodyPr anchorCtr="0" anchor="t" bIns="91425" lIns="91425" spcFirstLastPara="1" rIns="91425" wrap="square" tIns="91425">
              <a:noAutofit/>
            </a:bodyPr>
            <a:lstStyle/>
            <a:p>
              <a:pPr indent="0" lvl="0" marL="0" marR="0" rtl="0" algn="l">
                <a:lnSpc>
                  <a:spcPct val="107000"/>
                </a:lnSpc>
                <a:spcBef>
                  <a:spcPts val="0"/>
                </a:spcBef>
                <a:spcAft>
                  <a:spcPts val="0"/>
                </a:spcAft>
                <a:buNone/>
              </a:pPr>
              <a:r>
                <a:rPr b="1" i="0" lang="en" sz="900" u="none" cap="none" strike="noStrike">
                  <a:solidFill>
                    <a:srgbClr val="000000"/>
                  </a:solidFill>
                  <a:latin typeface="Open Sans"/>
                  <a:ea typeface="Open Sans"/>
                  <a:cs typeface="Open Sans"/>
                  <a:sym typeface="Open Sans"/>
                </a:rPr>
                <a:t>Auto accessory companies</a:t>
              </a:r>
              <a:endParaRPr b="0" i="0" sz="900" u="none" cap="none" strike="noStrike">
                <a:solidFill>
                  <a:srgbClr val="000000"/>
                </a:solidFill>
                <a:latin typeface="Calibri"/>
                <a:ea typeface="Calibri"/>
                <a:cs typeface="Calibri"/>
                <a:sym typeface="Calibri"/>
              </a:endParaRPr>
            </a:p>
          </p:txBody>
        </p:sp>
        <p:sp>
          <p:nvSpPr>
            <p:cNvPr id="354" name="Google Shape;354;p45"/>
            <p:cNvSpPr txBox="1"/>
            <p:nvPr/>
          </p:nvSpPr>
          <p:spPr>
            <a:xfrm>
              <a:off x="4880236" y="2292698"/>
              <a:ext cx="3304883" cy="517103"/>
            </a:xfrm>
            <a:prstGeom prst="rect">
              <a:avLst/>
            </a:prstGeom>
            <a:noFill/>
            <a:ln>
              <a:noFill/>
            </a:ln>
          </p:spPr>
          <p:txBody>
            <a:bodyPr anchorCtr="0" anchor="t" bIns="91425" lIns="91425" spcFirstLastPara="1" rIns="91425" wrap="square" tIns="91425">
              <a:noAutofit/>
            </a:bodyPr>
            <a:lstStyle/>
            <a:p>
              <a:pPr indent="0" lvl="0" marL="0" marR="0" rtl="0" algn="l">
                <a:lnSpc>
                  <a:spcPct val="107000"/>
                </a:lnSpc>
                <a:spcBef>
                  <a:spcPts val="0"/>
                </a:spcBef>
                <a:spcAft>
                  <a:spcPts val="0"/>
                </a:spcAft>
                <a:buNone/>
              </a:pPr>
              <a:r>
                <a:rPr b="1" i="0" lang="en" sz="900" u="none" cap="none" strike="noStrike">
                  <a:solidFill>
                    <a:srgbClr val="000000"/>
                  </a:solidFill>
                  <a:latin typeface="Open Sans"/>
                  <a:ea typeface="Open Sans"/>
                  <a:cs typeface="Open Sans"/>
                  <a:sym typeface="Open Sans"/>
                </a:rPr>
                <a:t>Change Management Team Lead</a:t>
              </a:r>
              <a:endParaRPr b="0" i="0" sz="900" u="none" cap="none" strike="noStrike">
                <a:solidFill>
                  <a:srgbClr val="000000"/>
                </a:solidFill>
                <a:latin typeface="Calibri"/>
                <a:ea typeface="Calibri"/>
                <a:cs typeface="Calibri"/>
                <a:sym typeface="Calibri"/>
              </a:endParaRPr>
            </a:p>
            <a:p>
              <a:pPr indent="0" lvl="0" marL="0" marR="0" rtl="0" algn="l">
                <a:lnSpc>
                  <a:spcPct val="107000"/>
                </a:lnSpc>
                <a:spcBef>
                  <a:spcPts val="800"/>
                </a:spcBef>
                <a:spcAft>
                  <a:spcPts val="0"/>
                </a:spcAft>
                <a:buNone/>
              </a:pPr>
              <a:r>
                <a:rPr b="0" i="0" lang="en" sz="900" u="none" cap="none" strike="noStrike">
                  <a:solidFill>
                    <a:srgbClr val="000000"/>
                  </a:solidFill>
                  <a:latin typeface="Calibri"/>
                  <a:ea typeface="Calibri"/>
                  <a:cs typeface="Calibri"/>
                  <a:sym typeface="Calibri"/>
                </a:rPr>
                <a:t> </a:t>
              </a:r>
              <a:endParaRPr/>
            </a:p>
          </p:txBody>
        </p:sp>
        <p:sp>
          <p:nvSpPr>
            <p:cNvPr id="355" name="Google Shape;355;p45"/>
            <p:cNvSpPr txBox="1"/>
            <p:nvPr/>
          </p:nvSpPr>
          <p:spPr>
            <a:xfrm>
              <a:off x="3647552" y="4781843"/>
              <a:ext cx="1435200" cy="1136700"/>
            </a:xfrm>
            <a:prstGeom prst="rect">
              <a:avLst/>
            </a:prstGeom>
            <a:noFill/>
            <a:ln>
              <a:noFill/>
            </a:ln>
          </p:spPr>
          <p:txBody>
            <a:bodyPr anchorCtr="0" anchor="t" bIns="91425" lIns="91425" spcFirstLastPara="1" rIns="91425" wrap="square" tIns="91425">
              <a:noAutofit/>
            </a:bodyPr>
            <a:lstStyle/>
            <a:p>
              <a:pPr indent="0" lvl="0" marL="0" marR="0" rtl="0" algn="l">
                <a:lnSpc>
                  <a:spcPct val="107000"/>
                </a:lnSpc>
                <a:spcBef>
                  <a:spcPts val="0"/>
                </a:spcBef>
                <a:spcAft>
                  <a:spcPts val="800"/>
                </a:spcAft>
                <a:buNone/>
              </a:pPr>
              <a:r>
                <a:rPr b="1" i="0" lang="en" sz="900" u="none" cap="none" strike="noStrike">
                  <a:solidFill>
                    <a:srgbClr val="000000"/>
                  </a:solidFill>
                  <a:latin typeface="Open Sans"/>
                  <a:ea typeface="Open Sans"/>
                  <a:cs typeface="Open Sans"/>
                  <a:sym typeface="Open Sans"/>
                </a:rPr>
                <a:t>Desired Solutions Leadership </a:t>
              </a:r>
              <a:br>
                <a:rPr b="1" i="0" lang="en" sz="900" u="none" cap="none" strike="noStrike">
                  <a:solidFill>
                    <a:srgbClr val="000000"/>
                  </a:solidFill>
                  <a:latin typeface="Open Sans"/>
                  <a:ea typeface="Open Sans"/>
                  <a:cs typeface="Open Sans"/>
                  <a:sym typeface="Open Sans"/>
                </a:rPr>
              </a:br>
              <a:r>
                <a:rPr b="1" i="0" lang="en" sz="900" u="none" cap="none" strike="noStrike">
                  <a:solidFill>
                    <a:srgbClr val="000000"/>
                  </a:solidFill>
                  <a:latin typeface="Open Sans"/>
                  <a:ea typeface="Open Sans"/>
                  <a:cs typeface="Open Sans"/>
                  <a:sym typeface="Open Sans"/>
                </a:rPr>
                <a:t>Team</a:t>
              </a:r>
              <a:endParaRPr b="0" i="0" sz="900" u="none" cap="none" strike="noStrike">
                <a:solidFill>
                  <a:srgbClr val="000000"/>
                </a:solidFill>
                <a:latin typeface="Calibri"/>
                <a:ea typeface="Calibri"/>
                <a:cs typeface="Calibri"/>
                <a:sym typeface="Calibri"/>
              </a:endParaRPr>
            </a:p>
          </p:txBody>
        </p:sp>
        <p:sp>
          <p:nvSpPr>
            <p:cNvPr id="356" name="Google Shape;356;p45"/>
            <p:cNvSpPr txBox="1"/>
            <p:nvPr/>
          </p:nvSpPr>
          <p:spPr>
            <a:xfrm>
              <a:off x="8185113" y="3034042"/>
              <a:ext cx="1602300" cy="926700"/>
            </a:xfrm>
            <a:prstGeom prst="rect">
              <a:avLst/>
            </a:prstGeom>
            <a:noFill/>
            <a:ln>
              <a:noFill/>
            </a:ln>
          </p:spPr>
          <p:txBody>
            <a:bodyPr anchorCtr="0" anchor="t" bIns="91425" lIns="91425" spcFirstLastPara="1" rIns="91425" wrap="square" tIns="91425">
              <a:noAutofit/>
            </a:bodyPr>
            <a:lstStyle/>
            <a:p>
              <a:pPr indent="0" lvl="0" marL="0" marR="0" rtl="0" algn="l">
                <a:lnSpc>
                  <a:spcPct val="107000"/>
                </a:lnSpc>
                <a:spcBef>
                  <a:spcPts val="0"/>
                </a:spcBef>
                <a:spcAft>
                  <a:spcPts val="800"/>
                </a:spcAft>
                <a:buNone/>
              </a:pPr>
              <a:r>
                <a:rPr b="1" i="0" lang="en" sz="800" u="none" cap="none" strike="noStrike">
                  <a:solidFill>
                    <a:srgbClr val="000000"/>
                  </a:solidFill>
                  <a:latin typeface="Open Sans"/>
                  <a:ea typeface="Open Sans"/>
                  <a:cs typeface="Open Sans"/>
                  <a:sym typeface="Open Sans"/>
                </a:rPr>
                <a:t>Auto parts</a:t>
              </a:r>
              <a:br>
                <a:rPr b="1" i="0" lang="en" sz="800" u="none" cap="none" strike="noStrike">
                  <a:solidFill>
                    <a:srgbClr val="000000"/>
                  </a:solidFill>
                  <a:latin typeface="Open Sans"/>
                  <a:ea typeface="Open Sans"/>
                  <a:cs typeface="Open Sans"/>
                  <a:sym typeface="Open Sans"/>
                </a:rPr>
              </a:br>
              <a:r>
                <a:rPr b="1" i="0" lang="en" sz="800" u="none" cap="none" strike="noStrike">
                  <a:solidFill>
                    <a:srgbClr val="000000"/>
                  </a:solidFill>
                  <a:latin typeface="Open Sans"/>
                  <a:ea typeface="Open Sans"/>
                  <a:cs typeface="Open Sans"/>
                  <a:sym typeface="Open Sans"/>
                </a:rPr>
                <a:t>Vendors &amp; Manufacturers</a:t>
              </a:r>
              <a:endParaRPr b="0" i="0" sz="800" u="none" cap="none" strike="noStrike">
                <a:solidFill>
                  <a:srgbClr val="000000"/>
                </a:solidFill>
                <a:latin typeface="Calibri"/>
                <a:ea typeface="Calibri"/>
                <a:cs typeface="Calibri"/>
                <a:sym typeface="Calibri"/>
              </a:endParaRPr>
            </a:p>
          </p:txBody>
        </p:sp>
        <p:sp>
          <p:nvSpPr>
            <p:cNvPr id="357" name="Google Shape;357;p45"/>
            <p:cNvSpPr txBox="1"/>
            <p:nvPr/>
          </p:nvSpPr>
          <p:spPr>
            <a:xfrm>
              <a:off x="5851372" y="4092520"/>
              <a:ext cx="853200" cy="804900"/>
            </a:xfrm>
            <a:prstGeom prst="rect">
              <a:avLst/>
            </a:prstGeom>
            <a:noFill/>
            <a:ln>
              <a:noFill/>
            </a:ln>
          </p:spPr>
          <p:txBody>
            <a:bodyPr anchorCtr="0" anchor="t" bIns="91425" lIns="91425" spcFirstLastPara="1" rIns="91425" wrap="square" tIns="91425">
              <a:noAutofit/>
            </a:bodyPr>
            <a:lstStyle/>
            <a:p>
              <a:pPr indent="0" lvl="0" marL="0" marR="0" rtl="0" algn="l">
                <a:lnSpc>
                  <a:spcPct val="107000"/>
                </a:lnSpc>
                <a:spcBef>
                  <a:spcPts val="0"/>
                </a:spcBef>
                <a:spcAft>
                  <a:spcPts val="0"/>
                </a:spcAft>
                <a:buNone/>
              </a:pPr>
              <a:r>
                <a:rPr b="0" i="0" lang="en" sz="900" u="none" cap="none" strike="noStrike">
                  <a:solidFill>
                    <a:srgbClr val="000000"/>
                  </a:solidFill>
                  <a:latin typeface="Calibri"/>
                  <a:ea typeface="Calibri"/>
                  <a:cs typeface="Calibri"/>
                  <a:sym typeface="Calibri"/>
                </a:rPr>
                <a:t> </a:t>
              </a:r>
              <a:endParaRPr/>
            </a:p>
          </p:txBody>
        </p:sp>
        <p:sp>
          <p:nvSpPr>
            <p:cNvPr id="358" name="Google Shape;358;p45"/>
            <p:cNvSpPr txBox="1"/>
            <p:nvPr/>
          </p:nvSpPr>
          <p:spPr>
            <a:xfrm>
              <a:off x="5544938" y="3091872"/>
              <a:ext cx="1651800" cy="482700"/>
            </a:xfrm>
            <a:prstGeom prst="rect">
              <a:avLst/>
            </a:prstGeom>
            <a:noFill/>
            <a:ln>
              <a:noFill/>
            </a:ln>
          </p:spPr>
          <p:txBody>
            <a:bodyPr anchorCtr="0" anchor="t" bIns="91425" lIns="91425" spcFirstLastPara="1" rIns="91425" wrap="square" tIns="91425">
              <a:noAutofit/>
            </a:bodyPr>
            <a:lstStyle/>
            <a:p>
              <a:pPr indent="0" lvl="0" marL="0" marR="0" rtl="0" algn="l">
                <a:lnSpc>
                  <a:spcPct val="107000"/>
                </a:lnSpc>
                <a:spcBef>
                  <a:spcPts val="0"/>
                </a:spcBef>
                <a:spcAft>
                  <a:spcPts val="0"/>
                </a:spcAft>
                <a:buNone/>
              </a:pPr>
              <a:r>
                <a:rPr b="1" i="0" lang="en" sz="900" u="none" cap="none" strike="noStrike">
                  <a:solidFill>
                    <a:srgbClr val="000000"/>
                  </a:solidFill>
                  <a:latin typeface="Open Sans"/>
                  <a:ea typeface="Open Sans"/>
                  <a:cs typeface="Open Sans"/>
                  <a:sym typeface="Open Sans"/>
                </a:rPr>
                <a:t>IT Department</a:t>
              </a:r>
              <a:endParaRPr b="0" i="0" sz="900" u="none" cap="none" strike="noStrike">
                <a:solidFill>
                  <a:srgbClr val="000000"/>
                </a:solidFill>
                <a:latin typeface="Calibri"/>
                <a:ea typeface="Calibri"/>
                <a:cs typeface="Calibri"/>
                <a:sym typeface="Calibri"/>
              </a:endParaRPr>
            </a:p>
          </p:txBody>
        </p:sp>
        <p:sp>
          <p:nvSpPr>
            <p:cNvPr id="359" name="Google Shape;359;p45"/>
            <p:cNvSpPr txBox="1"/>
            <p:nvPr/>
          </p:nvSpPr>
          <p:spPr>
            <a:xfrm>
              <a:off x="4528319" y="3526594"/>
              <a:ext cx="2421300" cy="523200"/>
            </a:xfrm>
            <a:prstGeom prst="rect">
              <a:avLst/>
            </a:prstGeom>
            <a:noFill/>
            <a:ln>
              <a:noFill/>
            </a:ln>
          </p:spPr>
          <p:txBody>
            <a:bodyPr anchorCtr="0" anchor="t" bIns="91425" lIns="91425" spcFirstLastPara="1" rIns="91425" wrap="square" tIns="91425">
              <a:noAutofit/>
            </a:bodyPr>
            <a:lstStyle/>
            <a:p>
              <a:pPr indent="0" lvl="0" marL="0" marR="0" rtl="0" algn="l">
                <a:lnSpc>
                  <a:spcPct val="107000"/>
                </a:lnSpc>
                <a:spcBef>
                  <a:spcPts val="0"/>
                </a:spcBef>
                <a:spcAft>
                  <a:spcPts val="0"/>
                </a:spcAft>
                <a:buNone/>
              </a:pPr>
              <a:r>
                <a:rPr b="1" i="0" lang="en" sz="900" u="none" cap="none" strike="noStrike">
                  <a:solidFill>
                    <a:srgbClr val="000000"/>
                  </a:solidFill>
                  <a:latin typeface="Open Sans"/>
                  <a:ea typeface="Open Sans"/>
                  <a:cs typeface="Open Sans"/>
                  <a:sym typeface="Open Sans"/>
                </a:rPr>
                <a:t>Dallas AutoParts LLC</a:t>
              </a:r>
              <a:endParaRPr b="0" i="0" sz="900" u="none" cap="none" strike="noStrike">
                <a:solidFill>
                  <a:srgbClr val="000000"/>
                </a:solidFill>
                <a:latin typeface="Calibri"/>
                <a:ea typeface="Calibri"/>
                <a:cs typeface="Calibri"/>
                <a:sym typeface="Calibri"/>
              </a:endParaRPr>
            </a:p>
            <a:p>
              <a:pPr indent="0" lvl="0" marL="0" marR="0" rtl="0" algn="l">
                <a:lnSpc>
                  <a:spcPct val="107000"/>
                </a:lnSpc>
                <a:spcBef>
                  <a:spcPts val="0"/>
                </a:spcBef>
                <a:spcAft>
                  <a:spcPts val="0"/>
                </a:spcAft>
                <a:buNone/>
              </a:pPr>
              <a:r>
                <a:rPr b="0" i="0" lang="en" sz="900" u="none" cap="none" strike="noStrike">
                  <a:solidFill>
                    <a:srgbClr val="000000"/>
                  </a:solidFill>
                  <a:latin typeface="Calibri"/>
                  <a:ea typeface="Calibri"/>
                  <a:cs typeface="Calibri"/>
                  <a:sym typeface="Calibri"/>
                </a:rPr>
                <a:t> </a:t>
              </a:r>
              <a:endParaRPr/>
            </a:p>
          </p:txBody>
        </p:sp>
        <p:sp>
          <p:nvSpPr>
            <p:cNvPr id="360" name="Google Shape;360;p45"/>
            <p:cNvSpPr txBox="1"/>
            <p:nvPr/>
          </p:nvSpPr>
          <p:spPr>
            <a:xfrm>
              <a:off x="5974067" y="4096527"/>
              <a:ext cx="2439900" cy="531300"/>
            </a:xfrm>
            <a:prstGeom prst="rect">
              <a:avLst/>
            </a:prstGeom>
            <a:noFill/>
            <a:ln>
              <a:noFill/>
            </a:ln>
          </p:spPr>
          <p:txBody>
            <a:bodyPr anchorCtr="0" anchor="t" bIns="91425" lIns="91425" spcFirstLastPara="1" rIns="91425" wrap="square" tIns="91425">
              <a:noAutofit/>
            </a:bodyPr>
            <a:lstStyle/>
            <a:p>
              <a:pPr indent="0" lvl="0" marL="0" marR="0" rtl="0" algn="l">
                <a:lnSpc>
                  <a:spcPct val="107000"/>
                </a:lnSpc>
                <a:spcBef>
                  <a:spcPts val="0"/>
                </a:spcBef>
                <a:spcAft>
                  <a:spcPts val="0"/>
                </a:spcAft>
                <a:buNone/>
              </a:pPr>
              <a:r>
                <a:rPr b="1" i="0" lang="en" sz="900" u="none" cap="none" strike="noStrike">
                  <a:solidFill>
                    <a:srgbClr val="000000"/>
                  </a:solidFill>
                  <a:latin typeface="Open Sans"/>
                  <a:ea typeface="Open Sans"/>
                  <a:cs typeface="Open Sans"/>
                  <a:sym typeface="Open Sans"/>
                </a:rPr>
                <a:t>Local Auto Dealerships </a:t>
              </a:r>
              <a:endParaRPr b="0" i="0" sz="900" u="none" cap="none" strike="noStrike">
                <a:solidFill>
                  <a:srgbClr val="000000"/>
                </a:solidFill>
                <a:latin typeface="Calibri"/>
                <a:ea typeface="Calibri"/>
                <a:cs typeface="Calibri"/>
                <a:sym typeface="Calibri"/>
              </a:endParaRPr>
            </a:p>
          </p:txBody>
        </p:sp>
        <p:sp>
          <p:nvSpPr>
            <p:cNvPr id="361" name="Google Shape;361;p45"/>
            <p:cNvSpPr txBox="1"/>
            <p:nvPr/>
          </p:nvSpPr>
          <p:spPr>
            <a:xfrm>
              <a:off x="5573259" y="4901409"/>
              <a:ext cx="1887374" cy="529267"/>
            </a:xfrm>
            <a:prstGeom prst="rect">
              <a:avLst/>
            </a:prstGeom>
            <a:noFill/>
            <a:ln>
              <a:noFill/>
            </a:ln>
          </p:spPr>
          <p:txBody>
            <a:bodyPr anchorCtr="0" anchor="t" bIns="91425" lIns="91425" spcFirstLastPara="1" rIns="91425" wrap="square" tIns="91425">
              <a:noAutofit/>
            </a:bodyPr>
            <a:lstStyle/>
            <a:p>
              <a:pPr indent="0" lvl="0" marL="0" marR="0" rtl="0" algn="l">
                <a:lnSpc>
                  <a:spcPct val="107000"/>
                </a:lnSpc>
                <a:spcBef>
                  <a:spcPts val="0"/>
                </a:spcBef>
                <a:spcAft>
                  <a:spcPts val="0"/>
                </a:spcAft>
                <a:buNone/>
              </a:pPr>
              <a:r>
                <a:rPr b="1" i="0" lang="en" sz="900" u="none" cap="none" strike="noStrike">
                  <a:solidFill>
                    <a:srgbClr val="000000"/>
                  </a:solidFill>
                  <a:latin typeface="Open Sans"/>
                  <a:ea typeface="Open Sans"/>
                  <a:cs typeface="Open Sans"/>
                  <a:sym typeface="Open Sans"/>
                </a:rPr>
                <a:t>Project Manager</a:t>
              </a:r>
              <a:endParaRPr b="0" i="0" sz="900" u="none" cap="none" strike="noStrike">
                <a:solidFill>
                  <a:srgbClr val="000000"/>
                </a:solidFill>
                <a:latin typeface="Calibri"/>
                <a:ea typeface="Calibri"/>
                <a:cs typeface="Calibri"/>
                <a:sym typeface="Calibri"/>
              </a:endParaRPr>
            </a:p>
          </p:txBody>
        </p:sp>
        <p:sp>
          <p:nvSpPr>
            <p:cNvPr id="362" name="Google Shape;362;p45"/>
            <p:cNvSpPr txBox="1"/>
            <p:nvPr/>
          </p:nvSpPr>
          <p:spPr>
            <a:xfrm>
              <a:off x="5266876" y="5239985"/>
              <a:ext cx="2292392" cy="579817"/>
            </a:xfrm>
            <a:prstGeom prst="rect">
              <a:avLst/>
            </a:prstGeom>
            <a:noFill/>
            <a:ln>
              <a:noFill/>
            </a:ln>
          </p:spPr>
          <p:txBody>
            <a:bodyPr anchorCtr="0" anchor="t" bIns="91425" lIns="91425" spcFirstLastPara="1" rIns="91425" wrap="square" tIns="91425">
              <a:noAutofit/>
            </a:bodyPr>
            <a:lstStyle/>
            <a:p>
              <a:pPr indent="0" lvl="0" marL="0" marR="0" rtl="0" algn="l">
                <a:lnSpc>
                  <a:spcPct val="107000"/>
                </a:lnSpc>
                <a:spcBef>
                  <a:spcPts val="0"/>
                </a:spcBef>
                <a:spcAft>
                  <a:spcPts val="0"/>
                </a:spcAft>
                <a:buNone/>
              </a:pPr>
              <a:r>
                <a:rPr b="1" i="0" lang="en" sz="900" u="none" cap="none" strike="noStrike">
                  <a:solidFill>
                    <a:srgbClr val="000000"/>
                  </a:solidFill>
                  <a:latin typeface="Open Sans"/>
                  <a:ea typeface="Open Sans"/>
                  <a:cs typeface="Open Sans"/>
                  <a:sym typeface="Open Sans"/>
                </a:rPr>
                <a:t>Front-end Engineers</a:t>
              </a:r>
              <a:endParaRPr b="0" i="0" sz="900" u="none" cap="none" strike="noStrike">
                <a:solidFill>
                  <a:srgbClr val="000000"/>
                </a:solidFill>
                <a:latin typeface="Calibri"/>
                <a:ea typeface="Calibri"/>
                <a:cs typeface="Calibri"/>
                <a:sym typeface="Calibri"/>
              </a:endParaRPr>
            </a:p>
          </p:txBody>
        </p:sp>
        <p:sp>
          <p:nvSpPr>
            <p:cNvPr id="363" name="Google Shape;363;p45"/>
            <p:cNvSpPr txBox="1"/>
            <p:nvPr/>
          </p:nvSpPr>
          <p:spPr>
            <a:xfrm>
              <a:off x="4576645" y="5983749"/>
              <a:ext cx="2324659" cy="459304"/>
            </a:xfrm>
            <a:prstGeom prst="rect">
              <a:avLst/>
            </a:prstGeom>
            <a:noFill/>
            <a:ln>
              <a:noFill/>
            </a:ln>
          </p:spPr>
          <p:txBody>
            <a:bodyPr anchorCtr="0" anchor="t" bIns="91425" lIns="91425" spcFirstLastPara="1" rIns="91425" wrap="square" tIns="91425">
              <a:noAutofit/>
            </a:bodyPr>
            <a:lstStyle/>
            <a:p>
              <a:pPr indent="0" lvl="0" marL="0" marR="0" rtl="0" algn="l">
                <a:lnSpc>
                  <a:spcPct val="107000"/>
                </a:lnSpc>
                <a:spcBef>
                  <a:spcPts val="0"/>
                </a:spcBef>
                <a:spcAft>
                  <a:spcPts val="0"/>
                </a:spcAft>
                <a:buNone/>
              </a:pPr>
              <a:r>
                <a:rPr b="1" i="0" lang="en" sz="900" u="none" cap="none" strike="noStrike">
                  <a:solidFill>
                    <a:srgbClr val="000000"/>
                  </a:solidFill>
                  <a:latin typeface="Open Sans"/>
                  <a:ea typeface="Open Sans"/>
                  <a:cs typeface="Open Sans"/>
                  <a:sym typeface="Open Sans"/>
                </a:rPr>
                <a:t>Back-end Engineers</a:t>
              </a:r>
              <a:endParaRPr b="0" i="0" sz="900" u="none" cap="none" strike="noStrike">
                <a:solidFill>
                  <a:srgbClr val="000000"/>
                </a:solidFill>
                <a:latin typeface="Calibri"/>
                <a:ea typeface="Calibri"/>
                <a:cs typeface="Calibri"/>
                <a:sym typeface="Calibri"/>
              </a:endParaRPr>
            </a:p>
          </p:txBody>
        </p:sp>
        <p:sp>
          <p:nvSpPr>
            <p:cNvPr id="364" name="Google Shape;364;p45"/>
            <p:cNvSpPr txBox="1"/>
            <p:nvPr/>
          </p:nvSpPr>
          <p:spPr>
            <a:xfrm>
              <a:off x="6631981" y="5639295"/>
              <a:ext cx="1744094" cy="524205"/>
            </a:xfrm>
            <a:prstGeom prst="rect">
              <a:avLst/>
            </a:prstGeom>
            <a:noFill/>
            <a:ln>
              <a:noFill/>
            </a:ln>
          </p:spPr>
          <p:txBody>
            <a:bodyPr anchorCtr="0" anchor="t" bIns="91425" lIns="91425" spcFirstLastPara="1" rIns="91425" wrap="square" tIns="91425">
              <a:noAutofit/>
            </a:bodyPr>
            <a:lstStyle/>
            <a:p>
              <a:pPr indent="0" lvl="0" marL="0" marR="0" rtl="0" algn="l">
                <a:lnSpc>
                  <a:spcPct val="107000"/>
                </a:lnSpc>
                <a:spcBef>
                  <a:spcPts val="0"/>
                </a:spcBef>
                <a:spcAft>
                  <a:spcPts val="0"/>
                </a:spcAft>
                <a:buNone/>
              </a:pPr>
              <a:r>
                <a:rPr b="1" i="0" lang="en" sz="900" u="none" cap="none" strike="noStrike">
                  <a:solidFill>
                    <a:srgbClr val="000000"/>
                  </a:solidFill>
                  <a:latin typeface="Open Sans"/>
                  <a:ea typeface="Open Sans"/>
                  <a:cs typeface="Open Sans"/>
                  <a:sym typeface="Open Sans"/>
                </a:rPr>
                <a:t>UX Engineers</a:t>
              </a:r>
              <a:endParaRPr b="0" i="0" sz="900" u="none" cap="none" strike="noStrike">
                <a:solidFill>
                  <a:srgbClr val="000000"/>
                </a:solidFill>
                <a:latin typeface="Calibri"/>
                <a:ea typeface="Calibri"/>
                <a:cs typeface="Calibri"/>
                <a:sym typeface="Calibri"/>
              </a:endParaRPr>
            </a:p>
          </p:txBody>
        </p:sp>
        <p:sp>
          <p:nvSpPr>
            <p:cNvPr id="365" name="Google Shape;365;p45"/>
            <p:cNvSpPr txBox="1"/>
            <p:nvPr/>
          </p:nvSpPr>
          <p:spPr>
            <a:xfrm>
              <a:off x="4532651" y="6379636"/>
              <a:ext cx="1769337" cy="487335"/>
            </a:xfrm>
            <a:prstGeom prst="rect">
              <a:avLst/>
            </a:prstGeom>
            <a:noFill/>
            <a:ln>
              <a:noFill/>
            </a:ln>
          </p:spPr>
          <p:txBody>
            <a:bodyPr anchorCtr="0" anchor="t" bIns="91425" lIns="91425" spcFirstLastPara="1" rIns="91425" wrap="square" tIns="91425">
              <a:noAutofit/>
            </a:bodyPr>
            <a:lstStyle/>
            <a:p>
              <a:pPr indent="0" lvl="0" marL="0" marR="0" rtl="0" algn="l">
                <a:lnSpc>
                  <a:spcPct val="107000"/>
                </a:lnSpc>
                <a:spcBef>
                  <a:spcPts val="0"/>
                </a:spcBef>
                <a:spcAft>
                  <a:spcPts val="0"/>
                </a:spcAft>
                <a:buNone/>
              </a:pPr>
              <a:r>
                <a:rPr b="1" i="0" lang="en" sz="900" u="none" cap="none" strike="noStrike">
                  <a:solidFill>
                    <a:srgbClr val="000000"/>
                  </a:solidFill>
                  <a:latin typeface="Open Sans"/>
                  <a:ea typeface="Open Sans"/>
                  <a:cs typeface="Open Sans"/>
                  <a:sym typeface="Open Sans"/>
                </a:rPr>
                <a:t>Test Engineers</a:t>
              </a:r>
              <a:endParaRPr b="0" i="0" sz="900" u="none" cap="none" strike="noStrike">
                <a:solidFill>
                  <a:srgbClr val="000000"/>
                </a:solidFill>
                <a:latin typeface="Calibri"/>
                <a:ea typeface="Calibri"/>
                <a:cs typeface="Calibri"/>
                <a:sym typeface="Calibri"/>
              </a:endParaRPr>
            </a:p>
          </p:txBody>
        </p:sp>
        <p:sp>
          <p:nvSpPr>
            <p:cNvPr id="366" name="Google Shape;366;p45"/>
            <p:cNvSpPr txBox="1"/>
            <p:nvPr/>
          </p:nvSpPr>
          <p:spPr>
            <a:xfrm>
              <a:off x="6188658" y="6433926"/>
              <a:ext cx="2503225" cy="487570"/>
            </a:xfrm>
            <a:prstGeom prst="rect">
              <a:avLst/>
            </a:prstGeom>
            <a:noFill/>
            <a:ln>
              <a:noFill/>
            </a:ln>
          </p:spPr>
          <p:txBody>
            <a:bodyPr anchorCtr="0" anchor="t" bIns="91425" lIns="91425" spcFirstLastPara="1" rIns="91425" wrap="square" tIns="91425">
              <a:noAutofit/>
            </a:bodyPr>
            <a:lstStyle/>
            <a:p>
              <a:pPr indent="0" lvl="0" marL="0" marR="0" rtl="0" algn="l">
                <a:lnSpc>
                  <a:spcPct val="107000"/>
                </a:lnSpc>
                <a:spcBef>
                  <a:spcPts val="0"/>
                </a:spcBef>
                <a:spcAft>
                  <a:spcPts val="0"/>
                </a:spcAft>
                <a:buNone/>
              </a:pPr>
              <a:r>
                <a:rPr b="1" i="0" lang="en" sz="900" u="none" cap="none" strike="noStrike">
                  <a:solidFill>
                    <a:srgbClr val="000000"/>
                  </a:solidFill>
                  <a:latin typeface="Open Sans"/>
                  <a:ea typeface="Open Sans"/>
                  <a:cs typeface="Open Sans"/>
                  <a:sym typeface="Open Sans"/>
                </a:rPr>
                <a:t>Deployment Engineers</a:t>
              </a:r>
              <a:endParaRPr b="0" i="0" sz="900" u="none" cap="none" strike="noStrike">
                <a:solidFill>
                  <a:srgbClr val="000000"/>
                </a:solidFill>
                <a:latin typeface="Calibri"/>
                <a:ea typeface="Calibri"/>
                <a:cs typeface="Calibri"/>
                <a:sym typeface="Calibri"/>
              </a:endParaRPr>
            </a:p>
          </p:txBody>
        </p:sp>
        <p:sp>
          <p:nvSpPr>
            <p:cNvPr id="367" name="Google Shape;367;p45"/>
            <p:cNvSpPr txBox="1"/>
            <p:nvPr/>
          </p:nvSpPr>
          <p:spPr>
            <a:xfrm>
              <a:off x="4590560" y="6778538"/>
              <a:ext cx="1924800" cy="736719"/>
            </a:xfrm>
            <a:prstGeom prst="rect">
              <a:avLst/>
            </a:prstGeom>
            <a:noFill/>
            <a:ln>
              <a:noFill/>
            </a:ln>
          </p:spPr>
          <p:txBody>
            <a:bodyPr anchorCtr="0" anchor="t" bIns="91425" lIns="91425" spcFirstLastPara="1" rIns="91425" wrap="square" tIns="91425">
              <a:noAutofit/>
            </a:bodyPr>
            <a:lstStyle/>
            <a:p>
              <a:pPr indent="0" lvl="0" marL="0" marR="0" rtl="0" algn="l">
                <a:lnSpc>
                  <a:spcPct val="107000"/>
                </a:lnSpc>
                <a:spcBef>
                  <a:spcPts val="0"/>
                </a:spcBef>
                <a:spcAft>
                  <a:spcPts val="0"/>
                </a:spcAft>
                <a:buNone/>
              </a:pPr>
              <a:r>
                <a:rPr b="1" i="0" lang="en" sz="900" u="none" cap="none" strike="noStrike">
                  <a:solidFill>
                    <a:srgbClr val="000000"/>
                  </a:solidFill>
                  <a:latin typeface="Open Sans"/>
                  <a:ea typeface="Open Sans"/>
                  <a:cs typeface="Open Sans"/>
                  <a:sym typeface="Open Sans"/>
                </a:rPr>
                <a:t>Requirements</a:t>
              </a:r>
              <a:br>
                <a:rPr b="1" i="0" lang="en" sz="900" u="none" cap="none" strike="noStrike">
                  <a:solidFill>
                    <a:srgbClr val="000000"/>
                  </a:solidFill>
                  <a:latin typeface="Open Sans"/>
                  <a:ea typeface="Open Sans"/>
                  <a:cs typeface="Open Sans"/>
                  <a:sym typeface="Open Sans"/>
                </a:rPr>
              </a:br>
              <a:r>
                <a:rPr b="1" i="0" lang="en" sz="900" u="none" cap="none" strike="noStrike">
                  <a:solidFill>
                    <a:srgbClr val="000000"/>
                  </a:solidFill>
                  <a:latin typeface="Open Sans"/>
                  <a:ea typeface="Open Sans"/>
                  <a:cs typeface="Open Sans"/>
                  <a:sym typeface="Open Sans"/>
                </a:rPr>
                <a:t>Engineers</a:t>
              </a:r>
              <a:endParaRPr b="0" i="0" sz="900" u="none" cap="none" strike="noStrike">
                <a:solidFill>
                  <a:srgbClr val="000000"/>
                </a:solidFill>
                <a:latin typeface="Calibri"/>
                <a:ea typeface="Calibri"/>
                <a:cs typeface="Calibri"/>
                <a:sym typeface="Calibri"/>
              </a:endParaRPr>
            </a:p>
          </p:txBody>
        </p:sp>
        <p:sp>
          <p:nvSpPr>
            <p:cNvPr id="368" name="Google Shape;368;p45"/>
            <p:cNvSpPr txBox="1"/>
            <p:nvPr/>
          </p:nvSpPr>
          <p:spPr>
            <a:xfrm>
              <a:off x="6767615" y="6065026"/>
              <a:ext cx="1529903" cy="470005"/>
            </a:xfrm>
            <a:prstGeom prst="rect">
              <a:avLst/>
            </a:prstGeom>
            <a:noFill/>
            <a:ln>
              <a:noFill/>
            </a:ln>
          </p:spPr>
          <p:txBody>
            <a:bodyPr anchorCtr="0" anchor="t" bIns="91425" lIns="91425" spcFirstLastPara="1" rIns="91425" wrap="square" tIns="91425">
              <a:noAutofit/>
            </a:bodyPr>
            <a:lstStyle/>
            <a:p>
              <a:pPr indent="0" lvl="0" marL="0" marR="0" rtl="0" algn="l">
                <a:lnSpc>
                  <a:spcPct val="107000"/>
                </a:lnSpc>
                <a:spcBef>
                  <a:spcPts val="0"/>
                </a:spcBef>
                <a:spcAft>
                  <a:spcPts val="0"/>
                </a:spcAft>
                <a:buNone/>
              </a:pPr>
              <a:r>
                <a:rPr b="1" i="0" lang="en" sz="900" u="none" cap="none" strike="noStrike">
                  <a:solidFill>
                    <a:srgbClr val="000000"/>
                  </a:solidFill>
                  <a:latin typeface="Open Sans"/>
                  <a:ea typeface="Open Sans"/>
                  <a:cs typeface="Open Sans"/>
                  <a:sym typeface="Open Sans"/>
                </a:rPr>
                <a:t>Accountant</a:t>
              </a:r>
              <a:endParaRPr b="0" i="0" sz="900" u="none" cap="none" strike="noStrike">
                <a:solidFill>
                  <a:srgbClr val="000000"/>
                </a:solidFill>
                <a:latin typeface="Calibri"/>
                <a:ea typeface="Calibri"/>
                <a:cs typeface="Calibri"/>
                <a:sym typeface="Calibri"/>
              </a:endParaRPr>
            </a:p>
            <a:p>
              <a:pPr indent="0" lvl="0" marL="0" marR="0" rtl="0" algn="l">
                <a:lnSpc>
                  <a:spcPct val="107000"/>
                </a:lnSpc>
                <a:spcBef>
                  <a:spcPts val="0"/>
                </a:spcBef>
                <a:spcAft>
                  <a:spcPts val="0"/>
                </a:spcAft>
                <a:buNone/>
              </a:pPr>
              <a:r>
                <a:rPr b="0" i="0" lang="en" sz="900" u="none" cap="none" strike="noStrike">
                  <a:solidFill>
                    <a:srgbClr val="000000"/>
                  </a:solidFill>
                  <a:latin typeface="Calibri"/>
                  <a:ea typeface="Calibri"/>
                  <a:cs typeface="Calibri"/>
                  <a:sym typeface="Calibri"/>
                </a:rPr>
                <a:t> </a:t>
              </a:r>
              <a:endParaRPr/>
            </a:p>
          </p:txBody>
        </p:sp>
        <p:sp>
          <p:nvSpPr>
            <p:cNvPr id="369" name="Google Shape;369;p45"/>
            <p:cNvSpPr txBox="1"/>
            <p:nvPr/>
          </p:nvSpPr>
          <p:spPr>
            <a:xfrm>
              <a:off x="4703482" y="5609982"/>
              <a:ext cx="2313970" cy="308411"/>
            </a:xfrm>
            <a:prstGeom prst="rect">
              <a:avLst/>
            </a:prstGeom>
            <a:noFill/>
            <a:ln>
              <a:noFill/>
            </a:ln>
          </p:spPr>
          <p:txBody>
            <a:bodyPr anchorCtr="0" anchor="t" bIns="91425" lIns="91425" spcFirstLastPara="1" rIns="91425" wrap="square" tIns="91425">
              <a:noAutofit/>
            </a:bodyPr>
            <a:lstStyle/>
            <a:p>
              <a:pPr indent="0" lvl="0" marL="0" marR="0" rtl="0" algn="l">
                <a:lnSpc>
                  <a:spcPct val="107000"/>
                </a:lnSpc>
                <a:spcBef>
                  <a:spcPts val="0"/>
                </a:spcBef>
                <a:spcAft>
                  <a:spcPts val="0"/>
                </a:spcAft>
                <a:buNone/>
              </a:pPr>
              <a:r>
                <a:rPr b="1" i="0" lang="en" sz="900" u="none" cap="none" strike="noStrike">
                  <a:solidFill>
                    <a:srgbClr val="000000"/>
                  </a:solidFill>
                  <a:latin typeface="Open Sans"/>
                  <a:ea typeface="Open Sans"/>
                  <a:cs typeface="Open Sans"/>
                  <a:sym typeface="Open Sans"/>
                </a:rPr>
                <a:t>Server Providers</a:t>
              </a:r>
              <a:endParaRPr b="0" i="0" sz="900" u="none" cap="none" strike="noStrike">
                <a:solidFill>
                  <a:srgbClr val="000000"/>
                </a:solidFill>
                <a:latin typeface="Calibri"/>
                <a:ea typeface="Calibri"/>
                <a:cs typeface="Calibri"/>
                <a:sym typeface="Calibri"/>
              </a:endParaRPr>
            </a:p>
          </p:txBody>
        </p:sp>
        <p:sp>
          <p:nvSpPr>
            <p:cNvPr id="370" name="Google Shape;370;p45"/>
            <p:cNvSpPr/>
            <p:nvPr/>
          </p:nvSpPr>
          <p:spPr>
            <a:xfrm>
              <a:off x="5436497" y="7256980"/>
              <a:ext cx="2181601" cy="1236300"/>
            </a:xfrm>
            <a:prstGeom prst="ellipse">
              <a:avLst/>
            </a:prstGeom>
            <a:solidFill>
              <a:srgbClr val="D5A6B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7000"/>
                </a:lnSpc>
                <a:spcBef>
                  <a:spcPts val="0"/>
                </a:spcBef>
                <a:spcAft>
                  <a:spcPts val="0"/>
                </a:spcAft>
                <a:buNone/>
              </a:pPr>
              <a:r>
                <a:rPr b="0" i="0" lang="en" sz="900" u="none" cap="none" strike="noStrike">
                  <a:solidFill>
                    <a:srgbClr val="000000"/>
                  </a:solidFill>
                  <a:latin typeface="Calibri"/>
                  <a:ea typeface="Calibri"/>
                  <a:cs typeface="Calibri"/>
                  <a:sym typeface="Calibri"/>
                </a:rPr>
                <a:t> </a:t>
              </a:r>
              <a:endParaRPr/>
            </a:p>
          </p:txBody>
        </p:sp>
        <p:sp>
          <p:nvSpPr>
            <p:cNvPr id="371" name="Google Shape;371;p45"/>
            <p:cNvSpPr txBox="1"/>
            <p:nvPr/>
          </p:nvSpPr>
          <p:spPr>
            <a:xfrm>
              <a:off x="5669582" y="7563447"/>
              <a:ext cx="1924799" cy="358799"/>
            </a:xfrm>
            <a:prstGeom prst="rect">
              <a:avLst/>
            </a:prstGeom>
            <a:noFill/>
            <a:ln>
              <a:noFill/>
            </a:ln>
          </p:spPr>
          <p:txBody>
            <a:bodyPr anchorCtr="0" anchor="t" bIns="91425" lIns="91425" spcFirstLastPara="1" rIns="91425" wrap="square" tIns="91425">
              <a:noAutofit/>
            </a:bodyPr>
            <a:lstStyle/>
            <a:p>
              <a:pPr indent="0" lvl="0" marL="0" marR="0" rtl="0" algn="l">
                <a:lnSpc>
                  <a:spcPct val="107000"/>
                </a:lnSpc>
                <a:spcBef>
                  <a:spcPts val="0"/>
                </a:spcBef>
                <a:spcAft>
                  <a:spcPts val="0"/>
                </a:spcAft>
                <a:buNone/>
              </a:pPr>
              <a:r>
                <a:rPr b="1" i="0" lang="en" sz="1050" u="none" cap="none" strike="noStrike">
                  <a:solidFill>
                    <a:srgbClr val="000000"/>
                  </a:solidFill>
                  <a:latin typeface="Open Sans"/>
                  <a:ea typeface="Open Sans"/>
                  <a:cs typeface="Open Sans"/>
                  <a:sym typeface="Open Sans"/>
                </a:rPr>
                <a:t>AutoParts.com</a:t>
              </a:r>
              <a:endParaRPr b="0" i="0" sz="1050" u="none" cap="none" strike="noStrike">
                <a:solidFill>
                  <a:srgbClr val="000000"/>
                </a:solidFill>
                <a:latin typeface="Calibri"/>
                <a:ea typeface="Calibri"/>
                <a:cs typeface="Calibri"/>
                <a:sym typeface="Calibri"/>
              </a:endParaRPr>
            </a:p>
          </p:txBody>
        </p:sp>
        <p:sp>
          <p:nvSpPr>
            <p:cNvPr id="372" name="Google Shape;372;p45"/>
            <p:cNvSpPr txBox="1"/>
            <p:nvPr/>
          </p:nvSpPr>
          <p:spPr>
            <a:xfrm>
              <a:off x="4532664" y="4049877"/>
              <a:ext cx="922500" cy="1015500"/>
            </a:xfrm>
            <a:prstGeom prst="rect">
              <a:avLst/>
            </a:prstGeom>
            <a:noFill/>
            <a:ln>
              <a:noFill/>
            </a:ln>
          </p:spPr>
          <p:txBody>
            <a:bodyPr anchorCtr="0" anchor="t" bIns="91425" lIns="91425" spcFirstLastPara="1" rIns="91425" wrap="square" tIns="91425">
              <a:noAutofit/>
            </a:bodyPr>
            <a:lstStyle/>
            <a:p>
              <a:pPr indent="0" lvl="0" marL="0" marR="0" rtl="0" algn="l">
                <a:lnSpc>
                  <a:spcPct val="107000"/>
                </a:lnSpc>
                <a:spcBef>
                  <a:spcPts val="0"/>
                </a:spcBef>
                <a:spcAft>
                  <a:spcPts val="0"/>
                </a:spcAft>
                <a:buNone/>
              </a:pPr>
              <a:r>
                <a:rPr b="1" i="0" lang="en" sz="900" u="none" cap="none" strike="noStrike">
                  <a:solidFill>
                    <a:srgbClr val="000000"/>
                  </a:solidFill>
                  <a:latin typeface="Open Sans"/>
                  <a:ea typeface="Open Sans"/>
                  <a:cs typeface="Open Sans"/>
                  <a:sym typeface="Open Sans"/>
                </a:rPr>
                <a:t>Server Admin</a:t>
              </a:r>
              <a:endParaRPr b="0" i="0" sz="900" u="none" cap="none" strike="noStrike">
                <a:solidFill>
                  <a:srgbClr val="000000"/>
                </a:solidFill>
                <a:latin typeface="Calibri"/>
                <a:ea typeface="Calibri"/>
                <a:cs typeface="Calibri"/>
                <a:sym typeface="Calibri"/>
              </a:endParaRPr>
            </a:p>
          </p:txBody>
        </p:sp>
        <p:sp>
          <p:nvSpPr>
            <p:cNvPr id="373" name="Google Shape;373;p45"/>
            <p:cNvSpPr txBox="1"/>
            <p:nvPr/>
          </p:nvSpPr>
          <p:spPr>
            <a:xfrm>
              <a:off x="7696283" y="4581905"/>
              <a:ext cx="1050600" cy="622200"/>
            </a:xfrm>
            <a:prstGeom prst="rect">
              <a:avLst/>
            </a:prstGeom>
            <a:noFill/>
            <a:ln>
              <a:noFill/>
            </a:ln>
          </p:spPr>
          <p:txBody>
            <a:bodyPr anchorCtr="0" anchor="t" bIns="91425" lIns="91425" spcFirstLastPara="1" rIns="91425" wrap="square" tIns="91425">
              <a:noAutofit/>
            </a:bodyPr>
            <a:lstStyle/>
            <a:p>
              <a:pPr indent="0" lvl="0" marL="0" marR="0" rtl="0" algn="l">
                <a:lnSpc>
                  <a:spcPct val="107000"/>
                </a:lnSpc>
                <a:spcBef>
                  <a:spcPts val="0"/>
                </a:spcBef>
                <a:spcAft>
                  <a:spcPts val="0"/>
                </a:spcAft>
                <a:buNone/>
              </a:pPr>
              <a:r>
                <a:rPr b="1" i="0" lang="en" sz="900" u="none" cap="none" strike="noStrike">
                  <a:solidFill>
                    <a:srgbClr val="000000"/>
                  </a:solidFill>
                  <a:latin typeface="Open Sans"/>
                  <a:ea typeface="Open Sans"/>
                  <a:cs typeface="Open Sans"/>
                  <a:sym typeface="Open Sans"/>
                </a:rPr>
                <a:t>Website Admin</a:t>
              </a:r>
              <a:endParaRPr b="0" i="0" sz="900" u="none" cap="none" strike="noStrike">
                <a:solidFill>
                  <a:srgbClr val="000000"/>
                </a:solidFill>
                <a:latin typeface="Calibri"/>
                <a:ea typeface="Calibri"/>
                <a:cs typeface="Calibri"/>
                <a:sym typeface="Calibri"/>
              </a:endParaRPr>
            </a:p>
          </p:txBody>
        </p:sp>
        <p:sp>
          <p:nvSpPr>
            <p:cNvPr id="374" name="Google Shape;374;p45"/>
            <p:cNvSpPr txBox="1"/>
            <p:nvPr/>
          </p:nvSpPr>
          <p:spPr>
            <a:xfrm>
              <a:off x="6663988" y="3513391"/>
              <a:ext cx="1790700" cy="457500"/>
            </a:xfrm>
            <a:prstGeom prst="rect">
              <a:avLst/>
            </a:prstGeom>
            <a:noFill/>
            <a:ln>
              <a:noFill/>
            </a:ln>
          </p:spPr>
          <p:txBody>
            <a:bodyPr anchorCtr="0" anchor="t" bIns="91425" lIns="91425" spcFirstLastPara="1" rIns="91425" wrap="square" tIns="91425">
              <a:noAutofit/>
            </a:bodyPr>
            <a:lstStyle/>
            <a:p>
              <a:pPr indent="0" lvl="0" marL="0" marR="0" rtl="0" algn="l">
                <a:lnSpc>
                  <a:spcPct val="107000"/>
                </a:lnSpc>
                <a:spcBef>
                  <a:spcPts val="0"/>
                </a:spcBef>
                <a:spcAft>
                  <a:spcPts val="0"/>
                </a:spcAft>
                <a:buNone/>
              </a:pPr>
              <a:r>
                <a:rPr b="1" i="0" lang="en" sz="900" u="none" cap="none" strike="noStrike">
                  <a:solidFill>
                    <a:srgbClr val="000000"/>
                  </a:solidFill>
                  <a:latin typeface="Open Sans"/>
                  <a:ea typeface="Open Sans"/>
                  <a:cs typeface="Open Sans"/>
                  <a:sym typeface="Open Sans"/>
                </a:rPr>
                <a:t>Website Users</a:t>
              </a:r>
              <a:endParaRPr b="0" i="0" sz="900" u="none" cap="none" strike="noStrike">
                <a:solidFill>
                  <a:srgbClr val="000000"/>
                </a:solidFill>
                <a:latin typeface="Calibri"/>
                <a:ea typeface="Calibri"/>
                <a:cs typeface="Calibri"/>
                <a:sym typeface="Calibri"/>
              </a:endParaRPr>
            </a:p>
          </p:txBody>
        </p:sp>
        <p:sp>
          <p:nvSpPr>
            <p:cNvPr id="375" name="Google Shape;375;p45"/>
            <p:cNvSpPr txBox="1"/>
            <p:nvPr/>
          </p:nvSpPr>
          <p:spPr>
            <a:xfrm>
              <a:off x="5150710" y="2658969"/>
              <a:ext cx="3147300" cy="472552"/>
            </a:xfrm>
            <a:prstGeom prst="rect">
              <a:avLst/>
            </a:prstGeom>
            <a:noFill/>
            <a:ln>
              <a:noFill/>
            </a:ln>
          </p:spPr>
          <p:txBody>
            <a:bodyPr anchorCtr="0" anchor="t" bIns="91425" lIns="91425" spcFirstLastPara="1" rIns="91425" wrap="square" tIns="91425">
              <a:noAutofit/>
            </a:bodyPr>
            <a:lstStyle/>
            <a:p>
              <a:pPr indent="0" lvl="0" marL="0" marR="0" rtl="0" algn="l">
                <a:lnSpc>
                  <a:spcPct val="107000"/>
                </a:lnSpc>
                <a:spcBef>
                  <a:spcPts val="0"/>
                </a:spcBef>
                <a:spcAft>
                  <a:spcPts val="0"/>
                </a:spcAft>
                <a:buNone/>
              </a:pPr>
              <a:r>
                <a:rPr b="1" i="0" lang="en" sz="900" u="none" cap="none" strike="noStrike">
                  <a:solidFill>
                    <a:srgbClr val="000000"/>
                  </a:solidFill>
                  <a:latin typeface="Open Sans"/>
                  <a:ea typeface="Open Sans"/>
                  <a:cs typeface="Open Sans"/>
                  <a:sym typeface="Open Sans"/>
                </a:rPr>
                <a:t>Risk Assessment Team Lead </a:t>
              </a:r>
              <a:endParaRPr b="0" i="0" sz="900" u="none" cap="none" strike="noStrike">
                <a:solidFill>
                  <a:srgbClr val="000000"/>
                </a:solidFill>
                <a:latin typeface="Calibri"/>
                <a:ea typeface="Calibri"/>
                <a:cs typeface="Calibri"/>
                <a:sym typeface="Calibri"/>
              </a:endParaRPr>
            </a:p>
            <a:p>
              <a:pPr indent="0" lvl="0" marL="0" marR="0" rtl="0" algn="l">
                <a:lnSpc>
                  <a:spcPct val="107000"/>
                </a:lnSpc>
                <a:spcBef>
                  <a:spcPts val="800"/>
                </a:spcBef>
                <a:spcAft>
                  <a:spcPts val="0"/>
                </a:spcAft>
                <a:buNone/>
              </a:pPr>
              <a:r>
                <a:rPr b="0" i="0" lang="en" sz="900" u="none" cap="none" strike="noStrike">
                  <a:solidFill>
                    <a:srgbClr val="000000"/>
                  </a:solidFill>
                  <a:latin typeface="Calibri"/>
                  <a:ea typeface="Calibri"/>
                  <a:cs typeface="Calibri"/>
                  <a:sym typeface="Calibri"/>
                </a:rPr>
                <a:t> </a:t>
              </a:r>
              <a:endParaRPr/>
            </a:p>
          </p:txBody>
        </p:sp>
        <p:sp>
          <p:nvSpPr>
            <p:cNvPr id="376" name="Google Shape;376;p45"/>
            <p:cNvSpPr txBox="1"/>
            <p:nvPr/>
          </p:nvSpPr>
          <p:spPr>
            <a:xfrm>
              <a:off x="6704574" y="6850044"/>
              <a:ext cx="1709389" cy="551515"/>
            </a:xfrm>
            <a:prstGeom prst="rect">
              <a:avLst/>
            </a:prstGeom>
            <a:noFill/>
            <a:ln>
              <a:noFill/>
            </a:ln>
          </p:spPr>
          <p:txBody>
            <a:bodyPr anchorCtr="0" anchor="t" bIns="91425" lIns="91425" spcFirstLastPara="1" rIns="91425" wrap="square" tIns="91425">
              <a:noAutofit/>
            </a:bodyPr>
            <a:lstStyle/>
            <a:p>
              <a:pPr indent="0" lvl="0" marL="0" marR="0" rtl="0" algn="l">
                <a:lnSpc>
                  <a:spcPct val="107000"/>
                </a:lnSpc>
                <a:spcBef>
                  <a:spcPts val="0"/>
                </a:spcBef>
                <a:spcAft>
                  <a:spcPts val="0"/>
                </a:spcAft>
                <a:buNone/>
              </a:pPr>
              <a:r>
                <a:rPr b="1" i="0" lang="en" sz="900" u="none" cap="none" strike="noStrike">
                  <a:solidFill>
                    <a:srgbClr val="000000"/>
                  </a:solidFill>
                  <a:latin typeface="Open Sans"/>
                  <a:ea typeface="Open Sans"/>
                  <a:cs typeface="Open Sans"/>
                  <a:sym typeface="Open Sans"/>
                </a:rPr>
                <a:t>Project Leads</a:t>
              </a:r>
              <a:endParaRPr b="0" i="0" sz="900" u="none" cap="none" strike="noStrike">
                <a:solidFill>
                  <a:srgbClr val="000000"/>
                </a:solidFill>
                <a:latin typeface="Calibri"/>
                <a:ea typeface="Calibri"/>
                <a:cs typeface="Calibri"/>
                <a:sym typeface="Calibri"/>
              </a:endParaRPr>
            </a:p>
            <a:p>
              <a:pPr indent="0" lvl="0" marL="0" marR="0" rtl="0" algn="l">
                <a:lnSpc>
                  <a:spcPct val="107000"/>
                </a:lnSpc>
                <a:spcBef>
                  <a:spcPts val="800"/>
                </a:spcBef>
                <a:spcAft>
                  <a:spcPts val="0"/>
                </a:spcAft>
                <a:buNone/>
              </a:pPr>
              <a:r>
                <a:rPr b="0" i="0" lang="en" sz="900" u="none" cap="none" strike="noStrike">
                  <a:solidFill>
                    <a:srgbClr val="000000"/>
                  </a:solidFill>
                  <a:latin typeface="Calibri"/>
                  <a:ea typeface="Calibri"/>
                  <a:cs typeface="Calibri"/>
                  <a:sym typeface="Calibri"/>
                </a:rPr>
                <a:t> </a:t>
              </a: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graphicFrame>
        <p:nvGraphicFramePr>
          <p:cNvPr id="381" name="Google Shape;381;p46"/>
          <p:cNvGraphicFramePr/>
          <p:nvPr/>
        </p:nvGraphicFramePr>
        <p:xfrm>
          <a:off x="201706" y="87407"/>
          <a:ext cx="3000000" cy="3000000"/>
        </p:xfrm>
        <a:graphic>
          <a:graphicData uri="http://schemas.openxmlformats.org/drawingml/2006/table">
            <a:tbl>
              <a:tblPr bandRow="1">
                <a:noFill/>
                <a:tableStyleId>{7F4497D6-358C-4F00-B50F-264238DE8825}</a:tableStyleId>
              </a:tblPr>
              <a:tblGrid>
                <a:gridCol w="419150"/>
                <a:gridCol w="838300"/>
                <a:gridCol w="1047900"/>
                <a:gridCol w="1257475"/>
                <a:gridCol w="1467050"/>
                <a:gridCol w="768450"/>
                <a:gridCol w="908175"/>
                <a:gridCol w="1886200"/>
              </a:tblGrid>
              <a:tr h="439950">
                <a:tc>
                  <a:txBody>
                    <a:bodyPr/>
                    <a:lstStyle/>
                    <a:p>
                      <a:pPr indent="0" lvl="0" marL="0" marR="0" rtl="0" algn="ctr">
                        <a:lnSpc>
                          <a:spcPct val="107000"/>
                        </a:lnSpc>
                        <a:spcBef>
                          <a:spcPts val="0"/>
                        </a:spcBef>
                        <a:spcAft>
                          <a:spcPts val="0"/>
                        </a:spcAft>
                        <a:buNone/>
                      </a:pPr>
                      <a:r>
                        <a:rPr b="1" lang="en" sz="1000" u="none" cap="none" strike="noStrike">
                          <a:solidFill>
                            <a:srgbClr val="030505"/>
                          </a:solidFill>
                          <a:latin typeface="Roboto Slab"/>
                          <a:ea typeface="Roboto Slab"/>
                          <a:cs typeface="Roboto Slab"/>
                          <a:sym typeface="Roboto Slab"/>
                        </a:rPr>
                        <a:t>ID</a:t>
                      </a:r>
                      <a:endParaRPr/>
                    </a:p>
                  </a:txBody>
                  <a:tcPr marT="0" marB="0" marR="14600" marL="14600" anchor="ctr">
                    <a:solidFill>
                      <a:schemeClr val="dk1"/>
                    </a:solidFill>
                  </a:tcPr>
                </a:tc>
                <a:tc>
                  <a:txBody>
                    <a:bodyPr/>
                    <a:lstStyle/>
                    <a:p>
                      <a:pPr indent="0" lvl="0" marL="0" marR="0" rtl="0" algn="ctr">
                        <a:lnSpc>
                          <a:spcPct val="107000"/>
                        </a:lnSpc>
                        <a:spcBef>
                          <a:spcPts val="0"/>
                        </a:spcBef>
                        <a:spcAft>
                          <a:spcPts val="0"/>
                        </a:spcAft>
                        <a:buNone/>
                      </a:pPr>
                      <a:r>
                        <a:rPr b="1" lang="en" sz="1000" u="none" cap="none" strike="noStrike">
                          <a:solidFill>
                            <a:srgbClr val="030505"/>
                          </a:solidFill>
                          <a:latin typeface="Roboto Slab"/>
                          <a:ea typeface="Roboto Slab"/>
                          <a:cs typeface="Roboto Slab"/>
                          <a:sym typeface="Roboto Slab"/>
                        </a:rPr>
                        <a:t>Name</a:t>
                      </a:r>
                      <a:endParaRPr/>
                    </a:p>
                  </a:txBody>
                  <a:tcPr marT="0" marB="0" marR="14600" marL="14600" anchor="ctr">
                    <a:solidFill>
                      <a:schemeClr val="dk1"/>
                    </a:solidFill>
                  </a:tcPr>
                </a:tc>
                <a:tc>
                  <a:txBody>
                    <a:bodyPr/>
                    <a:lstStyle/>
                    <a:p>
                      <a:pPr indent="0" lvl="0" marL="0" marR="0" rtl="0" algn="ctr">
                        <a:lnSpc>
                          <a:spcPct val="107000"/>
                        </a:lnSpc>
                        <a:spcBef>
                          <a:spcPts val="0"/>
                        </a:spcBef>
                        <a:spcAft>
                          <a:spcPts val="0"/>
                        </a:spcAft>
                        <a:buNone/>
                      </a:pPr>
                      <a:r>
                        <a:rPr b="1" lang="en" sz="1000" u="none" cap="none" strike="noStrike">
                          <a:solidFill>
                            <a:srgbClr val="030505"/>
                          </a:solidFill>
                          <a:latin typeface="Roboto Slab"/>
                          <a:ea typeface="Roboto Slab"/>
                          <a:cs typeface="Roboto Slab"/>
                          <a:sym typeface="Roboto Slab"/>
                        </a:rPr>
                        <a:t>Position</a:t>
                      </a:r>
                      <a:endParaRPr/>
                    </a:p>
                  </a:txBody>
                  <a:tcPr marT="0" marB="0" marR="14600" marL="14600" anchor="ctr">
                    <a:solidFill>
                      <a:schemeClr val="dk1"/>
                    </a:solidFill>
                  </a:tcPr>
                </a:tc>
                <a:tc>
                  <a:txBody>
                    <a:bodyPr/>
                    <a:lstStyle/>
                    <a:p>
                      <a:pPr indent="0" lvl="0" marL="0" marR="0" rtl="0" algn="ctr">
                        <a:lnSpc>
                          <a:spcPct val="107000"/>
                        </a:lnSpc>
                        <a:spcBef>
                          <a:spcPts val="0"/>
                        </a:spcBef>
                        <a:spcAft>
                          <a:spcPts val="0"/>
                        </a:spcAft>
                        <a:buNone/>
                      </a:pPr>
                      <a:r>
                        <a:rPr b="1" lang="en" sz="1000" u="none" cap="none" strike="noStrike">
                          <a:solidFill>
                            <a:srgbClr val="030505"/>
                          </a:solidFill>
                          <a:latin typeface="Roboto Slab"/>
                          <a:ea typeface="Roboto Slab"/>
                          <a:cs typeface="Roboto Slab"/>
                          <a:sym typeface="Roboto Slab"/>
                        </a:rPr>
                        <a:t>Power and Interest</a:t>
                      </a:r>
                      <a:endParaRPr/>
                    </a:p>
                  </a:txBody>
                  <a:tcPr marT="0" marB="0" marR="14600" marL="14600" anchor="ctr">
                    <a:solidFill>
                      <a:schemeClr val="dk1"/>
                    </a:solidFill>
                  </a:tcPr>
                </a:tc>
                <a:tc>
                  <a:txBody>
                    <a:bodyPr/>
                    <a:lstStyle/>
                    <a:p>
                      <a:pPr indent="0" lvl="0" marL="0" marR="0" rtl="0" algn="ctr">
                        <a:lnSpc>
                          <a:spcPct val="107000"/>
                        </a:lnSpc>
                        <a:spcBef>
                          <a:spcPts val="0"/>
                        </a:spcBef>
                        <a:spcAft>
                          <a:spcPts val="0"/>
                        </a:spcAft>
                        <a:buNone/>
                      </a:pPr>
                      <a:r>
                        <a:rPr b="1" lang="en" sz="1000" u="none" cap="none" strike="noStrike">
                          <a:solidFill>
                            <a:srgbClr val="030505"/>
                          </a:solidFill>
                          <a:latin typeface="Roboto Slab"/>
                          <a:ea typeface="Roboto Slab"/>
                          <a:cs typeface="Roboto Slab"/>
                          <a:sym typeface="Roboto Slab"/>
                        </a:rPr>
                        <a:t>Communications</a:t>
                      </a:r>
                      <a:endParaRPr/>
                    </a:p>
                  </a:txBody>
                  <a:tcPr marT="0" marB="0" marR="14600" marL="14600" anchor="ctr">
                    <a:solidFill>
                      <a:schemeClr val="dk1"/>
                    </a:solidFill>
                  </a:tcPr>
                </a:tc>
                <a:tc>
                  <a:txBody>
                    <a:bodyPr/>
                    <a:lstStyle/>
                    <a:p>
                      <a:pPr indent="0" lvl="0" marL="0" marR="0" rtl="0" algn="ctr">
                        <a:lnSpc>
                          <a:spcPct val="107000"/>
                        </a:lnSpc>
                        <a:spcBef>
                          <a:spcPts val="0"/>
                        </a:spcBef>
                        <a:spcAft>
                          <a:spcPts val="0"/>
                        </a:spcAft>
                        <a:buNone/>
                      </a:pPr>
                      <a:r>
                        <a:rPr b="1" lang="en" sz="1000" u="none" cap="none" strike="noStrike">
                          <a:solidFill>
                            <a:srgbClr val="030505"/>
                          </a:solidFill>
                          <a:latin typeface="Roboto Slab"/>
                          <a:ea typeface="Roboto Slab"/>
                          <a:cs typeface="Roboto Slab"/>
                          <a:sym typeface="Roboto Slab"/>
                        </a:rPr>
                        <a:t>Method</a:t>
                      </a:r>
                      <a:endParaRPr/>
                    </a:p>
                  </a:txBody>
                  <a:tcPr marT="0" marB="0" marR="14600" marL="14600" anchor="ctr">
                    <a:solidFill>
                      <a:schemeClr val="dk1"/>
                    </a:solidFill>
                  </a:tcPr>
                </a:tc>
                <a:tc>
                  <a:txBody>
                    <a:bodyPr/>
                    <a:lstStyle/>
                    <a:p>
                      <a:pPr indent="0" lvl="0" marL="0" marR="0" rtl="0" algn="ctr">
                        <a:lnSpc>
                          <a:spcPct val="107000"/>
                        </a:lnSpc>
                        <a:spcBef>
                          <a:spcPts val="0"/>
                        </a:spcBef>
                        <a:spcAft>
                          <a:spcPts val="0"/>
                        </a:spcAft>
                        <a:buNone/>
                      </a:pPr>
                      <a:r>
                        <a:rPr b="1" lang="en" sz="1000" u="none" cap="none" strike="noStrike">
                          <a:solidFill>
                            <a:srgbClr val="030505"/>
                          </a:solidFill>
                          <a:latin typeface="Roboto Slab"/>
                          <a:ea typeface="Roboto Slab"/>
                          <a:cs typeface="Roboto Slab"/>
                          <a:sym typeface="Roboto Slab"/>
                        </a:rPr>
                        <a:t>Frequency</a:t>
                      </a:r>
                      <a:endParaRPr/>
                    </a:p>
                  </a:txBody>
                  <a:tcPr marT="0" marB="0" marR="14600" marL="14600" anchor="ctr">
                    <a:solidFill>
                      <a:schemeClr val="dk1"/>
                    </a:solidFill>
                  </a:tcPr>
                </a:tc>
                <a:tc>
                  <a:txBody>
                    <a:bodyPr/>
                    <a:lstStyle/>
                    <a:p>
                      <a:pPr indent="0" lvl="0" marL="0" marR="0" rtl="0" algn="ctr">
                        <a:lnSpc>
                          <a:spcPct val="107000"/>
                        </a:lnSpc>
                        <a:spcBef>
                          <a:spcPts val="0"/>
                        </a:spcBef>
                        <a:spcAft>
                          <a:spcPts val="0"/>
                        </a:spcAft>
                        <a:buNone/>
                      </a:pPr>
                      <a:r>
                        <a:rPr b="1" lang="en" sz="1000" u="none" cap="none" strike="noStrike">
                          <a:solidFill>
                            <a:srgbClr val="030505"/>
                          </a:solidFill>
                          <a:latin typeface="Roboto Slab"/>
                          <a:ea typeface="Roboto Slab"/>
                          <a:cs typeface="Roboto Slab"/>
                          <a:sym typeface="Roboto Slab"/>
                        </a:rPr>
                        <a:t>Email</a:t>
                      </a:r>
                      <a:endParaRPr/>
                    </a:p>
                  </a:txBody>
                  <a:tcPr marT="0" marB="0" marR="14600" marL="14600" anchor="ctr">
                    <a:solidFill>
                      <a:schemeClr val="dk1"/>
                    </a:solidFill>
                  </a:tcPr>
                </a:tc>
              </a:tr>
              <a:tr h="622000">
                <a:tc>
                  <a:txBody>
                    <a:bodyPr/>
                    <a:lstStyle/>
                    <a:p>
                      <a:pPr indent="0" lvl="0" marL="0" marR="0" rtl="0" algn="ctr">
                        <a:lnSpc>
                          <a:spcPct val="107000"/>
                        </a:lnSpc>
                        <a:spcBef>
                          <a:spcPts val="0"/>
                        </a:spcBef>
                        <a:spcAft>
                          <a:spcPts val="0"/>
                        </a:spcAft>
                        <a:buNone/>
                      </a:pPr>
                      <a:r>
                        <a:rPr b="1" lang="en" sz="900" u="none" cap="none" strike="noStrike">
                          <a:latin typeface="Open Sans"/>
                          <a:ea typeface="Open Sans"/>
                          <a:cs typeface="Open Sans"/>
                          <a:sym typeface="Open Sans"/>
                        </a:rPr>
                        <a:t>A</a:t>
                      </a:r>
                      <a:endParaRPr/>
                    </a:p>
                  </a:txBody>
                  <a:tcPr marT="0" marB="0" marR="14600" marL="1460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Jessica Boken</a:t>
                      </a:r>
                      <a:endParaRPr sz="900" u="none" cap="none" strike="noStrike">
                        <a:latin typeface="Open Sans"/>
                        <a:ea typeface="Open Sans"/>
                        <a:cs typeface="Open Sans"/>
                        <a:sym typeface="Open Sans"/>
                      </a:endParaRPr>
                    </a:p>
                  </a:txBody>
                  <a:tcPr marT="0" marB="0" marR="14600" marL="1460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President</a:t>
                      </a:r>
                      <a:endParaRPr/>
                    </a:p>
                  </a:txBody>
                  <a:tcPr marT="0" marB="0" marR="14600" marL="1460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Owner</a:t>
                      </a:r>
                      <a:endParaRPr/>
                    </a:p>
                  </a:txBody>
                  <a:tcPr marT="0" marB="0" marR="14600" marL="1460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Project Milestones &amp;</a:t>
                      </a:r>
                      <a:endParaRPr/>
                    </a:p>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Financial Milestones</a:t>
                      </a:r>
                      <a:endParaRPr/>
                    </a:p>
                  </a:txBody>
                  <a:tcPr marT="0" marB="0" marR="14600" marL="1460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Video Conference meetings, email</a:t>
                      </a:r>
                      <a:endParaRPr/>
                    </a:p>
                  </a:txBody>
                  <a:tcPr marT="0" marB="0" marR="14600" marL="1460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Quarterly board meeting</a:t>
                      </a:r>
                      <a:endParaRPr/>
                    </a:p>
                  </a:txBody>
                  <a:tcPr marT="0" marB="0" marR="14600" marL="1460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jboken@desiredsolutions.com</a:t>
                      </a:r>
                      <a:endParaRPr/>
                    </a:p>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 </a:t>
                      </a:r>
                      <a:endParaRPr/>
                    </a:p>
                  </a:txBody>
                  <a:tcPr marT="0" marB="0" marR="14600" marL="14600" anchor="ctr"/>
                </a:tc>
              </a:tr>
              <a:tr h="622000">
                <a:tc>
                  <a:txBody>
                    <a:bodyPr/>
                    <a:lstStyle/>
                    <a:p>
                      <a:pPr indent="0" lvl="0" marL="0" marR="0" rtl="0" algn="ctr">
                        <a:lnSpc>
                          <a:spcPct val="107000"/>
                        </a:lnSpc>
                        <a:spcBef>
                          <a:spcPts val="0"/>
                        </a:spcBef>
                        <a:spcAft>
                          <a:spcPts val="0"/>
                        </a:spcAft>
                        <a:buNone/>
                      </a:pPr>
                      <a:r>
                        <a:rPr b="1" lang="en" sz="900" u="none" cap="none" strike="noStrike">
                          <a:latin typeface="Open Sans"/>
                          <a:ea typeface="Open Sans"/>
                          <a:cs typeface="Open Sans"/>
                          <a:sym typeface="Open Sans"/>
                        </a:rPr>
                        <a:t>B</a:t>
                      </a:r>
                      <a:endParaRPr/>
                    </a:p>
                  </a:txBody>
                  <a:tcPr marT="0" marB="0" marR="14600" marL="1460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Sandeep Thakur</a:t>
                      </a:r>
                      <a:endParaRPr/>
                    </a:p>
                  </a:txBody>
                  <a:tcPr marT="0" marB="0" marR="14600" marL="1460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Vice President</a:t>
                      </a:r>
                      <a:endParaRPr/>
                    </a:p>
                  </a:txBody>
                  <a:tcPr marT="0" marB="0" marR="14600" marL="1460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Product Reviewer &amp; User</a:t>
                      </a:r>
                      <a:endParaRPr/>
                    </a:p>
                  </a:txBody>
                  <a:tcPr marT="0" marB="0" marR="14600" marL="1460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Project Milestones &amp;</a:t>
                      </a:r>
                      <a:endParaRPr/>
                    </a:p>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Issues</a:t>
                      </a:r>
                      <a:endParaRPr/>
                    </a:p>
                  </a:txBody>
                  <a:tcPr marT="0" marB="0" marR="14600" marL="1460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Video Conference meetings, email</a:t>
                      </a:r>
                      <a:endParaRPr/>
                    </a:p>
                  </a:txBody>
                  <a:tcPr marT="0" marB="0" marR="14600" marL="1460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Quarterly board meeting</a:t>
                      </a:r>
                      <a:endParaRPr/>
                    </a:p>
                  </a:txBody>
                  <a:tcPr marT="0" marB="0" marR="14600" marL="1460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sthakur@desiredsolutions.com</a:t>
                      </a:r>
                      <a:endParaRPr/>
                    </a:p>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 </a:t>
                      </a:r>
                      <a:endParaRPr/>
                    </a:p>
                  </a:txBody>
                  <a:tcPr marT="0" marB="0" marR="14600" marL="14600" anchor="ctr"/>
                </a:tc>
              </a:tr>
              <a:tr h="622000">
                <a:tc>
                  <a:txBody>
                    <a:bodyPr/>
                    <a:lstStyle/>
                    <a:p>
                      <a:pPr indent="0" lvl="0" marL="0" marR="0" rtl="0" algn="ctr">
                        <a:lnSpc>
                          <a:spcPct val="107000"/>
                        </a:lnSpc>
                        <a:spcBef>
                          <a:spcPts val="0"/>
                        </a:spcBef>
                        <a:spcAft>
                          <a:spcPts val="0"/>
                        </a:spcAft>
                        <a:buNone/>
                      </a:pPr>
                      <a:r>
                        <a:rPr b="1" lang="en" sz="900" u="none" cap="none" strike="noStrike">
                          <a:latin typeface="Open Sans"/>
                          <a:ea typeface="Open Sans"/>
                          <a:cs typeface="Open Sans"/>
                          <a:sym typeface="Open Sans"/>
                        </a:rPr>
                        <a:t>C</a:t>
                      </a:r>
                      <a:endParaRPr/>
                    </a:p>
                  </a:txBody>
                  <a:tcPr marT="0" marB="0" marR="14600" marL="1460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Gloria Vergera</a:t>
                      </a:r>
                      <a:endParaRPr/>
                    </a:p>
                  </a:txBody>
                  <a:tcPr marT="0" marB="0" marR="14600" marL="1460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CEO</a:t>
                      </a:r>
                      <a:endParaRPr/>
                    </a:p>
                  </a:txBody>
                  <a:tcPr marT="0" marB="0" marR="14600" marL="1460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Product Reviewer &amp; User</a:t>
                      </a:r>
                      <a:endParaRPr/>
                    </a:p>
                  </a:txBody>
                  <a:tcPr marT="0" marB="0" marR="14600" marL="1460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Project Milestones</a:t>
                      </a:r>
                      <a:endParaRPr/>
                    </a:p>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Issues</a:t>
                      </a:r>
                      <a:endParaRPr/>
                    </a:p>
                  </a:txBody>
                  <a:tcPr marT="0" marB="0" marR="14600" marL="1460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Video Conference meetings, email</a:t>
                      </a:r>
                      <a:endParaRPr/>
                    </a:p>
                  </a:txBody>
                  <a:tcPr marT="0" marB="0" marR="14600" marL="1460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Quarterly board meeting</a:t>
                      </a:r>
                      <a:endParaRPr/>
                    </a:p>
                  </a:txBody>
                  <a:tcPr marT="0" marB="0" marR="14600" marL="1460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gvergera@desiredsolutions.com</a:t>
                      </a:r>
                      <a:endParaRPr/>
                    </a:p>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 </a:t>
                      </a:r>
                      <a:endParaRPr/>
                    </a:p>
                  </a:txBody>
                  <a:tcPr marT="0" marB="0" marR="14600" marL="14600" anchor="ctr"/>
                </a:tc>
              </a:tr>
              <a:tr h="622000">
                <a:tc>
                  <a:txBody>
                    <a:bodyPr/>
                    <a:lstStyle/>
                    <a:p>
                      <a:pPr indent="0" lvl="0" marL="0" marR="0" rtl="0" algn="ctr">
                        <a:lnSpc>
                          <a:spcPct val="107000"/>
                        </a:lnSpc>
                        <a:spcBef>
                          <a:spcPts val="0"/>
                        </a:spcBef>
                        <a:spcAft>
                          <a:spcPts val="0"/>
                        </a:spcAft>
                        <a:buNone/>
                      </a:pPr>
                      <a:r>
                        <a:rPr b="1" lang="en" sz="900" u="none" cap="none" strike="noStrike">
                          <a:latin typeface="Open Sans"/>
                          <a:ea typeface="Open Sans"/>
                          <a:cs typeface="Open Sans"/>
                          <a:sym typeface="Open Sans"/>
                        </a:rPr>
                        <a:t>D</a:t>
                      </a:r>
                      <a:endParaRPr/>
                    </a:p>
                  </a:txBody>
                  <a:tcPr marT="0" marB="0" marR="14600" marL="1460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Nisha Rajesh</a:t>
                      </a:r>
                      <a:endParaRPr/>
                    </a:p>
                  </a:txBody>
                  <a:tcPr marT="0" marB="0" marR="14600" marL="1460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Project Manager</a:t>
                      </a:r>
                      <a:endParaRPr/>
                    </a:p>
                  </a:txBody>
                  <a:tcPr marT="0" marB="0" marR="14600" marL="1460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Project Team</a:t>
                      </a:r>
                      <a:endParaRPr/>
                    </a:p>
                  </a:txBody>
                  <a:tcPr marT="0" marB="0" marR="14600" marL="1460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Project lead meetings, client meetings, Change Report meetings, &amp; escalation meetings</a:t>
                      </a:r>
                      <a:endParaRPr/>
                    </a:p>
                  </a:txBody>
                  <a:tcPr marT="0" marB="0" marR="14600" marL="1460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Video Conference meetings, email, phone</a:t>
                      </a:r>
                      <a:endParaRPr/>
                    </a:p>
                  </a:txBody>
                  <a:tcPr marT="0" marB="0" marR="14600" marL="1460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Daily during business hours</a:t>
                      </a:r>
                      <a:endParaRPr/>
                    </a:p>
                  </a:txBody>
                  <a:tcPr marT="0" marB="0" marR="14600" marL="14600" anchor="ctr"/>
                </a:tc>
                <a:tc>
                  <a:txBody>
                    <a:bodyPr/>
                    <a:lstStyle/>
                    <a:p>
                      <a:pPr indent="0" lvl="0" marL="0" marR="0" rtl="0" algn="ctr">
                        <a:lnSpc>
                          <a:spcPct val="107000"/>
                        </a:lnSpc>
                        <a:spcBef>
                          <a:spcPts val="0"/>
                        </a:spcBef>
                        <a:spcAft>
                          <a:spcPts val="0"/>
                        </a:spcAft>
                        <a:buNone/>
                      </a:pPr>
                      <a:r>
                        <a:t/>
                      </a:r>
                      <a:endParaRPr sz="900" u="none" cap="none" strike="noStrike">
                        <a:latin typeface="Open Sans"/>
                        <a:ea typeface="Open Sans"/>
                        <a:cs typeface="Open Sans"/>
                        <a:sym typeface="Open Sans"/>
                      </a:endParaRPr>
                    </a:p>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nrajesh@desiredsolutions.com</a:t>
                      </a:r>
                      <a:endParaRPr/>
                    </a:p>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 </a:t>
                      </a:r>
                      <a:endParaRPr/>
                    </a:p>
                  </a:txBody>
                  <a:tcPr marT="0" marB="0" marR="14600" marL="14600" anchor="ctr"/>
                </a:tc>
              </a:tr>
              <a:tr h="622000">
                <a:tc>
                  <a:txBody>
                    <a:bodyPr/>
                    <a:lstStyle/>
                    <a:p>
                      <a:pPr indent="0" lvl="0" marL="0" marR="0" rtl="0" algn="ctr">
                        <a:lnSpc>
                          <a:spcPct val="107000"/>
                        </a:lnSpc>
                        <a:spcBef>
                          <a:spcPts val="0"/>
                        </a:spcBef>
                        <a:spcAft>
                          <a:spcPts val="0"/>
                        </a:spcAft>
                        <a:buNone/>
                      </a:pPr>
                      <a:r>
                        <a:rPr b="1" lang="en" sz="900" u="none" cap="none" strike="noStrike">
                          <a:latin typeface="Open Sans"/>
                          <a:ea typeface="Open Sans"/>
                          <a:cs typeface="Open Sans"/>
                          <a:sym typeface="Open Sans"/>
                        </a:rPr>
                        <a:t>E</a:t>
                      </a:r>
                      <a:endParaRPr/>
                    </a:p>
                  </a:txBody>
                  <a:tcPr marT="0" marB="0" marR="14600" marL="1460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James Chen</a:t>
                      </a:r>
                      <a:endParaRPr/>
                    </a:p>
                  </a:txBody>
                  <a:tcPr marT="0" marB="0" marR="14600" marL="1460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Project Manager</a:t>
                      </a:r>
                      <a:endParaRPr/>
                    </a:p>
                  </a:txBody>
                  <a:tcPr marT="0" marB="0" marR="14600" marL="1460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Project Team</a:t>
                      </a:r>
                      <a:endParaRPr/>
                    </a:p>
                  </a:txBody>
                  <a:tcPr marT="0" marB="0" marR="14600" marL="1460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Project lead meetings, client meetings, Change Report meetings, &amp; escalation meetings</a:t>
                      </a:r>
                      <a:endParaRPr/>
                    </a:p>
                  </a:txBody>
                  <a:tcPr marT="0" marB="0" marR="14600" marL="1460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Video Conference meetings, email, phone</a:t>
                      </a:r>
                      <a:endParaRPr/>
                    </a:p>
                  </a:txBody>
                  <a:tcPr marT="0" marB="0" marR="14600" marL="1460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Daily during business hours</a:t>
                      </a:r>
                      <a:endParaRPr/>
                    </a:p>
                  </a:txBody>
                  <a:tcPr marT="0" marB="0" marR="14600" marL="14600" anchor="ctr"/>
                </a:tc>
                <a:tc>
                  <a:txBody>
                    <a:bodyPr/>
                    <a:lstStyle/>
                    <a:p>
                      <a:pPr indent="0" lvl="0" marL="0" marR="0" rtl="0" algn="ctr">
                        <a:lnSpc>
                          <a:spcPct val="107000"/>
                        </a:lnSpc>
                        <a:spcBef>
                          <a:spcPts val="0"/>
                        </a:spcBef>
                        <a:spcAft>
                          <a:spcPts val="0"/>
                        </a:spcAft>
                        <a:buNone/>
                      </a:pPr>
                      <a:r>
                        <a:t/>
                      </a:r>
                      <a:endParaRPr sz="900" u="none" cap="none" strike="noStrike">
                        <a:latin typeface="Open Sans"/>
                        <a:ea typeface="Open Sans"/>
                        <a:cs typeface="Open Sans"/>
                        <a:sym typeface="Open Sans"/>
                      </a:endParaRPr>
                    </a:p>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jchen@desiredsolutions.com</a:t>
                      </a:r>
                      <a:endParaRPr/>
                    </a:p>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 </a:t>
                      </a:r>
                      <a:endParaRPr/>
                    </a:p>
                  </a:txBody>
                  <a:tcPr marT="0" marB="0" marR="14600" marL="14600" anchor="ctr"/>
                </a:tc>
              </a:tr>
              <a:tr h="622000">
                <a:tc>
                  <a:txBody>
                    <a:bodyPr/>
                    <a:lstStyle/>
                    <a:p>
                      <a:pPr indent="0" lvl="0" marL="0" marR="0" rtl="0" algn="ctr">
                        <a:lnSpc>
                          <a:spcPct val="107000"/>
                        </a:lnSpc>
                        <a:spcBef>
                          <a:spcPts val="0"/>
                        </a:spcBef>
                        <a:spcAft>
                          <a:spcPts val="0"/>
                        </a:spcAft>
                        <a:buNone/>
                      </a:pPr>
                      <a:r>
                        <a:rPr b="1" lang="en" sz="900" u="none" cap="none" strike="noStrike">
                          <a:latin typeface="Open Sans"/>
                          <a:ea typeface="Open Sans"/>
                          <a:cs typeface="Open Sans"/>
                          <a:sym typeface="Open Sans"/>
                        </a:rPr>
                        <a:t>F</a:t>
                      </a:r>
                      <a:endParaRPr/>
                    </a:p>
                  </a:txBody>
                  <a:tcPr marT="0" marB="0" marR="14600" marL="1460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Shweta Rakesh Sahalot</a:t>
                      </a:r>
                      <a:endParaRPr/>
                    </a:p>
                  </a:txBody>
                  <a:tcPr marT="0" marB="0" marR="14600" marL="1460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Project Manager</a:t>
                      </a:r>
                      <a:endParaRPr/>
                    </a:p>
                  </a:txBody>
                  <a:tcPr marT="0" marB="0" marR="14600" marL="1460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Project Team</a:t>
                      </a:r>
                      <a:endParaRPr/>
                    </a:p>
                  </a:txBody>
                  <a:tcPr marT="0" marB="0" marR="14600" marL="1460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Project lead meetings, client meetings, Change Report meetings, &amp; escalation meetings</a:t>
                      </a:r>
                      <a:endParaRPr/>
                    </a:p>
                  </a:txBody>
                  <a:tcPr marT="0" marB="0" marR="14600" marL="1460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Video Conference meetings, email, phone</a:t>
                      </a:r>
                      <a:endParaRPr/>
                    </a:p>
                  </a:txBody>
                  <a:tcPr marT="0" marB="0" marR="14600" marL="1460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Daily during business hours</a:t>
                      </a:r>
                      <a:endParaRPr/>
                    </a:p>
                  </a:txBody>
                  <a:tcPr marT="0" marB="0" marR="14600" marL="14600" anchor="ctr"/>
                </a:tc>
                <a:tc>
                  <a:txBody>
                    <a:bodyPr/>
                    <a:lstStyle/>
                    <a:p>
                      <a:pPr indent="0" lvl="0" marL="0" marR="0" rtl="0" algn="ctr">
                        <a:lnSpc>
                          <a:spcPct val="107000"/>
                        </a:lnSpc>
                        <a:spcBef>
                          <a:spcPts val="0"/>
                        </a:spcBef>
                        <a:spcAft>
                          <a:spcPts val="0"/>
                        </a:spcAft>
                        <a:buNone/>
                      </a:pPr>
                      <a:r>
                        <a:t/>
                      </a:r>
                      <a:endParaRPr sz="900" u="none" cap="none" strike="noStrike">
                        <a:latin typeface="Open Sans"/>
                        <a:ea typeface="Open Sans"/>
                        <a:cs typeface="Open Sans"/>
                        <a:sym typeface="Open Sans"/>
                      </a:endParaRPr>
                    </a:p>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ssahalot@desiredsolutions.com</a:t>
                      </a:r>
                      <a:endParaRPr/>
                    </a:p>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 </a:t>
                      </a:r>
                      <a:endParaRPr/>
                    </a:p>
                  </a:txBody>
                  <a:tcPr marT="0" marB="0" marR="14600" marL="14600" anchor="ctr"/>
                </a:tc>
              </a:tr>
              <a:tr h="622000">
                <a:tc>
                  <a:txBody>
                    <a:bodyPr/>
                    <a:lstStyle/>
                    <a:p>
                      <a:pPr indent="0" lvl="0" marL="0" marR="0" rtl="0" algn="ctr">
                        <a:lnSpc>
                          <a:spcPct val="107000"/>
                        </a:lnSpc>
                        <a:spcBef>
                          <a:spcPts val="0"/>
                        </a:spcBef>
                        <a:spcAft>
                          <a:spcPts val="0"/>
                        </a:spcAft>
                        <a:buNone/>
                      </a:pPr>
                      <a:r>
                        <a:rPr b="1" lang="en" sz="900" u="none" cap="none" strike="noStrike">
                          <a:latin typeface="Open Sans"/>
                          <a:ea typeface="Open Sans"/>
                          <a:cs typeface="Open Sans"/>
                          <a:sym typeface="Open Sans"/>
                        </a:rPr>
                        <a:t>G</a:t>
                      </a:r>
                      <a:endParaRPr/>
                    </a:p>
                  </a:txBody>
                  <a:tcPr marT="0" marB="0" marR="14600" marL="1460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Cliare Dumphy</a:t>
                      </a:r>
                      <a:endParaRPr/>
                    </a:p>
                  </a:txBody>
                  <a:tcPr marT="0" marB="0" marR="14600" marL="1460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Requirements Lead</a:t>
                      </a:r>
                      <a:endParaRPr/>
                    </a:p>
                  </a:txBody>
                  <a:tcPr marT="0" marB="0" marR="14600" marL="1460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Project Team</a:t>
                      </a:r>
                      <a:endParaRPr/>
                    </a:p>
                  </a:txBody>
                  <a:tcPr marT="0" marB="0" marR="14600" marL="1460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Daily stand up, project lead meetings, client interviews, &amp; client meetings</a:t>
                      </a:r>
                      <a:endParaRPr/>
                    </a:p>
                  </a:txBody>
                  <a:tcPr marT="0" marB="0" marR="14600" marL="1460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Video Conference meetings, email, phone</a:t>
                      </a:r>
                      <a:endParaRPr/>
                    </a:p>
                  </a:txBody>
                  <a:tcPr marT="0" marB="0" marR="14600" marL="1460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Daily during business hours</a:t>
                      </a:r>
                      <a:endParaRPr/>
                    </a:p>
                  </a:txBody>
                  <a:tcPr marT="0" marB="0" marR="14600" marL="14600" anchor="ctr"/>
                </a:tc>
                <a:tc>
                  <a:txBody>
                    <a:bodyPr/>
                    <a:lstStyle/>
                    <a:p>
                      <a:pPr indent="0" lvl="0" marL="0" marR="0" rtl="0" algn="ctr">
                        <a:lnSpc>
                          <a:spcPct val="107000"/>
                        </a:lnSpc>
                        <a:spcBef>
                          <a:spcPts val="0"/>
                        </a:spcBef>
                        <a:spcAft>
                          <a:spcPts val="0"/>
                        </a:spcAft>
                        <a:buNone/>
                      </a:pPr>
                      <a:r>
                        <a:t/>
                      </a:r>
                      <a:endParaRPr sz="900" u="none" cap="none" strike="noStrike">
                        <a:latin typeface="Open Sans"/>
                        <a:ea typeface="Open Sans"/>
                        <a:cs typeface="Open Sans"/>
                        <a:sym typeface="Open Sans"/>
                      </a:endParaRPr>
                    </a:p>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cdumphy@desiredsolutions.com</a:t>
                      </a:r>
                      <a:endParaRPr/>
                    </a:p>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 </a:t>
                      </a:r>
                      <a:endParaRPr/>
                    </a:p>
                  </a:txBody>
                  <a:tcPr marT="0" marB="0" marR="14600" marL="14600" anchor="ct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graphicFrame>
        <p:nvGraphicFramePr>
          <p:cNvPr id="386" name="Google Shape;386;p47"/>
          <p:cNvGraphicFramePr/>
          <p:nvPr/>
        </p:nvGraphicFramePr>
        <p:xfrm>
          <a:off x="242046" y="117101"/>
          <a:ext cx="3000000" cy="3000000"/>
        </p:xfrm>
        <a:graphic>
          <a:graphicData uri="http://schemas.openxmlformats.org/drawingml/2006/table">
            <a:tbl>
              <a:tblPr bandRow="1">
                <a:noFill/>
                <a:tableStyleId>{7F4497D6-358C-4F00-B50F-264238DE8825}</a:tableStyleId>
              </a:tblPr>
              <a:tblGrid>
                <a:gridCol w="418500"/>
                <a:gridCol w="837000"/>
                <a:gridCol w="1046250"/>
                <a:gridCol w="1255500"/>
                <a:gridCol w="1464750"/>
                <a:gridCol w="767250"/>
                <a:gridCol w="906750"/>
                <a:gridCol w="1883250"/>
              </a:tblGrid>
              <a:tr h="494750">
                <a:tc>
                  <a:txBody>
                    <a:bodyPr/>
                    <a:lstStyle/>
                    <a:p>
                      <a:pPr indent="0" lvl="0" marL="0" marR="0" rtl="0" algn="ctr">
                        <a:lnSpc>
                          <a:spcPct val="107000"/>
                        </a:lnSpc>
                        <a:spcBef>
                          <a:spcPts val="0"/>
                        </a:spcBef>
                        <a:spcAft>
                          <a:spcPts val="0"/>
                        </a:spcAft>
                        <a:buNone/>
                      </a:pPr>
                      <a:r>
                        <a:rPr b="1" lang="en" sz="1000" u="none" cap="none" strike="noStrike">
                          <a:latin typeface="Roboto Slab"/>
                          <a:ea typeface="Roboto Slab"/>
                          <a:cs typeface="Roboto Slab"/>
                          <a:sym typeface="Roboto Slab"/>
                        </a:rPr>
                        <a:t>ID</a:t>
                      </a:r>
                      <a:endParaRPr/>
                    </a:p>
                  </a:txBody>
                  <a:tcPr marT="0" marB="0" marR="31275" marL="31275" anchor="ctr">
                    <a:solidFill>
                      <a:schemeClr val="dk1"/>
                    </a:solidFill>
                  </a:tcPr>
                </a:tc>
                <a:tc>
                  <a:txBody>
                    <a:bodyPr/>
                    <a:lstStyle/>
                    <a:p>
                      <a:pPr indent="0" lvl="0" marL="0" marR="0" rtl="0" algn="ctr">
                        <a:lnSpc>
                          <a:spcPct val="107000"/>
                        </a:lnSpc>
                        <a:spcBef>
                          <a:spcPts val="0"/>
                        </a:spcBef>
                        <a:spcAft>
                          <a:spcPts val="0"/>
                        </a:spcAft>
                        <a:buNone/>
                      </a:pPr>
                      <a:r>
                        <a:rPr b="1" lang="en" sz="1000" u="none" cap="none" strike="noStrike">
                          <a:latin typeface="Roboto Slab"/>
                          <a:ea typeface="Roboto Slab"/>
                          <a:cs typeface="Roboto Slab"/>
                          <a:sym typeface="Roboto Slab"/>
                        </a:rPr>
                        <a:t>Name</a:t>
                      </a:r>
                      <a:endParaRPr/>
                    </a:p>
                  </a:txBody>
                  <a:tcPr marT="0" marB="0" marR="31275" marL="31275" anchor="ctr">
                    <a:solidFill>
                      <a:schemeClr val="dk1"/>
                    </a:solidFill>
                  </a:tcPr>
                </a:tc>
                <a:tc>
                  <a:txBody>
                    <a:bodyPr/>
                    <a:lstStyle/>
                    <a:p>
                      <a:pPr indent="0" lvl="0" marL="0" marR="0" rtl="0" algn="ctr">
                        <a:lnSpc>
                          <a:spcPct val="107000"/>
                        </a:lnSpc>
                        <a:spcBef>
                          <a:spcPts val="0"/>
                        </a:spcBef>
                        <a:spcAft>
                          <a:spcPts val="0"/>
                        </a:spcAft>
                        <a:buNone/>
                      </a:pPr>
                      <a:r>
                        <a:rPr b="1" lang="en" sz="1000" u="none" cap="none" strike="noStrike">
                          <a:latin typeface="Roboto Slab"/>
                          <a:ea typeface="Roboto Slab"/>
                          <a:cs typeface="Roboto Slab"/>
                          <a:sym typeface="Roboto Slab"/>
                        </a:rPr>
                        <a:t>Position</a:t>
                      </a:r>
                      <a:endParaRPr/>
                    </a:p>
                  </a:txBody>
                  <a:tcPr marT="0" marB="0" marR="31275" marL="31275" anchor="ctr">
                    <a:solidFill>
                      <a:schemeClr val="dk1"/>
                    </a:solidFill>
                  </a:tcPr>
                </a:tc>
                <a:tc>
                  <a:txBody>
                    <a:bodyPr/>
                    <a:lstStyle/>
                    <a:p>
                      <a:pPr indent="0" lvl="0" marL="0" marR="0" rtl="0" algn="ctr">
                        <a:lnSpc>
                          <a:spcPct val="107000"/>
                        </a:lnSpc>
                        <a:spcBef>
                          <a:spcPts val="0"/>
                        </a:spcBef>
                        <a:spcAft>
                          <a:spcPts val="0"/>
                        </a:spcAft>
                        <a:buNone/>
                      </a:pPr>
                      <a:r>
                        <a:rPr b="1" lang="en" sz="1000" u="none" cap="none" strike="noStrike">
                          <a:latin typeface="Roboto Slab"/>
                          <a:ea typeface="Roboto Slab"/>
                          <a:cs typeface="Roboto Slab"/>
                          <a:sym typeface="Roboto Slab"/>
                        </a:rPr>
                        <a:t>Power and Interest</a:t>
                      </a:r>
                      <a:endParaRPr/>
                    </a:p>
                  </a:txBody>
                  <a:tcPr marT="0" marB="0" marR="31275" marL="31275" anchor="ctr">
                    <a:solidFill>
                      <a:schemeClr val="dk1"/>
                    </a:solidFill>
                  </a:tcPr>
                </a:tc>
                <a:tc>
                  <a:txBody>
                    <a:bodyPr/>
                    <a:lstStyle/>
                    <a:p>
                      <a:pPr indent="0" lvl="0" marL="0" marR="0" rtl="0" algn="ctr">
                        <a:lnSpc>
                          <a:spcPct val="107000"/>
                        </a:lnSpc>
                        <a:spcBef>
                          <a:spcPts val="0"/>
                        </a:spcBef>
                        <a:spcAft>
                          <a:spcPts val="0"/>
                        </a:spcAft>
                        <a:buNone/>
                      </a:pPr>
                      <a:r>
                        <a:rPr b="1" lang="en" sz="1000" u="none" cap="none" strike="noStrike">
                          <a:latin typeface="Roboto Slab"/>
                          <a:ea typeface="Roboto Slab"/>
                          <a:cs typeface="Roboto Slab"/>
                          <a:sym typeface="Roboto Slab"/>
                        </a:rPr>
                        <a:t>Communications</a:t>
                      </a:r>
                      <a:endParaRPr/>
                    </a:p>
                  </a:txBody>
                  <a:tcPr marT="0" marB="0" marR="31275" marL="31275" anchor="ctr">
                    <a:solidFill>
                      <a:schemeClr val="dk1"/>
                    </a:solidFill>
                  </a:tcPr>
                </a:tc>
                <a:tc>
                  <a:txBody>
                    <a:bodyPr/>
                    <a:lstStyle/>
                    <a:p>
                      <a:pPr indent="0" lvl="0" marL="0" marR="0" rtl="0" algn="ctr">
                        <a:lnSpc>
                          <a:spcPct val="107000"/>
                        </a:lnSpc>
                        <a:spcBef>
                          <a:spcPts val="0"/>
                        </a:spcBef>
                        <a:spcAft>
                          <a:spcPts val="0"/>
                        </a:spcAft>
                        <a:buNone/>
                      </a:pPr>
                      <a:r>
                        <a:rPr b="1" lang="en" sz="1000" u="none" cap="none" strike="noStrike">
                          <a:latin typeface="Roboto Slab"/>
                          <a:ea typeface="Roboto Slab"/>
                          <a:cs typeface="Roboto Slab"/>
                          <a:sym typeface="Roboto Slab"/>
                        </a:rPr>
                        <a:t>Method</a:t>
                      </a:r>
                      <a:endParaRPr/>
                    </a:p>
                  </a:txBody>
                  <a:tcPr marT="0" marB="0" marR="31275" marL="31275" anchor="ctr">
                    <a:solidFill>
                      <a:schemeClr val="dk1"/>
                    </a:solidFill>
                  </a:tcPr>
                </a:tc>
                <a:tc>
                  <a:txBody>
                    <a:bodyPr/>
                    <a:lstStyle/>
                    <a:p>
                      <a:pPr indent="0" lvl="0" marL="0" marR="0" rtl="0" algn="ctr">
                        <a:lnSpc>
                          <a:spcPct val="107000"/>
                        </a:lnSpc>
                        <a:spcBef>
                          <a:spcPts val="0"/>
                        </a:spcBef>
                        <a:spcAft>
                          <a:spcPts val="0"/>
                        </a:spcAft>
                        <a:buNone/>
                      </a:pPr>
                      <a:r>
                        <a:rPr b="1" lang="en" sz="1000" u="none" cap="none" strike="noStrike">
                          <a:latin typeface="Roboto Slab"/>
                          <a:ea typeface="Roboto Slab"/>
                          <a:cs typeface="Roboto Slab"/>
                          <a:sym typeface="Roboto Slab"/>
                        </a:rPr>
                        <a:t>Frequency</a:t>
                      </a:r>
                      <a:endParaRPr/>
                    </a:p>
                  </a:txBody>
                  <a:tcPr marT="0" marB="0" marR="31275" marL="31275" anchor="ctr">
                    <a:solidFill>
                      <a:schemeClr val="dk1"/>
                    </a:solidFill>
                  </a:tcPr>
                </a:tc>
                <a:tc>
                  <a:txBody>
                    <a:bodyPr/>
                    <a:lstStyle/>
                    <a:p>
                      <a:pPr indent="0" lvl="0" marL="0" marR="0" rtl="0" algn="ctr">
                        <a:lnSpc>
                          <a:spcPct val="107000"/>
                        </a:lnSpc>
                        <a:spcBef>
                          <a:spcPts val="0"/>
                        </a:spcBef>
                        <a:spcAft>
                          <a:spcPts val="0"/>
                        </a:spcAft>
                        <a:buNone/>
                      </a:pPr>
                      <a:r>
                        <a:rPr b="1" lang="en" sz="1000" u="none" cap="none" strike="noStrike">
                          <a:latin typeface="Roboto Slab"/>
                          <a:ea typeface="Roboto Slab"/>
                          <a:cs typeface="Roboto Slab"/>
                          <a:sym typeface="Roboto Slab"/>
                        </a:rPr>
                        <a:t>Email</a:t>
                      </a:r>
                      <a:endParaRPr/>
                    </a:p>
                  </a:txBody>
                  <a:tcPr marT="0" marB="0" marR="31275" marL="31275" anchor="ctr">
                    <a:solidFill>
                      <a:schemeClr val="dk1"/>
                    </a:solidFill>
                  </a:tcPr>
                </a:tc>
              </a:tr>
              <a:tr h="604525">
                <a:tc>
                  <a:txBody>
                    <a:bodyPr/>
                    <a:lstStyle/>
                    <a:p>
                      <a:pPr indent="0" lvl="0" marL="0" marR="0" rtl="0" algn="ctr">
                        <a:lnSpc>
                          <a:spcPct val="107000"/>
                        </a:lnSpc>
                        <a:spcBef>
                          <a:spcPts val="0"/>
                        </a:spcBef>
                        <a:spcAft>
                          <a:spcPts val="0"/>
                        </a:spcAft>
                        <a:buNone/>
                      </a:pPr>
                      <a:r>
                        <a:rPr b="1" lang="en" sz="900" u="none" cap="none" strike="noStrike">
                          <a:latin typeface="Open Sans"/>
                          <a:ea typeface="Open Sans"/>
                          <a:cs typeface="Open Sans"/>
                          <a:sym typeface="Open Sans"/>
                        </a:rPr>
                        <a:t>H</a:t>
                      </a:r>
                      <a:endParaRPr/>
                    </a:p>
                  </a:txBody>
                  <a:tcPr marT="0" marB="0" marR="31275" marL="3127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Jay Pritchet</a:t>
                      </a:r>
                      <a:endParaRPr sz="900" u="none" cap="none" strike="noStrike">
                        <a:latin typeface="Open Sans"/>
                        <a:ea typeface="Open Sans"/>
                        <a:cs typeface="Open Sans"/>
                        <a:sym typeface="Open Sans"/>
                      </a:endParaRPr>
                    </a:p>
                  </a:txBody>
                  <a:tcPr marT="0" marB="0" marR="31275" marL="3127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Design Lead</a:t>
                      </a:r>
                      <a:endParaRPr/>
                    </a:p>
                  </a:txBody>
                  <a:tcPr marT="0" marB="0" marR="31275" marL="3127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Project Team</a:t>
                      </a:r>
                      <a:endParaRPr/>
                    </a:p>
                  </a:txBody>
                  <a:tcPr marT="0" marB="0" marR="31275" marL="3127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Daily stand up &amp; project lead meetings</a:t>
                      </a:r>
                      <a:endParaRPr/>
                    </a:p>
                  </a:txBody>
                  <a:tcPr marT="0" marB="0" marR="31275" marL="3127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Video Conference meeting, email, phone</a:t>
                      </a:r>
                      <a:endParaRPr/>
                    </a:p>
                  </a:txBody>
                  <a:tcPr marT="0" marB="0" marR="31275" marL="3127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Daily during business hours</a:t>
                      </a:r>
                      <a:endParaRPr/>
                    </a:p>
                  </a:txBody>
                  <a:tcPr marT="0" marB="0" marR="31275" marL="3127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jpritchet@desiredsolutions.co</a:t>
                      </a:r>
                      <a:endParaRPr/>
                    </a:p>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 </a:t>
                      </a:r>
                      <a:endParaRPr/>
                    </a:p>
                  </a:txBody>
                  <a:tcPr marT="0" marB="0" marR="31275" marL="31275" anchor="ctr"/>
                </a:tc>
              </a:tr>
              <a:tr h="670050">
                <a:tc>
                  <a:txBody>
                    <a:bodyPr/>
                    <a:lstStyle/>
                    <a:p>
                      <a:pPr indent="0" lvl="0" marL="0" marR="0" rtl="0" algn="ctr">
                        <a:lnSpc>
                          <a:spcPct val="107000"/>
                        </a:lnSpc>
                        <a:spcBef>
                          <a:spcPts val="0"/>
                        </a:spcBef>
                        <a:spcAft>
                          <a:spcPts val="0"/>
                        </a:spcAft>
                        <a:buNone/>
                      </a:pPr>
                      <a:r>
                        <a:rPr b="1" lang="en" sz="900" u="none" cap="none" strike="noStrike">
                          <a:latin typeface="Open Sans"/>
                          <a:ea typeface="Open Sans"/>
                          <a:cs typeface="Open Sans"/>
                          <a:sym typeface="Open Sans"/>
                        </a:rPr>
                        <a:t>I</a:t>
                      </a:r>
                      <a:endParaRPr/>
                    </a:p>
                  </a:txBody>
                  <a:tcPr marT="0" marB="0" marR="31275" marL="3127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Jon Sharpe</a:t>
                      </a:r>
                      <a:endParaRPr/>
                    </a:p>
                  </a:txBody>
                  <a:tcPr marT="0" marB="0" marR="31275" marL="3127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Development Lead</a:t>
                      </a:r>
                      <a:endParaRPr/>
                    </a:p>
                  </a:txBody>
                  <a:tcPr marT="0" marB="0" marR="31275" marL="3127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Project Team</a:t>
                      </a:r>
                      <a:endParaRPr/>
                    </a:p>
                  </a:txBody>
                  <a:tcPr marT="0" marB="0" marR="31275" marL="3127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Daily stand up, project lead meetings &amp;, technical discussions</a:t>
                      </a:r>
                      <a:endParaRPr/>
                    </a:p>
                  </a:txBody>
                  <a:tcPr marT="0" marB="0" marR="31275" marL="3127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Video Conference meetings, email, phone</a:t>
                      </a:r>
                      <a:endParaRPr/>
                    </a:p>
                  </a:txBody>
                  <a:tcPr marT="0" marB="0" marR="31275" marL="3127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Daily during business hours</a:t>
                      </a:r>
                      <a:endParaRPr/>
                    </a:p>
                  </a:txBody>
                  <a:tcPr marT="0" marB="0" marR="31275" marL="3127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jsharpe@desiredsolutions.co</a:t>
                      </a:r>
                      <a:endParaRPr/>
                    </a:p>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 </a:t>
                      </a:r>
                      <a:endParaRPr/>
                    </a:p>
                  </a:txBody>
                  <a:tcPr marT="0" marB="0" marR="31275" marL="31275" anchor="ctr"/>
                </a:tc>
              </a:tr>
              <a:tr h="757525">
                <a:tc>
                  <a:txBody>
                    <a:bodyPr/>
                    <a:lstStyle/>
                    <a:p>
                      <a:pPr indent="0" lvl="0" marL="0" marR="0" rtl="0" algn="ctr">
                        <a:lnSpc>
                          <a:spcPct val="107000"/>
                        </a:lnSpc>
                        <a:spcBef>
                          <a:spcPts val="0"/>
                        </a:spcBef>
                        <a:spcAft>
                          <a:spcPts val="0"/>
                        </a:spcAft>
                        <a:buNone/>
                      </a:pPr>
                      <a:r>
                        <a:rPr b="1" lang="en" sz="900" u="none" cap="none" strike="noStrike">
                          <a:latin typeface="Open Sans"/>
                          <a:ea typeface="Open Sans"/>
                          <a:cs typeface="Open Sans"/>
                          <a:sym typeface="Open Sans"/>
                        </a:rPr>
                        <a:t>J</a:t>
                      </a:r>
                      <a:endParaRPr/>
                    </a:p>
                  </a:txBody>
                  <a:tcPr marT="0" marB="0" marR="31275" marL="3127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Grant Best</a:t>
                      </a:r>
                      <a:endParaRPr/>
                    </a:p>
                  </a:txBody>
                  <a:tcPr marT="0" marB="0" marR="31275" marL="3127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Testing Lead</a:t>
                      </a:r>
                      <a:endParaRPr/>
                    </a:p>
                  </a:txBody>
                  <a:tcPr marT="0" marB="0" marR="31275" marL="3127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Project Team</a:t>
                      </a:r>
                      <a:endParaRPr/>
                    </a:p>
                  </a:txBody>
                  <a:tcPr marT="0" marB="0" marR="31275" marL="3127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Daily stand up, project lead meetings, deployment meetings, &amp; requirements refining session</a:t>
                      </a:r>
                      <a:endParaRPr/>
                    </a:p>
                  </a:txBody>
                  <a:tcPr marT="0" marB="0" marR="31275" marL="3127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Video Conference meetings, email, phone</a:t>
                      </a:r>
                      <a:endParaRPr/>
                    </a:p>
                  </a:txBody>
                  <a:tcPr marT="0" marB="0" marR="31275" marL="3127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Daily during business hours</a:t>
                      </a:r>
                      <a:endParaRPr/>
                    </a:p>
                  </a:txBody>
                  <a:tcPr marT="0" marB="0" marR="31275" marL="3127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gbest@desiredsolutions.co</a:t>
                      </a:r>
                      <a:endParaRPr/>
                    </a:p>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 </a:t>
                      </a:r>
                      <a:endParaRPr/>
                    </a:p>
                  </a:txBody>
                  <a:tcPr marT="0" marB="0" marR="31275" marL="31275" anchor="ctr"/>
                </a:tc>
              </a:tr>
              <a:tr h="604525">
                <a:tc>
                  <a:txBody>
                    <a:bodyPr/>
                    <a:lstStyle/>
                    <a:p>
                      <a:pPr indent="0" lvl="0" marL="0" marR="0" rtl="0" algn="ctr">
                        <a:lnSpc>
                          <a:spcPct val="107000"/>
                        </a:lnSpc>
                        <a:spcBef>
                          <a:spcPts val="0"/>
                        </a:spcBef>
                        <a:spcAft>
                          <a:spcPts val="0"/>
                        </a:spcAft>
                        <a:buNone/>
                      </a:pPr>
                      <a:r>
                        <a:rPr b="1" lang="en" sz="900" u="none" cap="none" strike="noStrike">
                          <a:latin typeface="Open Sans"/>
                          <a:ea typeface="Open Sans"/>
                          <a:cs typeface="Open Sans"/>
                          <a:sym typeface="Open Sans"/>
                        </a:rPr>
                        <a:t>K</a:t>
                      </a:r>
                      <a:endParaRPr/>
                    </a:p>
                  </a:txBody>
                  <a:tcPr marT="0" marB="0" marR="31275" marL="3127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Rob Little</a:t>
                      </a:r>
                      <a:endParaRPr/>
                    </a:p>
                  </a:txBody>
                  <a:tcPr marT="0" marB="0" marR="31275" marL="3127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Deployment Lead</a:t>
                      </a:r>
                      <a:endParaRPr/>
                    </a:p>
                  </a:txBody>
                  <a:tcPr marT="0" marB="0" marR="31275" marL="3127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Project Team</a:t>
                      </a:r>
                      <a:endParaRPr/>
                    </a:p>
                  </a:txBody>
                  <a:tcPr marT="0" marB="0" marR="31275" marL="3127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Daily stand up &amp; project lead meetings</a:t>
                      </a:r>
                      <a:endParaRPr/>
                    </a:p>
                  </a:txBody>
                  <a:tcPr marT="0" marB="0" marR="31275" marL="3127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Video Conference meetings, email, phone</a:t>
                      </a:r>
                      <a:endParaRPr/>
                    </a:p>
                  </a:txBody>
                  <a:tcPr marT="0" marB="0" marR="31275" marL="3127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Daily during business hours</a:t>
                      </a:r>
                      <a:endParaRPr/>
                    </a:p>
                  </a:txBody>
                  <a:tcPr marT="0" marB="0" marR="31275" marL="3127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rlittle@desiredsolutions.co</a:t>
                      </a:r>
                      <a:endParaRPr/>
                    </a:p>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 </a:t>
                      </a:r>
                      <a:endParaRPr/>
                    </a:p>
                  </a:txBody>
                  <a:tcPr marT="0" marB="0" marR="31275" marL="31275" anchor="ctr"/>
                </a:tc>
              </a:tr>
              <a:tr h="352500">
                <a:tc>
                  <a:txBody>
                    <a:bodyPr/>
                    <a:lstStyle/>
                    <a:p>
                      <a:pPr indent="0" lvl="0" marL="0" marR="0" rtl="0" algn="ctr">
                        <a:lnSpc>
                          <a:spcPct val="107000"/>
                        </a:lnSpc>
                        <a:spcBef>
                          <a:spcPts val="0"/>
                        </a:spcBef>
                        <a:spcAft>
                          <a:spcPts val="0"/>
                        </a:spcAft>
                        <a:buNone/>
                      </a:pPr>
                      <a:r>
                        <a:rPr b="1" lang="en" sz="900" u="none" cap="none" strike="noStrike">
                          <a:latin typeface="Open Sans"/>
                          <a:ea typeface="Open Sans"/>
                          <a:cs typeface="Open Sans"/>
                          <a:sym typeface="Open Sans"/>
                        </a:rPr>
                        <a:t>L</a:t>
                      </a:r>
                      <a:endParaRPr/>
                    </a:p>
                  </a:txBody>
                  <a:tcPr marT="0" marB="0" marR="31275" marL="3127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Rakesh Sahani</a:t>
                      </a:r>
                      <a:endParaRPr/>
                    </a:p>
                  </a:txBody>
                  <a:tcPr marT="0" marB="0" marR="31275" marL="3127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Accountant</a:t>
                      </a:r>
                      <a:endParaRPr/>
                    </a:p>
                  </a:txBody>
                  <a:tcPr marT="0" marB="0" marR="31275" marL="3127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Product Maintenance</a:t>
                      </a:r>
                      <a:endParaRPr/>
                    </a:p>
                  </a:txBody>
                  <a:tcPr marT="0" marB="0" marR="31275" marL="3127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Project Milestones</a:t>
                      </a:r>
                      <a:endParaRPr/>
                    </a:p>
                  </a:txBody>
                  <a:tcPr marT="0" marB="0" marR="31275" marL="3127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Email</a:t>
                      </a:r>
                      <a:endParaRPr/>
                    </a:p>
                  </a:txBody>
                  <a:tcPr marT="0" marB="0" marR="31275" marL="3127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Deployment</a:t>
                      </a:r>
                      <a:endParaRPr/>
                    </a:p>
                  </a:txBody>
                  <a:tcPr marT="0" marB="0" marR="31275" marL="31275" anchor="ctr"/>
                </a:tc>
                <a:tc>
                  <a:txBody>
                    <a:bodyPr/>
                    <a:lstStyle/>
                    <a:p>
                      <a:pPr indent="0" lvl="0" marL="0" marR="0" rtl="0" algn="ctr">
                        <a:lnSpc>
                          <a:spcPct val="107000"/>
                        </a:lnSpc>
                        <a:spcBef>
                          <a:spcPts val="0"/>
                        </a:spcBef>
                        <a:spcAft>
                          <a:spcPts val="0"/>
                        </a:spcAft>
                        <a:buNone/>
                      </a:pPr>
                      <a:r>
                        <a:t/>
                      </a:r>
                      <a:endParaRPr sz="900" u="none" cap="none" strike="noStrike">
                        <a:latin typeface="Open Sans"/>
                        <a:ea typeface="Open Sans"/>
                        <a:cs typeface="Open Sans"/>
                        <a:sym typeface="Open Sans"/>
                      </a:endParaRPr>
                    </a:p>
                    <a:p>
                      <a:pPr indent="0" lvl="0" marL="0" marR="0" rtl="0" algn="ctr">
                        <a:lnSpc>
                          <a:spcPct val="107000"/>
                        </a:lnSpc>
                        <a:spcBef>
                          <a:spcPts val="0"/>
                        </a:spcBef>
                        <a:spcAft>
                          <a:spcPts val="0"/>
                        </a:spcAft>
                        <a:buNone/>
                      </a:pPr>
                      <a:r>
                        <a:t/>
                      </a:r>
                      <a:endParaRPr sz="900" u="none" cap="none" strike="noStrike">
                        <a:latin typeface="Open Sans"/>
                        <a:ea typeface="Open Sans"/>
                        <a:cs typeface="Open Sans"/>
                        <a:sym typeface="Open Sans"/>
                      </a:endParaRPr>
                    </a:p>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rsahani@desiredsolutions.co</a:t>
                      </a:r>
                      <a:endParaRPr/>
                    </a:p>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 </a:t>
                      </a:r>
                      <a:endParaRPr/>
                    </a:p>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 </a:t>
                      </a:r>
                      <a:endParaRPr/>
                    </a:p>
                  </a:txBody>
                  <a:tcPr marT="0" marB="0" marR="31275" marL="31275" anchor="ctr"/>
                </a:tc>
              </a:tr>
              <a:tr h="525700">
                <a:tc>
                  <a:txBody>
                    <a:bodyPr/>
                    <a:lstStyle/>
                    <a:p>
                      <a:pPr indent="0" lvl="0" marL="0" marR="0" rtl="0" algn="ctr">
                        <a:lnSpc>
                          <a:spcPct val="107000"/>
                        </a:lnSpc>
                        <a:spcBef>
                          <a:spcPts val="0"/>
                        </a:spcBef>
                        <a:spcAft>
                          <a:spcPts val="0"/>
                        </a:spcAft>
                        <a:buNone/>
                      </a:pPr>
                      <a:r>
                        <a:rPr b="1" lang="en" sz="900" u="none" cap="none" strike="noStrike">
                          <a:latin typeface="Open Sans"/>
                          <a:ea typeface="Open Sans"/>
                          <a:cs typeface="Open Sans"/>
                          <a:sym typeface="Open Sans"/>
                        </a:rPr>
                        <a:t>M</a:t>
                      </a:r>
                      <a:endParaRPr/>
                    </a:p>
                  </a:txBody>
                  <a:tcPr marT="0" marB="0" marR="31275" marL="3127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Shawn Hauffman</a:t>
                      </a:r>
                      <a:endParaRPr/>
                    </a:p>
                  </a:txBody>
                  <a:tcPr marT="0" marB="0" marR="31275" marL="3127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Product Owner at Dallas Auto Parts LLC</a:t>
                      </a:r>
                      <a:endParaRPr/>
                    </a:p>
                  </a:txBody>
                  <a:tcPr marT="0" marB="0" marR="31275" marL="3127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Product User &amp; Product Implementation</a:t>
                      </a:r>
                      <a:endParaRPr/>
                    </a:p>
                  </a:txBody>
                  <a:tcPr marT="0" marB="0" marR="31275" marL="3127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Design &amp; Testing Milestones</a:t>
                      </a:r>
                      <a:endParaRPr/>
                    </a:p>
                  </a:txBody>
                  <a:tcPr marT="0" marB="0" marR="31275" marL="3127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Video conference meeting</a:t>
                      </a:r>
                      <a:endParaRPr/>
                    </a:p>
                  </a:txBody>
                  <a:tcPr marT="0" marB="0" marR="31275" marL="3127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Design and Testing</a:t>
                      </a:r>
                      <a:endParaRPr/>
                    </a:p>
                  </a:txBody>
                  <a:tcPr marT="0" marB="0" marR="31275" marL="3127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shawnhauffman@dallasauto.com</a:t>
                      </a:r>
                      <a:endParaRPr/>
                    </a:p>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 </a:t>
                      </a:r>
                      <a:endParaRPr/>
                    </a:p>
                  </a:txBody>
                  <a:tcPr marT="0" marB="0" marR="31275" marL="31275" anchor="ctr"/>
                </a:tc>
              </a:tr>
              <a:tr h="451525">
                <a:tc>
                  <a:txBody>
                    <a:bodyPr/>
                    <a:lstStyle/>
                    <a:p>
                      <a:pPr indent="0" lvl="0" marL="0" marR="0" rtl="0" algn="ctr">
                        <a:lnSpc>
                          <a:spcPct val="107000"/>
                        </a:lnSpc>
                        <a:spcBef>
                          <a:spcPts val="0"/>
                        </a:spcBef>
                        <a:spcAft>
                          <a:spcPts val="0"/>
                        </a:spcAft>
                        <a:buNone/>
                      </a:pPr>
                      <a:r>
                        <a:rPr b="1" lang="en" sz="900" u="none" cap="none" strike="noStrike">
                          <a:latin typeface="Open Sans"/>
                          <a:ea typeface="Open Sans"/>
                          <a:cs typeface="Open Sans"/>
                          <a:sym typeface="Open Sans"/>
                        </a:rPr>
                        <a:t>N</a:t>
                      </a:r>
                      <a:endParaRPr/>
                    </a:p>
                  </a:txBody>
                  <a:tcPr marT="0" marB="0" marR="31275" marL="3127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Josh Alku</a:t>
                      </a:r>
                      <a:endParaRPr/>
                    </a:p>
                  </a:txBody>
                  <a:tcPr marT="0" marB="0" marR="31275" marL="3127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Dallas Auto Parts LLC Manager</a:t>
                      </a:r>
                      <a:endParaRPr/>
                    </a:p>
                  </a:txBody>
                  <a:tcPr marT="0" marB="0" marR="31275" marL="3127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Product Usability</a:t>
                      </a:r>
                      <a:endParaRPr/>
                    </a:p>
                  </a:txBody>
                  <a:tcPr marT="0" marB="0" marR="31275" marL="3127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Testing milestone</a:t>
                      </a:r>
                      <a:endParaRPr/>
                    </a:p>
                  </a:txBody>
                  <a:tcPr marT="0" marB="0" marR="31275" marL="3127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Video conference meeting</a:t>
                      </a:r>
                      <a:endParaRPr/>
                    </a:p>
                  </a:txBody>
                  <a:tcPr marT="0" marB="0" marR="31275" marL="3127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Testing</a:t>
                      </a:r>
                      <a:endParaRPr/>
                    </a:p>
                  </a:txBody>
                  <a:tcPr marT="0" marB="0" marR="31275" marL="3127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joshalku@dallasauto.com</a:t>
                      </a:r>
                      <a:endParaRPr/>
                    </a:p>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 </a:t>
                      </a:r>
                      <a:endParaRPr/>
                    </a:p>
                  </a:txBody>
                  <a:tcPr marT="0" marB="0" marR="31275" marL="31275" anchor="ct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48"/>
          <p:cNvSpPr/>
          <p:nvPr/>
        </p:nvSpPr>
        <p:spPr>
          <a:xfrm>
            <a:off x="1600200" y="80963"/>
            <a:ext cx="5943600" cy="49815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392" name="Google Shape;392;p48"/>
          <p:cNvPicPr preferRelativeResize="0"/>
          <p:nvPr/>
        </p:nvPicPr>
        <p:blipFill rotWithShape="1">
          <a:blip r:embed="rId3">
            <a:alphaModFix/>
          </a:blip>
          <a:srcRect b="0" l="0" r="0" t="0"/>
          <a:stretch/>
        </p:blipFill>
        <p:spPr>
          <a:xfrm>
            <a:off x="1805885" y="262357"/>
            <a:ext cx="5532229" cy="461878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49"/>
          <p:cNvSpPr txBox="1"/>
          <p:nvPr>
            <p:ph type="title"/>
          </p:nvPr>
        </p:nvSpPr>
        <p:spPr>
          <a:xfrm>
            <a:off x="509550" y="1423875"/>
            <a:ext cx="8124900" cy="179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4800"/>
              <a:buFont typeface="Lato"/>
              <a:buNone/>
            </a:pPr>
            <a:r>
              <a:rPr lang="en">
                <a:latin typeface="Roboto Slab"/>
                <a:ea typeface="Roboto Slab"/>
                <a:cs typeface="Roboto Slab"/>
                <a:sym typeface="Roboto Slab"/>
              </a:rPr>
              <a:t>Governance Plan</a:t>
            </a:r>
            <a:endParaRPr>
              <a:latin typeface="Roboto Slab"/>
              <a:ea typeface="Roboto Slab"/>
              <a:cs typeface="Roboto Slab"/>
              <a:sym typeface="Roboto Slab"/>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graphicFrame>
        <p:nvGraphicFramePr>
          <p:cNvPr id="402" name="Google Shape;402;p50"/>
          <p:cNvGraphicFramePr/>
          <p:nvPr/>
        </p:nvGraphicFramePr>
        <p:xfrm>
          <a:off x="174811" y="53047"/>
          <a:ext cx="3000000" cy="3000000"/>
        </p:xfrm>
        <a:graphic>
          <a:graphicData uri="http://schemas.openxmlformats.org/drawingml/2006/table">
            <a:tbl>
              <a:tblPr>
                <a:noFill/>
                <a:tableStyleId>{7F4497D6-358C-4F00-B50F-264238DE8825}</a:tableStyleId>
              </a:tblPr>
              <a:tblGrid>
                <a:gridCol w="873275"/>
                <a:gridCol w="794150"/>
                <a:gridCol w="632000"/>
                <a:gridCol w="1292100"/>
                <a:gridCol w="1439075"/>
                <a:gridCol w="1217675"/>
                <a:gridCol w="750300"/>
                <a:gridCol w="1795775"/>
              </a:tblGrid>
              <a:tr h="269650">
                <a:tc>
                  <a:txBody>
                    <a:bodyPr/>
                    <a:lstStyle/>
                    <a:p>
                      <a:pPr indent="0" lvl="0" marL="0" marR="0" rtl="0" algn="ctr">
                        <a:lnSpc>
                          <a:spcPct val="107000"/>
                        </a:lnSpc>
                        <a:spcBef>
                          <a:spcPts val="0"/>
                        </a:spcBef>
                        <a:spcAft>
                          <a:spcPts val="0"/>
                        </a:spcAft>
                        <a:buNone/>
                      </a:pPr>
                      <a:r>
                        <a:rPr b="1" lang="en" sz="1000" u="none" cap="none" strike="noStrike">
                          <a:latin typeface="Roboto Slab"/>
                          <a:ea typeface="Roboto Slab"/>
                          <a:cs typeface="Roboto Slab"/>
                          <a:sym typeface="Roboto Slab"/>
                        </a:rPr>
                        <a:t>Meeting</a:t>
                      </a:r>
                      <a:endParaRPr/>
                    </a:p>
                  </a:txBody>
                  <a:tcPr marT="0" marB="0" marR="4125" marL="4125" anchor="ctr">
                    <a:solidFill>
                      <a:schemeClr val="dk1"/>
                    </a:solidFill>
                  </a:tcPr>
                </a:tc>
                <a:tc>
                  <a:txBody>
                    <a:bodyPr/>
                    <a:lstStyle/>
                    <a:p>
                      <a:pPr indent="0" lvl="0" marL="0" marR="0" rtl="0" algn="ctr">
                        <a:lnSpc>
                          <a:spcPct val="107000"/>
                        </a:lnSpc>
                        <a:spcBef>
                          <a:spcPts val="0"/>
                        </a:spcBef>
                        <a:spcAft>
                          <a:spcPts val="0"/>
                        </a:spcAft>
                        <a:buNone/>
                      </a:pPr>
                      <a:r>
                        <a:rPr b="1" lang="en" sz="1000" u="none" cap="none" strike="noStrike">
                          <a:latin typeface="Roboto Slab"/>
                          <a:ea typeface="Roboto Slab"/>
                          <a:cs typeface="Roboto Slab"/>
                          <a:sym typeface="Roboto Slab"/>
                        </a:rPr>
                        <a:t>Day</a:t>
                      </a:r>
                      <a:endParaRPr/>
                    </a:p>
                  </a:txBody>
                  <a:tcPr marT="0" marB="0" marR="4125" marL="4125" anchor="ctr">
                    <a:solidFill>
                      <a:schemeClr val="dk1"/>
                    </a:solidFill>
                  </a:tcPr>
                </a:tc>
                <a:tc>
                  <a:txBody>
                    <a:bodyPr/>
                    <a:lstStyle/>
                    <a:p>
                      <a:pPr indent="0" lvl="0" marL="0" marR="0" rtl="0" algn="ctr">
                        <a:lnSpc>
                          <a:spcPct val="107000"/>
                        </a:lnSpc>
                        <a:spcBef>
                          <a:spcPts val="0"/>
                        </a:spcBef>
                        <a:spcAft>
                          <a:spcPts val="0"/>
                        </a:spcAft>
                        <a:buNone/>
                      </a:pPr>
                      <a:r>
                        <a:rPr b="1" lang="en" sz="1000" u="none" cap="none" strike="noStrike">
                          <a:latin typeface="Roboto Slab"/>
                          <a:ea typeface="Roboto Slab"/>
                          <a:cs typeface="Roboto Slab"/>
                          <a:sym typeface="Roboto Slab"/>
                        </a:rPr>
                        <a:t>Time</a:t>
                      </a:r>
                      <a:endParaRPr/>
                    </a:p>
                  </a:txBody>
                  <a:tcPr marT="0" marB="0" marR="4125" marL="4125" anchor="ctr">
                    <a:solidFill>
                      <a:schemeClr val="dk1"/>
                    </a:solidFill>
                  </a:tcPr>
                </a:tc>
                <a:tc>
                  <a:txBody>
                    <a:bodyPr/>
                    <a:lstStyle/>
                    <a:p>
                      <a:pPr indent="0" lvl="0" marL="0" marR="0" rtl="0" algn="ctr">
                        <a:lnSpc>
                          <a:spcPct val="107000"/>
                        </a:lnSpc>
                        <a:spcBef>
                          <a:spcPts val="0"/>
                        </a:spcBef>
                        <a:spcAft>
                          <a:spcPts val="0"/>
                        </a:spcAft>
                        <a:buNone/>
                      </a:pPr>
                      <a:r>
                        <a:rPr b="1" lang="en" sz="1000" u="none" cap="none" strike="noStrike">
                          <a:latin typeface="Roboto Slab"/>
                          <a:ea typeface="Roboto Slab"/>
                          <a:cs typeface="Roboto Slab"/>
                          <a:sym typeface="Roboto Slab"/>
                        </a:rPr>
                        <a:t>Input</a:t>
                      </a:r>
                      <a:endParaRPr/>
                    </a:p>
                  </a:txBody>
                  <a:tcPr marT="0" marB="0" marR="4125" marL="4125" anchor="ctr">
                    <a:solidFill>
                      <a:schemeClr val="dk1"/>
                    </a:solidFill>
                  </a:tcPr>
                </a:tc>
                <a:tc>
                  <a:txBody>
                    <a:bodyPr/>
                    <a:lstStyle/>
                    <a:p>
                      <a:pPr indent="0" lvl="0" marL="0" marR="0" rtl="0" algn="ctr">
                        <a:lnSpc>
                          <a:spcPct val="107000"/>
                        </a:lnSpc>
                        <a:spcBef>
                          <a:spcPts val="0"/>
                        </a:spcBef>
                        <a:spcAft>
                          <a:spcPts val="0"/>
                        </a:spcAft>
                        <a:buNone/>
                      </a:pPr>
                      <a:r>
                        <a:rPr b="1" lang="en" sz="1000" u="none" cap="none" strike="noStrike">
                          <a:latin typeface="Roboto Slab"/>
                          <a:ea typeface="Roboto Slab"/>
                          <a:cs typeface="Roboto Slab"/>
                          <a:sym typeface="Roboto Slab"/>
                        </a:rPr>
                        <a:t>Structure</a:t>
                      </a:r>
                      <a:endParaRPr/>
                    </a:p>
                  </a:txBody>
                  <a:tcPr marT="0" marB="0" marR="4125" marL="4125" anchor="ctr">
                    <a:solidFill>
                      <a:schemeClr val="dk1"/>
                    </a:solidFill>
                  </a:tcPr>
                </a:tc>
                <a:tc>
                  <a:txBody>
                    <a:bodyPr/>
                    <a:lstStyle/>
                    <a:p>
                      <a:pPr indent="0" lvl="0" marL="0" marR="0" rtl="0" algn="ctr">
                        <a:lnSpc>
                          <a:spcPct val="107000"/>
                        </a:lnSpc>
                        <a:spcBef>
                          <a:spcPts val="0"/>
                        </a:spcBef>
                        <a:spcAft>
                          <a:spcPts val="0"/>
                        </a:spcAft>
                        <a:buNone/>
                      </a:pPr>
                      <a:r>
                        <a:rPr b="1" lang="en" sz="1000" u="none" cap="none" strike="noStrike">
                          <a:latin typeface="Roboto Slab"/>
                          <a:ea typeface="Roboto Slab"/>
                          <a:cs typeface="Roboto Slab"/>
                          <a:sym typeface="Roboto Slab"/>
                        </a:rPr>
                        <a:t>Output</a:t>
                      </a:r>
                      <a:endParaRPr/>
                    </a:p>
                  </a:txBody>
                  <a:tcPr marT="0" marB="0" marR="4125" marL="4125" anchor="ctr">
                    <a:solidFill>
                      <a:schemeClr val="dk1"/>
                    </a:solidFill>
                  </a:tcPr>
                </a:tc>
                <a:tc>
                  <a:txBody>
                    <a:bodyPr/>
                    <a:lstStyle/>
                    <a:p>
                      <a:pPr indent="0" lvl="0" marL="0" marR="0" rtl="0" algn="ctr">
                        <a:lnSpc>
                          <a:spcPct val="107000"/>
                        </a:lnSpc>
                        <a:spcBef>
                          <a:spcPts val="0"/>
                        </a:spcBef>
                        <a:spcAft>
                          <a:spcPts val="0"/>
                        </a:spcAft>
                        <a:buNone/>
                      </a:pPr>
                      <a:r>
                        <a:rPr b="1" lang="en" sz="1000" u="none" cap="none" strike="noStrike">
                          <a:latin typeface="Roboto Slab"/>
                          <a:ea typeface="Roboto Slab"/>
                          <a:cs typeface="Roboto Slab"/>
                          <a:sym typeface="Roboto Slab"/>
                        </a:rPr>
                        <a:t>Owner</a:t>
                      </a:r>
                      <a:endParaRPr/>
                    </a:p>
                  </a:txBody>
                  <a:tcPr marT="0" marB="0" marR="4125" marL="4125" anchor="ctr">
                    <a:solidFill>
                      <a:schemeClr val="dk1"/>
                    </a:solidFill>
                  </a:tcPr>
                </a:tc>
                <a:tc>
                  <a:txBody>
                    <a:bodyPr/>
                    <a:lstStyle/>
                    <a:p>
                      <a:pPr indent="0" lvl="0" marL="0" marR="0" rtl="0" algn="ctr">
                        <a:lnSpc>
                          <a:spcPct val="107000"/>
                        </a:lnSpc>
                        <a:spcBef>
                          <a:spcPts val="0"/>
                        </a:spcBef>
                        <a:spcAft>
                          <a:spcPts val="0"/>
                        </a:spcAft>
                        <a:buNone/>
                      </a:pPr>
                      <a:r>
                        <a:rPr b="1" lang="en" sz="1000" u="none" cap="none" strike="noStrike">
                          <a:latin typeface="Roboto Slab"/>
                          <a:ea typeface="Roboto Slab"/>
                          <a:cs typeface="Roboto Slab"/>
                          <a:sym typeface="Roboto Slab"/>
                        </a:rPr>
                        <a:t>Participants</a:t>
                      </a:r>
                      <a:endParaRPr/>
                    </a:p>
                  </a:txBody>
                  <a:tcPr marT="0" marB="0" marR="4125" marL="4125" anchor="ctr">
                    <a:solidFill>
                      <a:schemeClr val="dk1"/>
                    </a:solidFill>
                  </a:tcPr>
                </a:tc>
              </a:tr>
              <a:tr h="1293275">
                <a:tc>
                  <a:txBody>
                    <a:bodyPr/>
                    <a:lstStyle/>
                    <a:p>
                      <a:pPr indent="0" lvl="0" marL="0" marR="0" rtl="0" algn="ctr">
                        <a:lnSpc>
                          <a:spcPct val="107000"/>
                        </a:lnSpc>
                        <a:spcBef>
                          <a:spcPts val="0"/>
                        </a:spcBef>
                        <a:spcAft>
                          <a:spcPts val="0"/>
                        </a:spcAft>
                        <a:buNone/>
                      </a:pPr>
                      <a:r>
                        <a:rPr b="1" lang="en" sz="800" u="none" cap="none" strike="noStrike">
                          <a:latin typeface="Open Sans"/>
                          <a:ea typeface="Open Sans"/>
                          <a:cs typeface="Open Sans"/>
                          <a:sym typeface="Open Sans"/>
                        </a:rPr>
                        <a:t>Client Interviews</a:t>
                      </a:r>
                      <a:endParaRPr/>
                    </a:p>
                  </a:txBody>
                  <a:tcPr marT="0" marB="0" marR="4125" marL="4125" anchor="ctr"/>
                </a:tc>
                <a:tc>
                  <a:txBody>
                    <a:bodyPr/>
                    <a:lstStyle/>
                    <a:p>
                      <a:pPr indent="0" lvl="0" marL="0" marR="0" rtl="0" algn="ctr">
                        <a:lnSpc>
                          <a:spcPct val="107000"/>
                        </a:lnSpc>
                        <a:spcBef>
                          <a:spcPts val="0"/>
                        </a:spcBef>
                        <a:spcAft>
                          <a:spcPts val="0"/>
                        </a:spcAft>
                        <a:buNone/>
                      </a:pPr>
                      <a:r>
                        <a:rPr lang="en" sz="800" u="none" cap="none" strike="noStrike">
                          <a:latin typeface="Open Sans"/>
                          <a:ea typeface="Open Sans"/>
                          <a:cs typeface="Open Sans"/>
                          <a:sym typeface="Open Sans"/>
                        </a:rPr>
                        <a:t>Monday-Friday (until all clients are interviewed and requirements have been gathered)</a:t>
                      </a:r>
                      <a:endParaRPr/>
                    </a:p>
                  </a:txBody>
                  <a:tcPr marT="0" marB="0" marR="4125" marL="4125" anchor="ctr"/>
                </a:tc>
                <a:tc>
                  <a:txBody>
                    <a:bodyPr/>
                    <a:lstStyle/>
                    <a:p>
                      <a:pPr indent="0" lvl="0" marL="0" marR="0" rtl="0" algn="ctr">
                        <a:lnSpc>
                          <a:spcPct val="107000"/>
                        </a:lnSpc>
                        <a:spcBef>
                          <a:spcPts val="0"/>
                        </a:spcBef>
                        <a:spcAft>
                          <a:spcPts val="0"/>
                        </a:spcAft>
                        <a:buNone/>
                      </a:pPr>
                      <a:r>
                        <a:rPr lang="en" sz="800" u="none" cap="none" strike="noStrike">
                          <a:latin typeface="Open Sans"/>
                          <a:ea typeface="Open Sans"/>
                          <a:cs typeface="Open Sans"/>
                          <a:sym typeface="Open Sans"/>
                        </a:rPr>
                        <a:t>Any time the client is available within business hours</a:t>
                      </a:r>
                      <a:endParaRPr/>
                    </a:p>
                  </a:txBody>
                  <a:tcPr marT="0" marB="0" marR="4125" marL="4125" anchor="ctr"/>
                </a:tc>
                <a:tc>
                  <a:txBody>
                    <a:bodyPr/>
                    <a:lstStyle/>
                    <a:p>
                      <a:pPr indent="0" lvl="0" marL="0" marR="0" rtl="0" algn="ctr">
                        <a:lnSpc>
                          <a:spcPct val="107000"/>
                        </a:lnSpc>
                        <a:spcBef>
                          <a:spcPts val="0"/>
                        </a:spcBef>
                        <a:spcAft>
                          <a:spcPts val="0"/>
                        </a:spcAft>
                        <a:buNone/>
                      </a:pPr>
                      <a:r>
                        <a:rPr lang="en" sz="800">
                          <a:latin typeface="Open Sans"/>
                          <a:ea typeface="Open Sans"/>
                          <a:cs typeface="Open Sans"/>
                          <a:sym typeface="Open Sans"/>
                        </a:rPr>
                        <a:t>Requirement Doc Draft</a:t>
                      </a:r>
                      <a:endParaRPr sz="800">
                        <a:latin typeface="Open Sans"/>
                        <a:ea typeface="Open Sans"/>
                        <a:cs typeface="Open Sans"/>
                        <a:sym typeface="Open Sans"/>
                      </a:endParaRPr>
                    </a:p>
                  </a:txBody>
                  <a:tcPr marT="0" marB="0" marR="4125" marL="4125" anchor="ctr"/>
                </a:tc>
                <a:tc>
                  <a:txBody>
                    <a:bodyPr/>
                    <a:lstStyle/>
                    <a:p>
                      <a:pPr indent="0" lvl="0" marL="0" marR="0" rtl="0" algn="ctr">
                        <a:lnSpc>
                          <a:spcPct val="107000"/>
                        </a:lnSpc>
                        <a:spcBef>
                          <a:spcPts val="0"/>
                        </a:spcBef>
                        <a:spcAft>
                          <a:spcPts val="0"/>
                        </a:spcAft>
                        <a:buNone/>
                      </a:pPr>
                      <a:r>
                        <a:rPr lang="en" sz="800" u="none" cap="none" strike="noStrike">
                          <a:latin typeface="Open Sans"/>
                          <a:ea typeface="Open Sans"/>
                          <a:cs typeface="Open Sans"/>
                          <a:sym typeface="Open Sans"/>
                        </a:rPr>
                        <a:t>Each interview is conducted by a Requirements engineer who asks questions to the client to get more insight on what the client needs from the final product.</a:t>
                      </a:r>
                      <a:endParaRPr/>
                    </a:p>
                  </a:txBody>
                  <a:tcPr marT="0" marB="0" marR="4125" marL="4125" anchor="ctr"/>
                </a:tc>
                <a:tc>
                  <a:txBody>
                    <a:bodyPr/>
                    <a:lstStyle/>
                    <a:p>
                      <a:pPr indent="0" lvl="0" marL="0" marR="0" rtl="0" algn="ctr">
                        <a:lnSpc>
                          <a:spcPct val="107000"/>
                        </a:lnSpc>
                        <a:spcBef>
                          <a:spcPts val="0"/>
                        </a:spcBef>
                        <a:spcAft>
                          <a:spcPts val="0"/>
                        </a:spcAft>
                        <a:buNone/>
                      </a:pPr>
                      <a:r>
                        <a:rPr lang="en" sz="800">
                          <a:latin typeface="Open Sans"/>
                          <a:ea typeface="Open Sans"/>
                          <a:cs typeface="Open Sans"/>
                          <a:sym typeface="Open Sans"/>
                        </a:rPr>
                        <a:t>Revised Req Doc</a:t>
                      </a:r>
                      <a:endParaRPr sz="800">
                        <a:latin typeface="Open Sans"/>
                        <a:ea typeface="Open Sans"/>
                        <a:cs typeface="Open Sans"/>
                        <a:sym typeface="Open Sans"/>
                      </a:endParaRPr>
                    </a:p>
                    <a:p>
                      <a:pPr indent="0" lvl="0" marL="0" marR="0" rtl="0" algn="ctr">
                        <a:lnSpc>
                          <a:spcPct val="107000"/>
                        </a:lnSpc>
                        <a:spcBef>
                          <a:spcPts val="0"/>
                        </a:spcBef>
                        <a:spcAft>
                          <a:spcPts val="0"/>
                        </a:spcAft>
                        <a:buNone/>
                      </a:pPr>
                      <a:r>
                        <a:rPr lang="en" sz="800">
                          <a:latin typeface="Open Sans"/>
                          <a:ea typeface="Open Sans"/>
                          <a:cs typeface="Open Sans"/>
                          <a:sym typeface="Open Sans"/>
                        </a:rPr>
                        <a:t>Meeting record</a:t>
                      </a:r>
                      <a:endParaRPr sz="800">
                        <a:latin typeface="Open Sans"/>
                        <a:ea typeface="Open Sans"/>
                        <a:cs typeface="Open Sans"/>
                        <a:sym typeface="Open Sans"/>
                      </a:endParaRPr>
                    </a:p>
                  </a:txBody>
                  <a:tcPr marT="0" marB="0" marR="4125" marL="4125" anchor="ctr"/>
                </a:tc>
                <a:tc>
                  <a:txBody>
                    <a:bodyPr/>
                    <a:lstStyle/>
                    <a:p>
                      <a:pPr indent="0" lvl="0" marL="0" marR="0" rtl="0" algn="ctr">
                        <a:lnSpc>
                          <a:spcPct val="107000"/>
                        </a:lnSpc>
                        <a:spcBef>
                          <a:spcPts val="0"/>
                        </a:spcBef>
                        <a:spcAft>
                          <a:spcPts val="0"/>
                        </a:spcAft>
                        <a:buNone/>
                      </a:pPr>
                      <a:r>
                        <a:rPr lang="en" sz="800" u="none" cap="none" strike="noStrike">
                          <a:latin typeface="Open Sans"/>
                          <a:ea typeface="Open Sans"/>
                          <a:cs typeface="Open Sans"/>
                          <a:sym typeface="Open Sans"/>
                        </a:rPr>
                        <a:t>Requirements Engineers</a:t>
                      </a:r>
                      <a:endParaRPr/>
                    </a:p>
                  </a:txBody>
                  <a:tcPr marT="0" marB="0" marR="4125" marL="4125" anchor="ctr"/>
                </a:tc>
                <a:tc>
                  <a:txBody>
                    <a:bodyPr/>
                    <a:lstStyle/>
                    <a:p>
                      <a:pPr indent="0" lvl="0" marL="0" marR="0" rtl="0" algn="ctr">
                        <a:lnSpc>
                          <a:spcPct val="107000"/>
                        </a:lnSpc>
                        <a:spcBef>
                          <a:spcPts val="0"/>
                        </a:spcBef>
                        <a:spcAft>
                          <a:spcPts val="0"/>
                        </a:spcAft>
                        <a:buNone/>
                      </a:pPr>
                      <a:r>
                        <a:rPr lang="en" sz="800" u="none" cap="none" strike="noStrike">
                          <a:latin typeface="Open Sans"/>
                          <a:ea typeface="Open Sans"/>
                          <a:cs typeface="Open Sans"/>
                          <a:sym typeface="Open Sans"/>
                        </a:rPr>
                        <a:t>Project clients</a:t>
                      </a:r>
                      <a:endParaRPr/>
                    </a:p>
                  </a:txBody>
                  <a:tcPr marT="0" marB="0" marR="4125" marL="4125" anchor="ctr"/>
                </a:tc>
              </a:tr>
              <a:tr h="1455925">
                <a:tc>
                  <a:txBody>
                    <a:bodyPr/>
                    <a:lstStyle/>
                    <a:p>
                      <a:pPr indent="0" lvl="0" marL="0" marR="0" rtl="0" algn="ctr">
                        <a:lnSpc>
                          <a:spcPct val="107000"/>
                        </a:lnSpc>
                        <a:spcBef>
                          <a:spcPts val="0"/>
                        </a:spcBef>
                        <a:spcAft>
                          <a:spcPts val="0"/>
                        </a:spcAft>
                        <a:buNone/>
                      </a:pPr>
                      <a:r>
                        <a:rPr b="1" lang="en" sz="800" u="none" cap="none" strike="noStrike">
                          <a:latin typeface="Open Sans"/>
                          <a:ea typeface="Open Sans"/>
                          <a:cs typeface="Open Sans"/>
                          <a:sym typeface="Open Sans"/>
                        </a:rPr>
                        <a:t>Internal Team Standup </a:t>
                      </a:r>
                      <a:endParaRPr/>
                    </a:p>
                  </a:txBody>
                  <a:tcPr marT="0" marB="0" marR="4125" marL="4125" anchor="ctr"/>
                </a:tc>
                <a:tc>
                  <a:txBody>
                    <a:bodyPr/>
                    <a:lstStyle/>
                    <a:p>
                      <a:pPr indent="0" lvl="0" marL="0" marR="0" rtl="0" algn="ctr">
                        <a:lnSpc>
                          <a:spcPct val="107000"/>
                        </a:lnSpc>
                        <a:spcBef>
                          <a:spcPts val="0"/>
                        </a:spcBef>
                        <a:spcAft>
                          <a:spcPts val="0"/>
                        </a:spcAft>
                        <a:buNone/>
                      </a:pPr>
                      <a:r>
                        <a:rPr lang="en" sz="800" u="none" cap="none" strike="noStrike">
                          <a:latin typeface="Open Sans"/>
                          <a:ea typeface="Open Sans"/>
                          <a:cs typeface="Open Sans"/>
                          <a:sym typeface="Open Sans"/>
                        </a:rPr>
                        <a:t>Monday - Friday</a:t>
                      </a:r>
                      <a:endParaRPr/>
                    </a:p>
                  </a:txBody>
                  <a:tcPr marT="0" marB="0" marR="4125" marL="4125" anchor="ctr"/>
                </a:tc>
                <a:tc>
                  <a:txBody>
                    <a:bodyPr/>
                    <a:lstStyle/>
                    <a:p>
                      <a:pPr indent="0" lvl="0" marL="0" marR="0" rtl="0" algn="ctr">
                        <a:lnSpc>
                          <a:spcPct val="107000"/>
                        </a:lnSpc>
                        <a:spcBef>
                          <a:spcPts val="0"/>
                        </a:spcBef>
                        <a:spcAft>
                          <a:spcPts val="0"/>
                        </a:spcAft>
                        <a:buNone/>
                      </a:pPr>
                      <a:r>
                        <a:rPr lang="en" sz="800" u="none" cap="none" strike="noStrike">
                          <a:latin typeface="Open Sans"/>
                          <a:ea typeface="Open Sans"/>
                          <a:cs typeface="Open Sans"/>
                          <a:sym typeface="Open Sans"/>
                        </a:rPr>
                        <a:t>9:30-10AM</a:t>
                      </a:r>
                      <a:endParaRPr/>
                    </a:p>
                  </a:txBody>
                  <a:tcPr marT="0" marB="0" marR="4125" marL="4125" anchor="ctr"/>
                </a:tc>
                <a:tc>
                  <a:txBody>
                    <a:bodyPr/>
                    <a:lstStyle/>
                    <a:p>
                      <a:pPr indent="0" lvl="0" marL="0" marR="0" rtl="0" algn="ctr">
                        <a:lnSpc>
                          <a:spcPct val="107000"/>
                        </a:lnSpc>
                        <a:spcBef>
                          <a:spcPts val="0"/>
                        </a:spcBef>
                        <a:spcAft>
                          <a:spcPts val="0"/>
                        </a:spcAft>
                        <a:buNone/>
                      </a:pPr>
                      <a:r>
                        <a:rPr lang="en" sz="800">
                          <a:latin typeface="Open Sans"/>
                          <a:ea typeface="Open Sans"/>
                          <a:cs typeface="Open Sans"/>
                          <a:sym typeface="Open Sans"/>
                        </a:rPr>
                        <a:t>Project </a:t>
                      </a:r>
                      <a:r>
                        <a:rPr lang="en" sz="800">
                          <a:latin typeface="Open Sans"/>
                          <a:ea typeface="Open Sans"/>
                          <a:cs typeface="Open Sans"/>
                          <a:sym typeface="Open Sans"/>
                        </a:rPr>
                        <a:t>Schedule</a:t>
                      </a:r>
                      <a:r>
                        <a:rPr lang="en" sz="800">
                          <a:latin typeface="Open Sans"/>
                          <a:ea typeface="Open Sans"/>
                          <a:cs typeface="Open Sans"/>
                          <a:sym typeface="Open Sans"/>
                        </a:rPr>
                        <a:t>, RAID, WBS</a:t>
                      </a:r>
                      <a:r>
                        <a:rPr lang="en" sz="800" u="none" cap="none" strike="noStrike">
                          <a:latin typeface="Open Sans"/>
                          <a:ea typeface="Open Sans"/>
                          <a:cs typeface="Open Sans"/>
                          <a:sym typeface="Open Sans"/>
                        </a:rPr>
                        <a:t> </a:t>
                      </a:r>
                      <a:endParaRPr/>
                    </a:p>
                  </a:txBody>
                  <a:tcPr marT="0" marB="0" marR="4125" marL="4125" anchor="ctr"/>
                </a:tc>
                <a:tc>
                  <a:txBody>
                    <a:bodyPr/>
                    <a:lstStyle/>
                    <a:p>
                      <a:pPr indent="0" lvl="0" marL="0" marR="0" rtl="0" algn="ctr">
                        <a:lnSpc>
                          <a:spcPct val="107000"/>
                        </a:lnSpc>
                        <a:spcBef>
                          <a:spcPts val="0"/>
                        </a:spcBef>
                        <a:spcAft>
                          <a:spcPts val="0"/>
                        </a:spcAft>
                        <a:buNone/>
                      </a:pPr>
                      <a:r>
                        <a:rPr lang="en" sz="800" u="none" cap="none" strike="noStrike">
                          <a:latin typeface="Open Sans"/>
                          <a:ea typeface="Open Sans"/>
                          <a:cs typeface="Open Sans"/>
                          <a:sym typeface="Open Sans"/>
                        </a:rPr>
                        <a:t>Current tasks that are being worked on will be discussed to provide an update on project progress and evaluate if any risks or issues have occurred. Each standup is performed within a functional unit and led by the functional unit team lead.</a:t>
                      </a:r>
                      <a:endParaRPr/>
                    </a:p>
                  </a:txBody>
                  <a:tcPr marT="0" marB="0" marR="4125" marL="4125" anchor="ctr"/>
                </a:tc>
                <a:tc>
                  <a:txBody>
                    <a:bodyPr/>
                    <a:lstStyle/>
                    <a:p>
                      <a:pPr indent="0" lvl="0" marL="0" marR="0" rtl="0" algn="ctr">
                        <a:lnSpc>
                          <a:spcPct val="107000"/>
                        </a:lnSpc>
                        <a:spcBef>
                          <a:spcPts val="0"/>
                        </a:spcBef>
                        <a:spcAft>
                          <a:spcPts val="0"/>
                        </a:spcAft>
                        <a:buNone/>
                      </a:pPr>
                      <a:r>
                        <a:rPr lang="en" sz="800">
                          <a:latin typeface="Open Sans"/>
                          <a:ea typeface="Open Sans"/>
                          <a:cs typeface="Open Sans"/>
                          <a:sym typeface="Open Sans"/>
                        </a:rPr>
                        <a:t>Updated Project Schedule,</a:t>
                      </a:r>
                      <a:endParaRPr sz="800">
                        <a:latin typeface="Open Sans"/>
                        <a:ea typeface="Open Sans"/>
                        <a:cs typeface="Open Sans"/>
                        <a:sym typeface="Open Sans"/>
                      </a:endParaRPr>
                    </a:p>
                    <a:p>
                      <a:pPr indent="0" lvl="0" marL="0" marR="0" rtl="0" algn="ctr">
                        <a:lnSpc>
                          <a:spcPct val="107000"/>
                        </a:lnSpc>
                        <a:spcBef>
                          <a:spcPts val="0"/>
                        </a:spcBef>
                        <a:spcAft>
                          <a:spcPts val="0"/>
                        </a:spcAft>
                        <a:buNone/>
                      </a:pPr>
                      <a:r>
                        <a:rPr lang="en" sz="800">
                          <a:latin typeface="Open Sans"/>
                          <a:ea typeface="Open Sans"/>
                          <a:cs typeface="Open Sans"/>
                          <a:sym typeface="Open Sans"/>
                        </a:rPr>
                        <a:t>Updated RAID,</a:t>
                      </a:r>
                      <a:endParaRPr sz="800">
                        <a:latin typeface="Open Sans"/>
                        <a:ea typeface="Open Sans"/>
                        <a:cs typeface="Open Sans"/>
                        <a:sym typeface="Open Sans"/>
                      </a:endParaRPr>
                    </a:p>
                    <a:p>
                      <a:pPr indent="0" lvl="0" marL="0" marR="0" rtl="0" algn="ctr">
                        <a:lnSpc>
                          <a:spcPct val="107000"/>
                        </a:lnSpc>
                        <a:spcBef>
                          <a:spcPts val="0"/>
                        </a:spcBef>
                        <a:spcAft>
                          <a:spcPts val="0"/>
                        </a:spcAft>
                        <a:buNone/>
                      </a:pPr>
                      <a:r>
                        <a:rPr lang="en" sz="800">
                          <a:latin typeface="Open Sans"/>
                          <a:ea typeface="Open Sans"/>
                          <a:cs typeface="Open Sans"/>
                          <a:sym typeface="Open Sans"/>
                        </a:rPr>
                        <a:t>Updated WBS,</a:t>
                      </a:r>
                      <a:endParaRPr sz="800">
                        <a:latin typeface="Open Sans"/>
                        <a:ea typeface="Open Sans"/>
                        <a:cs typeface="Open Sans"/>
                        <a:sym typeface="Open Sans"/>
                      </a:endParaRPr>
                    </a:p>
                    <a:p>
                      <a:pPr indent="0" lvl="0" marL="0" marR="0" rtl="0" algn="ctr">
                        <a:lnSpc>
                          <a:spcPct val="107000"/>
                        </a:lnSpc>
                        <a:spcBef>
                          <a:spcPts val="0"/>
                        </a:spcBef>
                        <a:spcAft>
                          <a:spcPts val="0"/>
                        </a:spcAft>
                        <a:buNone/>
                      </a:pPr>
                      <a:r>
                        <a:rPr lang="en" sz="800">
                          <a:latin typeface="Open Sans"/>
                          <a:ea typeface="Open Sans"/>
                          <a:cs typeface="Open Sans"/>
                          <a:sym typeface="Open Sans"/>
                        </a:rPr>
                        <a:t>Meeting Record</a:t>
                      </a:r>
                      <a:endParaRPr sz="800">
                        <a:latin typeface="Open Sans"/>
                        <a:ea typeface="Open Sans"/>
                        <a:cs typeface="Open Sans"/>
                        <a:sym typeface="Open Sans"/>
                      </a:endParaRPr>
                    </a:p>
                  </a:txBody>
                  <a:tcPr marT="0" marB="0" marR="4125" marL="4125" anchor="ctr"/>
                </a:tc>
                <a:tc>
                  <a:txBody>
                    <a:bodyPr/>
                    <a:lstStyle/>
                    <a:p>
                      <a:pPr indent="0" lvl="0" marL="0" marR="0" rtl="0" algn="ctr">
                        <a:lnSpc>
                          <a:spcPct val="107000"/>
                        </a:lnSpc>
                        <a:spcBef>
                          <a:spcPts val="0"/>
                        </a:spcBef>
                        <a:spcAft>
                          <a:spcPts val="0"/>
                        </a:spcAft>
                        <a:buNone/>
                      </a:pPr>
                      <a:r>
                        <a:rPr lang="en" sz="800" u="none" cap="none" strike="noStrike">
                          <a:latin typeface="Open Sans"/>
                          <a:ea typeface="Open Sans"/>
                          <a:cs typeface="Open Sans"/>
                          <a:sym typeface="Open Sans"/>
                        </a:rPr>
                        <a:t>Development, Test, and Design Leads</a:t>
                      </a:r>
                      <a:endParaRPr/>
                    </a:p>
                  </a:txBody>
                  <a:tcPr marT="0" marB="0" marR="4125" marL="4125" anchor="ctr"/>
                </a:tc>
                <a:tc>
                  <a:txBody>
                    <a:bodyPr/>
                    <a:lstStyle/>
                    <a:p>
                      <a:pPr indent="0" lvl="0" marL="0" marR="0" rtl="0" algn="ctr">
                        <a:lnSpc>
                          <a:spcPct val="107000"/>
                        </a:lnSpc>
                        <a:spcBef>
                          <a:spcPts val="0"/>
                        </a:spcBef>
                        <a:spcAft>
                          <a:spcPts val="0"/>
                        </a:spcAft>
                        <a:buNone/>
                      </a:pPr>
                      <a:r>
                        <a:rPr lang="en" sz="800" u="none" cap="none" strike="noStrike">
                          <a:latin typeface="Open Sans"/>
                          <a:ea typeface="Open Sans"/>
                          <a:cs typeface="Open Sans"/>
                          <a:sym typeface="Open Sans"/>
                        </a:rPr>
                        <a:t>Engineers from all project functional units (Front-end, Back-end,  Requirements and Deployment), Test engineers, Designers</a:t>
                      </a:r>
                      <a:endParaRPr/>
                    </a:p>
                  </a:txBody>
                  <a:tcPr marT="0" marB="0" marR="4125" marL="4125" anchor="ctr"/>
                </a:tc>
              </a:tr>
              <a:tr h="1943875">
                <a:tc>
                  <a:txBody>
                    <a:bodyPr/>
                    <a:lstStyle/>
                    <a:p>
                      <a:pPr indent="0" lvl="0" marL="0" marR="0" rtl="0" algn="ctr">
                        <a:lnSpc>
                          <a:spcPct val="107000"/>
                        </a:lnSpc>
                        <a:spcBef>
                          <a:spcPts val="0"/>
                        </a:spcBef>
                        <a:spcAft>
                          <a:spcPts val="0"/>
                        </a:spcAft>
                        <a:buNone/>
                      </a:pPr>
                      <a:r>
                        <a:rPr b="1" lang="en" sz="800" u="none" cap="none" strike="noStrike">
                          <a:latin typeface="Open Sans"/>
                          <a:ea typeface="Open Sans"/>
                          <a:cs typeface="Open Sans"/>
                          <a:sym typeface="Open Sans"/>
                        </a:rPr>
                        <a:t>Project Leads Status Meeting</a:t>
                      </a:r>
                      <a:endParaRPr/>
                    </a:p>
                  </a:txBody>
                  <a:tcPr marT="0" marB="0" marR="4125" marL="4125" anchor="ctr"/>
                </a:tc>
                <a:tc>
                  <a:txBody>
                    <a:bodyPr/>
                    <a:lstStyle/>
                    <a:p>
                      <a:pPr indent="0" lvl="0" marL="0" marR="0" rtl="0" algn="ctr">
                        <a:lnSpc>
                          <a:spcPct val="107000"/>
                        </a:lnSpc>
                        <a:spcBef>
                          <a:spcPts val="0"/>
                        </a:spcBef>
                        <a:spcAft>
                          <a:spcPts val="0"/>
                        </a:spcAft>
                        <a:buNone/>
                      </a:pPr>
                      <a:r>
                        <a:rPr lang="en" sz="800" u="none" cap="none" strike="noStrike">
                          <a:latin typeface="Open Sans"/>
                          <a:ea typeface="Open Sans"/>
                          <a:cs typeface="Open Sans"/>
                          <a:sym typeface="Open Sans"/>
                        </a:rPr>
                        <a:t>Friday</a:t>
                      </a:r>
                      <a:endParaRPr/>
                    </a:p>
                  </a:txBody>
                  <a:tcPr marT="0" marB="0" marR="4125" marL="4125" anchor="ctr"/>
                </a:tc>
                <a:tc>
                  <a:txBody>
                    <a:bodyPr/>
                    <a:lstStyle/>
                    <a:p>
                      <a:pPr indent="0" lvl="0" marL="0" marR="0" rtl="0" algn="ctr">
                        <a:lnSpc>
                          <a:spcPct val="107000"/>
                        </a:lnSpc>
                        <a:spcBef>
                          <a:spcPts val="0"/>
                        </a:spcBef>
                        <a:spcAft>
                          <a:spcPts val="0"/>
                        </a:spcAft>
                        <a:buNone/>
                      </a:pPr>
                      <a:r>
                        <a:rPr lang="en" sz="800" u="none" cap="none" strike="noStrike">
                          <a:latin typeface="Open Sans"/>
                          <a:ea typeface="Open Sans"/>
                          <a:cs typeface="Open Sans"/>
                          <a:sym typeface="Open Sans"/>
                        </a:rPr>
                        <a:t>10-11AM</a:t>
                      </a:r>
                      <a:endParaRPr/>
                    </a:p>
                  </a:txBody>
                  <a:tcPr marT="0" marB="0" marR="4125" marL="4125" anchor="ctr"/>
                </a:tc>
                <a:tc>
                  <a:txBody>
                    <a:bodyPr/>
                    <a:lstStyle/>
                    <a:p>
                      <a:pPr indent="0" lvl="0" marL="0" rtl="0" algn="ctr">
                        <a:lnSpc>
                          <a:spcPct val="107000"/>
                        </a:lnSpc>
                        <a:spcBef>
                          <a:spcPts val="0"/>
                        </a:spcBef>
                        <a:spcAft>
                          <a:spcPts val="0"/>
                        </a:spcAft>
                        <a:buNone/>
                      </a:pPr>
                      <a:r>
                        <a:rPr lang="en" sz="800">
                          <a:latin typeface="Open Sans"/>
                          <a:ea typeface="Open Sans"/>
                          <a:cs typeface="Open Sans"/>
                          <a:sym typeface="Open Sans"/>
                        </a:rPr>
                        <a:t>Project Schedule, RAID</a:t>
                      </a:r>
                      <a:endParaRPr/>
                    </a:p>
                  </a:txBody>
                  <a:tcPr marT="0" marB="0" marR="4125" marL="4125" anchor="ctr"/>
                </a:tc>
                <a:tc>
                  <a:txBody>
                    <a:bodyPr/>
                    <a:lstStyle/>
                    <a:p>
                      <a:pPr indent="0" lvl="0" marL="0" marR="0" rtl="0" algn="ctr">
                        <a:lnSpc>
                          <a:spcPct val="107000"/>
                        </a:lnSpc>
                        <a:spcBef>
                          <a:spcPts val="0"/>
                        </a:spcBef>
                        <a:spcAft>
                          <a:spcPts val="0"/>
                        </a:spcAft>
                        <a:buNone/>
                      </a:pPr>
                      <a:r>
                        <a:rPr lang="en" sz="800" u="none" cap="none" strike="noStrike">
                          <a:latin typeface="Open Sans"/>
                          <a:ea typeface="Open Sans"/>
                          <a:cs typeface="Open Sans"/>
                          <a:sym typeface="Open Sans"/>
                        </a:rPr>
                        <a:t>Review project progress. The Project Manager will lead these meetings. Each functional unit lead will provide a status update on project progress and make aware of any roadblocks or issues that have surfaced. Project Manager will assist in scheduling and hosting inter-functional unit discussions on assessing risks.</a:t>
                      </a:r>
                      <a:endParaRPr/>
                    </a:p>
                  </a:txBody>
                  <a:tcPr marT="0" marB="0" marR="4125" marL="4125" anchor="ctr"/>
                </a:tc>
                <a:tc>
                  <a:txBody>
                    <a:bodyPr/>
                    <a:lstStyle/>
                    <a:p>
                      <a:pPr indent="0" lvl="0" marL="0" rtl="0" algn="ctr">
                        <a:lnSpc>
                          <a:spcPct val="107000"/>
                        </a:lnSpc>
                        <a:spcBef>
                          <a:spcPts val="0"/>
                        </a:spcBef>
                        <a:spcAft>
                          <a:spcPts val="0"/>
                        </a:spcAft>
                        <a:buNone/>
                      </a:pPr>
                      <a:r>
                        <a:rPr lang="en" sz="800">
                          <a:latin typeface="Open Sans"/>
                          <a:ea typeface="Open Sans"/>
                          <a:cs typeface="Open Sans"/>
                          <a:sym typeface="Open Sans"/>
                        </a:rPr>
                        <a:t>Updated Project Schedule,</a:t>
                      </a:r>
                      <a:endParaRPr sz="800">
                        <a:latin typeface="Open Sans"/>
                        <a:ea typeface="Open Sans"/>
                        <a:cs typeface="Open Sans"/>
                        <a:sym typeface="Open Sans"/>
                      </a:endParaRPr>
                    </a:p>
                    <a:p>
                      <a:pPr indent="0" lvl="0" marL="0" rtl="0" algn="ctr">
                        <a:lnSpc>
                          <a:spcPct val="107000"/>
                        </a:lnSpc>
                        <a:spcBef>
                          <a:spcPts val="0"/>
                        </a:spcBef>
                        <a:spcAft>
                          <a:spcPts val="0"/>
                        </a:spcAft>
                        <a:buNone/>
                      </a:pPr>
                      <a:r>
                        <a:rPr lang="en" sz="800">
                          <a:latin typeface="Open Sans"/>
                          <a:ea typeface="Open Sans"/>
                          <a:cs typeface="Open Sans"/>
                          <a:sym typeface="Open Sans"/>
                        </a:rPr>
                        <a:t>Updated RAID,</a:t>
                      </a:r>
                      <a:endParaRPr sz="800">
                        <a:latin typeface="Open Sans"/>
                        <a:ea typeface="Open Sans"/>
                        <a:cs typeface="Open Sans"/>
                        <a:sym typeface="Open Sans"/>
                      </a:endParaRPr>
                    </a:p>
                    <a:p>
                      <a:pPr indent="0" lvl="0" marL="0" rtl="0" algn="ctr">
                        <a:lnSpc>
                          <a:spcPct val="107000"/>
                        </a:lnSpc>
                        <a:spcBef>
                          <a:spcPts val="0"/>
                        </a:spcBef>
                        <a:spcAft>
                          <a:spcPts val="0"/>
                        </a:spcAft>
                        <a:buNone/>
                      </a:pPr>
                      <a:r>
                        <a:rPr lang="en" sz="800">
                          <a:latin typeface="Open Sans"/>
                          <a:ea typeface="Open Sans"/>
                          <a:cs typeface="Open Sans"/>
                          <a:sym typeface="Open Sans"/>
                        </a:rPr>
                        <a:t>Meeting Record,</a:t>
                      </a:r>
                      <a:endParaRPr sz="800">
                        <a:latin typeface="Open Sans"/>
                        <a:ea typeface="Open Sans"/>
                        <a:cs typeface="Open Sans"/>
                        <a:sym typeface="Open Sans"/>
                      </a:endParaRPr>
                    </a:p>
                    <a:p>
                      <a:pPr indent="0" lvl="0" marL="0" rtl="0" algn="ctr">
                        <a:lnSpc>
                          <a:spcPct val="107000"/>
                        </a:lnSpc>
                        <a:spcBef>
                          <a:spcPts val="0"/>
                        </a:spcBef>
                        <a:spcAft>
                          <a:spcPts val="0"/>
                        </a:spcAft>
                        <a:buNone/>
                      </a:pPr>
                      <a:r>
                        <a:rPr lang="en" sz="800">
                          <a:latin typeface="Open Sans"/>
                          <a:ea typeface="Open Sans"/>
                          <a:cs typeface="Open Sans"/>
                          <a:sym typeface="Open Sans"/>
                        </a:rPr>
                        <a:t>Status report</a:t>
                      </a:r>
                      <a:endParaRPr sz="800">
                        <a:latin typeface="Open Sans"/>
                        <a:ea typeface="Open Sans"/>
                        <a:cs typeface="Open Sans"/>
                        <a:sym typeface="Open Sans"/>
                      </a:endParaRPr>
                    </a:p>
                    <a:p>
                      <a:pPr indent="0" lvl="0" marL="0" marR="0" rtl="0" algn="ctr">
                        <a:lnSpc>
                          <a:spcPct val="107000"/>
                        </a:lnSpc>
                        <a:spcBef>
                          <a:spcPts val="0"/>
                        </a:spcBef>
                        <a:spcAft>
                          <a:spcPts val="0"/>
                        </a:spcAft>
                        <a:buNone/>
                      </a:pPr>
                      <a:r>
                        <a:t/>
                      </a:r>
                      <a:endParaRPr sz="800">
                        <a:latin typeface="Open Sans"/>
                        <a:ea typeface="Open Sans"/>
                        <a:cs typeface="Open Sans"/>
                        <a:sym typeface="Open Sans"/>
                      </a:endParaRPr>
                    </a:p>
                  </a:txBody>
                  <a:tcPr marT="0" marB="0" marR="4125" marL="4125" anchor="ctr"/>
                </a:tc>
                <a:tc>
                  <a:txBody>
                    <a:bodyPr/>
                    <a:lstStyle/>
                    <a:p>
                      <a:pPr indent="0" lvl="0" marL="0" marR="0" rtl="0" algn="ctr">
                        <a:lnSpc>
                          <a:spcPct val="107000"/>
                        </a:lnSpc>
                        <a:spcBef>
                          <a:spcPts val="0"/>
                        </a:spcBef>
                        <a:spcAft>
                          <a:spcPts val="0"/>
                        </a:spcAft>
                        <a:buNone/>
                      </a:pPr>
                      <a:r>
                        <a:rPr lang="en" sz="800" u="none" cap="none" strike="noStrike">
                          <a:latin typeface="Open Sans"/>
                          <a:ea typeface="Open Sans"/>
                          <a:cs typeface="Open Sans"/>
                          <a:sym typeface="Open Sans"/>
                        </a:rPr>
                        <a:t>Project Manager</a:t>
                      </a:r>
                      <a:endParaRPr/>
                    </a:p>
                  </a:txBody>
                  <a:tcPr marT="0" marB="0" marR="4125" marL="4125" anchor="ctr"/>
                </a:tc>
                <a:tc>
                  <a:txBody>
                    <a:bodyPr/>
                    <a:lstStyle/>
                    <a:p>
                      <a:pPr indent="0" lvl="0" marL="0" marR="0" rtl="0" algn="ctr">
                        <a:lnSpc>
                          <a:spcPct val="107000"/>
                        </a:lnSpc>
                        <a:spcBef>
                          <a:spcPts val="0"/>
                        </a:spcBef>
                        <a:spcAft>
                          <a:spcPts val="0"/>
                        </a:spcAft>
                        <a:buNone/>
                      </a:pPr>
                      <a:r>
                        <a:rPr lang="en" sz="800" u="none" cap="none" strike="noStrike">
                          <a:latin typeface="Open Sans"/>
                          <a:ea typeface="Open Sans"/>
                          <a:cs typeface="Open Sans"/>
                          <a:sym typeface="Open Sans"/>
                        </a:rPr>
                        <a:t>All project functional unit leads</a:t>
                      </a:r>
                      <a:endParaRPr/>
                    </a:p>
                  </a:txBody>
                  <a:tcPr marT="0" marB="0" marR="4125" marL="4125" anchor="ct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graphicFrame>
        <p:nvGraphicFramePr>
          <p:cNvPr id="407" name="Google Shape;407;p51"/>
          <p:cNvGraphicFramePr/>
          <p:nvPr/>
        </p:nvGraphicFramePr>
        <p:xfrm>
          <a:off x="127747" y="67235"/>
          <a:ext cx="3000000" cy="3000000"/>
        </p:xfrm>
        <a:graphic>
          <a:graphicData uri="http://schemas.openxmlformats.org/drawingml/2006/table">
            <a:tbl>
              <a:tblPr>
                <a:noFill/>
                <a:tableStyleId>{7F4497D6-358C-4F00-B50F-264238DE8825}</a:tableStyleId>
              </a:tblPr>
              <a:tblGrid>
                <a:gridCol w="923450"/>
                <a:gridCol w="770400"/>
                <a:gridCol w="530275"/>
                <a:gridCol w="1383900"/>
                <a:gridCol w="1445675"/>
                <a:gridCol w="1223275"/>
                <a:gridCol w="753725"/>
                <a:gridCol w="1804000"/>
              </a:tblGrid>
              <a:tr h="320450">
                <a:tc>
                  <a:txBody>
                    <a:bodyPr/>
                    <a:lstStyle/>
                    <a:p>
                      <a:pPr indent="0" lvl="0" marL="0" marR="0" rtl="0" algn="ctr">
                        <a:lnSpc>
                          <a:spcPct val="107000"/>
                        </a:lnSpc>
                        <a:spcBef>
                          <a:spcPts val="0"/>
                        </a:spcBef>
                        <a:spcAft>
                          <a:spcPts val="0"/>
                        </a:spcAft>
                        <a:buNone/>
                      </a:pPr>
                      <a:r>
                        <a:rPr b="1" lang="en" sz="1000" u="none" cap="none" strike="noStrike">
                          <a:solidFill>
                            <a:srgbClr val="030505"/>
                          </a:solidFill>
                          <a:latin typeface="Roboto Slab"/>
                          <a:ea typeface="Roboto Slab"/>
                          <a:cs typeface="Roboto Slab"/>
                          <a:sym typeface="Roboto Slab"/>
                        </a:rPr>
                        <a:t>Meeting</a:t>
                      </a:r>
                      <a:endParaRPr/>
                    </a:p>
                  </a:txBody>
                  <a:tcPr marT="0" marB="0" marR="4125" marL="4125" anchor="ctr">
                    <a:solidFill>
                      <a:schemeClr val="dk1"/>
                    </a:solidFill>
                  </a:tcPr>
                </a:tc>
                <a:tc>
                  <a:txBody>
                    <a:bodyPr/>
                    <a:lstStyle/>
                    <a:p>
                      <a:pPr indent="0" lvl="0" marL="0" marR="0" rtl="0" algn="ctr">
                        <a:lnSpc>
                          <a:spcPct val="107000"/>
                        </a:lnSpc>
                        <a:spcBef>
                          <a:spcPts val="0"/>
                        </a:spcBef>
                        <a:spcAft>
                          <a:spcPts val="0"/>
                        </a:spcAft>
                        <a:buNone/>
                      </a:pPr>
                      <a:r>
                        <a:rPr b="1" lang="en" sz="1000" u="none" cap="none" strike="noStrike">
                          <a:solidFill>
                            <a:srgbClr val="030505"/>
                          </a:solidFill>
                          <a:latin typeface="Roboto Slab"/>
                          <a:ea typeface="Roboto Slab"/>
                          <a:cs typeface="Roboto Slab"/>
                          <a:sym typeface="Roboto Slab"/>
                        </a:rPr>
                        <a:t>Day</a:t>
                      </a:r>
                      <a:endParaRPr/>
                    </a:p>
                  </a:txBody>
                  <a:tcPr marT="0" marB="0" marR="4125" marL="4125" anchor="ctr">
                    <a:solidFill>
                      <a:schemeClr val="dk1"/>
                    </a:solidFill>
                  </a:tcPr>
                </a:tc>
                <a:tc>
                  <a:txBody>
                    <a:bodyPr/>
                    <a:lstStyle/>
                    <a:p>
                      <a:pPr indent="0" lvl="0" marL="0" marR="0" rtl="0" algn="ctr">
                        <a:lnSpc>
                          <a:spcPct val="107000"/>
                        </a:lnSpc>
                        <a:spcBef>
                          <a:spcPts val="0"/>
                        </a:spcBef>
                        <a:spcAft>
                          <a:spcPts val="0"/>
                        </a:spcAft>
                        <a:buNone/>
                      </a:pPr>
                      <a:r>
                        <a:rPr b="1" lang="en" sz="1000" u="none" cap="none" strike="noStrike">
                          <a:solidFill>
                            <a:srgbClr val="030505"/>
                          </a:solidFill>
                          <a:latin typeface="Roboto Slab"/>
                          <a:ea typeface="Roboto Slab"/>
                          <a:cs typeface="Roboto Slab"/>
                          <a:sym typeface="Roboto Slab"/>
                        </a:rPr>
                        <a:t>Time</a:t>
                      </a:r>
                      <a:endParaRPr/>
                    </a:p>
                  </a:txBody>
                  <a:tcPr marT="0" marB="0" marR="4125" marL="4125" anchor="ctr">
                    <a:solidFill>
                      <a:schemeClr val="dk1"/>
                    </a:solidFill>
                  </a:tcPr>
                </a:tc>
                <a:tc>
                  <a:txBody>
                    <a:bodyPr/>
                    <a:lstStyle/>
                    <a:p>
                      <a:pPr indent="0" lvl="0" marL="0" marR="0" rtl="0" algn="ctr">
                        <a:lnSpc>
                          <a:spcPct val="107000"/>
                        </a:lnSpc>
                        <a:spcBef>
                          <a:spcPts val="0"/>
                        </a:spcBef>
                        <a:spcAft>
                          <a:spcPts val="0"/>
                        </a:spcAft>
                        <a:buNone/>
                      </a:pPr>
                      <a:r>
                        <a:rPr b="1" lang="en" sz="1000" u="none" cap="none" strike="noStrike">
                          <a:solidFill>
                            <a:srgbClr val="030505"/>
                          </a:solidFill>
                          <a:latin typeface="Roboto Slab"/>
                          <a:ea typeface="Roboto Slab"/>
                          <a:cs typeface="Roboto Slab"/>
                          <a:sym typeface="Roboto Slab"/>
                        </a:rPr>
                        <a:t>Input</a:t>
                      </a:r>
                      <a:endParaRPr/>
                    </a:p>
                  </a:txBody>
                  <a:tcPr marT="0" marB="0" marR="4125" marL="4125" anchor="ctr">
                    <a:solidFill>
                      <a:schemeClr val="dk1"/>
                    </a:solidFill>
                  </a:tcPr>
                </a:tc>
                <a:tc>
                  <a:txBody>
                    <a:bodyPr/>
                    <a:lstStyle/>
                    <a:p>
                      <a:pPr indent="0" lvl="0" marL="0" marR="0" rtl="0" algn="ctr">
                        <a:lnSpc>
                          <a:spcPct val="107000"/>
                        </a:lnSpc>
                        <a:spcBef>
                          <a:spcPts val="0"/>
                        </a:spcBef>
                        <a:spcAft>
                          <a:spcPts val="0"/>
                        </a:spcAft>
                        <a:buNone/>
                      </a:pPr>
                      <a:r>
                        <a:rPr b="1" lang="en" sz="1000" u="none" cap="none" strike="noStrike">
                          <a:solidFill>
                            <a:srgbClr val="030505"/>
                          </a:solidFill>
                          <a:latin typeface="Roboto Slab"/>
                          <a:ea typeface="Roboto Slab"/>
                          <a:cs typeface="Roboto Slab"/>
                          <a:sym typeface="Roboto Slab"/>
                        </a:rPr>
                        <a:t>Structure</a:t>
                      </a:r>
                      <a:endParaRPr/>
                    </a:p>
                  </a:txBody>
                  <a:tcPr marT="0" marB="0" marR="4125" marL="4125" anchor="ctr">
                    <a:solidFill>
                      <a:schemeClr val="dk1"/>
                    </a:solidFill>
                  </a:tcPr>
                </a:tc>
                <a:tc>
                  <a:txBody>
                    <a:bodyPr/>
                    <a:lstStyle/>
                    <a:p>
                      <a:pPr indent="0" lvl="0" marL="0" marR="0" rtl="0" algn="ctr">
                        <a:lnSpc>
                          <a:spcPct val="107000"/>
                        </a:lnSpc>
                        <a:spcBef>
                          <a:spcPts val="0"/>
                        </a:spcBef>
                        <a:spcAft>
                          <a:spcPts val="0"/>
                        </a:spcAft>
                        <a:buNone/>
                      </a:pPr>
                      <a:r>
                        <a:rPr b="1" lang="en" sz="1000" u="none" cap="none" strike="noStrike">
                          <a:solidFill>
                            <a:srgbClr val="030505"/>
                          </a:solidFill>
                          <a:latin typeface="Roboto Slab"/>
                          <a:ea typeface="Roboto Slab"/>
                          <a:cs typeface="Roboto Slab"/>
                          <a:sym typeface="Roboto Slab"/>
                        </a:rPr>
                        <a:t>Output</a:t>
                      </a:r>
                      <a:endParaRPr/>
                    </a:p>
                  </a:txBody>
                  <a:tcPr marT="0" marB="0" marR="4125" marL="4125" anchor="ctr">
                    <a:solidFill>
                      <a:schemeClr val="dk1"/>
                    </a:solidFill>
                  </a:tcPr>
                </a:tc>
                <a:tc>
                  <a:txBody>
                    <a:bodyPr/>
                    <a:lstStyle/>
                    <a:p>
                      <a:pPr indent="0" lvl="0" marL="0" marR="0" rtl="0" algn="ctr">
                        <a:lnSpc>
                          <a:spcPct val="107000"/>
                        </a:lnSpc>
                        <a:spcBef>
                          <a:spcPts val="0"/>
                        </a:spcBef>
                        <a:spcAft>
                          <a:spcPts val="0"/>
                        </a:spcAft>
                        <a:buNone/>
                      </a:pPr>
                      <a:r>
                        <a:rPr b="1" lang="en" sz="1000" u="none" cap="none" strike="noStrike">
                          <a:solidFill>
                            <a:srgbClr val="030505"/>
                          </a:solidFill>
                          <a:latin typeface="Roboto Slab"/>
                          <a:ea typeface="Roboto Slab"/>
                          <a:cs typeface="Roboto Slab"/>
                          <a:sym typeface="Roboto Slab"/>
                        </a:rPr>
                        <a:t>Owner</a:t>
                      </a:r>
                      <a:endParaRPr/>
                    </a:p>
                  </a:txBody>
                  <a:tcPr marT="0" marB="0" marR="4125" marL="4125" anchor="ctr">
                    <a:solidFill>
                      <a:schemeClr val="dk1"/>
                    </a:solidFill>
                  </a:tcPr>
                </a:tc>
                <a:tc>
                  <a:txBody>
                    <a:bodyPr/>
                    <a:lstStyle/>
                    <a:p>
                      <a:pPr indent="0" lvl="0" marL="0" marR="0" rtl="0" algn="ctr">
                        <a:lnSpc>
                          <a:spcPct val="107000"/>
                        </a:lnSpc>
                        <a:spcBef>
                          <a:spcPts val="0"/>
                        </a:spcBef>
                        <a:spcAft>
                          <a:spcPts val="0"/>
                        </a:spcAft>
                        <a:buNone/>
                      </a:pPr>
                      <a:r>
                        <a:rPr b="1" lang="en" sz="1000" u="none" cap="none" strike="noStrike">
                          <a:solidFill>
                            <a:srgbClr val="030505"/>
                          </a:solidFill>
                          <a:latin typeface="Roboto Slab"/>
                          <a:ea typeface="Roboto Slab"/>
                          <a:cs typeface="Roboto Slab"/>
                          <a:sym typeface="Roboto Slab"/>
                        </a:rPr>
                        <a:t>Participants</a:t>
                      </a:r>
                      <a:endParaRPr/>
                    </a:p>
                  </a:txBody>
                  <a:tcPr marT="0" marB="0" marR="4125" marL="4125" anchor="ctr">
                    <a:solidFill>
                      <a:schemeClr val="dk1"/>
                    </a:solidFill>
                  </a:tcPr>
                </a:tc>
              </a:tr>
              <a:tr h="1048200">
                <a:tc>
                  <a:txBody>
                    <a:bodyPr/>
                    <a:lstStyle/>
                    <a:p>
                      <a:pPr indent="0" lvl="0" marL="0" marR="0" rtl="0" algn="ctr">
                        <a:lnSpc>
                          <a:spcPct val="107000"/>
                        </a:lnSpc>
                        <a:spcBef>
                          <a:spcPts val="0"/>
                        </a:spcBef>
                        <a:spcAft>
                          <a:spcPts val="0"/>
                        </a:spcAft>
                        <a:buNone/>
                      </a:pPr>
                      <a:r>
                        <a:rPr b="1" lang="en" sz="900" u="none" cap="none" strike="noStrike">
                          <a:latin typeface="Open Sans"/>
                          <a:ea typeface="Open Sans"/>
                          <a:cs typeface="Open Sans"/>
                          <a:sym typeface="Open Sans"/>
                        </a:rPr>
                        <a:t>Internal Progress Demo Meeting</a:t>
                      </a:r>
                      <a:endParaRPr/>
                    </a:p>
                  </a:txBody>
                  <a:tcPr marT="0" marB="0" marR="4125" marL="412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Friday</a:t>
                      </a:r>
                      <a:br>
                        <a:rPr lang="en" sz="900" u="none" cap="none" strike="noStrike">
                          <a:latin typeface="Open Sans"/>
                          <a:ea typeface="Open Sans"/>
                          <a:cs typeface="Open Sans"/>
                          <a:sym typeface="Open Sans"/>
                        </a:rPr>
                      </a:br>
                      <a:r>
                        <a:rPr lang="en" sz="900" u="none" cap="none" strike="noStrike">
                          <a:latin typeface="Open Sans"/>
                          <a:ea typeface="Open Sans"/>
                          <a:cs typeface="Open Sans"/>
                          <a:sym typeface="Open Sans"/>
                        </a:rPr>
                        <a:t> (Bi-Weekly)</a:t>
                      </a:r>
                      <a:endParaRPr/>
                    </a:p>
                  </a:txBody>
                  <a:tcPr marT="0" marB="0" marR="4125" marL="412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2-3PM</a:t>
                      </a:r>
                      <a:endParaRPr/>
                    </a:p>
                  </a:txBody>
                  <a:tcPr marT="0" marB="0" marR="4125" marL="4125" anchor="ctr"/>
                </a:tc>
                <a:tc>
                  <a:txBody>
                    <a:bodyPr/>
                    <a:lstStyle/>
                    <a:p>
                      <a:pPr indent="0" lvl="0" marL="0" marR="0" rtl="0" algn="ctr">
                        <a:lnSpc>
                          <a:spcPct val="107000"/>
                        </a:lnSpc>
                        <a:spcBef>
                          <a:spcPts val="0"/>
                        </a:spcBef>
                        <a:spcAft>
                          <a:spcPts val="0"/>
                        </a:spcAft>
                        <a:buNone/>
                      </a:pPr>
                      <a:r>
                        <a:rPr lang="en" sz="900">
                          <a:latin typeface="Open Sans"/>
                          <a:ea typeface="Open Sans"/>
                          <a:cs typeface="Open Sans"/>
                          <a:sym typeface="Open Sans"/>
                        </a:rPr>
                        <a:t>Working Code, Requirements Document</a:t>
                      </a:r>
                      <a:endParaRPr sz="900">
                        <a:latin typeface="Open Sans"/>
                        <a:ea typeface="Open Sans"/>
                        <a:cs typeface="Open Sans"/>
                        <a:sym typeface="Open Sans"/>
                      </a:endParaRPr>
                    </a:p>
                    <a:p>
                      <a:pPr indent="0" lvl="0" marL="0" marR="0" rtl="0" algn="ctr">
                        <a:lnSpc>
                          <a:spcPct val="107000"/>
                        </a:lnSpc>
                        <a:spcBef>
                          <a:spcPts val="0"/>
                        </a:spcBef>
                        <a:spcAft>
                          <a:spcPts val="0"/>
                        </a:spcAft>
                        <a:buNone/>
                      </a:pPr>
                      <a:r>
                        <a:t/>
                      </a:r>
                      <a:endParaRPr sz="900">
                        <a:latin typeface="Open Sans"/>
                        <a:ea typeface="Open Sans"/>
                        <a:cs typeface="Open Sans"/>
                        <a:sym typeface="Open Sans"/>
                      </a:endParaRPr>
                    </a:p>
                  </a:txBody>
                  <a:tcPr marT="0" marB="0" marR="4125" marL="412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Demo project core functions, achievements, and challenges faced</a:t>
                      </a:r>
                      <a:endParaRPr/>
                    </a:p>
                  </a:txBody>
                  <a:tcPr marT="0" marB="0" marR="4125" marL="4125" anchor="ctr"/>
                </a:tc>
                <a:tc>
                  <a:txBody>
                    <a:bodyPr/>
                    <a:lstStyle/>
                    <a:p>
                      <a:pPr indent="0" lvl="0" marL="0" marR="0" rtl="0" algn="ctr">
                        <a:lnSpc>
                          <a:spcPct val="107000"/>
                        </a:lnSpc>
                        <a:spcBef>
                          <a:spcPts val="0"/>
                        </a:spcBef>
                        <a:spcAft>
                          <a:spcPts val="0"/>
                        </a:spcAft>
                        <a:buNone/>
                      </a:pPr>
                      <a:r>
                        <a:rPr lang="en" sz="900">
                          <a:latin typeface="Open Sans"/>
                          <a:ea typeface="Open Sans"/>
                          <a:cs typeface="Open Sans"/>
                          <a:sym typeface="Open Sans"/>
                        </a:rPr>
                        <a:t>Progress Report,</a:t>
                      </a:r>
                      <a:endParaRPr sz="900">
                        <a:latin typeface="Open Sans"/>
                        <a:ea typeface="Open Sans"/>
                        <a:cs typeface="Open Sans"/>
                        <a:sym typeface="Open Sans"/>
                      </a:endParaRPr>
                    </a:p>
                    <a:p>
                      <a:pPr indent="0" lvl="0" marL="0" marR="0" rtl="0" algn="ctr">
                        <a:lnSpc>
                          <a:spcPct val="107000"/>
                        </a:lnSpc>
                        <a:spcBef>
                          <a:spcPts val="0"/>
                        </a:spcBef>
                        <a:spcAft>
                          <a:spcPts val="0"/>
                        </a:spcAft>
                        <a:buNone/>
                      </a:pPr>
                      <a:r>
                        <a:rPr lang="en" sz="900">
                          <a:latin typeface="Open Sans"/>
                          <a:ea typeface="Open Sans"/>
                          <a:cs typeface="Open Sans"/>
                          <a:sym typeface="Open Sans"/>
                        </a:rPr>
                        <a:t>Meeting record</a:t>
                      </a:r>
                      <a:endParaRPr sz="900">
                        <a:latin typeface="Open Sans"/>
                        <a:ea typeface="Open Sans"/>
                        <a:cs typeface="Open Sans"/>
                        <a:sym typeface="Open Sans"/>
                      </a:endParaRPr>
                    </a:p>
                  </a:txBody>
                  <a:tcPr marT="0" marB="0" marR="4125" marL="412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Development, Test, and Design Leads</a:t>
                      </a:r>
                      <a:endParaRPr/>
                    </a:p>
                  </a:txBody>
                  <a:tcPr marT="0" marB="0" marR="4125" marL="412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Engineers (Front End, Back End, Requirements, and Deployment), Testers, Designers</a:t>
                      </a:r>
                      <a:endParaRPr/>
                    </a:p>
                  </a:txBody>
                  <a:tcPr marT="0" marB="0" marR="4125" marL="4125" anchor="ctr"/>
                </a:tc>
              </a:tr>
              <a:tr h="1801675">
                <a:tc>
                  <a:txBody>
                    <a:bodyPr/>
                    <a:lstStyle/>
                    <a:p>
                      <a:pPr indent="0" lvl="0" marL="0" marR="0" rtl="0" algn="ctr">
                        <a:lnSpc>
                          <a:spcPct val="107000"/>
                        </a:lnSpc>
                        <a:spcBef>
                          <a:spcPts val="0"/>
                        </a:spcBef>
                        <a:spcAft>
                          <a:spcPts val="0"/>
                        </a:spcAft>
                        <a:buNone/>
                      </a:pPr>
                      <a:r>
                        <a:rPr b="1" lang="en" sz="900" u="none" cap="none" strike="noStrike">
                          <a:latin typeface="Open Sans"/>
                          <a:ea typeface="Open Sans"/>
                          <a:cs typeface="Open Sans"/>
                          <a:sym typeface="Open Sans"/>
                        </a:rPr>
                        <a:t>Mid-Level Stakeholder Demo</a:t>
                      </a:r>
                      <a:endParaRPr/>
                    </a:p>
                  </a:txBody>
                  <a:tcPr marT="0" marB="0" marR="4125" marL="412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Friday (Monthly)</a:t>
                      </a:r>
                      <a:endParaRPr/>
                    </a:p>
                  </a:txBody>
                  <a:tcPr marT="0" marB="0" marR="4125" marL="412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2-3PM</a:t>
                      </a:r>
                      <a:endParaRPr/>
                    </a:p>
                  </a:txBody>
                  <a:tcPr marT="0" marB="0" marR="4125" marL="4125" anchor="ctr"/>
                </a:tc>
                <a:tc>
                  <a:txBody>
                    <a:bodyPr/>
                    <a:lstStyle/>
                    <a:p>
                      <a:pPr indent="0" lvl="0" marL="0" marR="0" rtl="0" algn="ctr">
                        <a:lnSpc>
                          <a:spcPct val="107000"/>
                        </a:lnSpc>
                        <a:spcBef>
                          <a:spcPts val="0"/>
                        </a:spcBef>
                        <a:spcAft>
                          <a:spcPts val="0"/>
                        </a:spcAft>
                        <a:buNone/>
                      </a:pPr>
                      <a:r>
                        <a:rPr lang="en" sz="900">
                          <a:latin typeface="Open Sans"/>
                          <a:ea typeface="Open Sans"/>
                          <a:cs typeface="Open Sans"/>
                          <a:sym typeface="Open Sans"/>
                        </a:rPr>
                        <a:t>Project Dashboard, Project Schedule</a:t>
                      </a:r>
                      <a:endParaRPr sz="900">
                        <a:latin typeface="Open Sans"/>
                        <a:ea typeface="Open Sans"/>
                        <a:cs typeface="Open Sans"/>
                        <a:sym typeface="Open Sans"/>
                      </a:endParaRPr>
                    </a:p>
                  </a:txBody>
                  <a:tcPr marT="0" marB="0" marR="4125" marL="412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Only items on the agenda will be discussed. Change Requests will be handled at the end of the meeting. Schedule follow-up to discuss any changes or issues found during the meeting.</a:t>
                      </a:r>
                      <a:endParaRPr/>
                    </a:p>
                  </a:txBody>
                  <a:tcPr marT="0" marB="0" marR="4125" marL="4125" anchor="ctr"/>
                </a:tc>
                <a:tc>
                  <a:txBody>
                    <a:bodyPr/>
                    <a:lstStyle/>
                    <a:p>
                      <a:pPr indent="0" lvl="0" marL="0" marR="0" rtl="0" algn="ctr">
                        <a:lnSpc>
                          <a:spcPct val="107000"/>
                        </a:lnSpc>
                        <a:spcBef>
                          <a:spcPts val="0"/>
                        </a:spcBef>
                        <a:spcAft>
                          <a:spcPts val="0"/>
                        </a:spcAft>
                        <a:buNone/>
                      </a:pPr>
                      <a:r>
                        <a:rPr lang="en" sz="900">
                          <a:latin typeface="Open Sans"/>
                          <a:ea typeface="Open Sans"/>
                          <a:cs typeface="Open Sans"/>
                          <a:sym typeface="Open Sans"/>
                        </a:rPr>
                        <a:t>Updated project schedule,</a:t>
                      </a:r>
                      <a:endParaRPr sz="900">
                        <a:latin typeface="Open Sans"/>
                        <a:ea typeface="Open Sans"/>
                        <a:cs typeface="Open Sans"/>
                        <a:sym typeface="Open Sans"/>
                      </a:endParaRPr>
                    </a:p>
                    <a:p>
                      <a:pPr indent="0" lvl="0" marL="0" marR="0" rtl="0" algn="ctr">
                        <a:lnSpc>
                          <a:spcPct val="107000"/>
                        </a:lnSpc>
                        <a:spcBef>
                          <a:spcPts val="0"/>
                        </a:spcBef>
                        <a:spcAft>
                          <a:spcPts val="0"/>
                        </a:spcAft>
                        <a:buNone/>
                      </a:pPr>
                      <a:r>
                        <a:rPr lang="en" sz="900">
                          <a:latin typeface="Open Sans"/>
                          <a:ea typeface="Open Sans"/>
                          <a:cs typeface="Open Sans"/>
                          <a:sym typeface="Open Sans"/>
                        </a:rPr>
                        <a:t>Meeting record</a:t>
                      </a:r>
                      <a:endParaRPr sz="900">
                        <a:latin typeface="Open Sans"/>
                        <a:ea typeface="Open Sans"/>
                        <a:cs typeface="Open Sans"/>
                        <a:sym typeface="Open Sans"/>
                      </a:endParaRPr>
                    </a:p>
                  </a:txBody>
                  <a:tcPr marT="0" marB="0" marR="4125" marL="412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Project Manager, Engineering, Test, and Design Leads</a:t>
                      </a:r>
                      <a:endParaRPr/>
                    </a:p>
                  </a:txBody>
                  <a:tcPr marT="0" marB="0" marR="4125" marL="412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Dallas AutoParts LLC &amp; </a:t>
                      </a:r>
                      <a:br>
                        <a:rPr lang="en" sz="900" u="none" cap="none" strike="noStrike">
                          <a:latin typeface="Open Sans"/>
                          <a:ea typeface="Open Sans"/>
                          <a:cs typeface="Open Sans"/>
                          <a:sym typeface="Open Sans"/>
                        </a:rPr>
                      </a:br>
                      <a:r>
                        <a:rPr lang="en" sz="900">
                          <a:latin typeface="Open Sans"/>
                          <a:ea typeface="Open Sans"/>
                          <a:cs typeface="Open Sans"/>
                          <a:sym typeface="Open Sans"/>
                        </a:rPr>
                        <a:t>Desired Solutions Leadership Team</a:t>
                      </a:r>
                      <a:endParaRPr/>
                    </a:p>
                  </a:txBody>
                  <a:tcPr marT="0" marB="0" marR="4125" marL="4125" anchor="ctr"/>
                </a:tc>
              </a:tr>
              <a:tr h="1650975">
                <a:tc>
                  <a:txBody>
                    <a:bodyPr/>
                    <a:lstStyle/>
                    <a:p>
                      <a:pPr indent="0" lvl="0" marL="0" marR="0" rtl="0" algn="ctr">
                        <a:lnSpc>
                          <a:spcPct val="107000"/>
                        </a:lnSpc>
                        <a:spcBef>
                          <a:spcPts val="0"/>
                        </a:spcBef>
                        <a:spcAft>
                          <a:spcPts val="0"/>
                        </a:spcAft>
                        <a:buNone/>
                      </a:pPr>
                      <a:r>
                        <a:rPr b="1" lang="en" sz="900" u="none" cap="none" strike="noStrike">
                          <a:latin typeface="Open Sans"/>
                          <a:ea typeface="Open Sans"/>
                          <a:cs typeface="Open Sans"/>
                          <a:sym typeface="Open Sans"/>
                        </a:rPr>
                        <a:t>Internal Story/Tasks Scheduling</a:t>
                      </a:r>
                      <a:endParaRPr/>
                    </a:p>
                  </a:txBody>
                  <a:tcPr marT="0" marB="0" marR="4125" marL="412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Monday, Tuesday, Wednesday (Every 3 months)</a:t>
                      </a:r>
                      <a:endParaRPr/>
                    </a:p>
                  </a:txBody>
                  <a:tcPr marT="0" marB="0" marR="4125" marL="412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9AM-5PM</a:t>
                      </a:r>
                      <a:endParaRPr/>
                    </a:p>
                  </a:txBody>
                  <a:tcPr marT="0" marB="0" marR="4125" marL="4125" anchor="ctr"/>
                </a:tc>
                <a:tc>
                  <a:txBody>
                    <a:bodyPr/>
                    <a:lstStyle/>
                    <a:p>
                      <a:pPr indent="0" lvl="0" marL="0" marR="0" rtl="0" algn="ctr">
                        <a:lnSpc>
                          <a:spcPct val="107000"/>
                        </a:lnSpc>
                        <a:spcBef>
                          <a:spcPts val="0"/>
                        </a:spcBef>
                        <a:spcAft>
                          <a:spcPts val="0"/>
                        </a:spcAft>
                        <a:buNone/>
                      </a:pPr>
                      <a:r>
                        <a:rPr lang="en" sz="900">
                          <a:latin typeface="Open Sans"/>
                          <a:ea typeface="Open Sans"/>
                          <a:cs typeface="Open Sans"/>
                          <a:sym typeface="Open Sans"/>
                        </a:rPr>
                        <a:t>Project Schedule, RAID, WBS</a:t>
                      </a:r>
                      <a:endParaRPr sz="900">
                        <a:latin typeface="Open Sans"/>
                        <a:ea typeface="Open Sans"/>
                        <a:cs typeface="Open Sans"/>
                        <a:sym typeface="Open Sans"/>
                      </a:endParaRPr>
                    </a:p>
                  </a:txBody>
                  <a:tcPr marT="0" marB="0" marR="4125" marL="412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Functional unit leads and Project Manager will establish a schedule for the upcoming 3 months based on team size, size of tasks, and days off.</a:t>
                      </a:r>
                      <a:endParaRPr/>
                    </a:p>
                  </a:txBody>
                  <a:tcPr marT="0" marB="0" marR="4125" marL="4125" anchor="ctr"/>
                </a:tc>
                <a:tc>
                  <a:txBody>
                    <a:bodyPr/>
                    <a:lstStyle/>
                    <a:p>
                      <a:pPr indent="0" lvl="0" marL="0" marR="0" rtl="0" algn="ctr">
                        <a:lnSpc>
                          <a:spcPct val="107000"/>
                        </a:lnSpc>
                        <a:spcBef>
                          <a:spcPts val="0"/>
                        </a:spcBef>
                        <a:spcAft>
                          <a:spcPts val="0"/>
                        </a:spcAft>
                        <a:buNone/>
                      </a:pPr>
                      <a:r>
                        <a:rPr lang="en" sz="900">
                          <a:latin typeface="Open Sans"/>
                          <a:ea typeface="Open Sans"/>
                          <a:cs typeface="Open Sans"/>
                          <a:sym typeface="Open Sans"/>
                        </a:rPr>
                        <a:t>Updated Project schedule,</a:t>
                      </a:r>
                      <a:endParaRPr sz="900">
                        <a:latin typeface="Open Sans"/>
                        <a:ea typeface="Open Sans"/>
                        <a:cs typeface="Open Sans"/>
                        <a:sym typeface="Open Sans"/>
                      </a:endParaRPr>
                    </a:p>
                    <a:p>
                      <a:pPr indent="0" lvl="0" marL="0" marR="0" rtl="0" algn="ctr">
                        <a:lnSpc>
                          <a:spcPct val="107000"/>
                        </a:lnSpc>
                        <a:spcBef>
                          <a:spcPts val="0"/>
                        </a:spcBef>
                        <a:spcAft>
                          <a:spcPts val="0"/>
                        </a:spcAft>
                        <a:buNone/>
                      </a:pPr>
                      <a:r>
                        <a:rPr lang="en" sz="900">
                          <a:latin typeface="Open Sans"/>
                          <a:ea typeface="Open Sans"/>
                          <a:cs typeface="Open Sans"/>
                          <a:sym typeface="Open Sans"/>
                        </a:rPr>
                        <a:t>Updated RAID,</a:t>
                      </a:r>
                      <a:endParaRPr sz="900">
                        <a:latin typeface="Open Sans"/>
                        <a:ea typeface="Open Sans"/>
                        <a:cs typeface="Open Sans"/>
                        <a:sym typeface="Open Sans"/>
                      </a:endParaRPr>
                    </a:p>
                    <a:p>
                      <a:pPr indent="0" lvl="0" marL="0" marR="0" rtl="0" algn="ctr">
                        <a:lnSpc>
                          <a:spcPct val="107000"/>
                        </a:lnSpc>
                        <a:spcBef>
                          <a:spcPts val="0"/>
                        </a:spcBef>
                        <a:spcAft>
                          <a:spcPts val="0"/>
                        </a:spcAft>
                        <a:buNone/>
                      </a:pPr>
                      <a:r>
                        <a:rPr lang="en" sz="900">
                          <a:latin typeface="Open Sans"/>
                          <a:ea typeface="Open Sans"/>
                          <a:cs typeface="Open Sans"/>
                          <a:sym typeface="Open Sans"/>
                        </a:rPr>
                        <a:t>Updated WBS,</a:t>
                      </a:r>
                      <a:endParaRPr sz="900">
                        <a:latin typeface="Open Sans"/>
                        <a:ea typeface="Open Sans"/>
                        <a:cs typeface="Open Sans"/>
                        <a:sym typeface="Open Sans"/>
                      </a:endParaRPr>
                    </a:p>
                    <a:p>
                      <a:pPr indent="0" lvl="0" marL="0" marR="0" rtl="0" algn="ctr">
                        <a:lnSpc>
                          <a:spcPct val="107000"/>
                        </a:lnSpc>
                        <a:spcBef>
                          <a:spcPts val="0"/>
                        </a:spcBef>
                        <a:spcAft>
                          <a:spcPts val="0"/>
                        </a:spcAft>
                        <a:buNone/>
                      </a:pPr>
                      <a:r>
                        <a:rPr lang="en" sz="900">
                          <a:latin typeface="Open Sans"/>
                          <a:ea typeface="Open Sans"/>
                          <a:cs typeface="Open Sans"/>
                          <a:sym typeface="Open Sans"/>
                        </a:rPr>
                        <a:t>Meeting record</a:t>
                      </a:r>
                      <a:endParaRPr sz="900">
                        <a:latin typeface="Open Sans"/>
                        <a:ea typeface="Open Sans"/>
                        <a:cs typeface="Open Sans"/>
                        <a:sym typeface="Open Sans"/>
                      </a:endParaRPr>
                    </a:p>
                  </a:txBody>
                  <a:tcPr marT="0" marB="0" marR="4125" marL="412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Project Manager</a:t>
                      </a:r>
                      <a:endParaRPr/>
                    </a:p>
                  </a:txBody>
                  <a:tcPr marT="0" marB="0" marR="4125" marL="412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Engineering, Test, and Design Leads (functional unit leads)</a:t>
                      </a:r>
                      <a:endParaRPr/>
                    </a:p>
                  </a:txBody>
                  <a:tcPr marT="0" marB="0" marR="4125" marL="4125" anchor="ct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graphicFrame>
        <p:nvGraphicFramePr>
          <p:cNvPr id="412" name="Google Shape;412;p52"/>
          <p:cNvGraphicFramePr/>
          <p:nvPr/>
        </p:nvGraphicFramePr>
        <p:xfrm>
          <a:off x="114299" y="80681"/>
          <a:ext cx="3000000" cy="3000000"/>
        </p:xfrm>
        <a:graphic>
          <a:graphicData uri="http://schemas.openxmlformats.org/drawingml/2006/table">
            <a:tbl>
              <a:tblPr>
                <a:noFill/>
                <a:tableStyleId>{7F4497D6-358C-4F00-B50F-264238DE8825}</a:tableStyleId>
              </a:tblPr>
              <a:tblGrid>
                <a:gridCol w="869950"/>
                <a:gridCol w="759675"/>
                <a:gridCol w="575875"/>
                <a:gridCol w="1372325"/>
                <a:gridCol w="1433575"/>
                <a:gridCol w="1213025"/>
                <a:gridCol w="747425"/>
                <a:gridCol w="1788900"/>
              </a:tblGrid>
              <a:tr h="392650">
                <a:tc>
                  <a:txBody>
                    <a:bodyPr/>
                    <a:lstStyle/>
                    <a:p>
                      <a:pPr indent="0" lvl="0" marL="0" marR="0" rtl="0" algn="ctr">
                        <a:lnSpc>
                          <a:spcPct val="107000"/>
                        </a:lnSpc>
                        <a:spcBef>
                          <a:spcPts val="0"/>
                        </a:spcBef>
                        <a:spcAft>
                          <a:spcPts val="0"/>
                        </a:spcAft>
                        <a:buNone/>
                      </a:pPr>
                      <a:r>
                        <a:rPr b="1" lang="en" sz="1000" u="none" cap="none" strike="noStrike">
                          <a:latin typeface="Roboto Slab"/>
                          <a:ea typeface="Roboto Slab"/>
                          <a:cs typeface="Roboto Slab"/>
                          <a:sym typeface="Roboto Slab"/>
                        </a:rPr>
                        <a:t>Meeting</a:t>
                      </a:r>
                      <a:endParaRPr/>
                    </a:p>
                  </a:txBody>
                  <a:tcPr marT="0" marB="0" marR="4125" marL="4125" anchor="ctr">
                    <a:solidFill>
                      <a:schemeClr val="dk1"/>
                    </a:solidFill>
                  </a:tcPr>
                </a:tc>
                <a:tc>
                  <a:txBody>
                    <a:bodyPr/>
                    <a:lstStyle/>
                    <a:p>
                      <a:pPr indent="0" lvl="0" marL="0" marR="0" rtl="0" algn="ctr">
                        <a:lnSpc>
                          <a:spcPct val="107000"/>
                        </a:lnSpc>
                        <a:spcBef>
                          <a:spcPts val="0"/>
                        </a:spcBef>
                        <a:spcAft>
                          <a:spcPts val="0"/>
                        </a:spcAft>
                        <a:buNone/>
                      </a:pPr>
                      <a:r>
                        <a:rPr b="1" lang="en" sz="1000" u="none" cap="none" strike="noStrike">
                          <a:latin typeface="Roboto Slab"/>
                          <a:ea typeface="Roboto Slab"/>
                          <a:cs typeface="Roboto Slab"/>
                          <a:sym typeface="Roboto Slab"/>
                        </a:rPr>
                        <a:t>Day</a:t>
                      </a:r>
                      <a:endParaRPr/>
                    </a:p>
                  </a:txBody>
                  <a:tcPr marT="0" marB="0" marR="4125" marL="4125" anchor="ctr">
                    <a:solidFill>
                      <a:schemeClr val="dk1"/>
                    </a:solidFill>
                  </a:tcPr>
                </a:tc>
                <a:tc>
                  <a:txBody>
                    <a:bodyPr/>
                    <a:lstStyle/>
                    <a:p>
                      <a:pPr indent="0" lvl="0" marL="0" marR="0" rtl="0" algn="ctr">
                        <a:lnSpc>
                          <a:spcPct val="107000"/>
                        </a:lnSpc>
                        <a:spcBef>
                          <a:spcPts val="0"/>
                        </a:spcBef>
                        <a:spcAft>
                          <a:spcPts val="0"/>
                        </a:spcAft>
                        <a:buNone/>
                      </a:pPr>
                      <a:r>
                        <a:rPr b="1" lang="en" sz="1000" u="none" cap="none" strike="noStrike">
                          <a:latin typeface="Roboto Slab"/>
                          <a:ea typeface="Roboto Slab"/>
                          <a:cs typeface="Roboto Slab"/>
                          <a:sym typeface="Roboto Slab"/>
                        </a:rPr>
                        <a:t>Time</a:t>
                      </a:r>
                      <a:endParaRPr/>
                    </a:p>
                  </a:txBody>
                  <a:tcPr marT="0" marB="0" marR="4125" marL="4125" anchor="ctr">
                    <a:solidFill>
                      <a:schemeClr val="dk1"/>
                    </a:solidFill>
                  </a:tcPr>
                </a:tc>
                <a:tc>
                  <a:txBody>
                    <a:bodyPr/>
                    <a:lstStyle/>
                    <a:p>
                      <a:pPr indent="0" lvl="0" marL="0" marR="0" rtl="0" algn="ctr">
                        <a:lnSpc>
                          <a:spcPct val="107000"/>
                        </a:lnSpc>
                        <a:spcBef>
                          <a:spcPts val="0"/>
                        </a:spcBef>
                        <a:spcAft>
                          <a:spcPts val="0"/>
                        </a:spcAft>
                        <a:buNone/>
                      </a:pPr>
                      <a:r>
                        <a:rPr b="1" lang="en" sz="1000" u="none" cap="none" strike="noStrike">
                          <a:latin typeface="Roboto Slab"/>
                          <a:ea typeface="Roboto Slab"/>
                          <a:cs typeface="Roboto Slab"/>
                          <a:sym typeface="Roboto Slab"/>
                        </a:rPr>
                        <a:t>Input</a:t>
                      </a:r>
                      <a:endParaRPr/>
                    </a:p>
                  </a:txBody>
                  <a:tcPr marT="0" marB="0" marR="4125" marL="4125" anchor="ctr">
                    <a:solidFill>
                      <a:schemeClr val="dk1"/>
                    </a:solidFill>
                  </a:tcPr>
                </a:tc>
                <a:tc>
                  <a:txBody>
                    <a:bodyPr/>
                    <a:lstStyle/>
                    <a:p>
                      <a:pPr indent="0" lvl="0" marL="0" marR="0" rtl="0" algn="ctr">
                        <a:lnSpc>
                          <a:spcPct val="107000"/>
                        </a:lnSpc>
                        <a:spcBef>
                          <a:spcPts val="0"/>
                        </a:spcBef>
                        <a:spcAft>
                          <a:spcPts val="0"/>
                        </a:spcAft>
                        <a:buNone/>
                      </a:pPr>
                      <a:r>
                        <a:rPr b="1" lang="en" sz="1000" u="none" cap="none" strike="noStrike">
                          <a:latin typeface="Roboto Slab"/>
                          <a:ea typeface="Roboto Slab"/>
                          <a:cs typeface="Roboto Slab"/>
                          <a:sym typeface="Roboto Slab"/>
                        </a:rPr>
                        <a:t>Structure</a:t>
                      </a:r>
                      <a:endParaRPr/>
                    </a:p>
                  </a:txBody>
                  <a:tcPr marT="0" marB="0" marR="4125" marL="4125" anchor="ctr">
                    <a:solidFill>
                      <a:schemeClr val="dk1"/>
                    </a:solidFill>
                  </a:tcPr>
                </a:tc>
                <a:tc>
                  <a:txBody>
                    <a:bodyPr/>
                    <a:lstStyle/>
                    <a:p>
                      <a:pPr indent="0" lvl="0" marL="0" marR="0" rtl="0" algn="ctr">
                        <a:lnSpc>
                          <a:spcPct val="107000"/>
                        </a:lnSpc>
                        <a:spcBef>
                          <a:spcPts val="0"/>
                        </a:spcBef>
                        <a:spcAft>
                          <a:spcPts val="0"/>
                        </a:spcAft>
                        <a:buNone/>
                      </a:pPr>
                      <a:r>
                        <a:rPr b="1" lang="en" sz="1000" u="none" cap="none" strike="noStrike">
                          <a:latin typeface="Roboto Slab"/>
                          <a:ea typeface="Roboto Slab"/>
                          <a:cs typeface="Roboto Slab"/>
                          <a:sym typeface="Roboto Slab"/>
                        </a:rPr>
                        <a:t>Output</a:t>
                      </a:r>
                      <a:endParaRPr/>
                    </a:p>
                  </a:txBody>
                  <a:tcPr marT="0" marB="0" marR="4125" marL="4125" anchor="ctr">
                    <a:solidFill>
                      <a:schemeClr val="dk1"/>
                    </a:solidFill>
                  </a:tcPr>
                </a:tc>
                <a:tc>
                  <a:txBody>
                    <a:bodyPr/>
                    <a:lstStyle/>
                    <a:p>
                      <a:pPr indent="0" lvl="0" marL="0" marR="0" rtl="0" algn="ctr">
                        <a:lnSpc>
                          <a:spcPct val="107000"/>
                        </a:lnSpc>
                        <a:spcBef>
                          <a:spcPts val="0"/>
                        </a:spcBef>
                        <a:spcAft>
                          <a:spcPts val="0"/>
                        </a:spcAft>
                        <a:buNone/>
                      </a:pPr>
                      <a:r>
                        <a:rPr b="1" lang="en" sz="1000" u="none" cap="none" strike="noStrike">
                          <a:latin typeface="Roboto Slab"/>
                          <a:ea typeface="Roboto Slab"/>
                          <a:cs typeface="Roboto Slab"/>
                          <a:sym typeface="Roboto Slab"/>
                        </a:rPr>
                        <a:t>Owner</a:t>
                      </a:r>
                      <a:endParaRPr/>
                    </a:p>
                  </a:txBody>
                  <a:tcPr marT="0" marB="0" marR="4125" marL="4125" anchor="ctr">
                    <a:solidFill>
                      <a:schemeClr val="dk1"/>
                    </a:solidFill>
                  </a:tcPr>
                </a:tc>
                <a:tc>
                  <a:txBody>
                    <a:bodyPr/>
                    <a:lstStyle/>
                    <a:p>
                      <a:pPr indent="0" lvl="0" marL="0" marR="0" rtl="0" algn="ctr">
                        <a:lnSpc>
                          <a:spcPct val="107000"/>
                        </a:lnSpc>
                        <a:spcBef>
                          <a:spcPts val="0"/>
                        </a:spcBef>
                        <a:spcAft>
                          <a:spcPts val="0"/>
                        </a:spcAft>
                        <a:buNone/>
                      </a:pPr>
                      <a:r>
                        <a:rPr b="1" lang="en" sz="1000" u="none" cap="none" strike="noStrike">
                          <a:latin typeface="Roboto Slab"/>
                          <a:ea typeface="Roboto Slab"/>
                          <a:cs typeface="Roboto Slab"/>
                          <a:sym typeface="Roboto Slab"/>
                        </a:rPr>
                        <a:t>Participants</a:t>
                      </a:r>
                      <a:endParaRPr/>
                    </a:p>
                  </a:txBody>
                  <a:tcPr marT="0" marB="0" marR="4125" marL="4125" anchor="ctr">
                    <a:solidFill>
                      <a:schemeClr val="dk1"/>
                    </a:solidFill>
                  </a:tcPr>
                </a:tc>
              </a:tr>
              <a:tr h="1983625">
                <a:tc>
                  <a:txBody>
                    <a:bodyPr/>
                    <a:lstStyle/>
                    <a:p>
                      <a:pPr indent="0" lvl="0" marL="0" marR="0" rtl="0" algn="ctr">
                        <a:lnSpc>
                          <a:spcPct val="107000"/>
                        </a:lnSpc>
                        <a:spcBef>
                          <a:spcPts val="0"/>
                        </a:spcBef>
                        <a:spcAft>
                          <a:spcPts val="0"/>
                        </a:spcAft>
                        <a:buNone/>
                      </a:pPr>
                      <a:r>
                        <a:rPr b="1" lang="en" sz="900" u="none" cap="none" strike="noStrike">
                          <a:latin typeface="Open Sans"/>
                          <a:ea typeface="Open Sans"/>
                          <a:cs typeface="Open Sans"/>
                          <a:sym typeface="Open Sans"/>
                        </a:rPr>
                        <a:t>High-Level Stakeholder Update</a:t>
                      </a:r>
                      <a:endParaRPr/>
                    </a:p>
                  </a:txBody>
                  <a:tcPr marT="0" marB="0" marR="4125" marL="412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Friday (Quarterly)</a:t>
                      </a:r>
                      <a:endParaRPr/>
                    </a:p>
                  </a:txBody>
                  <a:tcPr marT="0" marB="0" marR="4125" marL="412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12-1PM</a:t>
                      </a:r>
                      <a:endParaRPr/>
                    </a:p>
                  </a:txBody>
                  <a:tcPr marT="0" marB="0" marR="4125" marL="4125" anchor="ctr"/>
                </a:tc>
                <a:tc>
                  <a:txBody>
                    <a:bodyPr/>
                    <a:lstStyle/>
                    <a:p>
                      <a:pPr indent="0" lvl="0" marL="0" marR="0" rtl="0" algn="ctr">
                        <a:lnSpc>
                          <a:spcPct val="107000"/>
                        </a:lnSpc>
                        <a:spcBef>
                          <a:spcPts val="0"/>
                        </a:spcBef>
                        <a:spcAft>
                          <a:spcPts val="0"/>
                        </a:spcAft>
                        <a:buNone/>
                      </a:pPr>
                      <a:r>
                        <a:rPr lang="en" sz="900">
                          <a:latin typeface="Open Sans"/>
                          <a:ea typeface="Open Sans"/>
                          <a:cs typeface="Open Sans"/>
                          <a:sym typeface="Open Sans"/>
                        </a:rPr>
                        <a:t>Project Dashboard, Project Schedule</a:t>
                      </a:r>
                      <a:endParaRPr/>
                    </a:p>
                  </a:txBody>
                  <a:tcPr marT="0" marB="0" marR="4125" marL="412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Project Manager recaps progress with clients and discusses project direction.</a:t>
                      </a:r>
                      <a:endParaRPr/>
                    </a:p>
                  </a:txBody>
                  <a:tcPr marT="0" marB="0" marR="4125" marL="4125" anchor="ctr"/>
                </a:tc>
                <a:tc>
                  <a:txBody>
                    <a:bodyPr/>
                    <a:lstStyle/>
                    <a:p>
                      <a:pPr indent="0" lvl="0" marL="0" marR="0" rtl="0" algn="ctr">
                        <a:lnSpc>
                          <a:spcPct val="107000"/>
                        </a:lnSpc>
                        <a:spcBef>
                          <a:spcPts val="0"/>
                        </a:spcBef>
                        <a:spcAft>
                          <a:spcPts val="0"/>
                        </a:spcAft>
                        <a:buNone/>
                      </a:pPr>
                      <a:r>
                        <a:rPr lang="en" sz="900">
                          <a:latin typeface="Open Sans"/>
                          <a:ea typeface="Open Sans"/>
                          <a:cs typeface="Open Sans"/>
                          <a:sym typeface="Open Sans"/>
                        </a:rPr>
                        <a:t>Updated Project schedule,</a:t>
                      </a:r>
                      <a:endParaRPr sz="900">
                        <a:latin typeface="Open Sans"/>
                        <a:ea typeface="Open Sans"/>
                        <a:cs typeface="Open Sans"/>
                        <a:sym typeface="Open Sans"/>
                      </a:endParaRPr>
                    </a:p>
                    <a:p>
                      <a:pPr indent="0" lvl="0" marL="0" marR="0" rtl="0" algn="ctr">
                        <a:lnSpc>
                          <a:spcPct val="107000"/>
                        </a:lnSpc>
                        <a:spcBef>
                          <a:spcPts val="0"/>
                        </a:spcBef>
                        <a:spcAft>
                          <a:spcPts val="0"/>
                        </a:spcAft>
                        <a:buNone/>
                      </a:pPr>
                      <a:r>
                        <a:rPr lang="en" sz="900">
                          <a:latin typeface="Open Sans"/>
                          <a:ea typeface="Open Sans"/>
                          <a:cs typeface="Open Sans"/>
                          <a:sym typeface="Open Sans"/>
                        </a:rPr>
                        <a:t>Meeting record</a:t>
                      </a:r>
                      <a:endParaRPr sz="900">
                        <a:latin typeface="Open Sans"/>
                        <a:ea typeface="Open Sans"/>
                        <a:cs typeface="Open Sans"/>
                        <a:sym typeface="Open Sans"/>
                      </a:endParaRPr>
                    </a:p>
                  </a:txBody>
                  <a:tcPr marT="0" marB="0" marR="4125" marL="412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Project Manager</a:t>
                      </a:r>
                      <a:endParaRPr/>
                    </a:p>
                  </a:txBody>
                  <a:tcPr marT="0" marB="0" marR="4125" marL="412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Desired Solutions Leadership Team, Auto Parts Vendors &amp; Manufacturers, Change Management Team Lead, Risk Assessment Team Lead, Third-party shipment companies, &amp; Auto accessory companies</a:t>
                      </a:r>
                      <a:endParaRPr/>
                    </a:p>
                    <a:p>
                      <a:pPr indent="0" lvl="0" marL="0" marR="0" rtl="0" algn="ctr">
                        <a:lnSpc>
                          <a:spcPct val="107000"/>
                        </a:lnSpc>
                        <a:spcBef>
                          <a:spcPts val="800"/>
                        </a:spcBef>
                        <a:spcAft>
                          <a:spcPts val="0"/>
                        </a:spcAft>
                        <a:buNone/>
                      </a:pPr>
                      <a:r>
                        <a:rPr lang="en" sz="900" u="none" cap="none" strike="noStrike">
                          <a:latin typeface="Open Sans"/>
                          <a:ea typeface="Open Sans"/>
                          <a:cs typeface="Open Sans"/>
                          <a:sym typeface="Open Sans"/>
                        </a:rPr>
                        <a:t> </a:t>
                      </a:r>
                      <a:endParaRPr/>
                    </a:p>
                  </a:txBody>
                  <a:tcPr marT="0" marB="0" marR="4125" marL="4125" anchor="ctr"/>
                </a:tc>
              </a:tr>
              <a:tr h="1553825">
                <a:tc>
                  <a:txBody>
                    <a:bodyPr/>
                    <a:lstStyle/>
                    <a:p>
                      <a:pPr indent="0" lvl="0" marL="0" marR="0" rtl="0" algn="ctr">
                        <a:lnSpc>
                          <a:spcPct val="107000"/>
                        </a:lnSpc>
                        <a:spcBef>
                          <a:spcPts val="0"/>
                        </a:spcBef>
                        <a:spcAft>
                          <a:spcPts val="0"/>
                        </a:spcAft>
                        <a:buNone/>
                      </a:pPr>
                      <a:r>
                        <a:rPr b="1" lang="en" sz="900" u="none" cap="none" strike="noStrike">
                          <a:latin typeface="Open Sans"/>
                          <a:ea typeface="Open Sans"/>
                          <a:cs typeface="Open Sans"/>
                          <a:sym typeface="Open Sans"/>
                        </a:rPr>
                        <a:t>Deployment Meetings</a:t>
                      </a:r>
                      <a:endParaRPr/>
                    </a:p>
                  </a:txBody>
                  <a:tcPr marT="0" marB="0" marR="4125" marL="412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Friday</a:t>
                      </a:r>
                      <a:endParaRPr/>
                    </a:p>
                    <a:p>
                      <a:pPr indent="0" lvl="0" marL="0" marR="0" rtl="0" algn="ctr">
                        <a:lnSpc>
                          <a:spcPct val="107000"/>
                        </a:lnSpc>
                        <a:spcBef>
                          <a:spcPts val="800"/>
                        </a:spcBef>
                        <a:spcAft>
                          <a:spcPts val="0"/>
                        </a:spcAft>
                        <a:buNone/>
                      </a:pPr>
                      <a:r>
                        <a:rPr lang="en" sz="900" u="none" cap="none" strike="noStrike">
                          <a:latin typeface="Open Sans"/>
                          <a:ea typeface="Open Sans"/>
                          <a:cs typeface="Open Sans"/>
                          <a:sym typeface="Open Sans"/>
                        </a:rPr>
                        <a:t>(Bi-Weekly), during Deployment Phase</a:t>
                      </a:r>
                      <a:endParaRPr/>
                    </a:p>
                  </a:txBody>
                  <a:tcPr marT="0" marB="0" marR="4125" marL="412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10-11AM</a:t>
                      </a:r>
                      <a:endParaRPr/>
                    </a:p>
                  </a:txBody>
                  <a:tcPr marT="0" marB="0" marR="4125" marL="4125" anchor="ctr"/>
                </a:tc>
                <a:tc>
                  <a:txBody>
                    <a:bodyPr/>
                    <a:lstStyle/>
                    <a:p>
                      <a:pPr indent="0" lvl="0" marL="0" rtl="0" algn="ctr">
                        <a:lnSpc>
                          <a:spcPct val="107000"/>
                        </a:lnSpc>
                        <a:spcBef>
                          <a:spcPts val="0"/>
                        </a:spcBef>
                        <a:spcAft>
                          <a:spcPts val="0"/>
                        </a:spcAft>
                        <a:buNone/>
                      </a:pPr>
                      <a:r>
                        <a:t/>
                      </a:r>
                      <a:endParaRPr/>
                    </a:p>
                    <a:p>
                      <a:pPr indent="0" lvl="0" marL="0" marR="0" rtl="0" algn="ctr">
                        <a:lnSpc>
                          <a:spcPct val="107000"/>
                        </a:lnSpc>
                        <a:spcBef>
                          <a:spcPts val="0"/>
                        </a:spcBef>
                        <a:spcAft>
                          <a:spcPts val="0"/>
                        </a:spcAft>
                        <a:buNone/>
                      </a:pPr>
                      <a:r>
                        <a:rPr lang="en" sz="900">
                          <a:latin typeface="Open Sans"/>
                          <a:ea typeface="Open Sans"/>
                          <a:cs typeface="Open Sans"/>
                          <a:sym typeface="Open Sans"/>
                        </a:rPr>
                        <a:t>Working Code, Requirements Document</a:t>
                      </a:r>
                      <a:endParaRPr sz="900">
                        <a:latin typeface="Open Sans"/>
                        <a:ea typeface="Open Sans"/>
                        <a:cs typeface="Open Sans"/>
                        <a:sym typeface="Open Sans"/>
                      </a:endParaRPr>
                    </a:p>
                    <a:p>
                      <a:pPr indent="0" lvl="0" marL="0" marR="0" rtl="0" algn="ctr">
                        <a:lnSpc>
                          <a:spcPct val="107000"/>
                        </a:lnSpc>
                        <a:spcBef>
                          <a:spcPts val="0"/>
                        </a:spcBef>
                        <a:spcAft>
                          <a:spcPts val="0"/>
                        </a:spcAft>
                        <a:buNone/>
                      </a:pPr>
                      <a:r>
                        <a:t/>
                      </a:r>
                      <a:endParaRPr sz="900">
                        <a:latin typeface="Open Sans"/>
                        <a:ea typeface="Open Sans"/>
                        <a:cs typeface="Open Sans"/>
                        <a:sym typeface="Open Sans"/>
                      </a:endParaRPr>
                    </a:p>
                  </a:txBody>
                  <a:tcPr marT="0" marB="0" marR="4125" marL="412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Chance for the internal engineering team to interface with external service providers so that any blockers/conflicts can be addressed, and task items assigned. Meeting will be facilitated by the engineering lead.</a:t>
                      </a:r>
                      <a:endParaRPr/>
                    </a:p>
                  </a:txBody>
                  <a:tcPr marT="0" marB="0" marR="4125" marL="4125" anchor="ctr"/>
                </a:tc>
                <a:tc>
                  <a:txBody>
                    <a:bodyPr/>
                    <a:lstStyle/>
                    <a:p>
                      <a:pPr indent="0" lvl="0" marL="0" marR="0" rtl="0" algn="ctr">
                        <a:lnSpc>
                          <a:spcPct val="107000"/>
                        </a:lnSpc>
                        <a:spcBef>
                          <a:spcPts val="0"/>
                        </a:spcBef>
                        <a:spcAft>
                          <a:spcPts val="0"/>
                        </a:spcAft>
                        <a:buNone/>
                      </a:pPr>
                      <a:r>
                        <a:rPr lang="en" sz="900">
                          <a:latin typeface="Open Sans"/>
                          <a:ea typeface="Open Sans"/>
                          <a:cs typeface="Open Sans"/>
                          <a:sym typeface="Open Sans"/>
                        </a:rPr>
                        <a:t>Meeting record</a:t>
                      </a:r>
                      <a:endParaRPr/>
                    </a:p>
                  </a:txBody>
                  <a:tcPr marT="0" marB="0" marR="4125" marL="412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Engineering Lead</a:t>
                      </a:r>
                      <a:endParaRPr/>
                    </a:p>
                  </a:txBody>
                  <a:tcPr marT="0" marB="0" marR="4125" marL="412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AutoParts.com, Server Provider, &amp; Deployment Engineers</a:t>
                      </a:r>
                      <a:endParaRPr/>
                    </a:p>
                  </a:txBody>
                  <a:tcPr marT="0" marB="0" marR="4125" marL="4125" anchor="ctr"/>
                </a:tc>
              </a:tr>
              <a:tr h="944450">
                <a:tc>
                  <a:txBody>
                    <a:bodyPr/>
                    <a:lstStyle/>
                    <a:p>
                      <a:pPr indent="0" lvl="0" marL="0" marR="0" rtl="0" algn="ctr">
                        <a:lnSpc>
                          <a:spcPct val="107000"/>
                        </a:lnSpc>
                        <a:spcBef>
                          <a:spcPts val="0"/>
                        </a:spcBef>
                        <a:spcAft>
                          <a:spcPts val="0"/>
                        </a:spcAft>
                        <a:buNone/>
                      </a:pPr>
                      <a:r>
                        <a:rPr b="1" lang="en" sz="900" u="none" cap="none" strike="noStrike">
                          <a:latin typeface="Open Sans"/>
                          <a:ea typeface="Open Sans"/>
                          <a:cs typeface="Open Sans"/>
                          <a:sym typeface="Open Sans"/>
                        </a:rPr>
                        <a:t>Tasks assignment meeting</a:t>
                      </a:r>
                      <a:endParaRPr/>
                    </a:p>
                  </a:txBody>
                  <a:tcPr marT="0" marB="0" marR="4125" marL="412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Hold when project change request has been approved </a:t>
                      </a:r>
                      <a:endParaRPr/>
                    </a:p>
                  </a:txBody>
                  <a:tcPr marT="0" marB="0" marR="4125" marL="412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TBD</a:t>
                      </a:r>
                      <a:endParaRPr/>
                    </a:p>
                  </a:txBody>
                  <a:tcPr marT="0" marB="0" marR="4125" marL="4125" anchor="ctr"/>
                </a:tc>
                <a:tc>
                  <a:txBody>
                    <a:bodyPr/>
                    <a:lstStyle/>
                    <a:p>
                      <a:pPr indent="0" lvl="0" marL="0" marR="0" rtl="0" algn="ctr">
                        <a:lnSpc>
                          <a:spcPct val="107000"/>
                        </a:lnSpc>
                        <a:spcBef>
                          <a:spcPts val="0"/>
                        </a:spcBef>
                        <a:spcAft>
                          <a:spcPts val="0"/>
                        </a:spcAft>
                        <a:buNone/>
                      </a:pPr>
                      <a:r>
                        <a:rPr lang="en" sz="900">
                          <a:latin typeface="Open Sans"/>
                          <a:ea typeface="Open Sans"/>
                          <a:cs typeface="Open Sans"/>
                          <a:sym typeface="Open Sans"/>
                        </a:rPr>
                        <a:t>WBS, Change Request Template, Project Schedule, RAID</a:t>
                      </a:r>
                      <a:endParaRPr sz="900">
                        <a:latin typeface="Open Sans"/>
                        <a:ea typeface="Open Sans"/>
                        <a:cs typeface="Open Sans"/>
                        <a:sym typeface="Open Sans"/>
                      </a:endParaRPr>
                    </a:p>
                  </a:txBody>
                  <a:tcPr marT="0" marB="0" marR="4125" marL="412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Every employee works on new assigned tasks </a:t>
                      </a:r>
                      <a:endParaRPr/>
                    </a:p>
                  </a:txBody>
                  <a:tcPr marT="0" marB="0" marR="4125" marL="4125" anchor="ctr"/>
                </a:tc>
                <a:tc>
                  <a:txBody>
                    <a:bodyPr/>
                    <a:lstStyle/>
                    <a:p>
                      <a:pPr indent="0" lvl="0" marL="0" marR="0" rtl="0" algn="ctr">
                        <a:lnSpc>
                          <a:spcPct val="107000"/>
                        </a:lnSpc>
                        <a:spcBef>
                          <a:spcPts val="0"/>
                        </a:spcBef>
                        <a:spcAft>
                          <a:spcPts val="0"/>
                        </a:spcAft>
                        <a:buNone/>
                      </a:pPr>
                      <a:r>
                        <a:rPr lang="en" sz="900">
                          <a:latin typeface="Open Sans"/>
                          <a:ea typeface="Open Sans"/>
                          <a:cs typeface="Open Sans"/>
                          <a:sym typeface="Open Sans"/>
                        </a:rPr>
                        <a:t>Updated WBS,</a:t>
                      </a:r>
                      <a:endParaRPr sz="900">
                        <a:latin typeface="Open Sans"/>
                        <a:ea typeface="Open Sans"/>
                        <a:cs typeface="Open Sans"/>
                        <a:sym typeface="Open Sans"/>
                      </a:endParaRPr>
                    </a:p>
                    <a:p>
                      <a:pPr indent="0" lvl="0" marL="0" marR="0" rtl="0" algn="ctr">
                        <a:lnSpc>
                          <a:spcPct val="107000"/>
                        </a:lnSpc>
                        <a:spcBef>
                          <a:spcPts val="0"/>
                        </a:spcBef>
                        <a:spcAft>
                          <a:spcPts val="0"/>
                        </a:spcAft>
                        <a:buNone/>
                      </a:pPr>
                      <a:r>
                        <a:rPr lang="en" sz="900">
                          <a:latin typeface="Open Sans"/>
                          <a:ea typeface="Open Sans"/>
                          <a:cs typeface="Open Sans"/>
                          <a:sym typeface="Open Sans"/>
                        </a:rPr>
                        <a:t>Signed change request doc,</a:t>
                      </a:r>
                      <a:endParaRPr sz="900">
                        <a:latin typeface="Open Sans"/>
                        <a:ea typeface="Open Sans"/>
                        <a:cs typeface="Open Sans"/>
                        <a:sym typeface="Open Sans"/>
                      </a:endParaRPr>
                    </a:p>
                    <a:p>
                      <a:pPr indent="0" lvl="0" marL="0" marR="0" rtl="0" algn="ctr">
                        <a:lnSpc>
                          <a:spcPct val="107000"/>
                        </a:lnSpc>
                        <a:spcBef>
                          <a:spcPts val="0"/>
                        </a:spcBef>
                        <a:spcAft>
                          <a:spcPts val="0"/>
                        </a:spcAft>
                        <a:buNone/>
                      </a:pPr>
                      <a:r>
                        <a:rPr lang="en" sz="900">
                          <a:latin typeface="Open Sans"/>
                          <a:ea typeface="Open Sans"/>
                          <a:cs typeface="Open Sans"/>
                          <a:sym typeface="Open Sans"/>
                        </a:rPr>
                        <a:t>Updated Project schedule,</a:t>
                      </a:r>
                      <a:endParaRPr sz="900">
                        <a:latin typeface="Open Sans"/>
                        <a:ea typeface="Open Sans"/>
                        <a:cs typeface="Open Sans"/>
                        <a:sym typeface="Open Sans"/>
                      </a:endParaRPr>
                    </a:p>
                    <a:p>
                      <a:pPr indent="0" lvl="0" marL="0" marR="0" rtl="0" algn="ctr">
                        <a:lnSpc>
                          <a:spcPct val="107000"/>
                        </a:lnSpc>
                        <a:spcBef>
                          <a:spcPts val="0"/>
                        </a:spcBef>
                        <a:spcAft>
                          <a:spcPts val="0"/>
                        </a:spcAft>
                        <a:buNone/>
                      </a:pPr>
                      <a:r>
                        <a:rPr lang="en" sz="900">
                          <a:latin typeface="Open Sans"/>
                          <a:ea typeface="Open Sans"/>
                          <a:cs typeface="Open Sans"/>
                          <a:sym typeface="Open Sans"/>
                        </a:rPr>
                        <a:t>Updated RAID</a:t>
                      </a:r>
                      <a:endParaRPr sz="900">
                        <a:latin typeface="Open Sans"/>
                        <a:ea typeface="Open Sans"/>
                        <a:cs typeface="Open Sans"/>
                        <a:sym typeface="Open Sans"/>
                      </a:endParaRPr>
                    </a:p>
                  </a:txBody>
                  <a:tcPr marT="0" marB="0" marR="4125" marL="412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Project Manager</a:t>
                      </a:r>
                      <a:endParaRPr/>
                    </a:p>
                  </a:txBody>
                  <a:tcPr marT="0" marB="0" marR="4125" marL="4125"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Engineers (Front End, Back End, Requirements, and Deployment), Testers, Designers</a:t>
                      </a:r>
                      <a:endParaRPr/>
                    </a:p>
                  </a:txBody>
                  <a:tcPr marT="0" marB="0" marR="4125" marL="4125" anchor="ctr"/>
                </a:tc>
              </a:tr>
            </a:tbl>
          </a:graphicData>
        </a:graphic>
      </p:graphicFrame>
      <p:sp>
        <p:nvSpPr>
          <p:cNvPr id="413" name="Google Shape;413;p52"/>
          <p:cNvSpPr/>
          <p:nvPr/>
        </p:nvSpPr>
        <p:spPr>
          <a:xfrm>
            <a:off x="-21187830" y="509588"/>
            <a:ext cx="34349791"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53"/>
          <p:cNvSpPr txBox="1"/>
          <p:nvPr>
            <p:ph type="title"/>
          </p:nvPr>
        </p:nvSpPr>
        <p:spPr>
          <a:xfrm>
            <a:off x="509550" y="1423875"/>
            <a:ext cx="8124900" cy="179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4800"/>
              <a:buFont typeface="Lato"/>
              <a:buNone/>
            </a:pPr>
            <a:r>
              <a:rPr lang="en">
                <a:latin typeface="Roboto Slab"/>
                <a:ea typeface="Roboto Slab"/>
                <a:cs typeface="Roboto Slab"/>
                <a:sym typeface="Roboto Slab"/>
              </a:rPr>
              <a:t>Communication Plan</a:t>
            </a:r>
            <a:endParaRPr>
              <a:latin typeface="Roboto Slab"/>
              <a:ea typeface="Roboto Slab"/>
              <a:cs typeface="Roboto Slab"/>
              <a:sym typeface="Roboto Slab"/>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5"/>
          <p:cNvSpPr/>
          <p:nvPr/>
        </p:nvSpPr>
        <p:spPr>
          <a:xfrm>
            <a:off x="4637088" y="2287570"/>
            <a:ext cx="2135188" cy="2768524"/>
          </a:xfrm>
          <a:prstGeom prst="rect">
            <a:avLst/>
          </a:prstGeom>
          <a:solidFill>
            <a:schemeClr val="lt1"/>
          </a:solidFill>
          <a:ln cap="flat" cmpd="sng" w="12700">
            <a:solidFill>
              <a:srgbClr val="030505"/>
            </a:solidFill>
            <a:prstDash val="solid"/>
            <a:miter lim="800000"/>
            <a:headEnd len="sm" w="sm" type="none"/>
            <a:tailEnd len="sm" w="sm" type="none"/>
          </a:ln>
        </p:spPr>
        <p:txBody>
          <a:bodyPr anchorCtr="0" anchor="t" bIns="45700" lIns="54000" spcFirstLastPara="1" rIns="54000" wrap="square" tIns="45700">
            <a:noAutofit/>
          </a:bodyPr>
          <a:lstStyle/>
          <a:p>
            <a:pPr indent="-128588" lvl="0" marL="128588" marR="0" rtl="0" algn="l">
              <a:lnSpc>
                <a:spcPct val="100000"/>
              </a:lnSpc>
              <a:spcBef>
                <a:spcPts val="0"/>
              </a:spcBef>
              <a:spcAft>
                <a:spcPts val="0"/>
              </a:spcAft>
              <a:buClr>
                <a:srgbClr val="000000"/>
              </a:buClr>
              <a:buSzPts val="800"/>
              <a:buFont typeface="Arial"/>
              <a:buChar char="•"/>
            </a:pPr>
            <a:r>
              <a:rPr b="1" i="0" lang="en" sz="700" u="none" cap="none" strike="noStrike">
                <a:solidFill>
                  <a:srgbClr val="030505"/>
                </a:solidFill>
                <a:latin typeface="Open Sans"/>
                <a:ea typeface="Open Sans"/>
                <a:cs typeface="Open Sans"/>
                <a:sym typeface="Open Sans"/>
              </a:rPr>
              <a:t>RISK: </a:t>
            </a:r>
            <a:r>
              <a:rPr lang="en" sz="1000">
                <a:latin typeface="Calibri"/>
                <a:ea typeface="Calibri"/>
                <a:cs typeface="Calibri"/>
                <a:sym typeface="Calibri"/>
              </a:rPr>
              <a:t>The end-to-end testing may not complete as per schedule due to lack of code coverage for front-end</a:t>
            </a:r>
            <a:endParaRPr sz="1300"/>
          </a:p>
          <a:p>
            <a:pPr indent="-128587" lvl="0" marL="128587" marR="0" rtl="0" algn="l">
              <a:lnSpc>
                <a:spcPct val="100000"/>
              </a:lnSpc>
              <a:spcBef>
                <a:spcPts val="225"/>
              </a:spcBef>
              <a:spcAft>
                <a:spcPts val="0"/>
              </a:spcAft>
              <a:buClr>
                <a:srgbClr val="000000"/>
              </a:buClr>
              <a:buSzPts val="800"/>
              <a:buFont typeface="Arial"/>
              <a:buChar char="•"/>
            </a:pPr>
            <a:r>
              <a:rPr b="1" i="0" lang="en" sz="700" u="none" cap="none" strike="noStrike">
                <a:solidFill>
                  <a:srgbClr val="030505"/>
                </a:solidFill>
                <a:latin typeface="Open Sans"/>
                <a:ea typeface="Open Sans"/>
                <a:cs typeface="Open Sans"/>
                <a:sym typeface="Open Sans"/>
              </a:rPr>
              <a:t>MITIGATION </a:t>
            </a:r>
            <a:r>
              <a:rPr lang="en" sz="1000">
                <a:latin typeface="Calibri"/>
                <a:ea typeface="Calibri"/>
                <a:cs typeface="Calibri"/>
                <a:sym typeface="Calibri"/>
              </a:rPr>
              <a:t>1) Testing team should create more test cases in order to give a better code coverage</a:t>
            </a:r>
            <a:endParaRPr b="1" sz="700">
              <a:solidFill>
                <a:srgbClr val="030505"/>
              </a:solidFill>
              <a:latin typeface="Open Sans"/>
              <a:ea typeface="Open Sans"/>
              <a:cs typeface="Open Sans"/>
              <a:sym typeface="Open Sans"/>
            </a:endParaRPr>
          </a:p>
          <a:p>
            <a:pPr indent="-128588" lvl="0" marL="128588" marR="0" rtl="0" algn="l">
              <a:lnSpc>
                <a:spcPct val="100000"/>
              </a:lnSpc>
              <a:spcBef>
                <a:spcPts val="225"/>
              </a:spcBef>
              <a:spcAft>
                <a:spcPts val="0"/>
              </a:spcAft>
              <a:buClr>
                <a:srgbClr val="000000"/>
              </a:buClr>
              <a:buSzPts val="800"/>
              <a:buFont typeface="Arial"/>
              <a:buChar char="•"/>
            </a:pPr>
            <a:r>
              <a:rPr b="1" i="0" lang="en" sz="700" u="none" cap="none" strike="noStrike">
                <a:solidFill>
                  <a:srgbClr val="030505"/>
                </a:solidFill>
                <a:latin typeface="Open Sans"/>
                <a:ea typeface="Open Sans"/>
                <a:cs typeface="Open Sans"/>
                <a:sym typeface="Open Sans"/>
              </a:rPr>
              <a:t> MITIGATION </a:t>
            </a:r>
            <a:r>
              <a:rPr lang="en" sz="1000">
                <a:latin typeface="Calibri"/>
                <a:ea typeface="Calibri"/>
                <a:cs typeface="Calibri"/>
                <a:sym typeface="Calibri"/>
              </a:rPr>
              <a:t>2) Perform partial end-to-end testing before schedule</a:t>
            </a:r>
            <a:endParaRPr sz="1300"/>
          </a:p>
          <a:p>
            <a:pPr indent="-128587" lvl="0" marL="128587" marR="0" rtl="0" algn="l">
              <a:lnSpc>
                <a:spcPct val="100000"/>
              </a:lnSpc>
              <a:spcBef>
                <a:spcPts val="225"/>
              </a:spcBef>
              <a:spcAft>
                <a:spcPts val="0"/>
              </a:spcAft>
              <a:buClr>
                <a:srgbClr val="000000"/>
              </a:buClr>
              <a:buSzPts val="800"/>
              <a:buFont typeface="Arial"/>
              <a:buChar char="•"/>
            </a:pPr>
            <a:r>
              <a:rPr b="1" i="0" lang="en" sz="700" u="none" cap="none" strike="noStrike">
                <a:solidFill>
                  <a:srgbClr val="030505"/>
                </a:solidFill>
                <a:latin typeface="Open Sans"/>
                <a:ea typeface="Open Sans"/>
                <a:cs typeface="Open Sans"/>
                <a:sym typeface="Open Sans"/>
              </a:rPr>
              <a:t>RISK:</a:t>
            </a:r>
            <a:r>
              <a:rPr lang="en" sz="1000">
                <a:latin typeface="Calibri"/>
                <a:ea typeface="Calibri"/>
                <a:cs typeface="Calibri"/>
                <a:sym typeface="Calibri"/>
              </a:rPr>
              <a:t>When deploying the website, the server might crash, delaying our scheduled deployment time.</a:t>
            </a:r>
            <a:endParaRPr sz="700"/>
          </a:p>
          <a:p>
            <a:pPr indent="-128587" lvl="0" marL="128587" marR="0" rtl="0" algn="l">
              <a:lnSpc>
                <a:spcPct val="100000"/>
              </a:lnSpc>
              <a:spcBef>
                <a:spcPts val="225"/>
              </a:spcBef>
              <a:spcAft>
                <a:spcPts val="0"/>
              </a:spcAft>
              <a:buClr>
                <a:srgbClr val="000000"/>
              </a:buClr>
              <a:buSzPts val="800"/>
              <a:buFont typeface="Arial"/>
              <a:buChar char="•"/>
            </a:pPr>
            <a:r>
              <a:rPr b="0" i="0" lang="en" sz="800" u="none" cap="none" strike="noStrike">
                <a:solidFill>
                  <a:srgbClr val="000000"/>
                </a:solidFill>
                <a:latin typeface="Arial"/>
                <a:ea typeface="Arial"/>
                <a:cs typeface="Arial"/>
                <a:sym typeface="Arial"/>
              </a:rPr>
              <a:t>. </a:t>
            </a:r>
            <a:r>
              <a:rPr b="1" i="0" lang="en" sz="800" u="none" cap="none" strike="noStrike">
                <a:solidFill>
                  <a:srgbClr val="030505"/>
                </a:solidFill>
                <a:latin typeface="Open Sans"/>
                <a:ea typeface="Open Sans"/>
                <a:cs typeface="Open Sans"/>
                <a:sym typeface="Open Sans"/>
              </a:rPr>
              <a:t>MITIGATION:</a:t>
            </a:r>
            <a:r>
              <a:rPr lang="en" sz="1100">
                <a:latin typeface="Calibri"/>
                <a:ea typeface="Calibri"/>
                <a:cs typeface="Calibri"/>
                <a:sym typeface="Calibri"/>
              </a:rPr>
              <a:t>1</a:t>
            </a:r>
            <a:r>
              <a:rPr lang="en" sz="1000">
                <a:latin typeface="Calibri"/>
                <a:ea typeface="Calibri"/>
                <a:cs typeface="Calibri"/>
                <a:sym typeface="Calibri"/>
              </a:rPr>
              <a:t>) Daily </a:t>
            </a:r>
            <a:r>
              <a:rPr lang="en" sz="1000">
                <a:latin typeface="Calibri"/>
                <a:ea typeface="Calibri"/>
                <a:cs typeface="Calibri"/>
                <a:sym typeface="Calibri"/>
              </a:rPr>
              <a:t>measurement</a:t>
            </a:r>
            <a:r>
              <a:rPr lang="en" sz="1000">
                <a:latin typeface="Calibri"/>
                <a:ea typeface="Calibri"/>
                <a:cs typeface="Calibri"/>
                <a:sym typeface="Calibri"/>
              </a:rPr>
              <a:t> of network requirement before deployment</a:t>
            </a:r>
            <a:endParaRPr sz="1000">
              <a:latin typeface="Calibri"/>
              <a:ea typeface="Calibri"/>
              <a:cs typeface="Calibri"/>
              <a:sym typeface="Calibri"/>
            </a:endParaRPr>
          </a:p>
          <a:p>
            <a:pPr indent="-128588" lvl="0" marL="128588" marR="0" rtl="0" algn="l">
              <a:lnSpc>
                <a:spcPct val="100000"/>
              </a:lnSpc>
              <a:spcBef>
                <a:spcPts val="225"/>
              </a:spcBef>
              <a:spcAft>
                <a:spcPts val="0"/>
              </a:spcAft>
              <a:buClr>
                <a:srgbClr val="000000"/>
              </a:buClr>
              <a:buSzPts val="800"/>
              <a:buFont typeface="Arial"/>
              <a:buChar char="•"/>
            </a:pPr>
            <a:r>
              <a:rPr b="1" lang="en" sz="700">
                <a:solidFill>
                  <a:srgbClr val="030505"/>
                </a:solidFill>
                <a:latin typeface="Open Sans"/>
                <a:ea typeface="Open Sans"/>
                <a:cs typeface="Open Sans"/>
                <a:sym typeface="Open Sans"/>
              </a:rPr>
              <a:t>MITIGATION  </a:t>
            </a:r>
            <a:r>
              <a:rPr lang="en" sz="1000">
                <a:latin typeface="Calibri"/>
                <a:ea typeface="Calibri"/>
                <a:cs typeface="Calibri"/>
                <a:sym typeface="Calibri"/>
              </a:rPr>
              <a:t>2) Set up a backup server to prevent server issue</a:t>
            </a:r>
            <a:endParaRPr sz="700">
              <a:solidFill>
                <a:srgbClr val="030505"/>
              </a:solidFill>
              <a:latin typeface="Open Sans"/>
              <a:ea typeface="Open Sans"/>
              <a:cs typeface="Open Sans"/>
              <a:sym typeface="Open Sans"/>
            </a:endParaRPr>
          </a:p>
          <a:p>
            <a:pPr indent="-76200" lvl="1" marL="471488" marR="0" rtl="0" algn="l">
              <a:lnSpc>
                <a:spcPct val="100000"/>
              </a:lnSpc>
              <a:spcBef>
                <a:spcPts val="225"/>
              </a:spcBef>
              <a:spcAft>
                <a:spcPts val="0"/>
              </a:spcAft>
              <a:buClr>
                <a:srgbClr val="000000"/>
              </a:buClr>
              <a:buSzPts val="825"/>
              <a:buFont typeface="Arial"/>
              <a:buNone/>
            </a:pPr>
            <a:r>
              <a:t/>
            </a:r>
            <a:endParaRPr b="0" i="0" sz="825" u="none" cap="none" strike="noStrike">
              <a:solidFill>
                <a:srgbClr val="000000"/>
              </a:solidFill>
              <a:latin typeface="Arial"/>
              <a:ea typeface="Arial"/>
              <a:cs typeface="Arial"/>
              <a:sym typeface="Arial"/>
            </a:endParaRPr>
          </a:p>
        </p:txBody>
      </p:sp>
      <p:sp>
        <p:nvSpPr>
          <p:cNvPr id="100" name="Google Shape;100;p25"/>
          <p:cNvSpPr/>
          <p:nvPr/>
        </p:nvSpPr>
        <p:spPr>
          <a:xfrm>
            <a:off x="2376488" y="2288953"/>
            <a:ext cx="2135188" cy="2767141"/>
          </a:xfrm>
          <a:prstGeom prst="rect">
            <a:avLst/>
          </a:prstGeom>
          <a:solidFill>
            <a:schemeClr val="lt1"/>
          </a:solidFill>
          <a:ln cap="flat" cmpd="sng" w="12700">
            <a:solidFill>
              <a:srgbClr val="030505"/>
            </a:solidFill>
            <a:prstDash val="solid"/>
            <a:miter lim="800000"/>
            <a:headEnd len="sm" w="sm" type="none"/>
            <a:tailEnd len="sm" w="sm" type="none"/>
          </a:ln>
        </p:spPr>
        <p:txBody>
          <a:bodyPr anchorCtr="0" anchor="t" bIns="45700" lIns="54000" spcFirstLastPara="1" rIns="54000" wrap="square" tIns="45700">
            <a:noAutofit/>
          </a:bodyPr>
          <a:lstStyle/>
          <a:p>
            <a:pPr indent="-128587" lvl="0" marL="128587" marR="0" rtl="0" algn="l">
              <a:lnSpc>
                <a:spcPct val="100000"/>
              </a:lnSpc>
              <a:spcBef>
                <a:spcPts val="225"/>
              </a:spcBef>
              <a:spcAft>
                <a:spcPts val="0"/>
              </a:spcAft>
              <a:buSzPts val="800"/>
              <a:buFont typeface="Open Sans"/>
              <a:buChar char="•"/>
            </a:pPr>
            <a:r>
              <a:rPr b="1" lang="en" sz="800">
                <a:latin typeface="Open Sans"/>
                <a:ea typeface="Open Sans"/>
                <a:cs typeface="Open Sans"/>
                <a:sym typeface="Open Sans"/>
              </a:rPr>
              <a:t>Complete Front-end testing  Dec 17th, 2020</a:t>
            </a:r>
            <a:endParaRPr b="1" sz="800">
              <a:latin typeface="Open Sans"/>
              <a:ea typeface="Open Sans"/>
              <a:cs typeface="Open Sans"/>
              <a:sym typeface="Open Sans"/>
            </a:endParaRPr>
          </a:p>
          <a:p>
            <a:pPr indent="-128587" lvl="0" marL="128587" marR="0" rtl="0" algn="l">
              <a:lnSpc>
                <a:spcPct val="100000"/>
              </a:lnSpc>
              <a:spcBef>
                <a:spcPts val="225"/>
              </a:spcBef>
              <a:spcAft>
                <a:spcPts val="0"/>
              </a:spcAft>
              <a:buSzPts val="800"/>
              <a:buFont typeface="Open Sans"/>
              <a:buChar char="•"/>
            </a:pPr>
            <a:r>
              <a:rPr b="1" lang="en" sz="800">
                <a:latin typeface="Open Sans"/>
                <a:ea typeface="Open Sans"/>
                <a:cs typeface="Open Sans"/>
                <a:sym typeface="Open Sans"/>
              </a:rPr>
              <a:t>Perform end-to-end testing    (Dec 29th ,2020)</a:t>
            </a:r>
            <a:endParaRPr b="1" sz="800">
              <a:latin typeface="Open Sans"/>
              <a:ea typeface="Open Sans"/>
              <a:cs typeface="Open Sans"/>
              <a:sym typeface="Open Sans"/>
            </a:endParaRPr>
          </a:p>
          <a:p>
            <a:pPr indent="-128587" lvl="0" marL="128587" marR="0" rtl="0" algn="l">
              <a:lnSpc>
                <a:spcPct val="100000"/>
              </a:lnSpc>
              <a:spcBef>
                <a:spcPts val="225"/>
              </a:spcBef>
              <a:spcAft>
                <a:spcPts val="0"/>
              </a:spcAft>
              <a:buSzPts val="800"/>
              <a:buFont typeface="Open Sans"/>
              <a:buChar char="•"/>
            </a:pPr>
            <a:r>
              <a:rPr b="1" lang="en" sz="800">
                <a:latin typeface="Open Sans"/>
                <a:ea typeface="Open Sans"/>
                <a:cs typeface="Open Sans"/>
                <a:sym typeface="Open Sans"/>
              </a:rPr>
              <a:t>Perform defect test case fixing   (Jan 8th , 2020)</a:t>
            </a:r>
            <a:endParaRPr b="1" sz="800">
              <a:latin typeface="Open Sans"/>
              <a:ea typeface="Open Sans"/>
              <a:cs typeface="Open Sans"/>
              <a:sym typeface="Open Sans"/>
            </a:endParaRPr>
          </a:p>
          <a:p>
            <a:pPr indent="-128587" lvl="0" marL="128587" marR="0" rtl="0" algn="l">
              <a:lnSpc>
                <a:spcPct val="100000"/>
              </a:lnSpc>
              <a:spcBef>
                <a:spcPts val="225"/>
              </a:spcBef>
              <a:spcAft>
                <a:spcPts val="0"/>
              </a:spcAft>
              <a:buSzPts val="800"/>
              <a:buFont typeface="Open Sans"/>
              <a:buChar char="•"/>
            </a:pPr>
            <a:r>
              <a:rPr b="1" lang="en" sz="800">
                <a:latin typeface="Open Sans"/>
                <a:ea typeface="Open Sans"/>
                <a:cs typeface="Open Sans"/>
                <a:sym typeface="Open Sans"/>
              </a:rPr>
              <a:t>Deploy website    (Jan 15th, 2021)</a:t>
            </a:r>
            <a:endParaRPr b="1" sz="800">
              <a:latin typeface="Open Sans"/>
              <a:ea typeface="Open Sans"/>
              <a:cs typeface="Open Sans"/>
              <a:sym typeface="Open Sans"/>
            </a:endParaRPr>
          </a:p>
          <a:p>
            <a:pPr indent="-128587" lvl="0" marL="128587" marR="0" rtl="0" algn="l">
              <a:lnSpc>
                <a:spcPct val="100000"/>
              </a:lnSpc>
              <a:spcBef>
                <a:spcPts val="225"/>
              </a:spcBef>
              <a:spcAft>
                <a:spcPts val="0"/>
              </a:spcAft>
              <a:buSzPts val="800"/>
              <a:buFont typeface="Open Sans"/>
              <a:buChar char="•"/>
            </a:pPr>
            <a:r>
              <a:rPr b="1" lang="en" sz="800">
                <a:latin typeface="Open Sans"/>
                <a:ea typeface="Open Sans"/>
                <a:cs typeface="Open Sans"/>
                <a:sym typeface="Open Sans"/>
              </a:rPr>
              <a:t> Get Customer review and sign-off (Jan 19th, 2021)</a:t>
            </a:r>
            <a:endParaRPr b="1" sz="800">
              <a:latin typeface="Open Sans"/>
              <a:ea typeface="Open Sans"/>
              <a:cs typeface="Open Sans"/>
              <a:sym typeface="Open Sans"/>
            </a:endParaRPr>
          </a:p>
          <a:p>
            <a:pPr indent="-128587" lvl="0" marL="128587" marR="0" rtl="0" algn="l">
              <a:lnSpc>
                <a:spcPct val="100000"/>
              </a:lnSpc>
              <a:spcBef>
                <a:spcPts val="225"/>
              </a:spcBef>
              <a:spcAft>
                <a:spcPts val="0"/>
              </a:spcAft>
              <a:buSzPts val="800"/>
              <a:buFont typeface="Open Sans"/>
              <a:buChar char="•"/>
            </a:pPr>
            <a:r>
              <a:rPr b="1" lang="en" sz="800">
                <a:latin typeface="Open Sans"/>
                <a:ea typeface="Open Sans"/>
                <a:cs typeface="Open Sans"/>
                <a:sym typeface="Open Sans"/>
              </a:rPr>
              <a:t>Perform Project  Hand-off  (Jan 20th, 2021)</a:t>
            </a:r>
            <a:endParaRPr b="1" sz="800">
              <a:latin typeface="Open Sans"/>
              <a:ea typeface="Open Sans"/>
              <a:cs typeface="Open Sans"/>
              <a:sym typeface="Open Sans"/>
            </a:endParaRPr>
          </a:p>
          <a:p>
            <a:pPr indent="-128587" lvl="0" marL="128587" marR="0" rtl="0" algn="l">
              <a:lnSpc>
                <a:spcPct val="100000"/>
              </a:lnSpc>
              <a:spcBef>
                <a:spcPts val="225"/>
              </a:spcBef>
              <a:spcAft>
                <a:spcPts val="0"/>
              </a:spcAft>
              <a:buSzPts val="800"/>
              <a:buFont typeface="Open Sans"/>
              <a:buChar char="•"/>
            </a:pPr>
            <a:r>
              <a:rPr b="1" lang="en" sz="800">
                <a:latin typeface="Open Sans"/>
                <a:ea typeface="Open Sans"/>
                <a:cs typeface="Open Sans"/>
                <a:sym typeface="Open Sans"/>
              </a:rPr>
              <a:t>Complete Client training   (Jan 25th, 2021)</a:t>
            </a:r>
            <a:endParaRPr b="1" sz="800">
              <a:latin typeface="Open Sans"/>
              <a:ea typeface="Open Sans"/>
              <a:cs typeface="Open Sans"/>
              <a:sym typeface="Open Sans"/>
            </a:endParaRPr>
          </a:p>
          <a:p>
            <a:pPr indent="-128587" lvl="0" marL="128587" marR="0" rtl="0" algn="l">
              <a:lnSpc>
                <a:spcPct val="100000"/>
              </a:lnSpc>
              <a:spcBef>
                <a:spcPts val="225"/>
              </a:spcBef>
              <a:spcAft>
                <a:spcPts val="0"/>
              </a:spcAft>
              <a:buSzPts val="800"/>
              <a:buFont typeface="Open Sans"/>
              <a:buChar char="•"/>
            </a:pPr>
            <a:r>
              <a:rPr b="1" lang="en" sz="800">
                <a:latin typeface="Open Sans"/>
                <a:ea typeface="Open Sans"/>
                <a:cs typeface="Open Sans"/>
                <a:sym typeface="Open Sans"/>
              </a:rPr>
              <a:t>Collect final Project pay-off  (Jan 25th, 2021)</a:t>
            </a:r>
            <a:endParaRPr b="1" sz="800">
              <a:latin typeface="Open Sans"/>
              <a:ea typeface="Open Sans"/>
              <a:cs typeface="Open Sans"/>
              <a:sym typeface="Open Sans"/>
            </a:endParaRPr>
          </a:p>
          <a:p>
            <a:pPr indent="-128587" lvl="0" marL="128587" marR="0" rtl="0" algn="l">
              <a:lnSpc>
                <a:spcPct val="100000"/>
              </a:lnSpc>
              <a:spcBef>
                <a:spcPts val="225"/>
              </a:spcBef>
              <a:spcAft>
                <a:spcPts val="0"/>
              </a:spcAft>
              <a:buSzPts val="800"/>
              <a:buFont typeface="Open Sans"/>
              <a:buChar char="•"/>
            </a:pPr>
            <a:r>
              <a:rPr b="1" lang="en" sz="800">
                <a:latin typeface="Open Sans"/>
                <a:ea typeface="Open Sans"/>
                <a:cs typeface="Open Sans"/>
                <a:sym typeface="Open Sans"/>
              </a:rPr>
              <a:t>Perform project audit and draft lessons learned document   (Feb 10th, 2021)</a:t>
            </a:r>
            <a:endParaRPr b="1" sz="800">
              <a:latin typeface="Open Sans"/>
              <a:ea typeface="Open Sans"/>
              <a:cs typeface="Open Sans"/>
              <a:sym typeface="Open Sans"/>
            </a:endParaRPr>
          </a:p>
          <a:p>
            <a:pPr indent="0" lvl="0" marL="0" marR="0" rtl="0" algn="l">
              <a:lnSpc>
                <a:spcPct val="100000"/>
              </a:lnSpc>
              <a:spcBef>
                <a:spcPts val="225"/>
              </a:spcBef>
              <a:spcAft>
                <a:spcPts val="0"/>
              </a:spcAft>
              <a:buNone/>
            </a:pPr>
            <a:r>
              <a:t/>
            </a:r>
            <a:endParaRPr b="0" i="0" sz="900" u="none" cap="none" strike="noStrike">
              <a:solidFill>
                <a:srgbClr val="000000"/>
              </a:solidFill>
              <a:latin typeface="Arial"/>
              <a:ea typeface="Arial"/>
              <a:cs typeface="Arial"/>
              <a:sym typeface="Arial"/>
            </a:endParaRPr>
          </a:p>
        </p:txBody>
      </p:sp>
      <p:sp>
        <p:nvSpPr>
          <p:cNvPr id="101" name="Google Shape;101;p25"/>
          <p:cNvSpPr/>
          <p:nvPr/>
        </p:nvSpPr>
        <p:spPr>
          <a:xfrm>
            <a:off x="103188" y="917375"/>
            <a:ext cx="8851900" cy="1094408"/>
          </a:xfrm>
          <a:prstGeom prst="rect">
            <a:avLst/>
          </a:prstGeom>
          <a:solidFill>
            <a:srgbClr val="FFFFFF"/>
          </a:solidFill>
          <a:ln cap="flat" cmpd="sng" w="9525">
            <a:solidFill>
              <a:srgbClr val="0305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p:txBody>
      </p:sp>
      <p:sp>
        <p:nvSpPr>
          <p:cNvPr id="102" name="Google Shape;102;p25"/>
          <p:cNvSpPr txBox="1"/>
          <p:nvPr>
            <p:ph idx="4294967295" type="title"/>
          </p:nvPr>
        </p:nvSpPr>
        <p:spPr>
          <a:xfrm>
            <a:off x="134938" y="0"/>
            <a:ext cx="8820150" cy="735758"/>
          </a:xfrm>
          <a:prstGeom prst="rect">
            <a:avLst/>
          </a:prstGeom>
          <a:noFill/>
          <a:ln>
            <a:noFill/>
          </a:ln>
        </p:spPr>
        <p:txBody>
          <a:bodyPr anchorCtr="0" anchor="ctr" bIns="0" lIns="54000" spcFirstLastPara="1" rIns="54000" wrap="square" tIns="0">
            <a:noAutofit/>
          </a:bodyPr>
          <a:lstStyle/>
          <a:p>
            <a:pPr indent="0" lvl="0" marL="0" marR="0" rtl="0" algn="l">
              <a:lnSpc>
                <a:spcPct val="100000"/>
              </a:lnSpc>
              <a:spcBef>
                <a:spcPts val="0"/>
              </a:spcBef>
              <a:spcAft>
                <a:spcPts val="0"/>
              </a:spcAft>
              <a:buClr>
                <a:schemeClr val="dk1"/>
              </a:buClr>
              <a:buSzPts val="3200"/>
              <a:buFont typeface="Playfair Display"/>
              <a:buNone/>
            </a:pPr>
            <a:r>
              <a:rPr lang="en" sz="3000">
                <a:latin typeface="Roboto Slab"/>
                <a:ea typeface="Roboto Slab"/>
                <a:cs typeface="Roboto Slab"/>
                <a:sym typeface="Roboto Slab"/>
              </a:rPr>
              <a:t>AutoParts.com</a:t>
            </a:r>
            <a:endParaRPr/>
          </a:p>
        </p:txBody>
      </p:sp>
      <p:sp>
        <p:nvSpPr>
          <p:cNvPr id="103" name="Google Shape;103;p25"/>
          <p:cNvSpPr/>
          <p:nvPr/>
        </p:nvSpPr>
        <p:spPr>
          <a:xfrm>
            <a:off x="119064" y="735758"/>
            <a:ext cx="8851900" cy="285750"/>
          </a:xfrm>
          <a:prstGeom prst="rect">
            <a:avLst/>
          </a:prstGeom>
          <a:solidFill>
            <a:srgbClr val="0000FF"/>
          </a:solidFill>
          <a:ln cap="flat" cmpd="sng" w="12700">
            <a:solidFill>
              <a:srgbClr val="0000FF"/>
            </a:solidFill>
            <a:prstDash val="solid"/>
            <a:miter lim="800000"/>
            <a:headEnd len="sm" w="sm" type="none"/>
            <a:tailEnd len="sm" w="sm" type="none"/>
          </a:ln>
        </p:spPr>
        <p:txBody>
          <a:bodyPr anchorCtr="0" anchor="ctr" bIns="61900" lIns="69050" spcFirstLastPara="1" rIns="69050" wrap="square" tIns="61900">
            <a:noAutofit/>
          </a:bodyPr>
          <a:lstStyle/>
          <a:p>
            <a:pPr indent="0" lvl="0" marL="0" marR="0" rtl="0" algn="l">
              <a:lnSpc>
                <a:spcPct val="100000"/>
              </a:lnSpc>
              <a:spcBef>
                <a:spcPts val="0"/>
              </a:spcBef>
              <a:spcAft>
                <a:spcPts val="0"/>
              </a:spcAft>
              <a:buNone/>
            </a:pPr>
            <a:r>
              <a:rPr b="1" i="0" lang="en" sz="975" u="none" cap="none" strike="noStrike">
                <a:solidFill>
                  <a:srgbClr val="FFFFFF"/>
                </a:solidFill>
                <a:latin typeface="Arial"/>
                <a:ea typeface="Arial"/>
                <a:cs typeface="Arial"/>
                <a:sym typeface="Arial"/>
              </a:rPr>
              <a:t>Summary				Project Status			Financial Status</a:t>
            </a:r>
            <a:endParaRPr/>
          </a:p>
        </p:txBody>
      </p:sp>
      <p:sp>
        <p:nvSpPr>
          <p:cNvPr id="104" name="Google Shape;104;p25"/>
          <p:cNvSpPr txBox="1"/>
          <p:nvPr/>
        </p:nvSpPr>
        <p:spPr>
          <a:xfrm>
            <a:off x="127000" y="1027462"/>
            <a:ext cx="3823205" cy="923330"/>
          </a:xfrm>
          <a:prstGeom prst="rect">
            <a:avLst/>
          </a:prstGeom>
          <a:noFill/>
          <a:ln cap="flat" cmpd="sng" w="12700">
            <a:solidFill>
              <a:srgbClr val="030505"/>
            </a:solidFill>
            <a:prstDash val="solid"/>
            <a:miter lim="800000"/>
            <a:headEnd len="sm" w="sm" type="none"/>
            <a:tailEnd len="sm" w="sm" type="none"/>
          </a:ln>
        </p:spPr>
        <p:txBody>
          <a:bodyPr anchorCtr="0" anchor="t" bIns="45700" lIns="54000" spcFirstLastPara="1" rIns="54000" wrap="square" tIns="45700">
            <a:spAutoFit/>
          </a:bodyPr>
          <a:lstStyle/>
          <a:p>
            <a:pPr indent="-174625" lvl="0" marL="174625" marR="0" rtl="0" algn="l">
              <a:lnSpc>
                <a:spcPct val="100000"/>
              </a:lnSpc>
              <a:spcBef>
                <a:spcPts val="0"/>
              </a:spcBef>
              <a:spcAft>
                <a:spcPts val="0"/>
              </a:spcAft>
              <a:buNone/>
            </a:pPr>
            <a:r>
              <a:rPr b="0" i="0" lang="en" sz="900" u="none" cap="none" strike="noStrike">
                <a:solidFill>
                  <a:srgbClr val="030505"/>
                </a:solidFill>
                <a:latin typeface="Open Sans"/>
                <a:ea typeface="Open Sans"/>
                <a:cs typeface="Open Sans"/>
                <a:sym typeface="Open Sans"/>
              </a:rPr>
              <a:t>     Desired Solutions will develop an online marketplace for automobile parts in a collaborative environment to meet the business objectives of Dallas Auto Parts LLC. This platform will be easily operated, bilateral, appealing. It will meet the marketing requirements of Dallas Auto Parts LLC and will be available via any web browser.</a:t>
            </a:r>
            <a:endParaRPr/>
          </a:p>
        </p:txBody>
      </p:sp>
      <p:sp>
        <p:nvSpPr>
          <p:cNvPr id="105" name="Google Shape;105;p25"/>
          <p:cNvSpPr/>
          <p:nvPr/>
        </p:nvSpPr>
        <p:spPr>
          <a:xfrm>
            <a:off x="109538" y="2124905"/>
            <a:ext cx="2133600" cy="121263"/>
          </a:xfrm>
          <a:prstGeom prst="rect">
            <a:avLst/>
          </a:prstGeom>
          <a:solidFill>
            <a:srgbClr val="00FF00"/>
          </a:solidFill>
          <a:ln cap="flat" cmpd="sng" w="12700">
            <a:solidFill>
              <a:srgbClr val="030505"/>
            </a:solidFill>
            <a:prstDash val="solid"/>
            <a:miter lim="800000"/>
            <a:headEnd len="sm" w="sm" type="none"/>
            <a:tailEnd len="sm" w="sm" type="none"/>
          </a:ln>
        </p:spPr>
        <p:txBody>
          <a:bodyPr anchorCtr="0" anchor="ctr" bIns="61900" lIns="69050" spcFirstLastPara="1" rIns="69050" wrap="square" tIns="61900">
            <a:noAutofit/>
          </a:bodyPr>
          <a:lstStyle/>
          <a:p>
            <a:pPr indent="0" lvl="0" marL="0" marR="0" rtl="0" algn="l">
              <a:lnSpc>
                <a:spcPct val="100000"/>
              </a:lnSpc>
              <a:spcBef>
                <a:spcPts val="0"/>
              </a:spcBef>
              <a:spcAft>
                <a:spcPts val="0"/>
              </a:spcAft>
              <a:buNone/>
            </a:pPr>
            <a:r>
              <a:rPr b="1" i="0" lang="en" sz="975" u="none" cap="none" strike="noStrike">
                <a:solidFill>
                  <a:srgbClr val="000000"/>
                </a:solidFill>
                <a:latin typeface="Arial"/>
                <a:ea typeface="Arial"/>
                <a:cs typeface="Arial"/>
                <a:sym typeface="Arial"/>
              </a:rPr>
              <a:t>Key Achievements</a:t>
            </a:r>
            <a:endParaRPr/>
          </a:p>
        </p:txBody>
      </p:sp>
      <p:sp>
        <p:nvSpPr>
          <p:cNvPr id="106" name="Google Shape;106;p25"/>
          <p:cNvSpPr/>
          <p:nvPr/>
        </p:nvSpPr>
        <p:spPr>
          <a:xfrm>
            <a:off x="117476" y="2287570"/>
            <a:ext cx="2135188" cy="2767141"/>
          </a:xfrm>
          <a:prstGeom prst="rect">
            <a:avLst/>
          </a:prstGeom>
          <a:solidFill>
            <a:schemeClr val="lt1"/>
          </a:solidFill>
          <a:ln cap="flat" cmpd="sng" w="12700">
            <a:solidFill>
              <a:srgbClr val="030505"/>
            </a:solidFill>
            <a:prstDash val="solid"/>
            <a:miter lim="800000"/>
            <a:headEnd len="sm" w="sm" type="none"/>
            <a:tailEnd len="sm" w="sm" type="none"/>
          </a:ln>
        </p:spPr>
        <p:txBody>
          <a:bodyPr anchorCtr="0" anchor="t" bIns="45700" lIns="54000" spcFirstLastPara="1" rIns="54000" wrap="square" tIns="45700">
            <a:noAutofit/>
          </a:bodyPr>
          <a:lstStyle/>
          <a:p>
            <a:pPr indent="-128588" lvl="0" marL="128588" marR="0" rtl="0" algn="l">
              <a:lnSpc>
                <a:spcPct val="100000"/>
              </a:lnSpc>
              <a:spcBef>
                <a:spcPts val="0"/>
              </a:spcBef>
              <a:spcAft>
                <a:spcPts val="0"/>
              </a:spcAft>
              <a:buClr>
                <a:srgbClr val="000000"/>
              </a:buClr>
              <a:buSzPts val="800"/>
              <a:buFont typeface="Arial"/>
              <a:buChar char="•"/>
            </a:pPr>
            <a:r>
              <a:rPr b="0" i="0" lang="en" sz="800" u="none" cap="none" strike="noStrike">
                <a:solidFill>
                  <a:srgbClr val="030505"/>
                </a:solidFill>
                <a:latin typeface="Open Sans"/>
                <a:ea typeface="Open Sans"/>
                <a:cs typeface="Open Sans"/>
                <a:sym typeface="Open Sans"/>
              </a:rPr>
              <a:t>Interview the customer to gather project requirements. </a:t>
            </a:r>
            <a:r>
              <a:rPr b="1" i="0" lang="en" sz="800" u="none" cap="none" strike="noStrike">
                <a:solidFill>
                  <a:srgbClr val="030505"/>
                </a:solidFill>
                <a:latin typeface="Open Sans"/>
                <a:ea typeface="Open Sans"/>
                <a:cs typeface="Open Sans"/>
                <a:sym typeface="Open Sans"/>
              </a:rPr>
              <a:t>(July 1</a:t>
            </a:r>
            <a:r>
              <a:rPr b="1" baseline="30000" i="0" lang="en" sz="800" u="none" cap="none" strike="noStrike">
                <a:solidFill>
                  <a:srgbClr val="030505"/>
                </a:solidFill>
                <a:latin typeface="Open Sans"/>
                <a:ea typeface="Open Sans"/>
                <a:cs typeface="Open Sans"/>
                <a:sym typeface="Open Sans"/>
              </a:rPr>
              <a:t>st</a:t>
            </a:r>
            <a:r>
              <a:rPr b="1" i="0" lang="en" sz="800" u="none" cap="none" strike="noStrike">
                <a:solidFill>
                  <a:srgbClr val="030505"/>
                </a:solidFill>
                <a:latin typeface="Open Sans"/>
                <a:ea typeface="Open Sans"/>
                <a:cs typeface="Open Sans"/>
                <a:sym typeface="Open Sans"/>
              </a:rPr>
              <a:t>, 2020)</a:t>
            </a:r>
            <a:endParaRPr/>
          </a:p>
          <a:p>
            <a:pPr indent="-128588" lvl="0" marL="128588" marR="0" rtl="0" algn="l">
              <a:lnSpc>
                <a:spcPct val="100000"/>
              </a:lnSpc>
              <a:spcBef>
                <a:spcPts val="225"/>
              </a:spcBef>
              <a:spcAft>
                <a:spcPts val="0"/>
              </a:spcAft>
              <a:buClr>
                <a:srgbClr val="000000"/>
              </a:buClr>
              <a:buSzPts val="800"/>
              <a:buFont typeface="Arial"/>
              <a:buChar char="•"/>
            </a:pPr>
            <a:r>
              <a:rPr b="0" i="0" lang="en" sz="800" u="none" cap="none" strike="noStrike">
                <a:solidFill>
                  <a:srgbClr val="030505"/>
                </a:solidFill>
                <a:latin typeface="Open Sans"/>
                <a:ea typeface="Open Sans"/>
                <a:cs typeface="Open Sans"/>
                <a:sym typeface="Open Sans"/>
              </a:rPr>
              <a:t>Review and finalize requirements for each project phase </a:t>
            </a:r>
            <a:r>
              <a:rPr b="1" i="0" lang="en" sz="800" u="none" cap="none" strike="noStrike">
                <a:solidFill>
                  <a:srgbClr val="030505"/>
                </a:solidFill>
                <a:latin typeface="Open Sans"/>
                <a:ea typeface="Open Sans"/>
                <a:cs typeface="Open Sans"/>
                <a:sym typeface="Open Sans"/>
              </a:rPr>
              <a:t>(July 30</a:t>
            </a:r>
            <a:r>
              <a:rPr b="1" baseline="30000" i="0" lang="en" sz="800" u="none" cap="none" strike="noStrike">
                <a:solidFill>
                  <a:srgbClr val="030505"/>
                </a:solidFill>
                <a:latin typeface="Open Sans"/>
                <a:ea typeface="Open Sans"/>
                <a:cs typeface="Open Sans"/>
                <a:sym typeface="Open Sans"/>
              </a:rPr>
              <a:t>th</a:t>
            </a:r>
            <a:r>
              <a:rPr b="1" i="0" lang="en" sz="800" u="none" cap="none" strike="noStrike">
                <a:solidFill>
                  <a:srgbClr val="030505"/>
                </a:solidFill>
                <a:latin typeface="Open Sans"/>
                <a:ea typeface="Open Sans"/>
                <a:cs typeface="Open Sans"/>
                <a:sym typeface="Open Sans"/>
              </a:rPr>
              <a:t>, 2020)     </a:t>
            </a:r>
            <a:endParaRPr/>
          </a:p>
          <a:p>
            <a:pPr indent="-128588" lvl="0" marL="128588" marR="0" rtl="0" algn="l">
              <a:lnSpc>
                <a:spcPct val="100000"/>
              </a:lnSpc>
              <a:spcBef>
                <a:spcPts val="225"/>
              </a:spcBef>
              <a:spcAft>
                <a:spcPts val="0"/>
              </a:spcAft>
              <a:buClr>
                <a:srgbClr val="000000"/>
              </a:buClr>
              <a:buSzPts val="800"/>
              <a:buFont typeface="Arial"/>
              <a:buChar char="•"/>
            </a:pPr>
            <a:r>
              <a:rPr b="0" i="0" lang="en" sz="800" u="none" cap="none" strike="noStrike">
                <a:solidFill>
                  <a:srgbClr val="030505"/>
                </a:solidFill>
                <a:latin typeface="Open Sans"/>
                <a:ea typeface="Open Sans"/>
                <a:cs typeface="Open Sans"/>
                <a:sym typeface="Open Sans"/>
              </a:rPr>
              <a:t>Select project server platform, framework, and architecture</a:t>
            </a:r>
            <a:br>
              <a:rPr b="0" i="0" lang="en" sz="800" u="none" cap="none" strike="noStrike">
                <a:solidFill>
                  <a:srgbClr val="030505"/>
                </a:solidFill>
                <a:latin typeface="Open Sans"/>
                <a:ea typeface="Open Sans"/>
                <a:cs typeface="Open Sans"/>
                <a:sym typeface="Open Sans"/>
              </a:rPr>
            </a:br>
            <a:r>
              <a:rPr b="1" i="0" lang="en" sz="800" u="none" cap="none" strike="noStrike">
                <a:solidFill>
                  <a:srgbClr val="030505"/>
                </a:solidFill>
                <a:latin typeface="Open Sans"/>
                <a:ea typeface="Open Sans"/>
                <a:cs typeface="Open Sans"/>
                <a:sym typeface="Open Sans"/>
              </a:rPr>
              <a:t>(August 7</a:t>
            </a:r>
            <a:r>
              <a:rPr b="1" baseline="30000" i="0" lang="en" sz="800" u="none" cap="none" strike="noStrike">
                <a:solidFill>
                  <a:srgbClr val="030505"/>
                </a:solidFill>
                <a:latin typeface="Open Sans"/>
                <a:ea typeface="Open Sans"/>
                <a:cs typeface="Open Sans"/>
                <a:sym typeface="Open Sans"/>
              </a:rPr>
              <a:t>th</a:t>
            </a:r>
            <a:r>
              <a:rPr b="1" i="0" lang="en" sz="800" u="none" cap="none" strike="noStrike">
                <a:solidFill>
                  <a:srgbClr val="030505"/>
                </a:solidFill>
                <a:latin typeface="Open Sans"/>
                <a:ea typeface="Open Sans"/>
                <a:cs typeface="Open Sans"/>
                <a:sym typeface="Open Sans"/>
              </a:rPr>
              <a:t>, 2020)</a:t>
            </a:r>
            <a:endParaRPr/>
          </a:p>
          <a:p>
            <a:pPr indent="-128588" lvl="0" marL="128588" marR="0" rtl="0" algn="l">
              <a:lnSpc>
                <a:spcPct val="100000"/>
              </a:lnSpc>
              <a:spcBef>
                <a:spcPts val="225"/>
              </a:spcBef>
              <a:spcAft>
                <a:spcPts val="0"/>
              </a:spcAft>
              <a:buClr>
                <a:srgbClr val="000000"/>
              </a:buClr>
              <a:buSzPts val="800"/>
              <a:buFont typeface="Arial"/>
              <a:buChar char="•"/>
            </a:pPr>
            <a:r>
              <a:rPr b="0" i="0" lang="en" sz="800" u="none" cap="none" strike="noStrike">
                <a:solidFill>
                  <a:srgbClr val="030505"/>
                </a:solidFill>
                <a:latin typeface="Open Sans"/>
                <a:ea typeface="Open Sans"/>
                <a:cs typeface="Open Sans"/>
                <a:sym typeface="Open Sans"/>
              </a:rPr>
              <a:t>Finalize design plans for the front-end, back-end, and database-side of the project. </a:t>
            </a:r>
            <a:r>
              <a:rPr b="1" i="0" lang="en" sz="800" u="none" cap="none" strike="noStrike">
                <a:solidFill>
                  <a:srgbClr val="030505"/>
                </a:solidFill>
                <a:latin typeface="Open Sans"/>
                <a:ea typeface="Open Sans"/>
                <a:cs typeface="Open Sans"/>
                <a:sym typeface="Open Sans"/>
              </a:rPr>
              <a:t>(September 10</a:t>
            </a:r>
            <a:r>
              <a:rPr b="1" baseline="30000" i="0" lang="en" sz="800" u="none" cap="none" strike="noStrike">
                <a:solidFill>
                  <a:srgbClr val="030505"/>
                </a:solidFill>
                <a:latin typeface="Open Sans"/>
                <a:ea typeface="Open Sans"/>
                <a:cs typeface="Open Sans"/>
                <a:sym typeface="Open Sans"/>
              </a:rPr>
              <a:t>th</a:t>
            </a:r>
            <a:r>
              <a:rPr b="1" i="0" lang="en" sz="800" u="none" cap="none" strike="noStrike">
                <a:solidFill>
                  <a:srgbClr val="030505"/>
                </a:solidFill>
                <a:latin typeface="Open Sans"/>
                <a:ea typeface="Open Sans"/>
                <a:cs typeface="Open Sans"/>
                <a:sym typeface="Open Sans"/>
              </a:rPr>
              <a:t>, 2020) </a:t>
            </a:r>
            <a:endParaRPr/>
          </a:p>
          <a:p>
            <a:pPr indent="-128587" lvl="0" marL="128587" marR="0" rtl="0" algn="l">
              <a:lnSpc>
                <a:spcPct val="100000"/>
              </a:lnSpc>
              <a:spcBef>
                <a:spcPts val="225"/>
              </a:spcBef>
              <a:spcAft>
                <a:spcPts val="0"/>
              </a:spcAft>
              <a:buClr>
                <a:srgbClr val="000000"/>
              </a:buClr>
              <a:buSzPts val="800"/>
              <a:buFont typeface="Arial"/>
              <a:buChar char="•"/>
            </a:pPr>
            <a:r>
              <a:rPr b="0" i="0" lang="en" sz="800" u="none" cap="none" strike="noStrike">
                <a:solidFill>
                  <a:srgbClr val="030505"/>
                </a:solidFill>
                <a:latin typeface="Open Sans"/>
                <a:ea typeface="Open Sans"/>
                <a:cs typeface="Open Sans"/>
                <a:sym typeface="Open Sans"/>
              </a:rPr>
              <a:t>Set up the website server</a:t>
            </a:r>
            <a:br>
              <a:rPr b="0" i="0" lang="en" sz="800" u="none" cap="none" strike="noStrike">
                <a:solidFill>
                  <a:srgbClr val="030505"/>
                </a:solidFill>
                <a:latin typeface="Open Sans"/>
                <a:ea typeface="Open Sans"/>
                <a:cs typeface="Open Sans"/>
                <a:sym typeface="Open Sans"/>
              </a:rPr>
            </a:br>
            <a:r>
              <a:rPr b="1" i="0" lang="en" sz="800" u="none" cap="none" strike="noStrike">
                <a:solidFill>
                  <a:srgbClr val="030505"/>
                </a:solidFill>
                <a:latin typeface="Open Sans"/>
                <a:ea typeface="Open Sans"/>
                <a:cs typeface="Open Sans"/>
                <a:sym typeface="Open Sans"/>
              </a:rPr>
              <a:t>(September 18</a:t>
            </a:r>
            <a:r>
              <a:rPr b="1" baseline="30000" i="0" lang="en" sz="800" u="none" cap="none" strike="noStrike">
                <a:solidFill>
                  <a:srgbClr val="030505"/>
                </a:solidFill>
                <a:latin typeface="Open Sans"/>
                <a:ea typeface="Open Sans"/>
                <a:cs typeface="Open Sans"/>
                <a:sym typeface="Open Sans"/>
              </a:rPr>
              <a:t>th</a:t>
            </a:r>
            <a:r>
              <a:rPr b="1" i="0" lang="en" sz="800" u="none" cap="none" strike="noStrike">
                <a:solidFill>
                  <a:srgbClr val="030505"/>
                </a:solidFill>
                <a:latin typeface="Open Sans"/>
                <a:ea typeface="Open Sans"/>
                <a:cs typeface="Open Sans"/>
                <a:sym typeface="Open Sans"/>
              </a:rPr>
              <a:t>, 2020)</a:t>
            </a:r>
            <a:endParaRPr b="1" i="0" sz="800" u="none" cap="none" strike="noStrike">
              <a:solidFill>
                <a:srgbClr val="030505"/>
              </a:solidFill>
              <a:latin typeface="Open Sans"/>
              <a:ea typeface="Open Sans"/>
              <a:cs typeface="Open Sans"/>
              <a:sym typeface="Open Sans"/>
            </a:endParaRPr>
          </a:p>
          <a:p>
            <a:pPr indent="0" lvl="0" marL="0" rtl="0" algn="l">
              <a:spcBef>
                <a:spcPts val="225"/>
              </a:spcBef>
              <a:spcAft>
                <a:spcPts val="0"/>
              </a:spcAft>
              <a:buNone/>
            </a:pPr>
            <a:r>
              <a:rPr b="1" lang="en" sz="800">
                <a:solidFill>
                  <a:srgbClr val="030505"/>
                </a:solidFill>
                <a:latin typeface="Open Sans"/>
                <a:ea typeface="Open Sans"/>
                <a:cs typeface="Open Sans"/>
                <a:sym typeface="Open Sans"/>
              </a:rPr>
              <a:t>Complete server testing </a:t>
            </a:r>
            <a:endParaRPr b="1" sz="800">
              <a:solidFill>
                <a:srgbClr val="030505"/>
              </a:solidFill>
              <a:latin typeface="Open Sans"/>
              <a:ea typeface="Open Sans"/>
              <a:cs typeface="Open Sans"/>
              <a:sym typeface="Open Sans"/>
            </a:endParaRPr>
          </a:p>
          <a:p>
            <a:pPr indent="0" lvl="0" marL="0" rtl="0" algn="l">
              <a:spcBef>
                <a:spcPts val="225"/>
              </a:spcBef>
              <a:spcAft>
                <a:spcPts val="0"/>
              </a:spcAft>
              <a:buNone/>
            </a:pPr>
            <a:r>
              <a:rPr b="1" lang="en" sz="800">
                <a:solidFill>
                  <a:srgbClr val="030505"/>
                </a:solidFill>
                <a:latin typeface="Open Sans"/>
                <a:ea typeface="Open Sans"/>
                <a:cs typeface="Open Sans"/>
                <a:sym typeface="Open Sans"/>
              </a:rPr>
              <a:t>    (Sep 25th , 2020)</a:t>
            </a:r>
            <a:endParaRPr b="1" sz="800">
              <a:solidFill>
                <a:srgbClr val="030505"/>
              </a:solidFill>
              <a:latin typeface="Open Sans"/>
              <a:ea typeface="Open Sans"/>
              <a:cs typeface="Open Sans"/>
              <a:sym typeface="Open Sans"/>
            </a:endParaRPr>
          </a:p>
          <a:p>
            <a:pPr indent="0" lvl="0" marL="0" rtl="0" algn="l">
              <a:spcBef>
                <a:spcPts val="225"/>
              </a:spcBef>
              <a:spcAft>
                <a:spcPts val="0"/>
              </a:spcAft>
              <a:buNone/>
            </a:pPr>
            <a:r>
              <a:rPr b="1" lang="en" sz="800">
                <a:solidFill>
                  <a:srgbClr val="030505"/>
                </a:solidFill>
                <a:latin typeface="Open Sans"/>
                <a:ea typeface="Open Sans"/>
                <a:cs typeface="Open Sans"/>
                <a:sym typeface="Open Sans"/>
              </a:rPr>
              <a:t>Complete database testing </a:t>
            </a:r>
            <a:endParaRPr b="1" sz="800">
              <a:solidFill>
                <a:srgbClr val="030505"/>
              </a:solidFill>
              <a:latin typeface="Open Sans"/>
              <a:ea typeface="Open Sans"/>
              <a:cs typeface="Open Sans"/>
              <a:sym typeface="Open Sans"/>
            </a:endParaRPr>
          </a:p>
          <a:p>
            <a:pPr indent="0" lvl="0" marL="0" rtl="0" algn="l">
              <a:spcBef>
                <a:spcPts val="225"/>
              </a:spcBef>
              <a:spcAft>
                <a:spcPts val="0"/>
              </a:spcAft>
              <a:buNone/>
            </a:pPr>
            <a:r>
              <a:rPr b="1" lang="en" sz="800">
                <a:solidFill>
                  <a:srgbClr val="030505"/>
                </a:solidFill>
                <a:latin typeface="Open Sans"/>
                <a:ea typeface="Open Sans"/>
                <a:cs typeface="Open Sans"/>
                <a:sym typeface="Open Sans"/>
              </a:rPr>
              <a:t>    (Oct 6th, 2020)</a:t>
            </a:r>
            <a:endParaRPr b="1" sz="800">
              <a:solidFill>
                <a:srgbClr val="030505"/>
              </a:solidFill>
              <a:latin typeface="Open Sans"/>
              <a:ea typeface="Open Sans"/>
              <a:cs typeface="Open Sans"/>
              <a:sym typeface="Open Sans"/>
            </a:endParaRPr>
          </a:p>
          <a:p>
            <a:pPr indent="-128587" lvl="0" marL="128587" rtl="0" algn="l">
              <a:spcBef>
                <a:spcPts val="225"/>
              </a:spcBef>
              <a:spcAft>
                <a:spcPts val="0"/>
              </a:spcAft>
              <a:buClr>
                <a:srgbClr val="030505"/>
              </a:buClr>
              <a:buSzPts val="800"/>
              <a:buFont typeface="Open Sans"/>
              <a:buChar char="•"/>
            </a:pPr>
            <a:r>
              <a:rPr b="1" lang="en" sz="800">
                <a:solidFill>
                  <a:srgbClr val="030505"/>
                </a:solidFill>
                <a:latin typeface="Open Sans"/>
                <a:ea typeface="Open Sans"/>
                <a:cs typeface="Open Sans"/>
                <a:sym typeface="Open Sans"/>
              </a:rPr>
              <a:t>Complete back-end testing </a:t>
            </a:r>
            <a:endParaRPr b="1" sz="800">
              <a:solidFill>
                <a:srgbClr val="030505"/>
              </a:solidFill>
              <a:latin typeface="Open Sans"/>
              <a:ea typeface="Open Sans"/>
              <a:cs typeface="Open Sans"/>
              <a:sym typeface="Open Sans"/>
            </a:endParaRPr>
          </a:p>
          <a:p>
            <a:pPr indent="0" lvl="0" marL="0" rtl="0" algn="l">
              <a:spcBef>
                <a:spcPts val="225"/>
              </a:spcBef>
              <a:spcAft>
                <a:spcPts val="0"/>
              </a:spcAft>
              <a:buNone/>
            </a:pPr>
            <a:r>
              <a:rPr b="1" lang="en" sz="800">
                <a:solidFill>
                  <a:srgbClr val="030505"/>
                </a:solidFill>
                <a:latin typeface="Open Sans"/>
                <a:ea typeface="Open Sans"/>
                <a:cs typeface="Open Sans"/>
                <a:sym typeface="Open Sans"/>
              </a:rPr>
              <a:t>    (Oct 30th, 2020)</a:t>
            </a:r>
            <a:endParaRPr b="1" sz="800">
              <a:solidFill>
                <a:srgbClr val="030505"/>
              </a:solidFill>
              <a:latin typeface="Open Sans"/>
              <a:ea typeface="Open Sans"/>
              <a:cs typeface="Open Sans"/>
              <a:sym typeface="Open Sans"/>
            </a:endParaRPr>
          </a:p>
          <a:p>
            <a:pPr indent="-128587" lvl="0" marL="128587" marR="0" rtl="0" algn="l">
              <a:lnSpc>
                <a:spcPct val="100000"/>
              </a:lnSpc>
              <a:spcBef>
                <a:spcPts val="225"/>
              </a:spcBef>
              <a:spcAft>
                <a:spcPts val="0"/>
              </a:spcAft>
              <a:buClr>
                <a:srgbClr val="030505"/>
              </a:buClr>
              <a:buSzPts val="800"/>
              <a:buFont typeface="Open Sans"/>
              <a:buChar char="•"/>
            </a:pPr>
            <a:r>
              <a:rPr b="1" lang="en" sz="800">
                <a:solidFill>
                  <a:srgbClr val="030505"/>
                </a:solidFill>
                <a:latin typeface="Open Sans"/>
                <a:ea typeface="Open Sans"/>
                <a:cs typeface="Open Sans"/>
                <a:sym typeface="Open Sans"/>
              </a:rPr>
              <a:t>Finished Project Development  </a:t>
            </a:r>
            <a:endParaRPr b="1" sz="800">
              <a:solidFill>
                <a:srgbClr val="030505"/>
              </a:solidFill>
              <a:latin typeface="Open Sans"/>
              <a:ea typeface="Open Sans"/>
              <a:cs typeface="Open Sans"/>
              <a:sym typeface="Open Sans"/>
            </a:endParaRPr>
          </a:p>
          <a:p>
            <a:pPr indent="0" lvl="0" marL="0" marR="0" rtl="0" algn="l">
              <a:lnSpc>
                <a:spcPct val="100000"/>
              </a:lnSpc>
              <a:spcBef>
                <a:spcPts val="225"/>
              </a:spcBef>
              <a:spcAft>
                <a:spcPts val="0"/>
              </a:spcAft>
              <a:buNone/>
            </a:pPr>
            <a:r>
              <a:rPr b="1" lang="en" sz="800">
                <a:solidFill>
                  <a:srgbClr val="030505"/>
                </a:solidFill>
                <a:latin typeface="Open Sans"/>
                <a:ea typeface="Open Sans"/>
                <a:cs typeface="Open Sans"/>
                <a:sym typeface="Open Sans"/>
              </a:rPr>
              <a:t>     (Nov 10th, 2020)</a:t>
            </a:r>
            <a:endParaRPr b="0" i="0" sz="900" u="none" cap="none" strike="noStrike">
              <a:solidFill>
                <a:srgbClr val="0000FF"/>
              </a:solidFill>
              <a:latin typeface="Open Sans"/>
              <a:ea typeface="Open Sans"/>
              <a:cs typeface="Open Sans"/>
              <a:sym typeface="Open Sans"/>
            </a:endParaRPr>
          </a:p>
          <a:p>
            <a:pPr indent="0" lvl="0" marL="0" marR="0" rtl="0" algn="l">
              <a:lnSpc>
                <a:spcPct val="100000"/>
              </a:lnSpc>
              <a:spcBef>
                <a:spcPts val="225"/>
              </a:spcBef>
              <a:spcAft>
                <a:spcPts val="0"/>
              </a:spcAft>
              <a:buNone/>
            </a:pPr>
            <a:r>
              <a:t/>
            </a:r>
            <a:endParaRPr b="0" i="0" sz="900" u="none" cap="none" strike="noStrike">
              <a:solidFill>
                <a:srgbClr val="0000FF"/>
              </a:solidFill>
              <a:latin typeface="Open Sans"/>
              <a:ea typeface="Open Sans"/>
              <a:cs typeface="Open Sans"/>
              <a:sym typeface="Open Sans"/>
            </a:endParaRPr>
          </a:p>
          <a:p>
            <a:pPr indent="-71438" lvl="0" marL="128588" marR="0" rtl="0" algn="l">
              <a:lnSpc>
                <a:spcPct val="100000"/>
              </a:lnSpc>
              <a:spcBef>
                <a:spcPts val="225"/>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225"/>
              </a:spcBef>
              <a:spcAft>
                <a:spcPts val="0"/>
              </a:spcAft>
              <a:buNone/>
            </a:pPr>
            <a:r>
              <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225"/>
              </a:spcBef>
              <a:spcAft>
                <a:spcPts val="0"/>
              </a:spcAft>
              <a:buNone/>
            </a:pPr>
            <a:r>
              <a:t/>
            </a:r>
            <a:endParaRPr b="0" i="0" sz="900" u="none" cap="none" strike="noStrike">
              <a:solidFill>
                <a:srgbClr val="000000"/>
              </a:solidFill>
              <a:latin typeface="Arial"/>
              <a:ea typeface="Arial"/>
              <a:cs typeface="Arial"/>
              <a:sym typeface="Arial"/>
            </a:endParaRPr>
          </a:p>
        </p:txBody>
      </p:sp>
      <p:sp>
        <p:nvSpPr>
          <p:cNvPr id="107" name="Google Shape;107;p25"/>
          <p:cNvSpPr/>
          <p:nvPr/>
        </p:nvSpPr>
        <p:spPr>
          <a:xfrm>
            <a:off x="2378075" y="2124905"/>
            <a:ext cx="2133600" cy="121263"/>
          </a:xfrm>
          <a:prstGeom prst="rect">
            <a:avLst/>
          </a:prstGeom>
          <a:solidFill>
            <a:srgbClr val="002060"/>
          </a:solidFill>
          <a:ln cap="flat" cmpd="sng" w="12700">
            <a:solidFill>
              <a:srgbClr val="030505"/>
            </a:solidFill>
            <a:prstDash val="solid"/>
            <a:miter lim="800000"/>
            <a:headEnd len="sm" w="sm" type="none"/>
            <a:tailEnd len="sm" w="sm" type="none"/>
          </a:ln>
        </p:spPr>
        <p:txBody>
          <a:bodyPr anchorCtr="0" anchor="ctr" bIns="61900" lIns="69050" spcFirstLastPara="1" rIns="69050" wrap="square" tIns="61900">
            <a:noAutofit/>
          </a:bodyPr>
          <a:lstStyle/>
          <a:p>
            <a:pPr indent="0" lvl="0" marL="0" marR="0" rtl="0" algn="l">
              <a:lnSpc>
                <a:spcPct val="100000"/>
              </a:lnSpc>
              <a:spcBef>
                <a:spcPts val="0"/>
              </a:spcBef>
              <a:spcAft>
                <a:spcPts val="0"/>
              </a:spcAft>
              <a:buNone/>
            </a:pPr>
            <a:r>
              <a:rPr b="1" i="0" lang="en" sz="975" u="none" cap="none" strike="noStrike">
                <a:solidFill>
                  <a:srgbClr val="FFFFFF"/>
                </a:solidFill>
                <a:latin typeface="Arial"/>
                <a:ea typeface="Arial"/>
                <a:cs typeface="Arial"/>
                <a:sym typeface="Arial"/>
              </a:rPr>
              <a:t>Planned Activities</a:t>
            </a:r>
            <a:endParaRPr/>
          </a:p>
        </p:txBody>
      </p:sp>
      <p:sp>
        <p:nvSpPr>
          <p:cNvPr id="108" name="Google Shape;108;p25"/>
          <p:cNvSpPr/>
          <p:nvPr/>
        </p:nvSpPr>
        <p:spPr>
          <a:xfrm>
            <a:off x="4645025" y="2124905"/>
            <a:ext cx="2133600" cy="121263"/>
          </a:xfrm>
          <a:prstGeom prst="rect">
            <a:avLst/>
          </a:prstGeom>
          <a:solidFill>
            <a:srgbClr val="FF0000"/>
          </a:solidFill>
          <a:ln cap="flat" cmpd="sng" w="12700">
            <a:solidFill>
              <a:srgbClr val="030505"/>
            </a:solidFill>
            <a:prstDash val="solid"/>
            <a:miter lim="800000"/>
            <a:headEnd len="sm" w="sm" type="none"/>
            <a:tailEnd len="sm" w="sm" type="none"/>
          </a:ln>
        </p:spPr>
        <p:txBody>
          <a:bodyPr anchorCtr="0" anchor="ctr" bIns="61900" lIns="69050" spcFirstLastPara="1" rIns="69050" wrap="square" tIns="61900">
            <a:noAutofit/>
          </a:bodyPr>
          <a:lstStyle/>
          <a:p>
            <a:pPr indent="0" lvl="0" marL="0" marR="0" rtl="0" algn="l">
              <a:lnSpc>
                <a:spcPct val="100000"/>
              </a:lnSpc>
              <a:spcBef>
                <a:spcPts val="0"/>
              </a:spcBef>
              <a:spcAft>
                <a:spcPts val="0"/>
              </a:spcAft>
              <a:buNone/>
            </a:pPr>
            <a:r>
              <a:rPr b="1" i="0" lang="en" sz="975" u="none" cap="none" strike="noStrike">
                <a:solidFill>
                  <a:srgbClr val="FFFFFF"/>
                </a:solidFill>
                <a:latin typeface="Arial"/>
                <a:ea typeface="Arial"/>
                <a:cs typeface="Arial"/>
                <a:sym typeface="Arial"/>
              </a:rPr>
              <a:t>Risks / Issues</a:t>
            </a:r>
            <a:endParaRPr/>
          </a:p>
        </p:txBody>
      </p:sp>
      <p:sp>
        <p:nvSpPr>
          <p:cNvPr id="109" name="Google Shape;109;p25"/>
          <p:cNvSpPr/>
          <p:nvPr/>
        </p:nvSpPr>
        <p:spPr>
          <a:xfrm>
            <a:off x="6864350" y="2114189"/>
            <a:ext cx="2133600" cy="131276"/>
          </a:xfrm>
          <a:prstGeom prst="rect">
            <a:avLst/>
          </a:prstGeom>
          <a:solidFill>
            <a:srgbClr val="0070C0"/>
          </a:solidFill>
          <a:ln cap="flat" cmpd="sng" w="12700">
            <a:solidFill>
              <a:srgbClr val="030505"/>
            </a:solidFill>
            <a:prstDash val="solid"/>
            <a:miter lim="800000"/>
            <a:headEnd len="sm" w="sm" type="none"/>
            <a:tailEnd len="sm" w="sm" type="none"/>
          </a:ln>
        </p:spPr>
        <p:txBody>
          <a:bodyPr anchorCtr="0" anchor="ctr" bIns="61900" lIns="69050" spcFirstLastPara="1" rIns="69050" wrap="square" tIns="61900">
            <a:noAutofit/>
          </a:bodyPr>
          <a:lstStyle/>
          <a:p>
            <a:pPr indent="0" lvl="0" marL="0" marR="0" rtl="0" algn="l">
              <a:lnSpc>
                <a:spcPct val="100000"/>
              </a:lnSpc>
              <a:spcBef>
                <a:spcPts val="0"/>
              </a:spcBef>
              <a:spcAft>
                <a:spcPts val="0"/>
              </a:spcAft>
              <a:buNone/>
            </a:pPr>
            <a:r>
              <a:rPr b="1" i="0" lang="en" sz="975" u="none" cap="none" strike="noStrike">
                <a:solidFill>
                  <a:srgbClr val="FFFFFF"/>
                </a:solidFill>
                <a:latin typeface="Arial"/>
                <a:ea typeface="Arial"/>
                <a:cs typeface="Arial"/>
                <a:sym typeface="Arial"/>
              </a:rPr>
              <a:t>Major Milestones</a:t>
            </a:r>
            <a:endParaRPr/>
          </a:p>
        </p:txBody>
      </p:sp>
      <p:sp>
        <p:nvSpPr>
          <p:cNvPr id="110" name="Google Shape;110;p25"/>
          <p:cNvSpPr/>
          <p:nvPr/>
        </p:nvSpPr>
        <p:spPr>
          <a:xfrm>
            <a:off x="6835776" y="2287569"/>
            <a:ext cx="2135188" cy="2768525"/>
          </a:xfrm>
          <a:prstGeom prst="rect">
            <a:avLst/>
          </a:prstGeom>
          <a:solidFill>
            <a:schemeClr val="lt1"/>
          </a:solidFill>
          <a:ln cap="flat" cmpd="sng" w="12700">
            <a:solidFill>
              <a:srgbClr val="000000"/>
            </a:solidFill>
            <a:prstDash val="solid"/>
            <a:miter lim="800000"/>
            <a:headEnd len="sm" w="sm" type="none"/>
            <a:tailEnd len="sm" w="sm" type="none"/>
          </a:ln>
        </p:spPr>
        <p:txBody>
          <a:bodyPr anchorCtr="0" anchor="t" bIns="45700" lIns="54000" spcFirstLastPara="1" rIns="54000" wrap="square" tIns="45700">
            <a:noAutofit/>
          </a:bodyPr>
          <a:lstStyle/>
          <a:p>
            <a:pPr indent="-128588" lvl="0" marL="128588" marR="0" rtl="0" algn="l">
              <a:lnSpc>
                <a:spcPct val="100000"/>
              </a:lnSpc>
              <a:spcBef>
                <a:spcPts val="0"/>
              </a:spcBef>
              <a:spcAft>
                <a:spcPts val="0"/>
              </a:spcAft>
              <a:buClr>
                <a:srgbClr val="000000"/>
              </a:buClr>
              <a:buSzPts val="800"/>
              <a:buFont typeface="Arial"/>
              <a:buChar char="•"/>
            </a:pPr>
            <a:r>
              <a:rPr b="0" i="0" lang="en" sz="800" u="none" cap="none" strike="noStrike">
                <a:solidFill>
                  <a:srgbClr val="030505"/>
                </a:solidFill>
                <a:latin typeface="Open Sans"/>
                <a:ea typeface="Open Sans"/>
                <a:cs typeface="Open Sans"/>
                <a:sym typeface="Open Sans"/>
              </a:rPr>
              <a:t>Business Process Complete</a:t>
            </a:r>
            <a:br>
              <a:rPr b="0" i="0" lang="en" sz="800" u="none" cap="none" strike="noStrike">
                <a:solidFill>
                  <a:srgbClr val="030505"/>
                </a:solidFill>
                <a:latin typeface="Open Sans"/>
                <a:ea typeface="Open Sans"/>
                <a:cs typeface="Open Sans"/>
                <a:sym typeface="Open Sans"/>
              </a:rPr>
            </a:br>
            <a:r>
              <a:rPr b="1" i="0" lang="en" sz="800" u="none" cap="none" strike="noStrike">
                <a:solidFill>
                  <a:srgbClr val="030505"/>
                </a:solidFill>
                <a:latin typeface="Open Sans"/>
                <a:ea typeface="Open Sans"/>
                <a:cs typeface="Open Sans"/>
                <a:sym typeface="Open Sans"/>
              </a:rPr>
              <a:t>June 25</a:t>
            </a:r>
            <a:r>
              <a:rPr b="1" baseline="30000" i="0" lang="en" sz="800" u="none" cap="none" strike="noStrike">
                <a:solidFill>
                  <a:srgbClr val="030505"/>
                </a:solidFill>
                <a:latin typeface="Open Sans"/>
                <a:ea typeface="Open Sans"/>
                <a:cs typeface="Open Sans"/>
                <a:sym typeface="Open Sans"/>
              </a:rPr>
              <a:t>th</a:t>
            </a:r>
            <a:r>
              <a:rPr b="1" i="0" lang="en" sz="800" u="none" cap="none" strike="noStrike">
                <a:solidFill>
                  <a:srgbClr val="030505"/>
                </a:solidFill>
                <a:latin typeface="Open Sans"/>
                <a:ea typeface="Open Sans"/>
                <a:cs typeface="Open Sans"/>
                <a:sym typeface="Open Sans"/>
              </a:rPr>
              <a:t>, 2020</a:t>
            </a:r>
            <a:endParaRPr/>
          </a:p>
          <a:p>
            <a:pPr indent="-128588" lvl="0" marL="128588" marR="0" rtl="0" algn="l">
              <a:lnSpc>
                <a:spcPct val="100000"/>
              </a:lnSpc>
              <a:spcBef>
                <a:spcPts val="225"/>
              </a:spcBef>
              <a:spcAft>
                <a:spcPts val="0"/>
              </a:spcAft>
              <a:buClr>
                <a:srgbClr val="000000"/>
              </a:buClr>
              <a:buSzPts val="800"/>
              <a:buFont typeface="Arial"/>
              <a:buChar char="•"/>
            </a:pPr>
            <a:r>
              <a:rPr b="0" i="0" lang="en" sz="800" u="none" cap="none" strike="noStrike">
                <a:solidFill>
                  <a:srgbClr val="030505"/>
                </a:solidFill>
                <a:latin typeface="Open Sans"/>
                <a:ea typeface="Open Sans"/>
                <a:cs typeface="Open Sans"/>
                <a:sym typeface="Open Sans"/>
              </a:rPr>
              <a:t>Requirements Phase Closed</a:t>
            </a:r>
            <a:br>
              <a:rPr b="0" i="0" lang="en" sz="800" u="none" cap="none" strike="noStrike">
                <a:solidFill>
                  <a:srgbClr val="030505"/>
                </a:solidFill>
                <a:latin typeface="Open Sans"/>
                <a:ea typeface="Open Sans"/>
                <a:cs typeface="Open Sans"/>
                <a:sym typeface="Open Sans"/>
              </a:rPr>
            </a:br>
            <a:r>
              <a:rPr b="1" i="0" lang="en" sz="800" u="none" cap="none" strike="noStrike">
                <a:solidFill>
                  <a:srgbClr val="030505"/>
                </a:solidFill>
                <a:latin typeface="Open Sans"/>
                <a:ea typeface="Open Sans"/>
                <a:cs typeface="Open Sans"/>
                <a:sym typeface="Open Sans"/>
              </a:rPr>
              <a:t>July 30</a:t>
            </a:r>
            <a:r>
              <a:rPr b="1" baseline="30000" i="0" lang="en" sz="800" u="none" cap="none" strike="noStrike">
                <a:solidFill>
                  <a:srgbClr val="030505"/>
                </a:solidFill>
                <a:latin typeface="Open Sans"/>
                <a:ea typeface="Open Sans"/>
                <a:cs typeface="Open Sans"/>
                <a:sym typeface="Open Sans"/>
              </a:rPr>
              <a:t>th</a:t>
            </a:r>
            <a:r>
              <a:rPr b="1" i="0" lang="en" sz="800" u="none" cap="none" strike="noStrike">
                <a:solidFill>
                  <a:srgbClr val="030505"/>
                </a:solidFill>
                <a:latin typeface="Open Sans"/>
                <a:ea typeface="Open Sans"/>
                <a:cs typeface="Open Sans"/>
                <a:sym typeface="Open Sans"/>
              </a:rPr>
              <a:t>, 2020</a:t>
            </a:r>
            <a:endParaRPr b="0" i="0" sz="800" u="none" cap="none" strike="noStrike">
              <a:solidFill>
                <a:srgbClr val="030505"/>
              </a:solidFill>
              <a:latin typeface="Open Sans"/>
              <a:ea typeface="Open Sans"/>
              <a:cs typeface="Open Sans"/>
              <a:sym typeface="Open Sans"/>
            </a:endParaRPr>
          </a:p>
          <a:p>
            <a:pPr indent="-128588" lvl="0" marL="128588" marR="0" rtl="0" algn="l">
              <a:lnSpc>
                <a:spcPct val="100000"/>
              </a:lnSpc>
              <a:spcBef>
                <a:spcPts val="225"/>
              </a:spcBef>
              <a:spcAft>
                <a:spcPts val="0"/>
              </a:spcAft>
              <a:buClr>
                <a:srgbClr val="000000"/>
              </a:buClr>
              <a:buSzPts val="800"/>
              <a:buFont typeface="Arial"/>
              <a:buChar char="•"/>
            </a:pPr>
            <a:r>
              <a:rPr b="0" i="0" lang="en" sz="800" u="none" cap="none" strike="noStrike">
                <a:solidFill>
                  <a:srgbClr val="030505"/>
                </a:solidFill>
                <a:latin typeface="Open Sans"/>
                <a:ea typeface="Open Sans"/>
                <a:cs typeface="Open Sans"/>
                <a:sym typeface="Open Sans"/>
              </a:rPr>
              <a:t>Design Phase Closed</a:t>
            </a:r>
            <a:br>
              <a:rPr b="0" i="0" lang="en" sz="800" u="none" cap="none" strike="noStrike">
                <a:solidFill>
                  <a:srgbClr val="030505"/>
                </a:solidFill>
                <a:latin typeface="Open Sans"/>
                <a:ea typeface="Open Sans"/>
                <a:cs typeface="Open Sans"/>
                <a:sym typeface="Open Sans"/>
              </a:rPr>
            </a:br>
            <a:r>
              <a:rPr b="1" i="0" lang="en" sz="800" u="none" cap="none" strike="noStrike">
                <a:solidFill>
                  <a:srgbClr val="030505"/>
                </a:solidFill>
                <a:latin typeface="Open Sans"/>
                <a:ea typeface="Open Sans"/>
                <a:cs typeface="Open Sans"/>
                <a:sym typeface="Open Sans"/>
              </a:rPr>
              <a:t>September 10</a:t>
            </a:r>
            <a:r>
              <a:rPr b="1" baseline="30000" i="0" lang="en" sz="800" u="none" cap="none" strike="noStrike">
                <a:solidFill>
                  <a:srgbClr val="030505"/>
                </a:solidFill>
                <a:latin typeface="Open Sans"/>
                <a:ea typeface="Open Sans"/>
                <a:cs typeface="Open Sans"/>
                <a:sym typeface="Open Sans"/>
              </a:rPr>
              <a:t>th</a:t>
            </a:r>
            <a:r>
              <a:rPr b="1" i="0" lang="en" sz="800" u="none" cap="none" strike="noStrike">
                <a:solidFill>
                  <a:srgbClr val="030505"/>
                </a:solidFill>
                <a:latin typeface="Open Sans"/>
                <a:ea typeface="Open Sans"/>
                <a:cs typeface="Open Sans"/>
                <a:sym typeface="Open Sans"/>
              </a:rPr>
              <a:t>, 2020</a:t>
            </a:r>
            <a:endParaRPr b="0" i="0" sz="800" u="none" cap="none" strike="noStrike">
              <a:solidFill>
                <a:srgbClr val="030505"/>
              </a:solidFill>
              <a:latin typeface="Open Sans"/>
              <a:ea typeface="Open Sans"/>
              <a:cs typeface="Open Sans"/>
              <a:sym typeface="Open Sans"/>
            </a:endParaRPr>
          </a:p>
          <a:p>
            <a:pPr indent="-128588" lvl="0" marL="128588" marR="0" rtl="0" algn="l">
              <a:lnSpc>
                <a:spcPct val="100000"/>
              </a:lnSpc>
              <a:spcBef>
                <a:spcPts val="225"/>
              </a:spcBef>
              <a:spcAft>
                <a:spcPts val="0"/>
              </a:spcAft>
              <a:buSzPts val="800"/>
              <a:buFont typeface="Arial"/>
              <a:buChar char="•"/>
            </a:pPr>
            <a:r>
              <a:rPr b="0" i="0" lang="en" sz="800" u="none" cap="none" strike="noStrike">
                <a:latin typeface="Open Sans"/>
                <a:ea typeface="Open Sans"/>
                <a:cs typeface="Open Sans"/>
                <a:sym typeface="Open Sans"/>
              </a:rPr>
              <a:t>Development Phase</a:t>
            </a:r>
            <a:r>
              <a:rPr lang="en" sz="800">
                <a:latin typeface="Open Sans"/>
                <a:ea typeface="Open Sans"/>
                <a:cs typeface="Open Sans"/>
                <a:sym typeface="Open Sans"/>
              </a:rPr>
              <a:t> Closed</a:t>
            </a:r>
            <a:br>
              <a:rPr b="0" i="0" lang="en" sz="800" u="none" cap="none" strike="noStrike">
                <a:latin typeface="Open Sans"/>
                <a:ea typeface="Open Sans"/>
                <a:cs typeface="Open Sans"/>
                <a:sym typeface="Open Sans"/>
              </a:rPr>
            </a:br>
            <a:r>
              <a:rPr b="1" i="0" lang="en" sz="800" u="none" cap="none" strike="noStrike">
                <a:latin typeface="Open Sans"/>
                <a:ea typeface="Open Sans"/>
                <a:cs typeface="Open Sans"/>
                <a:sym typeface="Open Sans"/>
              </a:rPr>
              <a:t>November 10</a:t>
            </a:r>
            <a:r>
              <a:rPr b="1" baseline="30000" i="0" lang="en" sz="800" u="none" cap="none" strike="noStrike">
                <a:latin typeface="Open Sans"/>
                <a:ea typeface="Open Sans"/>
                <a:cs typeface="Open Sans"/>
                <a:sym typeface="Open Sans"/>
              </a:rPr>
              <a:t>th</a:t>
            </a:r>
            <a:r>
              <a:rPr b="1" i="0" lang="en" sz="800" u="none" cap="none" strike="noStrike">
                <a:latin typeface="Open Sans"/>
                <a:ea typeface="Open Sans"/>
                <a:cs typeface="Open Sans"/>
                <a:sym typeface="Open Sans"/>
              </a:rPr>
              <a:t>, 2020</a:t>
            </a:r>
            <a:endParaRPr/>
          </a:p>
          <a:p>
            <a:pPr indent="-128588" lvl="0" marL="128588" marR="0" rtl="0" algn="l">
              <a:lnSpc>
                <a:spcPct val="100000"/>
              </a:lnSpc>
              <a:spcBef>
                <a:spcPts val="225"/>
              </a:spcBef>
              <a:spcAft>
                <a:spcPts val="0"/>
              </a:spcAft>
              <a:buClr>
                <a:srgbClr val="000000"/>
              </a:buClr>
              <a:buSzPts val="800"/>
              <a:buFont typeface="Arial"/>
              <a:buChar char="•"/>
            </a:pPr>
            <a:r>
              <a:rPr b="0" i="0" lang="en" sz="800" u="none" cap="none" strike="noStrike">
                <a:solidFill>
                  <a:srgbClr val="0000FF"/>
                </a:solidFill>
                <a:latin typeface="Open Sans"/>
                <a:ea typeface="Open Sans"/>
                <a:cs typeface="Open Sans"/>
                <a:sym typeface="Open Sans"/>
              </a:rPr>
              <a:t>Testing Phase (In Progress) </a:t>
            </a:r>
            <a:endParaRPr/>
          </a:p>
          <a:p>
            <a:pPr indent="0" lvl="0" marL="0" marR="0" rtl="0" algn="l">
              <a:lnSpc>
                <a:spcPct val="100000"/>
              </a:lnSpc>
              <a:spcBef>
                <a:spcPts val="225"/>
              </a:spcBef>
              <a:spcAft>
                <a:spcPts val="0"/>
              </a:spcAft>
              <a:buNone/>
            </a:pPr>
            <a:r>
              <a:rPr b="1" i="0" lang="en" sz="800" u="none" cap="none" strike="noStrike">
                <a:solidFill>
                  <a:srgbClr val="0000FF"/>
                </a:solidFill>
                <a:latin typeface="Open Sans"/>
                <a:ea typeface="Open Sans"/>
                <a:cs typeface="Open Sans"/>
                <a:sym typeface="Open Sans"/>
              </a:rPr>
              <a:t>     January 13</a:t>
            </a:r>
            <a:r>
              <a:rPr b="1" baseline="30000" i="0" lang="en" sz="800" u="none" cap="none" strike="noStrike">
                <a:solidFill>
                  <a:srgbClr val="0000FF"/>
                </a:solidFill>
                <a:latin typeface="Open Sans"/>
                <a:ea typeface="Open Sans"/>
                <a:cs typeface="Open Sans"/>
                <a:sym typeface="Open Sans"/>
              </a:rPr>
              <a:t>th</a:t>
            </a:r>
            <a:r>
              <a:rPr b="1" i="0" lang="en" sz="800" u="none" cap="none" strike="noStrike">
                <a:solidFill>
                  <a:srgbClr val="0000FF"/>
                </a:solidFill>
                <a:latin typeface="Open Sans"/>
                <a:ea typeface="Open Sans"/>
                <a:cs typeface="Open Sans"/>
                <a:sym typeface="Open Sans"/>
              </a:rPr>
              <a:t> , 2021</a:t>
            </a:r>
            <a:endParaRPr b="1" i="0" sz="800" u="none" cap="none" strike="noStrike">
              <a:solidFill>
                <a:srgbClr val="0000FF"/>
              </a:solidFill>
              <a:latin typeface="Open Sans"/>
              <a:ea typeface="Open Sans"/>
              <a:cs typeface="Open Sans"/>
              <a:sym typeface="Open Sans"/>
            </a:endParaRPr>
          </a:p>
          <a:p>
            <a:pPr indent="-128587" lvl="0" marL="128587" rtl="0" algn="l">
              <a:spcBef>
                <a:spcPts val="225"/>
              </a:spcBef>
              <a:spcAft>
                <a:spcPts val="0"/>
              </a:spcAft>
              <a:buSzPts val="800"/>
              <a:buChar char="•"/>
            </a:pPr>
            <a:r>
              <a:rPr lang="en" sz="800">
                <a:solidFill>
                  <a:srgbClr val="0000FF"/>
                </a:solidFill>
                <a:latin typeface="Open Sans"/>
                <a:ea typeface="Open Sans"/>
                <a:cs typeface="Open Sans"/>
                <a:sym typeface="Open Sans"/>
              </a:rPr>
              <a:t>Deployment </a:t>
            </a:r>
            <a:r>
              <a:rPr lang="en" sz="800">
                <a:solidFill>
                  <a:srgbClr val="0000FF"/>
                </a:solidFill>
                <a:latin typeface="Open Sans"/>
                <a:ea typeface="Open Sans"/>
                <a:cs typeface="Open Sans"/>
                <a:sym typeface="Open Sans"/>
              </a:rPr>
              <a:t>Phase (In Progress) </a:t>
            </a:r>
            <a:endParaRPr/>
          </a:p>
          <a:p>
            <a:pPr indent="0" lvl="0" marL="0" marR="0" rtl="0" algn="l">
              <a:lnSpc>
                <a:spcPct val="100000"/>
              </a:lnSpc>
              <a:spcBef>
                <a:spcPts val="225"/>
              </a:spcBef>
              <a:spcAft>
                <a:spcPts val="0"/>
              </a:spcAft>
              <a:buNone/>
            </a:pPr>
            <a:r>
              <a:rPr b="1" lang="en" sz="800">
                <a:solidFill>
                  <a:srgbClr val="0000FF"/>
                </a:solidFill>
                <a:latin typeface="Open Sans"/>
                <a:ea typeface="Open Sans"/>
                <a:cs typeface="Open Sans"/>
                <a:sym typeface="Open Sans"/>
              </a:rPr>
              <a:t>     January 20</a:t>
            </a:r>
            <a:r>
              <a:rPr b="1" baseline="30000" lang="en" sz="800">
                <a:solidFill>
                  <a:srgbClr val="0000FF"/>
                </a:solidFill>
                <a:latin typeface="Open Sans"/>
                <a:ea typeface="Open Sans"/>
                <a:cs typeface="Open Sans"/>
                <a:sym typeface="Open Sans"/>
              </a:rPr>
              <a:t>th</a:t>
            </a:r>
            <a:r>
              <a:rPr b="1" lang="en" sz="800">
                <a:solidFill>
                  <a:srgbClr val="0000FF"/>
                </a:solidFill>
                <a:latin typeface="Open Sans"/>
                <a:ea typeface="Open Sans"/>
                <a:cs typeface="Open Sans"/>
                <a:sym typeface="Open Sans"/>
              </a:rPr>
              <a:t> , 2021</a:t>
            </a:r>
            <a:endParaRPr b="1" sz="800">
              <a:solidFill>
                <a:srgbClr val="0000FF"/>
              </a:solidFill>
              <a:latin typeface="Open Sans"/>
              <a:ea typeface="Open Sans"/>
              <a:cs typeface="Open Sans"/>
              <a:sym typeface="Open Sans"/>
            </a:endParaRPr>
          </a:p>
          <a:p>
            <a:pPr indent="-128587" lvl="0" marL="128587" rtl="0" algn="l">
              <a:spcBef>
                <a:spcPts val="225"/>
              </a:spcBef>
              <a:spcAft>
                <a:spcPts val="0"/>
              </a:spcAft>
              <a:buSzPts val="800"/>
              <a:buChar char="•"/>
            </a:pPr>
            <a:r>
              <a:rPr lang="en" sz="800">
                <a:solidFill>
                  <a:srgbClr val="0000FF"/>
                </a:solidFill>
                <a:latin typeface="Open Sans"/>
                <a:ea typeface="Open Sans"/>
                <a:cs typeface="Open Sans"/>
                <a:sym typeface="Open Sans"/>
              </a:rPr>
              <a:t>Closing Phase (In Progress) </a:t>
            </a:r>
            <a:endParaRPr/>
          </a:p>
          <a:p>
            <a:pPr indent="0" lvl="0" marL="0" rtl="0" algn="l">
              <a:spcBef>
                <a:spcPts val="225"/>
              </a:spcBef>
              <a:spcAft>
                <a:spcPts val="0"/>
              </a:spcAft>
              <a:buNone/>
            </a:pPr>
            <a:r>
              <a:rPr b="1" lang="en" sz="800">
                <a:solidFill>
                  <a:srgbClr val="0000FF"/>
                </a:solidFill>
                <a:latin typeface="Open Sans"/>
                <a:ea typeface="Open Sans"/>
                <a:cs typeface="Open Sans"/>
                <a:sym typeface="Open Sans"/>
              </a:rPr>
              <a:t>     January 25</a:t>
            </a:r>
            <a:r>
              <a:rPr b="1" baseline="30000" lang="en" sz="800">
                <a:solidFill>
                  <a:srgbClr val="0000FF"/>
                </a:solidFill>
                <a:latin typeface="Open Sans"/>
                <a:ea typeface="Open Sans"/>
                <a:cs typeface="Open Sans"/>
                <a:sym typeface="Open Sans"/>
              </a:rPr>
              <a:t>th</a:t>
            </a:r>
            <a:r>
              <a:rPr b="1" lang="en" sz="800">
                <a:solidFill>
                  <a:srgbClr val="0000FF"/>
                </a:solidFill>
                <a:latin typeface="Open Sans"/>
                <a:ea typeface="Open Sans"/>
                <a:cs typeface="Open Sans"/>
                <a:sym typeface="Open Sans"/>
              </a:rPr>
              <a:t> , 2021</a:t>
            </a:r>
            <a:endParaRPr b="1" sz="800">
              <a:solidFill>
                <a:srgbClr val="0000FF"/>
              </a:solidFill>
              <a:latin typeface="Open Sans"/>
              <a:ea typeface="Open Sans"/>
              <a:cs typeface="Open Sans"/>
              <a:sym typeface="Open Sans"/>
            </a:endParaRPr>
          </a:p>
          <a:p>
            <a:pPr indent="0" lvl="0" marL="0" marR="0" rtl="0" algn="l">
              <a:lnSpc>
                <a:spcPct val="100000"/>
              </a:lnSpc>
              <a:spcBef>
                <a:spcPts val="225"/>
              </a:spcBef>
              <a:spcAft>
                <a:spcPts val="0"/>
              </a:spcAft>
              <a:buNone/>
            </a:pPr>
            <a:br>
              <a:rPr b="0" i="0" lang="en" sz="900" u="none" cap="none" strike="noStrike">
                <a:solidFill>
                  <a:srgbClr val="030505"/>
                </a:solidFill>
                <a:latin typeface="Open Sans"/>
                <a:ea typeface="Open Sans"/>
                <a:cs typeface="Open Sans"/>
                <a:sym typeface="Open Sans"/>
              </a:rPr>
            </a:br>
            <a:endParaRPr b="0" i="0" sz="900" u="none" cap="none" strike="noStrike">
              <a:solidFill>
                <a:srgbClr val="030505"/>
              </a:solidFill>
              <a:latin typeface="Open Sans"/>
              <a:ea typeface="Open Sans"/>
              <a:cs typeface="Open Sans"/>
              <a:sym typeface="Open Sans"/>
            </a:endParaRPr>
          </a:p>
          <a:p>
            <a:pPr indent="-71438" lvl="0" marL="128588" marR="0" rtl="0" algn="l">
              <a:lnSpc>
                <a:spcPct val="100000"/>
              </a:lnSpc>
              <a:spcBef>
                <a:spcPts val="225"/>
              </a:spcBef>
              <a:spcAft>
                <a:spcPts val="0"/>
              </a:spcAft>
              <a:buClr>
                <a:srgbClr val="000000"/>
              </a:buClr>
              <a:buSzPts val="900"/>
              <a:buFont typeface="Arial"/>
              <a:buNone/>
            </a:pPr>
            <a:r>
              <a:t/>
            </a:r>
            <a:endParaRPr b="0" i="0" sz="900" u="none" cap="none" strike="noStrike">
              <a:solidFill>
                <a:srgbClr val="030505"/>
              </a:solidFill>
              <a:latin typeface="Open Sans"/>
              <a:ea typeface="Open Sans"/>
              <a:cs typeface="Open Sans"/>
              <a:sym typeface="Open Sans"/>
            </a:endParaRPr>
          </a:p>
          <a:p>
            <a:pPr indent="-71438" lvl="0" marL="128588" marR="0" rtl="0" algn="l">
              <a:lnSpc>
                <a:spcPct val="100000"/>
              </a:lnSpc>
              <a:spcBef>
                <a:spcPts val="225"/>
              </a:spcBef>
              <a:spcAft>
                <a:spcPts val="0"/>
              </a:spcAft>
              <a:buClr>
                <a:srgbClr val="000000"/>
              </a:buClr>
              <a:buSzPts val="900"/>
              <a:buFont typeface="Arial"/>
              <a:buNone/>
            </a:pPr>
            <a:r>
              <a:t/>
            </a:r>
            <a:endParaRPr b="0" i="0" sz="900" u="none" cap="none" strike="noStrike">
              <a:solidFill>
                <a:srgbClr val="030505"/>
              </a:solidFill>
              <a:latin typeface="Open Sans"/>
              <a:ea typeface="Open Sans"/>
              <a:cs typeface="Open Sans"/>
              <a:sym typeface="Open Sans"/>
            </a:endParaRPr>
          </a:p>
        </p:txBody>
      </p:sp>
      <p:sp>
        <p:nvSpPr>
          <p:cNvPr id="111" name="Google Shape;111;p25"/>
          <p:cNvSpPr/>
          <p:nvPr/>
        </p:nvSpPr>
        <p:spPr>
          <a:xfrm>
            <a:off x="4032728" y="996645"/>
            <a:ext cx="2545302" cy="1009507"/>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200"/>
              </a:spcBef>
              <a:spcAft>
                <a:spcPts val="0"/>
              </a:spcAft>
              <a:buNone/>
            </a:pPr>
            <a:r>
              <a:rPr b="0" i="0" lang="en" sz="900" u="none" cap="none" strike="noStrike">
                <a:solidFill>
                  <a:srgbClr val="000000"/>
                </a:solidFill>
                <a:latin typeface="Open Sans"/>
                <a:ea typeface="Open Sans"/>
                <a:cs typeface="Open Sans"/>
                <a:sym typeface="Open Sans"/>
              </a:rPr>
              <a:t>The project is currently proceeding as scheduled and within budget. We have started the resolution process to remain on schedule.  The team has completed the </a:t>
            </a:r>
            <a:r>
              <a:rPr lang="en" sz="900">
                <a:latin typeface="Open Sans"/>
                <a:ea typeface="Open Sans"/>
                <a:cs typeface="Open Sans"/>
                <a:sym typeface="Open Sans"/>
              </a:rPr>
              <a:t>development phase </a:t>
            </a:r>
            <a:r>
              <a:rPr b="0" i="0" lang="en" sz="900" u="none" cap="none" strike="noStrike">
                <a:solidFill>
                  <a:srgbClr val="000000"/>
                </a:solidFill>
                <a:latin typeface="Open Sans"/>
                <a:ea typeface="Open Sans"/>
                <a:cs typeface="Open Sans"/>
                <a:sym typeface="Open Sans"/>
              </a:rPr>
              <a:t> and has moved into the </a:t>
            </a:r>
            <a:r>
              <a:rPr lang="en" sz="900">
                <a:latin typeface="Open Sans"/>
                <a:ea typeface="Open Sans"/>
                <a:cs typeface="Open Sans"/>
                <a:sym typeface="Open Sans"/>
              </a:rPr>
              <a:t>testing </a:t>
            </a:r>
            <a:r>
              <a:rPr b="0" i="0" lang="en" sz="900" u="none" cap="none" strike="noStrike">
                <a:solidFill>
                  <a:srgbClr val="000000"/>
                </a:solidFill>
                <a:latin typeface="Open Sans"/>
                <a:ea typeface="Open Sans"/>
                <a:cs typeface="Open Sans"/>
                <a:sym typeface="Open Sans"/>
              </a:rPr>
              <a:t> phase.</a:t>
            </a:r>
            <a:endParaRPr b="0" i="0" sz="800" u="none" cap="none" strike="noStrike">
              <a:solidFill>
                <a:srgbClr val="000000"/>
              </a:solidFill>
              <a:latin typeface="Open Sans"/>
              <a:ea typeface="Open Sans"/>
              <a:cs typeface="Open Sans"/>
              <a:sym typeface="Open Sans"/>
            </a:endParaRPr>
          </a:p>
        </p:txBody>
      </p:sp>
      <p:cxnSp>
        <p:nvCxnSpPr>
          <p:cNvPr id="112" name="Google Shape;112;p25"/>
          <p:cNvCxnSpPr/>
          <p:nvPr/>
        </p:nvCxnSpPr>
        <p:spPr>
          <a:xfrm rot="10800000">
            <a:off x="4032727" y="1021508"/>
            <a:ext cx="0" cy="1028924"/>
          </a:xfrm>
          <a:prstGeom prst="straightConnector1">
            <a:avLst/>
          </a:prstGeom>
          <a:noFill/>
          <a:ln cap="flat" cmpd="sng" w="12700">
            <a:solidFill>
              <a:srgbClr val="030505"/>
            </a:solidFill>
            <a:prstDash val="solid"/>
            <a:round/>
            <a:headEnd len="med" w="med" type="none"/>
            <a:tailEnd len="med" w="med" type="none"/>
          </a:ln>
        </p:spPr>
      </p:cxnSp>
      <p:sp>
        <p:nvSpPr>
          <p:cNvPr id="113" name="Google Shape;113;p25"/>
          <p:cNvSpPr txBox="1"/>
          <p:nvPr/>
        </p:nvSpPr>
        <p:spPr>
          <a:xfrm>
            <a:off x="5826655" y="254314"/>
            <a:ext cx="2330366"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 sz="800" u="none" cap="none" strike="noStrike">
                <a:solidFill>
                  <a:schemeClr val="dk1"/>
                </a:solidFill>
                <a:latin typeface="Open Sans"/>
                <a:ea typeface="Open Sans"/>
                <a:cs typeface="Open Sans"/>
                <a:sym typeface="Open Sans"/>
              </a:rPr>
              <a:t>Project Status is </a:t>
            </a:r>
            <a:r>
              <a:rPr i="1" lang="en" sz="800">
                <a:solidFill>
                  <a:schemeClr val="dk1"/>
                </a:solidFill>
                <a:latin typeface="Open Sans"/>
                <a:ea typeface="Open Sans"/>
                <a:cs typeface="Open Sans"/>
                <a:sym typeface="Open Sans"/>
              </a:rPr>
              <a:t>Green</a:t>
            </a:r>
            <a:r>
              <a:rPr b="0" i="1" lang="en" sz="800" u="none" cap="none" strike="noStrike">
                <a:solidFill>
                  <a:schemeClr val="dk1"/>
                </a:solidFill>
                <a:latin typeface="Open Sans"/>
                <a:ea typeface="Open Sans"/>
                <a:cs typeface="Open Sans"/>
                <a:sym typeface="Open Sans"/>
              </a:rPr>
              <a:t>:  </a:t>
            </a:r>
            <a:endParaRPr/>
          </a:p>
          <a:p>
            <a:pPr indent="0" lvl="0" marL="0" marR="0" rtl="0" algn="l">
              <a:lnSpc>
                <a:spcPct val="100000"/>
              </a:lnSpc>
              <a:spcBef>
                <a:spcPts val="0"/>
              </a:spcBef>
              <a:spcAft>
                <a:spcPts val="0"/>
              </a:spcAft>
              <a:buNone/>
            </a:pPr>
            <a:r>
              <a:t/>
            </a:r>
            <a:endParaRPr/>
          </a:p>
        </p:txBody>
      </p:sp>
      <p:cxnSp>
        <p:nvCxnSpPr>
          <p:cNvPr id="114" name="Google Shape;114;p25"/>
          <p:cNvCxnSpPr/>
          <p:nvPr/>
        </p:nvCxnSpPr>
        <p:spPr>
          <a:xfrm rot="10800000">
            <a:off x="6629333" y="1037284"/>
            <a:ext cx="0" cy="1028924"/>
          </a:xfrm>
          <a:prstGeom prst="straightConnector1">
            <a:avLst/>
          </a:prstGeom>
          <a:noFill/>
          <a:ln cap="flat" cmpd="sng" w="12700">
            <a:solidFill>
              <a:srgbClr val="030505"/>
            </a:solidFill>
            <a:prstDash val="solid"/>
            <a:round/>
            <a:headEnd len="med" w="med" type="none"/>
            <a:tailEnd len="med" w="med" type="none"/>
          </a:ln>
        </p:spPr>
      </p:cxnSp>
      <p:sp>
        <p:nvSpPr>
          <p:cNvPr id="115" name="Google Shape;115;p25"/>
          <p:cNvSpPr/>
          <p:nvPr/>
        </p:nvSpPr>
        <p:spPr>
          <a:xfrm>
            <a:off x="6638159" y="1031486"/>
            <a:ext cx="2378835" cy="1449628"/>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0" i="0" lang="en" sz="600" u="none" cap="none" strike="noStrike">
                <a:solidFill>
                  <a:srgbClr val="030505"/>
                </a:solidFill>
                <a:latin typeface="Open Sans"/>
                <a:ea typeface="Open Sans"/>
                <a:cs typeface="Open Sans"/>
                <a:sym typeface="Open Sans"/>
              </a:rPr>
              <a:t>Total Contract Value: </a:t>
            </a:r>
            <a:r>
              <a:rPr b="1" i="0" lang="en" sz="600" u="none" cap="none" strike="noStrike">
                <a:solidFill>
                  <a:srgbClr val="030505"/>
                </a:solidFill>
                <a:latin typeface="Open Sans"/>
                <a:ea typeface="Open Sans"/>
                <a:cs typeface="Open Sans"/>
                <a:sym typeface="Open Sans"/>
              </a:rPr>
              <a:t>$462,480.00</a:t>
            </a:r>
            <a:endParaRPr/>
          </a:p>
          <a:p>
            <a:pPr indent="-171450" lvl="0" marL="171450" marR="0" rtl="0" algn="l">
              <a:lnSpc>
                <a:spcPct val="90000"/>
              </a:lnSpc>
              <a:spcBef>
                <a:spcPts val="150"/>
              </a:spcBef>
              <a:spcAft>
                <a:spcPts val="0"/>
              </a:spcAft>
              <a:buClr>
                <a:srgbClr val="58585A"/>
              </a:buClr>
              <a:buSzPts val="600"/>
              <a:buFont typeface="Noto Sans Symbols"/>
              <a:buChar char="⮚"/>
            </a:pPr>
            <a:r>
              <a:rPr b="0" i="0" lang="en" sz="600" u="none" cap="none" strike="noStrike">
                <a:solidFill>
                  <a:srgbClr val="030505"/>
                </a:solidFill>
                <a:latin typeface="Open Sans"/>
                <a:ea typeface="Open Sans"/>
                <a:cs typeface="Open Sans"/>
                <a:sym typeface="Open Sans"/>
              </a:rPr>
              <a:t>CR’s To-Date: </a:t>
            </a:r>
            <a:r>
              <a:rPr b="1" i="0" lang="en" sz="600" u="none" cap="none" strike="noStrike">
                <a:solidFill>
                  <a:srgbClr val="030505"/>
                </a:solidFill>
                <a:latin typeface="Open Sans"/>
                <a:ea typeface="Open Sans"/>
                <a:cs typeface="Open Sans"/>
                <a:sym typeface="Open Sans"/>
              </a:rPr>
              <a:t>$78</a:t>
            </a:r>
            <a:r>
              <a:rPr b="1" lang="en" sz="600">
                <a:solidFill>
                  <a:srgbClr val="030505"/>
                </a:solidFill>
                <a:latin typeface="Open Sans"/>
                <a:ea typeface="Open Sans"/>
                <a:cs typeface="Open Sans"/>
                <a:sym typeface="Open Sans"/>
              </a:rPr>
              <a:t>,960.00</a:t>
            </a:r>
            <a:endParaRPr b="1"/>
          </a:p>
          <a:p>
            <a:pPr indent="-171450" lvl="0" marL="171450" marR="0" rtl="0" algn="l">
              <a:lnSpc>
                <a:spcPct val="90000"/>
              </a:lnSpc>
              <a:spcBef>
                <a:spcPts val="150"/>
              </a:spcBef>
              <a:spcAft>
                <a:spcPts val="0"/>
              </a:spcAft>
              <a:buClr>
                <a:srgbClr val="58585A"/>
              </a:buClr>
              <a:buSzPts val="600"/>
              <a:buFont typeface="Noto Sans Symbols"/>
              <a:buChar char="⮚"/>
            </a:pPr>
            <a:r>
              <a:rPr b="0" i="0" lang="en" sz="600" u="none" cap="none" strike="noStrike">
                <a:solidFill>
                  <a:srgbClr val="030505"/>
                </a:solidFill>
                <a:latin typeface="Open Sans"/>
                <a:ea typeface="Open Sans"/>
                <a:cs typeface="Open Sans"/>
                <a:sym typeface="Open Sans"/>
              </a:rPr>
              <a:t>Total Contract Value: </a:t>
            </a:r>
            <a:r>
              <a:rPr b="1" i="0" lang="en" sz="600" u="none" cap="none" strike="noStrike">
                <a:solidFill>
                  <a:srgbClr val="030505"/>
                </a:solidFill>
                <a:latin typeface="Open Sans"/>
                <a:ea typeface="Open Sans"/>
                <a:cs typeface="Open Sans"/>
                <a:sym typeface="Open Sans"/>
              </a:rPr>
              <a:t>$462,480.00 (</a:t>
            </a:r>
            <a:r>
              <a:rPr b="0" i="0" lang="en" sz="600" u="none" cap="none" strike="noStrike">
                <a:solidFill>
                  <a:srgbClr val="030505"/>
                </a:solidFill>
                <a:latin typeface="Open Sans"/>
                <a:ea typeface="Open Sans"/>
                <a:cs typeface="Open Sans"/>
                <a:sym typeface="Open Sans"/>
              </a:rPr>
              <a:t>Margin: $74,200.00)</a:t>
            </a:r>
            <a:r>
              <a:rPr b="1" i="0" lang="en" sz="600" u="none" cap="none" strike="noStrike">
                <a:solidFill>
                  <a:srgbClr val="030505"/>
                </a:solidFill>
                <a:latin typeface="Open Sans"/>
                <a:ea typeface="Open Sans"/>
                <a:cs typeface="Open Sans"/>
                <a:sym typeface="Open Sans"/>
              </a:rPr>
              <a:t> </a:t>
            </a:r>
            <a:endParaRPr b="0" i="0" sz="600" u="none" cap="none" strike="noStrike">
              <a:solidFill>
                <a:srgbClr val="030505"/>
              </a:solidFill>
              <a:latin typeface="Open Sans"/>
              <a:ea typeface="Open Sans"/>
              <a:cs typeface="Open Sans"/>
              <a:sym typeface="Open Sans"/>
            </a:endParaRPr>
          </a:p>
          <a:p>
            <a:pPr indent="0" lvl="0" marL="0" marR="0" rtl="0" algn="l">
              <a:lnSpc>
                <a:spcPct val="90000"/>
              </a:lnSpc>
              <a:spcBef>
                <a:spcPts val="150"/>
              </a:spcBef>
              <a:spcAft>
                <a:spcPts val="0"/>
              </a:spcAft>
              <a:buNone/>
            </a:pPr>
            <a:r>
              <a:rPr b="0" i="0" lang="en" sz="600" u="none" cap="none" strike="noStrike">
                <a:solidFill>
                  <a:srgbClr val="030505"/>
                </a:solidFill>
                <a:latin typeface="Open Sans"/>
                <a:ea typeface="Open Sans"/>
                <a:cs typeface="Open Sans"/>
                <a:sym typeface="Open Sans"/>
              </a:rPr>
              <a:t>Budget (Baseline + CR’s):</a:t>
            </a:r>
            <a:endParaRPr/>
          </a:p>
          <a:p>
            <a:pPr indent="-171450" lvl="0" marL="171450" marR="0" rtl="0" algn="l">
              <a:lnSpc>
                <a:spcPct val="90000"/>
              </a:lnSpc>
              <a:spcBef>
                <a:spcPts val="150"/>
              </a:spcBef>
              <a:spcAft>
                <a:spcPts val="0"/>
              </a:spcAft>
              <a:buClr>
                <a:srgbClr val="58585A"/>
              </a:buClr>
              <a:buSzPts val="600"/>
              <a:buFont typeface="Noto Sans Symbols"/>
              <a:buChar char="⮚"/>
            </a:pPr>
            <a:r>
              <a:rPr b="0" i="0" lang="en" sz="600" u="none" cap="none" strike="noStrike">
                <a:solidFill>
                  <a:srgbClr val="030505"/>
                </a:solidFill>
                <a:latin typeface="Open Sans"/>
                <a:ea typeface="Open Sans"/>
                <a:cs typeface="Open Sans"/>
                <a:sym typeface="Open Sans"/>
              </a:rPr>
              <a:t>Actual Spent: </a:t>
            </a:r>
            <a:r>
              <a:rPr b="1" i="0" lang="en" sz="600" u="none" cap="none" strike="noStrike">
                <a:solidFill>
                  <a:srgbClr val="030505"/>
                </a:solidFill>
                <a:latin typeface="Open Sans"/>
                <a:ea typeface="Open Sans"/>
                <a:cs typeface="Open Sans"/>
                <a:sym typeface="Open Sans"/>
              </a:rPr>
              <a:t>$</a:t>
            </a:r>
            <a:r>
              <a:rPr b="1" lang="en" sz="600">
                <a:solidFill>
                  <a:srgbClr val="030505"/>
                </a:solidFill>
                <a:latin typeface="Open Sans"/>
                <a:ea typeface="Open Sans"/>
                <a:cs typeface="Open Sans"/>
                <a:sym typeface="Open Sans"/>
              </a:rPr>
              <a:t>341,034</a:t>
            </a:r>
            <a:r>
              <a:rPr b="1" i="0" lang="en" sz="600" u="none" cap="none" strike="noStrike">
                <a:solidFill>
                  <a:srgbClr val="030505"/>
                </a:solidFill>
                <a:latin typeface="Open Sans"/>
                <a:ea typeface="Open Sans"/>
                <a:cs typeface="Open Sans"/>
                <a:sym typeface="Open Sans"/>
              </a:rPr>
              <a:t>.00</a:t>
            </a:r>
            <a:endParaRPr b="0" i="0" sz="600" u="none" cap="none" strike="noStrike">
              <a:solidFill>
                <a:srgbClr val="030505"/>
              </a:solidFill>
              <a:latin typeface="Open Sans"/>
              <a:ea typeface="Open Sans"/>
              <a:cs typeface="Open Sans"/>
              <a:sym typeface="Open Sans"/>
            </a:endParaRPr>
          </a:p>
          <a:p>
            <a:pPr indent="-171450" lvl="0" marL="171450" marR="0" rtl="0" algn="l">
              <a:lnSpc>
                <a:spcPct val="90000"/>
              </a:lnSpc>
              <a:spcBef>
                <a:spcPts val="150"/>
              </a:spcBef>
              <a:spcAft>
                <a:spcPts val="0"/>
              </a:spcAft>
              <a:buClr>
                <a:srgbClr val="58585A"/>
              </a:buClr>
              <a:buSzPts val="600"/>
              <a:buFont typeface="Noto Sans Symbols"/>
              <a:buChar char="⮚"/>
            </a:pPr>
            <a:r>
              <a:rPr b="0" i="0" lang="en" sz="600" u="none" cap="none" strike="noStrike">
                <a:solidFill>
                  <a:srgbClr val="030505"/>
                </a:solidFill>
                <a:latin typeface="Open Sans"/>
                <a:ea typeface="Open Sans"/>
                <a:cs typeface="Open Sans"/>
                <a:sym typeface="Open Sans"/>
              </a:rPr>
              <a:t>ETC: </a:t>
            </a:r>
            <a:r>
              <a:rPr b="1" i="0" lang="en" sz="600" u="none" cap="none" strike="noStrike">
                <a:solidFill>
                  <a:srgbClr val="030505"/>
                </a:solidFill>
                <a:latin typeface="Open Sans"/>
                <a:ea typeface="Open Sans"/>
                <a:cs typeface="Open Sans"/>
                <a:sym typeface="Open Sans"/>
              </a:rPr>
              <a:t>$</a:t>
            </a:r>
            <a:r>
              <a:rPr b="1" lang="en" sz="600">
                <a:solidFill>
                  <a:srgbClr val="030505"/>
                </a:solidFill>
                <a:latin typeface="Open Sans"/>
                <a:ea typeface="Open Sans"/>
                <a:cs typeface="Open Sans"/>
                <a:sym typeface="Open Sans"/>
              </a:rPr>
              <a:t>47,246</a:t>
            </a:r>
            <a:r>
              <a:rPr b="1" i="0" lang="en" sz="600" u="none" cap="none" strike="noStrike">
                <a:solidFill>
                  <a:srgbClr val="030505"/>
                </a:solidFill>
                <a:latin typeface="Open Sans"/>
                <a:ea typeface="Open Sans"/>
                <a:cs typeface="Open Sans"/>
                <a:sym typeface="Open Sans"/>
              </a:rPr>
              <a:t>.00</a:t>
            </a:r>
            <a:endParaRPr b="0" i="0" sz="600" u="none" cap="none" strike="noStrike">
              <a:solidFill>
                <a:srgbClr val="030505"/>
              </a:solidFill>
              <a:latin typeface="Open Sans"/>
              <a:ea typeface="Open Sans"/>
              <a:cs typeface="Open Sans"/>
              <a:sym typeface="Open Sans"/>
            </a:endParaRPr>
          </a:p>
          <a:p>
            <a:pPr indent="-171450" lvl="0" marL="171450" marR="0" rtl="0" algn="l">
              <a:lnSpc>
                <a:spcPct val="90000"/>
              </a:lnSpc>
              <a:spcBef>
                <a:spcPts val="150"/>
              </a:spcBef>
              <a:spcAft>
                <a:spcPts val="0"/>
              </a:spcAft>
              <a:buClr>
                <a:srgbClr val="58585A"/>
              </a:buClr>
              <a:buSzPts val="600"/>
              <a:buFont typeface="Noto Sans Symbols"/>
              <a:buChar char="⮚"/>
            </a:pPr>
            <a:r>
              <a:rPr b="0" i="0" lang="en" sz="600" u="none" cap="none" strike="noStrike">
                <a:solidFill>
                  <a:srgbClr val="030505"/>
                </a:solidFill>
                <a:latin typeface="Open Sans"/>
                <a:ea typeface="Open Sans"/>
                <a:cs typeface="Open Sans"/>
                <a:sym typeface="Open Sans"/>
              </a:rPr>
              <a:t>EAC: </a:t>
            </a:r>
            <a:r>
              <a:rPr b="1" i="0" lang="en" sz="600" u="none" cap="none" strike="noStrike">
                <a:solidFill>
                  <a:srgbClr val="030505"/>
                </a:solidFill>
                <a:latin typeface="Open Sans"/>
                <a:ea typeface="Open Sans"/>
                <a:cs typeface="Open Sans"/>
                <a:sym typeface="Open Sans"/>
              </a:rPr>
              <a:t>$388,280.00</a:t>
            </a:r>
            <a:endParaRPr b="0" i="0" sz="600" u="none" cap="none" strike="noStrike">
              <a:solidFill>
                <a:srgbClr val="030505"/>
              </a:solidFill>
              <a:latin typeface="Open Sans"/>
              <a:ea typeface="Open Sans"/>
              <a:cs typeface="Open Sans"/>
              <a:sym typeface="Open Sans"/>
            </a:endParaRPr>
          </a:p>
          <a:p>
            <a:pPr indent="0" lvl="0" marL="0" marR="0" rtl="0" algn="l">
              <a:lnSpc>
                <a:spcPct val="90000"/>
              </a:lnSpc>
              <a:spcBef>
                <a:spcPts val="150"/>
              </a:spcBef>
              <a:spcAft>
                <a:spcPts val="0"/>
              </a:spcAft>
              <a:buNone/>
            </a:pPr>
            <a:r>
              <a:rPr b="0" i="0" lang="en" sz="600" u="none" cap="none" strike="noStrike">
                <a:solidFill>
                  <a:srgbClr val="030505"/>
                </a:solidFill>
                <a:latin typeface="Open Sans"/>
                <a:ea typeface="Open Sans"/>
                <a:cs typeface="Open Sans"/>
                <a:sym typeface="Open Sans"/>
              </a:rPr>
              <a:t>Current Margin: </a:t>
            </a:r>
            <a:r>
              <a:rPr b="1" i="0" lang="en" sz="600" u="none" cap="none" strike="noStrike">
                <a:solidFill>
                  <a:srgbClr val="030505"/>
                </a:solidFill>
                <a:latin typeface="Open Sans"/>
                <a:ea typeface="Open Sans"/>
                <a:cs typeface="Open Sans"/>
                <a:sym typeface="Open Sans"/>
              </a:rPr>
              <a:t>$74,200.00</a:t>
            </a:r>
            <a:endParaRPr b="0" i="0" sz="600" u="none" cap="none" strike="noStrike">
              <a:solidFill>
                <a:srgbClr val="030505"/>
              </a:solidFill>
              <a:latin typeface="Open Sans"/>
              <a:ea typeface="Open Sans"/>
              <a:cs typeface="Open Sans"/>
              <a:sym typeface="Open Sans"/>
            </a:endParaRPr>
          </a:p>
          <a:p>
            <a:pPr indent="0" lvl="0" marL="0" marR="0" rtl="0" algn="l">
              <a:lnSpc>
                <a:spcPct val="90000"/>
              </a:lnSpc>
              <a:spcBef>
                <a:spcPts val="225"/>
              </a:spcBef>
              <a:spcAft>
                <a:spcPts val="0"/>
              </a:spcAft>
              <a:buNone/>
            </a:pPr>
            <a:r>
              <a:t/>
            </a:r>
            <a:endParaRPr b="0" i="0" sz="900" u="none" cap="none" strike="noStrike">
              <a:solidFill>
                <a:srgbClr val="030505"/>
              </a:solidFill>
              <a:latin typeface="Open Sans"/>
              <a:ea typeface="Open Sans"/>
              <a:cs typeface="Open Sans"/>
              <a:sym typeface="Open Sans"/>
            </a:endParaRPr>
          </a:p>
          <a:p>
            <a:pPr indent="0" lvl="0" marL="0" marR="0" rtl="0" algn="l">
              <a:lnSpc>
                <a:spcPct val="90000"/>
              </a:lnSpc>
              <a:spcBef>
                <a:spcPts val="263"/>
              </a:spcBef>
              <a:spcAft>
                <a:spcPts val="0"/>
              </a:spcAft>
              <a:buNone/>
            </a:pPr>
            <a:r>
              <a:t/>
            </a:r>
            <a:endParaRPr b="0" i="0" sz="1050" u="none" cap="none" strike="noStrike">
              <a:solidFill>
                <a:srgbClr val="030505"/>
              </a:solidFill>
              <a:latin typeface="Open Sans"/>
              <a:ea typeface="Open Sans"/>
              <a:cs typeface="Open Sans"/>
              <a:sym typeface="Open Sans"/>
            </a:endParaRPr>
          </a:p>
          <a:p>
            <a:pPr indent="-104775" lvl="0" marL="171450" marR="0" rtl="0" algn="l">
              <a:lnSpc>
                <a:spcPct val="90000"/>
              </a:lnSpc>
              <a:spcBef>
                <a:spcPts val="263"/>
              </a:spcBef>
              <a:spcAft>
                <a:spcPts val="0"/>
              </a:spcAft>
              <a:buClr>
                <a:srgbClr val="58585A"/>
              </a:buClr>
              <a:buSzPts val="1050"/>
              <a:buFont typeface="Noto Sans Symbols"/>
              <a:buNone/>
            </a:pPr>
            <a:r>
              <a:t/>
            </a:r>
            <a:endParaRPr b="0" i="0" sz="1050" u="none" cap="none" strike="noStrike">
              <a:solidFill>
                <a:srgbClr val="030505"/>
              </a:solidFill>
              <a:latin typeface="Open Sans"/>
              <a:ea typeface="Open Sans"/>
              <a:cs typeface="Open Sans"/>
              <a:sym typeface="Open Sans"/>
            </a:endParaRPr>
          </a:p>
        </p:txBody>
      </p:sp>
      <p:sp>
        <p:nvSpPr>
          <p:cNvPr id="116" name="Google Shape;116;p25"/>
          <p:cNvSpPr/>
          <p:nvPr/>
        </p:nvSpPr>
        <p:spPr>
          <a:xfrm>
            <a:off x="7039535" y="222475"/>
            <a:ext cx="470647" cy="181617"/>
          </a:xfrm>
          <a:prstGeom prst="ellipse">
            <a:avLst/>
          </a:prstGeom>
          <a:solidFill>
            <a:srgbClr val="92D050"/>
          </a:solidFill>
          <a:ln cap="flat" cmpd="sng" w="25400">
            <a:solidFill>
              <a:srgbClr val="92D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graphicFrame>
        <p:nvGraphicFramePr>
          <p:cNvPr id="423" name="Google Shape;423;p54"/>
          <p:cNvGraphicFramePr/>
          <p:nvPr/>
        </p:nvGraphicFramePr>
        <p:xfrm>
          <a:off x="134471" y="182185"/>
          <a:ext cx="3000000" cy="3000000"/>
        </p:xfrm>
        <a:graphic>
          <a:graphicData uri="http://schemas.openxmlformats.org/drawingml/2006/table">
            <a:tbl>
              <a:tblPr>
                <a:noFill/>
                <a:tableStyleId>{7F4497D6-358C-4F00-B50F-264238DE8825}</a:tableStyleId>
              </a:tblPr>
              <a:tblGrid>
                <a:gridCol w="1075550"/>
                <a:gridCol w="975150"/>
                <a:gridCol w="1046875"/>
                <a:gridCol w="1204600"/>
                <a:gridCol w="2796425"/>
                <a:gridCol w="1749550"/>
              </a:tblGrid>
              <a:tr h="355225">
                <a:tc>
                  <a:txBody>
                    <a:bodyPr/>
                    <a:lstStyle/>
                    <a:p>
                      <a:pPr indent="0" lvl="0" marL="0" marR="0" rtl="0" algn="ctr">
                        <a:lnSpc>
                          <a:spcPct val="107000"/>
                        </a:lnSpc>
                        <a:spcBef>
                          <a:spcPts val="0"/>
                        </a:spcBef>
                        <a:spcAft>
                          <a:spcPts val="0"/>
                        </a:spcAft>
                        <a:buNone/>
                      </a:pPr>
                      <a:r>
                        <a:rPr b="1" lang="en" sz="1000" u="none" cap="none" strike="noStrike">
                          <a:latin typeface="Roboto Slab"/>
                          <a:ea typeface="Roboto Slab"/>
                          <a:cs typeface="Roboto Slab"/>
                          <a:sym typeface="Roboto Slab"/>
                        </a:rPr>
                        <a:t>What</a:t>
                      </a:r>
                      <a:endParaRPr/>
                    </a:p>
                  </a:txBody>
                  <a:tcPr marT="0" marB="0" marR="20150" marL="20150" anchor="ctr">
                    <a:solidFill>
                      <a:schemeClr val="dk1"/>
                    </a:solidFill>
                  </a:tcPr>
                </a:tc>
                <a:tc>
                  <a:txBody>
                    <a:bodyPr/>
                    <a:lstStyle/>
                    <a:p>
                      <a:pPr indent="0" lvl="0" marL="0" marR="0" rtl="0" algn="ctr">
                        <a:lnSpc>
                          <a:spcPct val="107000"/>
                        </a:lnSpc>
                        <a:spcBef>
                          <a:spcPts val="0"/>
                        </a:spcBef>
                        <a:spcAft>
                          <a:spcPts val="0"/>
                        </a:spcAft>
                        <a:buNone/>
                      </a:pPr>
                      <a:r>
                        <a:rPr b="1" lang="en" sz="1000" u="none" cap="none" strike="noStrike">
                          <a:latin typeface="Roboto Slab"/>
                          <a:ea typeface="Roboto Slab"/>
                          <a:cs typeface="Roboto Slab"/>
                          <a:sym typeface="Roboto Slab"/>
                        </a:rPr>
                        <a:t>When</a:t>
                      </a:r>
                      <a:endParaRPr/>
                    </a:p>
                  </a:txBody>
                  <a:tcPr marT="0" marB="0" marR="20150" marL="20150" anchor="ctr">
                    <a:solidFill>
                      <a:schemeClr val="dk1"/>
                    </a:solidFill>
                  </a:tcPr>
                </a:tc>
                <a:tc>
                  <a:txBody>
                    <a:bodyPr/>
                    <a:lstStyle/>
                    <a:p>
                      <a:pPr indent="0" lvl="0" marL="0" marR="0" rtl="0" algn="ctr">
                        <a:lnSpc>
                          <a:spcPct val="107000"/>
                        </a:lnSpc>
                        <a:spcBef>
                          <a:spcPts val="0"/>
                        </a:spcBef>
                        <a:spcAft>
                          <a:spcPts val="0"/>
                        </a:spcAft>
                        <a:buNone/>
                      </a:pPr>
                      <a:r>
                        <a:rPr b="1" lang="en" sz="1000" u="none" cap="none" strike="noStrike">
                          <a:latin typeface="Roboto Slab"/>
                          <a:ea typeface="Roboto Slab"/>
                          <a:cs typeface="Roboto Slab"/>
                          <a:sym typeface="Roboto Slab"/>
                        </a:rPr>
                        <a:t>Target Audience </a:t>
                      </a:r>
                      <a:endParaRPr/>
                    </a:p>
                  </a:txBody>
                  <a:tcPr marT="0" marB="0" marR="20150" marL="20150" anchor="ctr">
                    <a:solidFill>
                      <a:schemeClr val="dk1"/>
                    </a:solidFill>
                  </a:tcPr>
                </a:tc>
                <a:tc>
                  <a:txBody>
                    <a:bodyPr/>
                    <a:lstStyle/>
                    <a:p>
                      <a:pPr indent="0" lvl="0" marL="0" marR="0" rtl="0" algn="ctr">
                        <a:lnSpc>
                          <a:spcPct val="107000"/>
                        </a:lnSpc>
                        <a:spcBef>
                          <a:spcPts val="0"/>
                        </a:spcBef>
                        <a:spcAft>
                          <a:spcPts val="0"/>
                        </a:spcAft>
                        <a:buNone/>
                      </a:pPr>
                      <a:r>
                        <a:rPr b="1" lang="en" sz="1000" u="none" cap="none" strike="noStrike">
                          <a:latin typeface="Roboto Slab"/>
                          <a:ea typeface="Roboto Slab"/>
                          <a:cs typeface="Roboto Slab"/>
                          <a:sym typeface="Roboto Slab"/>
                        </a:rPr>
                        <a:t>How</a:t>
                      </a:r>
                      <a:endParaRPr/>
                    </a:p>
                  </a:txBody>
                  <a:tcPr marT="0" marB="0" marR="20150" marL="20150" anchor="ctr">
                    <a:solidFill>
                      <a:schemeClr val="dk1"/>
                    </a:solidFill>
                  </a:tcPr>
                </a:tc>
                <a:tc>
                  <a:txBody>
                    <a:bodyPr/>
                    <a:lstStyle/>
                    <a:p>
                      <a:pPr indent="0" lvl="0" marL="0" marR="0" rtl="0" algn="ctr">
                        <a:lnSpc>
                          <a:spcPct val="107000"/>
                        </a:lnSpc>
                        <a:spcBef>
                          <a:spcPts val="0"/>
                        </a:spcBef>
                        <a:spcAft>
                          <a:spcPts val="0"/>
                        </a:spcAft>
                        <a:buNone/>
                      </a:pPr>
                      <a:r>
                        <a:rPr b="1" lang="en" sz="1000" u="none" cap="none" strike="noStrike">
                          <a:latin typeface="Roboto Slab"/>
                          <a:ea typeface="Roboto Slab"/>
                          <a:cs typeface="Roboto Slab"/>
                          <a:sym typeface="Roboto Slab"/>
                        </a:rPr>
                        <a:t>Why</a:t>
                      </a:r>
                      <a:endParaRPr/>
                    </a:p>
                  </a:txBody>
                  <a:tcPr marT="0" marB="0" marR="20150" marL="20150" anchor="ctr">
                    <a:solidFill>
                      <a:schemeClr val="dk1"/>
                    </a:solidFill>
                  </a:tcPr>
                </a:tc>
                <a:tc>
                  <a:txBody>
                    <a:bodyPr/>
                    <a:lstStyle/>
                    <a:p>
                      <a:pPr indent="0" lvl="0" marL="0" marR="0" rtl="0" algn="ctr">
                        <a:lnSpc>
                          <a:spcPct val="107000"/>
                        </a:lnSpc>
                        <a:spcBef>
                          <a:spcPts val="0"/>
                        </a:spcBef>
                        <a:spcAft>
                          <a:spcPts val="0"/>
                        </a:spcAft>
                        <a:buNone/>
                      </a:pPr>
                      <a:r>
                        <a:rPr b="1" lang="en" sz="1000" u="none" cap="none" strike="noStrike">
                          <a:latin typeface="Roboto Slab"/>
                          <a:ea typeface="Roboto Slab"/>
                          <a:cs typeface="Roboto Slab"/>
                          <a:sym typeface="Roboto Slab"/>
                        </a:rPr>
                        <a:t>Owner</a:t>
                      </a:r>
                      <a:endParaRPr/>
                    </a:p>
                  </a:txBody>
                  <a:tcPr marT="0" marB="0" marR="20150" marL="20150" anchor="ctr">
                    <a:solidFill>
                      <a:schemeClr val="dk1"/>
                    </a:solidFill>
                  </a:tcPr>
                </a:tc>
              </a:tr>
              <a:tr h="1308875">
                <a:tc>
                  <a:txBody>
                    <a:bodyPr/>
                    <a:lstStyle/>
                    <a:p>
                      <a:pPr indent="0" lvl="0" marL="0" marR="0" rtl="0" algn="ctr">
                        <a:lnSpc>
                          <a:spcPct val="107000"/>
                        </a:lnSpc>
                        <a:spcBef>
                          <a:spcPts val="0"/>
                        </a:spcBef>
                        <a:spcAft>
                          <a:spcPts val="0"/>
                        </a:spcAft>
                        <a:buNone/>
                      </a:pPr>
                      <a:r>
                        <a:rPr b="1" lang="en" sz="900" u="none" cap="none" strike="noStrike">
                          <a:latin typeface="Open Sans"/>
                          <a:ea typeface="Open Sans"/>
                          <a:cs typeface="Open Sans"/>
                          <a:sym typeface="Open Sans"/>
                        </a:rPr>
                        <a:t>Milestone Report</a:t>
                      </a:r>
                      <a:endParaRPr/>
                    </a:p>
                  </a:txBody>
                  <a:tcPr marT="0" marB="0" marR="20150" marL="2015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Bi-monthly</a:t>
                      </a:r>
                      <a:endParaRPr/>
                    </a:p>
                  </a:txBody>
                  <a:tcPr marT="0" marB="0" marR="20150" marL="20150" anchor="ctr"/>
                </a:tc>
                <a:tc>
                  <a:txBody>
                    <a:bodyPr/>
                    <a:lstStyle/>
                    <a:p>
                      <a:pPr indent="0" lvl="0" marL="0" marR="0" rtl="0" algn="ctr">
                        <a:lnSpc>
                          <a:spcPct val="107000"/>
                        </a:lnSpc>
                        <a:spcBef>
                          <a:spcPts val="0"/>
                        </a:spcBef>
                        <a:spcAft>
                          <a:spcPts val="0"/>
                        </a:spcAft>
                        <a:buNone/>
                      </a:pPr>
                      <a:r>
                        <a:rPr lang="en" sz="900">
                          <a:latin typeface="Open Sans"/>
                          <a:ea typeface="Open Sans"/>
                          <a:cs typeface="Open Sans"/>
                          <a:sym typeface="Open Sans"/>
                        </a:rPr>
                        <a:t>Desired Solutions Leadership Team </a:t>
                      </a:r>
                      <a:r>
                        <a:rPr lang="en" sz="900" u="none" cap="none" strike="noStrike">
                          <a:latin typeface="Open Sans"/>
                          <a:ea typeface="Open Sans"/>
                          <a:cs typeface="Open Sans"/>
                          <a:sym typeface="Open Sans"/>
                        </a:rPr>
                        <a:t>&amp;</a:t>
                      </a:r>
                      <a:endParaRPr/>
                    </a:p>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Dallas AutoParts LLC</a:t>
                      </a:r>
                      <a:endParaRPr/>
                    </a:p>
                  </a:txBody>
                  <a:tcPr marT="0" marB="0" marR="20150" marL="2015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Email, Send out copy of project dashboard,Online meeting</a:t>
                      </a:r>
                      <a:endParaRPr/>
                    </a:p>
                  </a:txBody>
                  <a:tcPr marT="0" marB="0" marR="20150" marL="2015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Marks part of the official transition between SDLC milestones and involves the project manager typing a summary of what was delivered as a part of a milestone, what went well, and what could have gone better, &amp; any possible resources needed from senior management</a:t>
                      </a:r>
                      <a:endParaRPr/>
                    </a:p>
                  </a:txBody>
                  <a:tcPr marT="0" marB="0" marR="20150" marL="2015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Project Manager</a:t>
                      </a:r>
                      <a:endParaRPr/>
                    </a:p>
                  </a:txBody>
                  <a:tcPr marT="0" marB="0" marR="20150" marL="20150" anchor="ctr"/>
                </a:tc>
              </a:tr>
              <a:tr h="979650">
                <a:tc>
                  <a:txBody>
                    <a:bodyPr/>
                    <a:lstStyle/>
                    <a:p>
                      <a:pPr indent="0" lvl="0" marL="0" marR="0" rtl="0" algn="ctr">
                        <a:lnSpc>
                          <a:spcPct val="107000"/>
                        </a:lnSpc>
                        <a:spcBef>
                          <a:spcPts val="0"/>
                        </a:spcBef>
                        <a:spcAft>
                          <a:spcPts val="0"/>
                        </a:spcAft>
                        <a:buNone/>
                      </a:pPr>
                      <a:r>
                        <a:rPr b="1" lang="en" sz="900" u="none" cap="none" strike="noStrike">
                          <a:latin typeface="Open Sans"/>
                          <a:ea typeface="Open Sans"/>
                          <a:cs typeface="Open Sans"/>
                          <a:sym typeface="Open Sans"/>
                        </a:rPr>
                        <a:t>Change Request</a:t>
                      </a:r>
                      <a:endParaRPr/>
                    </a:p>
                  </a:txBody>
                  <a:tcPr marT="0" marB="0" marR="20150" marL="2015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When change request is agreed upon course of action after a meeting</a:t>
                      </a:r>
                      <a:endParaRPr/>
                    </a:p>
                  </a:txBody>
                  <a:tcPr marT="0" marB="0" marR="20150" marL="2015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Project Manager</a:t>
                      </a:r>
                      <a:endParaRPr/>
                    </a:p>
                  </a:txBody>
                  <a:tcPr marT="0" marB="0" marR="20150" marL="2015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Email, Fill out change request form as specified in Change Management Plan</a:t>
                      </a:r>
                      <a:endParaRPr/>
                    </a:p>
                  </a:txBody>
                  <a:tcPr marT="0" marB="0" marR="20150" marL="2015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Need an organized procedure to perform change request, help with project record and plan change </a:t>
                      </a:r>
                      <a:endParaRPr/>
                    </a:p>
                  </a:txBody>
                  <a:tcPr marT="0" marB="0" marR="20150" marL="2015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As decided upon at meeting </a:t>
                      </a:r>
                      <a:endParaRPr/>
                    </a:p>
                  </a:txBody>
                  <a:tcPr marT="0" marB="0" marR="20150" marL="20150" anchor="ctr"/>
                </a:tc>
              </a:tr>
              <a:tr h="815025">
                <a:tc>
                  <a:txBody>
                    <a:bodyPr/>
                    <a:lstStyle/>
                    <a:p>
                      <a:pPr indent="0" lvl="0" marL="0" marR="0" rtl="0" algn="ctr">
                        <a:lnSpc>
                          <a:spcPct val="107000"/>
                        </a:lnSpc>
                        <a:spcBef>
                          <a:spcPts val="0"/>
                        </a:spcBef>
                        <a:spcAft>
                          <a:spcPts val="0"/>
                        </a:spcAft>
                        <a:buNone/>
                      </a:pPr>
                      <a:r>
                        <a:rPr b="1" lang="en" sz="900" u="none" cap="none" strike="noStrike">
                          <a:latin typeface="Open Sans"/>
                          <a:ea typeface="Open Sans"/>
                          <a:cs typeface="Open Sans"/>
                          <a:sym typeface="Open Sans"/>
                        </a:rPr>
                        <a:t>Change Notification</a:t>
                      </a:r>
                      <a:endParaRPr/>
                    </a:p>
                  </a:txBody>
                  <a:tcPr marT="0" marB="0" marR="20150" marL="2015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When appropriate (change request accepted)</a:t>
                      </a:r>
                      <a:endParaRPr/>
                    </a:p>
                  </a:txBody>
                  <a:tcPr marT="0" marB="0" marR="20150" marL="20150" anchor="ctr"/>
                </a:tc>
                <a:tc>
                  <a:txBody>
                    <a:bodyPr/>
                    <a:lstStyle/>
                    <a:p>
                      <a:pPr indent="0" lvl="0" marL="0" marR="0" rtl="0" algn="ctr">
                        <a:lnSpc>
                          <a:spcPct val="107000"/>
                        </a:lnSpc>
                        <a:spcBef>
                          <a:spcPts val="0"/>
                        </a:spcBef>
                        <a:spcAft>
                          <a:spcPts val="0"/>
                        </a:spcAft>
                        <a:buNone/>
                      </a:pPr>
                      <a:r>
                        <a:rPr lang="en" sz="900">
                          <a:latin typeface="Open Sans"/>
                          <a:ea typeface="Open Sans"/>
                          <a:cs typeface="Open Sans"/>
                          <a:sym typeface="Open Sans"/>
                        </a:rPr>
                        <a:t>Desired Solutions Leadership Team</a:t>
                      </a:r>
                      <a:r>
                        <a:rPr lang="en" sz="900" u="none" cap="none" strike="noStrike">
                          <a:latin typeface="Open Sans"/>
                          <a:ea typeface="Open Sans"/>
                          <a:cs typeface="Open Sans"/>
                          <a:sym typeface="Open Sans"/>
                        </a:rPr>
                        <a:t> &amp; Team Leads</a:t>
                      </a:r>
                      <a:endParaRPr/>
                    </a:p>
                  </a:txBody>
                  <a:tcPr marT="0" marB="0" marR="20150" marL="2015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Email, Send out summary of completed change request</a:t>
                      </a:r>
                      <a:endParaRPr/>
                    </a:p>
                  </a:txBody>
                  <a:tcPr marT="0" marB="0" marR="20150" marL="2015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Keep clients and manager teams on the same page, wait for manager teams to make change on project plan</a:t>
                      </a:r>
                      <a:endParaRPr/>
                    </a:p>
                  </a:txBody>
                  <a:tcPr marT="0" marB="0" marR="20150" marL="2015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As decided upon at meeting </a:t>
                      </a:r>
                      <a:endParaRPr/>
                    </a:p>
                  </a:txBody>
                  <a:tcPr marT="0" marB="0" marR="20150" marL="20150" anchor="ctr"/>
                </a:tc>
              </a:tr>
              <a:tr h="650425">
                <a:tc>
                  <a:txBody>
                    <a:bodyPr/>
                    <a:lstStyle/>
                    <a:p>
                      <a:pPr indent="0" lvl="0" marL="0" marR="0" rtl="0" algn="ctr">
                        <a:lnSpc>
                          <a:spcPct val="107000"/>
                        </a:lnSpc>
                        <a:spcBef>
                          <a:spcPts val="0"/>
                        </a:spcBef>
                        <a:spcAft>
                          <a:spcPts val="0"/>
                        </a:spcAft>
                        <a:buNone/>
                      </a:pPr>
                      <a:r>
                        <a:rPr b="1" lang="en" sz="900" u="none" cap="none" strike="noStrike">
                          <a:latin typeface="Open Sans"/>
                          <a:ea typeface="Open Sans"/>
                          <a:cs typeface="Open Sans"/>
                          <a:sym typeface="Open Sans"/>
                        </a:rPr>
                        <a:t>Issue Notification</a:t>
                      </a:r>
                      <a:endParaRPr/>
                    </a:p>
                  </a:txBody>
                  <a:tcPr marT="0" marB="0" marR="20150" marL="2015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When appropriate (issue to report)</a:t>
                      </a:r>
                      <a:endParaRPr/>
                    </a:p>
                  </a:txBody>
                  <a:tcPr marT="0" marB="0" marR="20150" marL="2015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Project Manager and/or Team</a:t>
                      </a:r>
                      <a:endParaRPr/>
                    </a:p>
                  </a:txBody>
                  <a:tcPr marT="0" marB="0" marR="20150" marL="2015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Email, Send out completed issue notification </a:t>
                      </a:r>
                      <a:endParaRPr/>
                    </a:p>
                  </a:txBody>
                  <a:tcPr marT="0" marB="0" marR="20150" marL="2015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Submit issue notification to manager teams and clients, wait for their decision</a:t>
                      </a:r>
                      <a:endParaRPr/>
                    </a:p>
                  </a:txBody>
                  <a:tcPr marT="0" marB="0" marR="20150" marL="2015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Team lead or Stakeholder with issue</a:t>
                      </a:r>
                      <a:endParaRPr/>
                    </a:p>
                  </a:txBody>
                  <a:tcPr marT="0" marB="0" marR="20150" marL="20150" anchor="ctr"/>
                </a:tc>
              </a:tr>
              <a:tr h="650425">
                <a:tc>
                  <a:txBody>
                    <a:bodyPr/>
                    <a:lstStyle/>
                    <a:p>
                      <a:pPr indent="0" lvl="0" marL="0" marR="0" rtl="0" algn="ctr">
                        <a:lnSpc>
                          <a:spcPct val="107000"/>
                        </a:lnSpc>
                        <a:spcBef>
                          <a:spcPts val="0"/>
                        </a:spcBef>
                        <a:spcAft>
                          <a:spcPts val="0"/>
                        </a:spcAft>
                        <a:buNone/>
                      </a:pPr>
                      <a:r>
                        <a:rPr b="1" lang="en" sz="900" u="none" cap="none" strike="noStrike">
                          <a:latin typeface="Open Sans"/>
                          <a:ea typeface="Open Sans"/>
                          <a:cs typeface="Open Sans"/>
                          <a:sym typeface="Open Sans"/>
                        </a:rPr>
                        <a:t>Escalation Meeting</a:t>
                      </a:r>
                      <a:endParaRPr/>
                    </a:p>
                  </a:txBody>
                  <a:tcPr marT="0" marB="0" marR="20150" marL="2015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When appropriate (issue being escalated)</a:t>
                      </a:r>
                      <a:endParaRPr/>
                    </a:p>
                  </a:txBody>
                  <a:tcPr marT="0" marB="0" marR="20150" marL="2015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Stakeholders involved in escalation</a:t>
                      </a:r>
                      <a:endParaRPr/>
                    </a:p>
                  </a:txBody>
                  <a:tcPr marT="0" marB="0" marR="20150" marL="2015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Online meeting</a:t>
                      </a:r>
                      <a:endParaRPr/>
                    </a:p>
                  </a:txBody>
                  <a:tcPr marT="0" marB="0" marR="20150" marL="2015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Discuss issue that has been escalated with relevant stakeholders in the room until agreement on proper course of action is reached</a:t>
                      </a:r>
                      <a:endParaRPr/>
                    </a:p>
                  </a:txBody>
                  <a:tcPr marT="0" marB="0" marR="20150" marL="2015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Project Manager </a:t>
                      </a:r>
                      <a:endParaRPr/>
                    </a:p>
                  </a:txBody>
                  <a:tcPr marT="0" marB="0" marR="20150" marL="20150" anchor="ct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graphicFrame>
        <p:nvGraphicFramePr>
          <p:cNvPr id="428" name="Google Shape;428;p55"/>
          <p:cNvGraphicFramePr/>
          <p:nvPr/>
        </p:nvGraphicFramePr>
        <p:xfrm>
          <a:off x="168088" y="127747"/>
          <a:ext cx="3000000" cy="3000000"/>
        </p:xfrm>
        <a:graphic>
          <a:graphicData uri="http://schemas.openxmlformats.org/drawingml/2006/table">
            <a:tbl>
              <a:tblPr>
                <a:noFill/>
                <a:tableStyleId>{7F4497D6-358C-4F00-B50F-264238DE8825}</a:tableStyleId>
              </a:tblPr>
              <a:tblGrid>
                <a:gridCol w="1070650"/>
                <a:gridCol w="970725"/>
                <a:gridCol w="1042100"/>
                <a:gridCol w="1199125"/>
                <a:gridCol w="2783675"/>
                <a:gridCol w="1741575"/>
              </a:tblGrid>
              <a:tr h="410125">
                <a:tc>
                  <a:txBody>
                    <a:bodyPr/>
                    <a:lstStyle/>
                    <a:p>
                      <a:pPr indent="0" lvl="0" marL="0" marR="0" rtl="0" algn="ctr">
                        <a:lnSpc>
                          <a:spcPct val="107000"/>
                        </a:lnSpc>
                        <a:spcBef>
                          <a:spcPts val="0"/>
                        </a:spcBef>
                        <a:spcAft>
                          <a:spcPts val="0"/>
                        </a:spcAft>
                        <a:buNone/>
                      </a:pPr>
                      <a:r>
                        <a:rPr b="1" lang="en" sz="1000" u="none" cap="none" strike="noStrike">
                          <a:latin typeface="Roboto Slab"/>
                          <a:ea typeface="Roboto Slab"/>
                          <a:cs typeface="Roboto Slab"/>
                          <a:sym typeface="Roboto Slab"/>
                        </a:rPr>
                        <a:t>What</a:t>
                      </a:r>
                      <a:endParaRPr/>
                    </a:p>
                  </a:txBody>
                  <a:tcPr marT="0" marB="0" marR="20150" marL="20150" anchor="ctr">
                    <a:solidFill>
                      <a:schemeClr val="dk1"/>
                    </a:solidFill>
                  </a:tcPr>
                </a:tc>
                <a:tc>
                  <a:txBody>
                    <a:bodyPr/>
                    <a:lstStyle/>
                    <a:p>
                      <a:pPr indent="0" lvl="0" marL="0" marR="0" rtl="0" algn="ctr">
                        <a:lnSpc>
                          <a:spcPct val="107000"/>
                        </a:lnSpc>
                        <a:spcBef>
                          <a:spcPts val="0"/>
                        </a:spcBef>
                        <a:spcAft>
                          <a:spcPts val="0"/>
                        </a:spcAft>
                        <a:buNone/>
                      </a:pPr>
                      <a:r>
                        <a:rPr b="1" lang="en" sz="1000" u="none" cap="none" strike="noStrike">
                          <a:latin typeface="Roboto Slab"/>
                          <a:ea typeface="Roboto Slab"/>
                          <a:cs typeface="Roboto Slab"/>
                          <a:sym typeface="Roboto Slab"/>
                        </a:rPr>
                        <a:t>When</a:t>
                      </a:r>
                      <a:endParaRPr/>
                    </a:p>
                  </a:txBody>
                  <a:tcPr marT="0" marB="0" marR="20150" marL="20150" anchor="ctr">
                    <a:solidFill>
                      <a:schemeClr val="dk1"/>
                    </a:solidFill>
                  </a:tcPr>
                </a:tc>
                <a:tc>
                  <a:txBody>
                    <a:bodyPr/>
                    <a:lstStyle/>
                    <a:p>
                      <a:pPr indent="0" lvl="0" marL="0" marR="0" rtl="0" algn="ctr">
                        <a:lnSpc>
                          <a:spcPct val="107000"/>
                        </a:lnSpc>
                        <a:spcBef>
                          <a:spcPts val="0"/>
                        </a:spcBef>
                        <a:spcAft>
                          <a:spcPts val="0"/>
                        </a:spcAft>
                        <a:buNone/>
                      </a:pPr>
                      <a:r>
                        <a:rPr b="1" lang="en" sz="1000" u="none" cap="none" strike="noStrike">
                          <a:latin typeface="Roboto Slab"/>
                          <a:ea typeface="Roboto Slab"/>
                          <a:cs typeface="Roboto Slab"/>
                          <a:sym typeface="Roboto Slab"/>
                        </a:rPr>
                        <a:t>Target Audience </a:t>
                      </a:r>
                      <a:endParaRPr/>
                    </a:p>
                  </a:txBody>
                  <a:tcPr marT="0" marB="0" marR="20150" marL="20150" anchor="ctr">
                    <a:solidFill>
                      <a:schemeClr val="dk1"/>
                    </a:solidFill>
                  </a:tcPr>
                </a:tc>
                <a:tc>
                  <a:txBody>
                    <a:bodyPr/>
                    <a:lstStyle/>
                    <a:p>
                      <a:pPr indent="0" lvl="0" marL="0" marR="0" rtl="0" algn="ctr">
                        <a:lnSpc>
                          <a:spcPct val="107000"/>
                        </a:lnSpc>
                        <a:spcBef>
                          <a:spcPts val="0"/>
                        </a:spcBef>
                        <a:spcAft>
                          <a:spcPts val="0"/>
                        </a:spcAft>
                        <a:buNone/>
                      </a:pPr>
                      <a:r>
                        <a:rPr b="1" lang="en" sz="1000" u="none" cap="none" strike="noStrike">
                          <a:latin typeface="Roboto Slab"/>
                          <a:ea typeface="Roboto Slab"/>
                          <a:cs typeface="Roboto Slab"/>
                          <a:sym typeface="Roboto Slab"/>
                        </a:rPr>
                        <a:t>How</a:t>
                      </a:r>
                      <a:endParaRPr/>
                    </a:p>
                  </a:txBody>
                  <a:tcPr marT="0" marB="0" marR="20150" marL="20150" anchor="ctr">
                    <a:solidFill>
                      <a:schemeClr val="dk1"/>
                    </a:solidFill>
                  </a:tcPr>
                </a:tc>
                <a:tc>
                  <a:txBody>
                    <a:bodyPr/>
                    <a:lstStyle/>
                    <a:p>
                      <a:pPr indent="0" lvl="0" marL="0" marR="0" rtl="0" algn="ctr">
                        <a:lnSpc>
                          <a:spcPct val="107000"/>
                        </a:lnSpc>
                        <a:spcBef>
                          <a:spcPts val="0"/>
                        </a:spcBef>
                        <a:spcAft>
                          <a:spcPts val="0"/>
                        </a:spcAft>
                        <a:buNone/>
                      </a:pPr>
                      <a:r>
                        <a:rPr b="1" lang="en" sz="1000" u="none" cap="none" strike="noStrike">
                          <a:latin typeface="Roboto Slab"/>
                          <a:ea typeface="Roboto Slab"/>
                          <a:cs typeface="Roboto Slab"/>
                          <a:sym typeface="Roboto Slab"/>
                        </a:rPr>
                        <a:t>Why</a:t>
                      </a:r>
                      <a:endParaRPr/>
                    </a:p>
                  </a:txBody>
                  <a:tcPr marT="0" marB="0" marR="20150" marL="20150" anchor="ctr">
                    <a:solidFill>
                      <a:schemeClr val="dk1"/>
                    </a:solidFill>
                  </a:tcPr>
                </a:tc>
                <a:tc>
                  <a:txBody>
                    <a:bodyPr/>
                    <a:lstStyle/>
                    <a:p>
                      <a:pPr indent="0" lvl="0" marL="0" marR="0" rtl="0" algn="ctr">
                        <a:lnSpc>
                          <a:spcPct val="107000"/>
                        </a:lnSpc>
                        <a:spcBef>
                          <a:spcPts val="0"/>
                        </a:spcBef>
                        <a:spcAft>
                          <a:spcPts val="0"/>
                        </a:spcAft>
                        <a:buNone/>
                      </a:pPr>
                      <a:r>
                        <a:rPr b="1" lang="en" sz="1000" u="none" cap="none" strike="noStrike">
                          <a:latin typeface="Roboto Slab"/>
                          <a:ea typeface="Roboto Slab"/>
                          <a:cs typeface="Roboto Slab"/>
                          <a:sym typeface="Roboto Slab"/>
                        </a:rPr>
                        <a:t>Owner</a:t>
                      </a:r>
                      <a:endParaRPr/>
                    </a:p>
                  </a:txBody>
                  <a:tcPr marT="0" marB="0" marR="20150" marL="20150" anchor="ctr">
                    <a:solidFill>
                      <a:schemeClr val="dk1"/>
                    </a:solidFill>
                  </a:tcPr>
                </a:tc>
              </a:tr>
              <a:tr h="1178125">
                <a:tc>
                  <a:txBody>
                    <a:bodyPr/>
                    <a:lstStyle/>
                    <a:p>
                      <a:pPr indent="0" lvl="0" marL="0" marR="0" rtl="0" algn="ctr">
                        <a:lnSpc>
                          <a:spcPct val="107000"/>
                        </a:lnSpc>
                        <a:spcBef>
                          <a:spcPts val="0"/>
                        </a:spcBef>
                        <a:spcAft>
                          <a:spcPts val="0"/>
                        </a:spcAft>
                        <a:buNone/>
                      </a:pPr>
                      <a:r>
                        <a:rPr b="1" lang="en" sz="900" u="none" cap="none" strike="noStrike">
                          <a:latin typeface="Open Sans"/>
                          <a:ea typeface="Open Sans"/>
                          <a:cs typeface="Open Sans"/>
                          <a:sym typeface="Open Sans"/>
                        </a:rPr>
                        <a:t>Website Publish Notification</a:t>
                      </a:r>
                      <a:endParaRPr/>
                    </a:p>
                  </a:txBody>
                  <a:tcPr marT="0" marB="0" marR="20150" marL="2015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After public deployment complete</a:t>
                      </a:r>
                      <a:endParaRPr/>
                    </a:p>
                  </a:txBody>
                  <a:tcPr marT="0" marB="0" marR="20150" marL="2015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All customers, stakeholders and local business partner</a:t>
                      </a:r>
                      <a:endParaRPr/>
                    </a:p>
                  </a:txBody>
                  <a:tcPr marT="0" marB="0" marR="20150" marL="2015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Emails, call in</a:t>
                      </a:r>
                      <a:endParaRPr/>
                    </a:p>
                  </a:txBody>
                  <a:tcPr marT="0" marB="0" marR="20150" marL="2015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Announce Autoparts.com is online and explain general usage</a:t>
                      </a:r>
                      <a:endParaRPr/>
                    </a:p>
                  </a:txBody>
                  <a:tcPr marT="0" marB="0" marR="20150" marL="2015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Project Manager</a:t>
                      </a:r>
                      <a:endParaRPr/>
                    </a:p>
                  </a:txBody>
                  <a:tcPr marT="0" marB="0" marR="20150" marL="20150" anchor="ctr"/>
                </a:tc>
              </a:tr>
              <a:tr h="702225">
                <a:tc>
                  <a:txBody>
                    <a:bodyPr/>
                    <a:lstStyle/>
                    <a:p>
                      <a:pPr indent="0" lvl="0" marL="0" marR="0" rtl="0" algn="ctr">
                        <a:lnSpc>
                          <a:spcPct val="107000"/>
                        </a:lnSpc>
                        <a:spcBef>
                          <a:spcPts val="0"/>
                        </a:spcBef>
                        <a:spcAft>
                          <a:spcPts val="0"/>
                        </a:spcAft>
                        <a:buNone/>
                      </a:pPr>
                      <a:r>
                        <a:rPr b="1" lang="en" sz="900" u="none" cap="none" strike="noStrike">
                          <a:latin typeface="Open Sans"/>
                          <a:ea typeface="Open Sans"/>
                          <a:cs typeface="Open Sans"/>
                          <a:sym typeface="Open Sans"/>
                        </a:rPr>
                        <a:t>Status Report</a:t>
                      </a:r>
                      <a:endParaRPr/>
                    </a:p>
                  </a:txBody>
                  <a:tcPr marT="0" marB="0" marR="20150" marL="2015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Weekly</a:t>
                      </a:r>
                      <a:endParaRPr/>
                    </a:p>
                  </a:txBody>
                  <a:tcPr marT="0" marB="0" marR="20150" marL="2015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Project Manager</a:t>
                      </a:r>
                      <a:endParaRPr/>
                    </a:p>
                  </a:txBody>
                  <a:tcPr marT="0" marB="0" marR="20150" marL="2015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Email and send out a JIRA Report </a:t>
                      </a:r>
                      <a:endParaRPr/>
                    </a:p>
                  </a:txBody>
                  <a:tcPr marT="0" marB="0" marR="20150" marL="2015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Keep track of project schedule, cost and to monitor any changes or risks encountered. </a:t>
                      </a:r>
                      <a:endParaRPr/>
                    </a:p>
                  </a:txBody>
                  <a:tcPr marT="0" marB="0" marR="20150" marL="2015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Developer Lead, Test team lead, Design Lead (functional unit leads)</a:t>
                      </a:r>
                      <a:endParaRPr/>
                    </a:p>
                  </a:txBody>
                  <a:tcPr marT="0" marB="0" marR="20150" marL="20150" anchor="ctr"/>
                </a:tc>
              </a:tr>
              <a:tr h="940175">
                <a:tc>
                  <a:txBody>
                    <a:bodyPr/>
                    <a:lstStyle/>
                    <a:p>
                      <a:pPr indent="0" lvl="0" marL="0" marR="0" rtl="0" algn="ctr">
                        <a:lnSpc>
                          <a:spcPct val="107000"/>
                        </a:lnSpc>
                        <a:spcBef>
                          <a:spcPts val="0"/>
                        </a:spcBef>
                        <a:spcAft>
                          <a:spcPts val="0"/>
                        </a:spcAft>
                        <a:buNone/>
                      </a:pPr>
                      <a:r>
                        <a:rPr b="1" lang="en" sz="900" u="none" cap="none" strike="noStrike">
                          <a:latin typeface="Open Sans"/>
                          <a:ea typeface="Open Sans"/>
                          <a:cs typeface="Open Sans"/>
                          <a:sym typeface="Open Sans"/>
                        </a:rPr>
                        <a:t>Risk Assessment Notification </a:t>
                      </a:r>
                      <a:endParaRPr/>
                    </a:p>
                  </a:txBody>
                  <a:tcPr marT="0" marB="0" marR="20150" marL="2015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When a risk is identified and has impact level = high</a:t>
                      </a:r>
                      <a:endParaRPr/>
                    </a:p>
                  </a:txBody>
                  <a:tcPr marT="0" marB="0" marR="20150" marL="2015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 </a:t>
                      </a:r>
                      <a:endParaRPr/>
                    </a:p>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Project Manager</a:t>
                      </a:r>
                      <a:endParaRPr/>
                    </a:p>
                  </a:txBody>
                  <a:tcPr marT="0" marB="0" marR="20150" marL="2015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Email, send out complete Risk Assessment template</a:t>
                      </a:r>
                      <a:endParaRPr/>
                    </a:p>
                  </a:txBody>
                  <a:tcPr marT="0" marB="0" marR="20150" marL="2015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Bring active risks to team leads  and PM's attention, so that can meet up with the team leads to formulate action plan</a:t>
                      </a:r>
                      <a:endParaRPr/>
                    </a:p>
                  </a:txBody>
                  <a:tcPr marT="0" marB="0" marR="20150" marL="2015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Team leads</a:t>
                      </a:r>
                      <a:endParaRPr/>
                    </a:p>
                  </a:txBody>
                  <a:tcPr marT="0" marB="0" marR="20150" marL="20150" anchor="ctr"/>
                </a:tc>
              </a:tr>
              <a:tr h="702225">
                <a:tc>
                  <a:txBody>
                    <a:bodyPr/>
                    <a:lstStyle/>
                    <a:p>
                      <a:pPr indent="0" lvl="0" marL="0" marR="0" rtl="0" algn="ctr">
                        <a:lnSpc>
                          <a:spcPct val="107000"/>
                        </a:lnSpc>
                        <a:spcBef>
                          <a:spcPts val="0"/>
                        </a:spcBef>
                        <a:spcAft>
                          <a:spcPts val="0"/>
                        </a:spcAft>
                        <a:buNone/>
                      </a:pPr>
                      <a:r>
                        <a:rPr b="1" lang="en" sz="900" u="none" cap="none" strike="noStrike">
                          <a:latin typeface="Open Sans"/>
                          <a:ea typeface="Open Sans"/>
                          <a:cs typeface="Open Sans"/>
                          <a:sym typeface="Open Sans"/>
                        </a:rPr>
                        <a:t>Technical Discussion</a:t>
                      </a:r>
                      <a:endParaRPr/>
                    </a:p>
                  </a:txBody>
                  <a:tcPr marT="0" marB="0" marR="20150" marL="2015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When facing technique difficulty</a:t>
                      </a:r>
                      <a:endParaRPr/>
                    </a:p>
                  </a:txBody>
                  <a:tcPr marT="0" marB="0" marR="20150" marL="2015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Team lead &amp; Project manager </a:t>
                      </a:r>
                      <a:endParaRPr/>
                    </a:p>
                  </a:txBody>
                  <a:tcPr marT="0" marB="0" marR="20150" marL="2015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Email, online meeting</a:t>
                      </a:r>
                      <a:endParaRPr/>
                    </a:p>
                  </a:txBody>
                  <a:tcPr marT="0" marB="0" marR="20150" marL="2015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Solve the issue as soon as possible to avoid delaying project progress</a:t>
                      </a:r>
                      <a:endParaRPr/>
                    </a:p>
                  </a:txBody>
                  <a:tcPr marT="0" marB="0" marR="20150" marL="2015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Developers</a:t>
                      </a:r>
                      <a:endParaRPr/>
                    </a:p>
                  </a:txBody>
                  <a:tcPr marT="0" marB="0" marR="20150" marL="20150" anchor="ctr"/>
                </a:tc>
              </a:tr>
              <a:tr h="702225">
                <a:tc>
                  <a:txBody>
                    <a:bodyPr/>
                    <a:lstStyle/>
                    <a:p>
                      <a:pPr indent="0" lvl="0" marL="0" marR="0" rtl="0" algn="ctr">
                        <a:lnSpc>
                          <a:spcPct val="107000"/>
                        </a:lnSpc>
                        <a:spcBef>
                          <a:spcPts val="0"/>
                        </a:spcBef>
                        <a:spcAft>
                          <a:spcPts val="0"/>
                        </a:spcAft>
                        <a:buNone/>
                      </a:pPr>
                      <a:r>
                        <a:rPr b="1" lang="en" sz="900" u="none" cap="none" strike="noStrike">
                          <a:latin typeface="Open Sans"/>
                          <a:ea typeface="Open Sans"/>
                          <a:cs typeface="Open Sans"/>
                          <a:sym typeface="Open Sans"/>
                        </a:rPr>
                        <a:t>Client Interview</a:t>
                      </a:r>
                      <a:endParaRPr/>
                    </a:p>
                  </a:txBody>
                  <a:tcPr marT="0" marB="0" marR="20150" marL="2015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When we need to get project requirements</a:t>
                      </a:r>
                      <a:endParaRPr/>
                    </a:p>
                  </a:txBody>
                  <a:tcPr marT="0" marB="0" marR="20150" marL="2015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Requirements Engineers &amp; project clients</a:t>
                      </a:r>
                      <a:endParaRPr/>
                    </a:p>
                  </a:txBody>
                  <a:tcPr marT="0" marB="0" marR="20150" marL="2015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Email, online meetings, call</a:t>
                      </a:r>
                      <a:endParaRPr/>
                    </a:p>
                  </a:txBody>
                  <a:tcPr marT="0" marB="0" marR="20150" marL="2015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To understand what the clients need from the final product developed and to gather the requirements for the project.</a:t>
                      </a:r>
                      <a:endParaRPr/>
                    </a:p>
                  </a:txBody>
                  <a:tcPr marT="0" marB="0" marR="20150" marL="20150" anchor="ctr"/>
                </a:tc>
                <a:tc>
                  <a:txBody>
                    <a:bodyPr/>
                    <a:lstStyle/>
                    <a:p>
                      <a:pPr indent="0" lvl="0" marL="0" marR="0" rtl="0" algn="ctr">
                        <a:lnSpc>
                          <a:spcPct val="107000"/>
                        </a:lnSpc>
                        <a:spcBef>
                          <a:spcPts val="0"/>
                        </a:spcBef>
                        <a:spcAft>
                          <a:spcPts val="0"/>
                        </a:spcAft>
                        <a:buNone/>
                      </a:pPr>
                      <a:r>
                        <a:rPr lang="en" sz="900" u="none" cap="none" strike="noStrike">
                          <a:latin typeface="Open Sans"/>
                          <a:ea typeface="Open Sans"/>
                          <a:cs typeface="Open Sans"/>
                          <a:sym typeface="Open Sans"/>
                        </a:rPr>
                        <a:t>Requirements Engineers</a:t>
                      </a:r>
                      <a:endParaRPr/>
                    </a:p>
                  </a:txBody>
                  <a:tcPr marT="0" marB="0" marR="20150" marL="20150" anchor="ct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g8ce1a89c48_1_0"/>
          <p:cNvSpPr txBox="1"/>
          <p:nvPr>
            <p:ph type="title"/>
          </p:nvPr>
        </p:nvSpPr>
        <p:spPr>
          <a:xfrm>
            <a:off x="509550" y="1423875"/>
            <a:ext cx="8124900" cy="179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4800"/>
              <a:buFont typeface="Lato"/>
              <a:buNone/>
            </a:pPr>
            <a:r>
              <a:rPr lang="en">
                <a:latin typeface="Roboto Slab"/>
                <a:ea typeface="Roboto Slab"/>
                <a:cs typeface="Roboto Slab"/>
                <a:sym typeface="Roboto Slab"/>
              </a:rPr>
              <a:t>Lessons Learned</a:t>
            </a:r>
            <a:endParaRPr>
              <a:latin typeface="Roboto Slab"/>
              <a:ea typeface="Roboto Slab"/>
              <a:cs typeface="Roboto Slab"/>
              <a:sym typeface="Roboto Slab"/>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6"/>
          <p:cNvSpPr/>
          <p:nvPr/>
        </p:nvSpPr>
        <p:spPr>
          <a:xfrm>
            <a:off x="393699" y="699654"/>
            <a:ext cx="8468848" cy="363273"/>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61900" lIns="69050" spcFirstLastPara="1" rIns="69050" wrap="square" tIns="61900">
            <a:noAutofit/>
          </a:bodyPr>
          <a:lstStyle/>
          <a:p>
            <a:pPr indent="0" lvl="0" marL="0" marR="0" rtl="0" algn="l">
              <a:lnSpc>
                <a:spcPct val="100000"/>
              </a:lnSpc>
              <a:spcBef>
                <a:spcPts val="0"/>
              </a:spcBef>
              <a:spcAft>
                <a:spcPts val="0"/>
              </a:spcAft>
              <a:buNone/>
            </a:pPr>
            <a:r>
              <a:rPr b="1" i="1" lang="en" sz="1350" u="none" cap="none" strike="noStrike">
                <a:solidFill>
                  <a:srgbClr val="030505"/>
                </a:solidFill>
                <a:latin typeface="Open Sans"/>
                <a:ea typeface="Open Sans"/>
                <a:cs typeface="Open Sans"/>
                <a:sym typeface="Open Sans"/>
              </a:rPr>
              <a:t>Critical Path / Key Milestones &amp;</a:t>
            </a:r>
            <a:r>
              <a:rPr b="0" i="1" lang="en" sz="1350" u="none" cap="none" strike="noStrike">
                <a:solidFill>
                  <a:srgbClr val="030505"/>
                </a:solidFill>
                <a:latin typeface="Open Sans"/>
                <a:ea typeface="Open Sans"/>
                <a:cs typeface="Open Sans"/>
                <a:sym typeface="Open Sans"/>
              </a:rPr>
              <a:t> </a:t>
            </a:r>
            <a:r>
              <a:rPr b="1" i="1" lang="en" sz="1350" u="none" cap="none" strike="noStrike">
                <a:solidFill>
                  <a:srgbClr val="030505"/>
                </a:solidFill>
                <a:latin typeface="Open Sans"/>
                <a:ea typeface="Open Sans"/>
                <a:cs typeface="Open Sans"/>
                <a:sym typeface="Open Sans"/>
              </a:rPr>
              <a:t>Activities </a:t>
            </a:r>
            <a:endParaRPr/>
          </a:p>
          <a:p>
            <a:pPr indent="0" lvl="0" marL="0" marR="0" rtl="0" algn="l">
              <a:lnSpc>
                <a:spcPct val="100000"/>
              </a:lnSpc>
              <a:spcBef>
                <a:spcPts val="0"/>
              </a:spcBef>
              <a:spcAft>
                <a:spcPts val="0"/>
              </a:spcAft>
              <a:buNone/>
            </a:pPr>
            <a:r>
              <a:t/>
            </a:r>
            <a:endParaRPr b="1" i="0" sz="750" u="none" cap="none" strike="noStrike">
              <a:solidFill>
                <a:srgbClr val="030505"/>
              </a:solidFill>
              <a:latin typeface="Arial"/>
              <a:ea typeface="Arial"/>
              <a:cs typeface="Arial"/>
              <a:sym typeface="Arial"/>
            </a:endParaRPr>
          </a:p>
        </p:txBody>
      </p:sp>
      <p:graphicFrame>
        <p:nvGraphicFramePr>
          <p:cNvPr id="126" name="Google Shape;126;p26"/>
          <p:cNvGraphicFramePr/>
          <p:nvPr/>
        </p:nvGraphicFramePr>
        <p:xfrm>
          <a:off x="393699" y="1062927"/>
          <a:ext cx="3000000" cy="3000000"/>
        </p:xfrm>
        <a:graphic>
          <a:graphicData uri="http://schemas.openxmlformats.org/drawingml/2006/table">
            <a:tbl>
              <a:tblPr>
                <a:noFill/>
                <a:tableStyleId>{613A3EB3-4421-46C9-97D5-B75FAA061C52}</a:tableStyleId>
              </a:tblPr>
              <a:tblGrid>
                <a:gridCol w="1905750"/>
                <a:gridCol w="712700"/>
                <a:gridCol w="531150"/>
                <a:gridCol w="887500"/>
                <a:gridCol w="961475"/>
                <a:gridCol w="974900"/>
                <a:gridCol w="1089200"/>
                <a:gridCol w="1406150"/>
              </a:tblGrid>
              <a:tr h="342875">
                <a:tc>
                  <a:txBody>
                    <a:bodyPr/>
                    <a:lstStyle/>
                    <a:p>
                      <a:pPr indent="0" lvl="0" marL="0" marR="0" rtl="0" algn="ctr">
                        <a:lnSpc>
                          <a:spcPct val="100000"/>
                        </a:lnSpc>
                        <a:spcBef>
                          <a:spcPts val="0"/>
                        </a:spcBef>
                        <a:spcAft>
                          <a:spcPts val="0"/>
                        </a:spcAft>
                        <a:buClr>
                          <a:schemeClr val="dk1"/>
                        </a:buClr>
                        <a:buSzPts val="900"/>
                        <a:buFont typeface="Arial"/>
                        <a:buNone/>
                      </a:pPr>
                      <a:r>
                        <a:rPr b="1" lang="en" sz="900" u="none" cap="none" strike="noStrike">
                          <a:solidFill>
                            <a:schemeClr val="dk1"/>
                          </a:solidFill>
                          <a:latin typeface="Open Sans"/>
                          <a:ea typeface="Open Sans"/>
                          <a:cs typeface="Open Sans"/>
                          <a:sym typeface="Open Sans"/>
                        </a:rPr>
                        <a:t>Milestone</a:t>
                      </a:r>
                      <a:endParaRPr b="1" i="0" sz="900" u="none" cap="none" strike="noStrike">
                        <a:solidFill>
                          <a:schemeClr val="dk1"/>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Clr>
                          <a:schemeClr val="dk1"/>
                        </a:buClr>
                        <a:buSzPts val="900"/>
                        <a:buFont typeface="Arial"/>
                        <a:buNone/>
                      </a:pPr>
                      <a:r>
                        <a:rPr b="1" lang="en" sz="900" u="none" cap="none" strike="noStrike">
                          <a:solidFill>
                            <a:schemeClr val="dk1"/>
                          </a:solidFill>
                          <a:latin typeface="Open Sans"/>
                          <a:ea typeface="Open Sans"/>
                          <a:cs typeface="Open Sans"/>
                          <a:sym typeface="Open Sans"/>
                        </a:rPr>
                        <a:t>Status</a:t>
                      </a:r>
                      <a:endParaRPr b="1" i="0" sz="900" u="none" cap="none" strike="noStrike">
                        <a:solidFill>
                          <a:schemeClr val="dk1"/>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Clr>
                          <a:schemeClr val="dk1"/>
                        </a:buClr>
                        <a:buSzPts val="900"/>
                        <a:buFont typeface="Arial"/>
                        <a:buNone/>
                      </a:pPr>
                      <a:r>
                        <a:rPr b="1" lang="en" sz="900" u="none" cap="none" strike="noStrike">
                          <a:solidFill>
                            <a:schemeClr val="dk1"/>
                          </a:solidFill>
                          <a:latin typeface="Open Sans"/>
                          <a:ea typeface="Open Sans"/>
                          <a:cs typeface="Open Sans"/>
                          <a:sym typeface="Open Sans"/>
                        </a:rPr>
                        <a:t>% Done</a:t>
                      </a:r>
                      <a:endParaRPr b="1" i="0" sz="900" u="none" cap="none" strike="noStrike">
                        <a:solidFill>
                          <a:schemeClr val="dk1"/>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Clr>
                          <a:schemeClr val="dk1"/>
                        </a:buClr>
                        <a:buSzPts val="900"/>
                        <a:buFont typeface="Arial"/>
                        <a:buNone/>
                      </a:pPr>
                      <a:r>
                        <a:rPr b="1" lang="en" sz="900" u="none" cap="none" strike="noStrike">
                          <a:solidFill>
                            <a:schemeClr val="dk1"/>
                          </a:solidFill>
                          <a:latin typeface="Open Sans"/>
                          <a:ea typeface="Open Sans"/>
                          <a:cs typeface="Open Sans"/>
                          <a:sym typeface="Open Sans"/>
                        </a:rPr>
                        <a:t>Planned Start</a:t>
                      </a:r>
                      <a:endParaRPr b="1" i="0" sz="900" u="none" cap="none" strike="noStrike">
                        <a:solidFill>
                          <a:schemeClr val="dk1"/>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Clr>
                          <a:schemeClr val="dk1"/>
                        </a:buClr>
                        <a:buSzPts val="900"/>
                        <a:buFont typeface="Arial"/>
                        <a:buNone/>
                      </a:pPr>
                      <a:r>
                        <a:rPr b="1" lang="en" sz="900" u="none" cap="none" strike="noStrike">
                          <a:solidFill>
                            <a:schemeClr val="dk1"/>
                          </a:solidFill>
                          <a:latin typeface="Open Sans"/>
                          <a:ea typeface="Open Sans"/>
                          <a:cs typeface="Open Sans"/>
                          <a:sym typeface="Open Sans"/>
                        </a:rPr>
                        <a:t>Actual Start</a:t>
                      </a:r>
                      <a:endParaRPr b="1" i="0" sz="900" u="none" cap="none" strike="noStrike">
                        <a:solidFill>
                          <a:schemeClr val="dk1"/>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Clr>
                          <a:schemeClr val="dk1"/>
                        </a:buClr>
                        <a:buSzPts val="900"/>
                        <a:buFont typeface="Arial"/>
                        <a:buNone/>
                      </a:pPr>
                      <a:r>
                        <a:rPr b="1" lang="en" sz="900" u="none" cap="none" strike="noStrike">
                          <a:solidFill>
                            <a:schemeClr val="dk1"/>
                          </a:solidFill>
                          <a:latin typeface="Open Sans"/>
                          <a:ea typeface="Open Sans"/>
                          <a:cs typeface="Open Sans"/>
                          <a:sym typeface="Open Sans"/>
                        </a:rPr>
                        <a:t>Planned Finish</a:t>
                      </a:r>
                      <a:endParaRPr b="1" i="0" sz="900" u="none" cap="none" strike="noStrike">
                        <a:solidFill>
                          <a:schemeClr val="dk1"/>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Clr>
                          <a:schemeClr val="dk1"/>
                        </a:buClr>
                        <a:buSzPts val="900"/>
                        <a:buFont typeface="Arial"/>
                        <a:buNone/>
                      </a:pPr>
                      <a:r>
                        <a:rPr b="1" lang="en" sz="900" u="none" cap="none" strike="noStrike">
                          <a:solidFill>
                            <a:schemeClr val="dk1"/>
                          </a:solidFill>
                          <a:latin typeface="Open Sans"/>
                          <a:ea typeface="Open Sans"/>
                          <a:cs typeface="Open Sans"/>
                          <a:sym typeface="Open Sans"/>
                        </a:rPr>
                        <a:t>Actual Finish</a:t>
                      </a:r>
                      <a:endParaRPr b="1" i="0" sz="900" u="none" cap="none" strike="noStrike">
                        <a:solidFill>
                          <a:schemeClr val="dk1"/>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Clr>
                          <a:schemeClr val="dk1"/>
                        </a:buClr>
                        <a:buSzPts val="900"/>
                        <a:buFont typeface="Arial"/>
                        <a:buNone/>
                      </a:pPr>
                      <a:r>
                        <a:rPr b="1" lang="en" sz="900" u="none" cap="none" strike="noStrike">
                          <a:solidFill>
                            <a:schemeClr val="dk1"/>
                          </a:solidFill>
                          <a:latin typeface="Open Sans"/>
                          <a:ea typeface="Open Sans"/>
                          <a:cs typeface="Open Sans"/>
                          <a:sym typeface="Open Sans"/>
                        </a:rPr>
                        <a:t>Comments</a:t>
                      </a:r>
                      <a:endParaRPr b="1" i="0" sz="900" u="none" cap="none" strike="noStrike">
                        <a:solidFill>
                          <a:schemeClr val="dk1"/>
                        </a:solidFill>
                        <a:latin typeface="Open Sans"/>
                        <a:ea typeface="Open Sans"/>
                        <a:cs typeface="Open Sans"/>
                        <a:sym typeface="Open Sans"/>
                      </a:endParaRPr>
                    </a:p>
                  </a:txBody>
                  <a:tcPr marT="45725" marB="45725" marR="45725" marL="45725" anchor="ctr"/>
                </a:tc>
              </a:tr>
              <a:tr h="205725">
                <a:tc>
                  <a:txBody>
                    <a:bodyPr/>
                    <a:lstStyle/>
                    <a:p>
                      <a:pPr indent="0" lvl="0" marL="0" marR="0" rtl="0" algn="l">
                        <a:lnSpc>
                          <a:spcPct val="100000"/>
                        </a:lnSpc>
                        <a:spcBef>
                          <a:spcPts val="0"/>
                        </a:spcBef>
                        <a:spcAft>
                          <a:spcPts val="0"/>
                        </a:spcAft>
                        <a:buClr>
                          <a:srgbClr val="030505"/>
                        </a:buClr>
                        <a:buSzPts val="900"/>
                        <a:buFont typeface="Arial"/>
                        <a:buNone/>
                      </a:pPr>
                      <a:r>
                        <a:rPr b="1" lang="en" sz="900" u="none" cap="none" strike="noStrike">
                          <a:solidFill>
                            <a:srgbClr val="030505"/>
                          </a:solidFill>
                          <a:latin typeface="Open Sans"/>
                          <a:ea typeface="Open Sans"/>
                          <a:cs typeface="Open Sans"/>
                          <a:sym typeface="Open Sans"/>
                        </a:rPr>
                        <a:t>Business Processes Complete</a:t>
                      </a:r>
                      <a:endParaRPr b="1" i="0" sz="900" u="none" cap="none" strike="noStrike">
                        <a:solidFill>
                          <a:srgbClr val="030505"/>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Clr>
                          <a:srgbClr val="030505"/>
                        </a:buClr>
                        <a:buSzPts val="800"/>
                        <a:buFont typeface="Arial"/>
                        <a:buNone/>
                      </a:pPr>
                      <a:r>
                        <a:rPr b="0" lang="en" sz="800" u="none" cap="none" strike="noStrike">
                          <a:solidFill>
                            <a:srgbClr val="030505"/>
                          </a:solidFill>
                          <a:latin typeface="Open Sans"/>
                          <a:ea typeface="Open Sans"/>
                          <a:cs typeface="Open Sans"/>
                          <a:sym typeface="Open Sans"/>
                        </a:rPr>
                        <a:t>C</a:t>
                      </a:r>
                      <a:endParaRPr b="0" i="0" sz="800" u="none" cap="none" strike="noStrike">
                        <a:solidFill>
                          <a:srgbClr val="030505"/>
                        </a:solidFill>
                        <a:latin typeface="Open Sans"/>
                        <a:ea typeface="Open Sans"/>
                        <a:cs typeface="Open Sans"/>
                        <a:sym typeface="Open Sans"/>
                      </a:endParaRPr>
                    </a:p>
                  </a:txBody>
                  <a:tcPr marT="45725" marB="45725" marR="45725" marL="45725" anchor="ctr">
                    <a:solidFill>
                      <a:srgbClr val="00B0F0"/>
                    </a:solidFill>
                  </a:tcPr>
                </a:tc>
                <a:tc>
                  <a:txBody>
                    <a:bodyPr/>
                    <a:lstStyle/>
                    <a:p>
                      <a:pPr indent="0" lvl="0" marL="0" marR="0" rtl="0" algn="ctr">
                        <a:lnSpc>
                          <a:spcPct val="100000"/>
                        </a:lnSpc>
                        <a:spcBef>
                          <a:spcPts val="0"/>
                        </a:spcBef>
                        <a:spcAft>
                          <a:spcPts val="0"/>
                        </a:spcAft>
                        <a:buClr>
                          <a:srgbClr val="030505"/>
                        </a:buClr>
                        <a:buSzPts val="800"/>
                        <a:buFont typeface="Arial"/>
                        <a:buNone/>
                      </a:pPr>
                      <a:r>
                        <a:rPr b="0" lang="en" sz="800" u="none" cap="none" strike="noStrike">
                          <a:solidFill>
                            <a:srgbClr val="030505"/>
                          </a:solidFill>
                          <a:latin typeface="Open Sans"/>
                          <a:ea typeface="Open Sans"/>
                          <a:cs typeface="Open Sans"/>
                          <a:sym typeface="Open Sans"/>
                        </a:rPr>
                        <a:t>100%</a:t>
                      </a:r>
                      <a:endParaRPr b="0" i="0" sz="800" u="none" cap="none" strike="noStrike">
                        <a:solidFill>
                          <a:srgbClr val="030505"/>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Clr>
                          <a:srgbClr val="030505"/>
                        </a:buClr>
                        <a:buSzPts val="800"/>
                        <a:buFont typeface="Arial"/>
                        <a:buNone/>
                      </a:pPr>
                      <a:r>
                        <a:rPr b="0" lang="en" sz="800" u="none" cap="none" strike="noStrike">
                          <a:solidFill>
                            <a:srgbClr val="030505"/>
                          </a:solidFill>
                          <a:latin typeface="Open Sans"/>
                          <a:ea typeface="Open Sans"/>
                          <a:cs typeface="Open Sans"/>
                          <a:sym typeface="Open Sans"/>
                        </a:rPr>
                        <a:t>June 19</a:t>
                      </a:r>
                      <a:r>
                        <a:rPr b="0" baseline="30000" lang="en" sz="800" u="none" cap="none" strike="noStrike">
                          <a:solidFill>
                            <a:srgbClr val="030505"/>
                          </a:solidFill>
                          <a:latin typeface="Open Sans"/>
                          <a:ea typeface="Open Sans"/>
                          <a:cs typeface="Open Sans"/>
                          <a:sym typeface="Open Sans"/>
                        </a:rPr>
                        <a:t>th</a:t>
                      </a:r>
                      <a:r>
                        <a:rPr b="0" lang="en" sz="800" u="none" cap="none" strike="noStrike">
                          <a:solidFill>
                            <a:srgbClr val="030505"/>
                          </a:solidFill>
                          <a:latin typeface="Open Sans"/>
                          <a:ea typeface="Open Sans"/>
                          <a:cs typeface="Open Sans"/>
                          <a:sym typeface="Open Sans"/>
                        </a:rPr>
                        <a:t>, 2020</a:t>
                      </a:r>
                      <a:endParaRPr b="0" i="0" sz="800" u="none" cap="none" strike="noStrike">
                        <a:solidFill>
                          <a:srgbClr val="030505"/>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Clr>
                          <a:srgbClr val="030505"/>
                        </a:buClr>
                        <a:buSzPts val="800"/>
                        <a:buFont typeface="Arial"/>
                        <a:buNone/>
                      </a:pPr>
                      <a:r>
                        <a:rPr b="0" lang="en" sz="800" u="none" cap="none" strike="noStrike">
                          <a:solidFill>
                            <a:srgbClr val="030505"/>
                          </a:solidFill>
                          <a:latin typeface="Open Sans"/>
                          <a:ea typeface="Open Sans"/>
                          <a:cs typeface="Open Sans"/>
                          <a:sym typeface="Open Sans"/>
                        </a:rPr>
                        <a:t>June 19</a:t>
                      </a:r>
                      <a:r>
                        <a:rPr b="0" baseline="30000" lang="en" sz="800" u="none" cap="none" strike="noStrike">
                          <a:solidFill>
                            <a:srgbClr val="030505"/>
                          </a:solidFill>
                          <a:latin typeface="Open Sans"/>
                          <a:ea typeface="Open Sans"/>
                          <a:cs typeface="Open Sans"/>
                          <a:sym typeface="Open Sans"/>
                        </a:rPr>
                        <a:t>th</a:t>
                      </a:r>
                      <a:r>
                        <a:rPr b="0" lang="en" sz="800" u="none" cap="none" strike="noStrike">
                          <a:solidFill>
                            <a:srgbClr val="030505"/>
                          </a:solidFill>
                          <a:latin typeface="Open Sans"/>
                          <a:ea typeface="Open Sans"/>
                          <a:cs typeface="Open Sans"/>
                          <a:sym typeface="Open Sans"/>
                        </a:rPr>
                        <a:t>, 2020</a:t>
                      </a:r>
                      <a:endParaRPr b="0" i="0" sz="800" u="none" cap="none" strike="noStrike">
                        <a:solidFill>
                          <a:srgbClr val="030505"/>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Clr>
                          <a:srgbClr val="030505"/>
                        </a:buClr>
                        <a:buSzPts val="800"/>
                        <a:buFont typeface="Arial"/>
                        <a:buNone/>
                      </a:pPr>
                      <a:r>
                        <a:rPr b="0" lang="en" sz="800" u="none" cap="none" strike="noStrike">
                          <a:solidFill>
                            <a:srgbClr val="030505"/>
                          </a:solidFill>
                          <a:latin typeface="Open Sans"/>
                          <a:ea typeface="Open Sans"/>
                          <a:cs typeface="Open Sans"/>
                          <a:sym typeface="Open Sans"/>
                        </a:rPr>
                        <a:t>June 25</a:t>
                      </a:r>
                      <a:r>
                        <a:rPr b="0" baseline="30000" lang="en" sz="800" u="none" cap="none" strike="noStrike">
                          <a:solidFill>
                            <a:srgbClr val="030505"/>
                          </a:solidFill>
                          <a:latin typeface="Open Sans"/>
                          <a:ea typeface="Open Sans"/>
                          <a:cs typeface="Open Sans"/>
                          <a:sym typeface="Open Sans"/>
                        </a:rPr>
                        <a:t>th</a:t>
                      </a:r>
                      <a:r>
                        <a:rPr b="0" lang="en" sz="800" u="none" cap="none" strike="noStrike">
                          <a:solidFill>
                            <a:srgbClr val="030505"/>
                          </a:solidFill>
                          <a:latin typeface="Open Sans"/>
                          <a:ea typeface="Open Sans"/>
                          <a:cs typeface="Open Sans"/>
                          <a:sym typeface="Open Sans"/>
                        </a:rPr>
                        <a:t>, 2020</a:t>
                      </a:r>
                      <a:endParaRPr b="0" i="0" sz="800" u="none" cap="none" strike="noStrike">
                        <a:solidFill>
                          <a:srgbClr val="030505"/>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Clr>
                          <a:srgbClr val="030505"/>
                        </a:buClr>
                        <a:buSzPts val="800"/>
                        <a:buFont typeface="Arial"/>
                        <a:buNone/>
                      </a:pPr>
                      <a:r>
                        <a:rPr b="0" lang="en" sz="800" u="none" cap="none" strike="noStrike">
                          <a:solidFill>
                            <a:srgbClr val="030505"/>
                          </a:solidFill>
                          <a:latin typeface="Open Sans"/>
                          <a:ea typeface="Open Sans"/>
                          <a:cs typeface="Open Sans"/>
                          <a:sym typeface="Open Sans"/>
                        </a:rPr>
                        <a:t>June 25</a:t>
                      </a:r>
                      <a:r>
                        <a:rPr b="0" baseline="30000" lang="en" sz="800" u="none" cap="none" strike="noStrike">
                          <a:solidFill>
                            <a:srgbClr val="030505"/>
                          </a:solidFill>
                          <a:latin typeface="Open Sans"/>
                          <a:ea typeface="Open Sans"/>
                          <a:cs typeface="Open Sans"/>
                          <a:sym typeface="Open Sans"/>
                        </a:rPr>
                        <a:t>th</a:t>
                      </a:r>
                      <a:r>
                        <a:rPr b="0" lang="en" sz="800" u="none" cap="none" strike="noStrike">
                          <a:solidFill>
                            <a:srgbClr val="030505"/>
                          </a:solidFill>
                          <a:latin typeface="Open Sans"/>
                          <a:ea typeface="Open Sans"/>
                          <a:cs typeface="Open Sans"/>
                          <a:sym typeface="Open Sans"/>
                        </a:rPr>
                        <a:t>, 2020</a:t>
                      </a:r>
                      <a:endParaRPr b="0" i="0" sz="800" u="none" cap="none" strike="noStrike">
                        <a:solidFill>
                          <a:srgbClr val="030505"/>
                        </a:solidFill>
                        <a:latin typeface="Open Sans"/>
                        <a:ea typeface="Open Sans"/>
                        <a:cs typeface="Open Sans"/>
                        <a:sym typeface="Open Sans"/>
                      </a:endParaRPr>
                    </a:p>
                  </a:txBody>
                  <a:tcPr marT="45725" marB="45725" marR="45725" marL="45725" anchor="ctr"/>
                </a:tc>
                <a:tc>
                  <a:txBody>
                    <a:bodyPr/>
                    <a:lstStyle/>
                    <a:p>
                      <a:pPr indent="0" lvl="0" marL="0" marR="0" rtl="0" algn="l">
                        <a:lnSpc>
                          <a:spcPct val="100000"/>
                        </a:lnSpc>
                        <a:spcBef>
                          <a:spcPts val="0"/>
                        </a:spcBef>
                        <a:spcAft>
                          <a:spcPts val="0"/>
                        </a:spcAft>
                        <a:buClr>
                          <a:srgbClr val="030505"/>
                        </a:buClr>
                        <a:buSzPts val="800"/>
                        <a:buFont typeface="Arial"/>
                        <a:buNone/>
                      </a:pPr>
                      <a:r>
                        <a:rPr b="0" lang="en" sz="800" u="none" cap="none" strike="noStrike">
                          <a:solidFill>
                            <a:srgbClr val="030505"/>
                          </a:solidFill>
                          <a:latin typeface="Open Sans"/>
                          <a:ea typeface="Open Sans"/>
                          <a:cs typeface="Open Sans"/>
                          <a:sym typeface="Open Sans"/>
                        </a:rPr>
                        <a:t>Phase completed without any setbacks</a:t>
                      </a:r>
                      <a:endParaRPr b="0" i="0" sz="800" u="none" cap="none" strike="noStrike">
                        <a:solidFill>
                          <a:srgbClr val="030505"/>
                        </a:solidFill>
                        <a:latin typeface="Open Sans"/>
                        <a:ea typeface="Open Sans"/>
                        <a:cs typeface="Open Sans"/>
                        <a:sym typeface="Open Sans"/>
                      </a:endParaRPr>
                    </a:p>
                  </a:txBody>
                  <a:tcPr marT="45725" marB="45725" marR="45725" marL="45725" anchor="ctr"/>
                </a:tc>
              </a:tr>
              <a:tr h="205725">
                <a:tc>
                  <a:txBody>
                    <a:bodyPr/>
                    <a:lstStyle/>
                    <a:p>
                      <a:pPr indent="0" lvl="0" marL="0" marR="0" rtl="0" algn="l">
                        <a:lnSpc>
                          <a:spcPct val="100000"/>
                        </a:lnSpc>
                        <a:spcBef>
                          <a:spcPts val="0"/>
                        </a:spcBef>
                        <a:spcAft>
                          <a:spcPts val="0"/>
                        </a:spcAft>
                        <a:buClr>
                          <a:srgbClr val="030505"/>
                        </a:buClr>
                        <a:buSzPts val="900"/>
                        <a:buFont typeface="Arial"/>
                        <a:buNone/>
                      </a:pPr>
                      <a:r>
                        <a:rPr b="1" lang="en" sz="900" u="none" cap="none" strike="noStrike">
                          <a:solidFill>
                            <a:srgbClr val="030505"/>
                          </a:solidFill>
                          <a:latin typeface="Open Sans"/>
                          <a:ea typeface="Open Sans"/>
                          <a:cs typeface="Open Sans"/>
                          <a:sym typeface="Open Sans"/>
                        </a:rPr>
                        <a:t>Requirements Phase Closed</a:t>
                      </a:r>
                      <a:endParaRPr b="1" i="0" sz="900" u="none" cap="none" strike="noStrike">
                        <a:solidFill>
                          <a:srgbClr val="030505"/>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Clr>
                          <a:srgbClr val="030505"/>
                        </a:buClr>
                        <a:buSzPts val="800"/>
                        <a:buFont typeface="Arial"/>
                        <a:buNone/>
                      </a:pPr>
                      <a:r>
                        <a:rPr b="0" lang="en" sz="800" u="none" cap="none" strike="noStrike">
                          <a:solidFill>
                            <a:srgbClr val="030505"/>
                          </a:solidFill>
                          <a:latin typeface="Open Sans"/>
                          <a:ea typeface="Open Sans"/>
                          <a:cs typeface="Open Sans"/>
                          <a:sym typeface="Open Sans"/>
                        </a:rPr>
                        <a:t>C</a:t>
                      </a:r>
                      <a:endParaRPr b="0" i="0" sz="800" u="none" cap="none" strike="noStrike">
                        <a:solidFill>
                          <a:srgbClr val="030505"/>
                        </a:solidFill>
                        <a:latin typeface="Open Sans"/>
                        <a:ea typeface="Open Sans"/>
                        <a:cs typeface="Open Sans"/>
                        <a:sym typeface="Open Sans"/>
                      </a:endParaRPr>
                    </a:p>
                  </a:txBody>
                  <a:tcPr marT="45725" marB="45725" marR="45725" marL="45725" anchor="ctr">
                    <a:solidFill>
                      <a:srgbClr val="00B0F0"/>
                    </a:solidFill>
                  </a:tcPr>
                </a:tc>
                <a:tc>
                  <a:txBody>
                    <a:bodyPr/>
                    <a:lstStyle/>
                    <a:p>
                      <a:pPr indent="0" lvl="0" marL="0" marR="0" rtl="0" algn="ctr">
                        <a:lnSpc>
                          <a:spcPct val="100000"/>
                        </a:lnSpc>
                        <a:spcBef>
                          <a:spcPts val="0"/>
                        </a:spcBef>
                        <a:spcAft>
                          <a:spcPts val="0"/>
                        </a:spcAft>
                        <a:buClr>
                          <a:srgbClr val="030505"/>
                        </a:buClr>
                        <a:buSzPts val="800"/>
                        <a:buFont typeface="Arial"/>
                        <a:buNone/>
                      </a:pPr>
                      <a:r>
                        <a:rPr b="0" lang="en" sz="800" u="none" cap="none" strike="noStrike">
                          <a:solidFill>
                            <a:srgbClr val="030505"/>
                          </a:solidFill>
                          <a:latin typeface="Open Sans"/>
                          <a:ea typeface="Open Sans"/>
                          <a:cs typeface="Open Sans"/>
                          <a:sym typeface="Open Sans"/>
                        </a:rPr>
                        <a:t>100%</a:t>
                      </a:r>
                      <a:endParaRPr b="0" i="0" sz="800" u="none" cap="none" strike="noStrike">
                        <a:solidFill>
                          <a:srgbClr val="030505"/>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Clr>
                          <a:srgbClr val="030505"/>
                        </a:buClr>
                        <a:buSzPts val="800"/>
                        <a:buFont typeface="Arial"/>
                        <a:buNone/>
                      </a:pPr>
                      <a:r>
                        <a:rPr b="0" lang="en" sz="800" u="none" cap="none" strike="noStrike">
                          <a:solidFill>
                            <a:srgbClr val="030505"/>
                          </a:solidFill>
                          <a:latin typeface="Open Sans"/>
                          <a:ea typeface="Open Sans"/>
                          <a:cs typeface="Open Sans"/>
                          <a:sym typeface="Open Sans"/>
                        </a:rPr>
                        <a:t>July 7</a:t>
                      </a:r>
                      <a:r>
                        <a:rPr b="0" baseline="30000" lang="en" sz="800" u="none" cap="none" strike="noStrike">
                          <a:solidFill>
                            <a:srgbClr val="030505"/>
                          </a:solidFill>
                          <a:latin typeface="Open Sans"/>
                          <a:ea typeface="Open Sans"/>
                          <a:cs typeface="Open Sans"/>
                          <a:sym typeface="Open Sans"/>
                        </a:rPr>
                        <a:t>th</a:t>
                      </a:r>
                      <a:r>
                        <a:rPr b="0" lang="en" sz="800" u="none" cap="none" strike="noStrike">
                          <a:solidFill>
                            <a:srgbClr val="030505"/>
                          </a:solidFill>
                          <a:latin typeface="Open Sans"/>
                          <a:ea typeface="Open Sans"/>
                          <a:cs typeface="Open Sans"/>
                          <a:sym typeface="Open Sans"/>
                        </a:rPr>
                        <a:t>, 2020</a:t>
                      </a:r>
                      <a:endParaRPr b="0" i="0" sz="800" u="none" cap="none" strike="noStrike">
                        <a:solidFill>
                          <a:srgbClr val="030505"/>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Clr>
                          <a:srgbClr val="030505"/>
                        </a:buClr>
                        <a:buSzPts val="800"/>
                        <a:buFont typeface="Arial"/>
                        <a:buNone/>
                      </a:pPr>
                      <a:r>
                        <a:rPr b="0" lang="en" sz="800" u="none" cap="none" strike="noStrike">
                          <a:solidFill>
                            <a:srgbClr val="030505"/>
                          </a:solidFill>
                          <a:latin typeface="Open Sans"/>
                          <a:ea typeface="Open Sans"/>
                          <a:cs typeface="Open Sans"/>
                          <a:sym typeface="Open Sans"/>
                        </a:rPr>
                        <a:t>July 7</a:t>
                      </a:r>
                      <a:r>
                        <a:rPr b="0" baseline="30000" lang="en" sz="800" u="none" cap="none" strike="noStrike">
                          <a:solidFill>
                            <a:srgbClr val="030505"/>
                          </a:solidFill>
                          <a:latin typeface="Open Sans"/>
                          <a:ea typeface="Open Sans"/>
                          <a:cs typeface="Open Sans"/>
                          <a:sym typeface="Open Sans"/>
                        </a:rPr>
                        <a:t>th</a:t>
                      </a:r>
                      <a:r>
                        <a:rPr b="0" lang="en" sz="800" u="none" cap="none" strike="noStrike">
                          <a:solidFill>
                            <a:srgbClr val="030505"/>
                          </a:solidFill>
                          <a:latin typeface="Open Sans"/>
                          <a:ea typeface="Open Sans"/>
                          <a:cs typeface="Open Sans"/>
                          <a:sym typeface="Open Sans"/>
                        </a:rPr>
                        <a:t>, 2020</a:t>
                      </a:r>
                      <a:endParaRPr b="0" i="0" sz="800" u="none" cap="none" strike="noStrike">
                        <a:solidFill>
                          <a:srgbClr val="030505"/>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Clr>
                          <a:srgbClr val="030505"/>
                        </a:buClr>
                        <a:buSzPts val="800"/>
                        <a:buFont typeface="Arial"/>
                        <a:buNone/>
                      </a:pPr>
                      <a:r>
                        <a:rPr b="0" lang="en" sz="800" u="none" cap="none" strike="noStrike">
                          <a:solidFill>
                            <a:srgbClr val="030505"/>
                          </a:solidFill>
                          <a:latin typeface="Open Sans"/>
                          <a:ea typeface="Open Sans"/>
                          <a:cs typeface="Open Sans"/>
                          <a:sym typeface="Open Sans"/>
                        </a:rPr>
                        <a:t>July 30</a:t>
                      </a:r>
                      <a:r>
                        <a:rPr b="0" baseline="30000" lang="en" sz="800" u="none" cap="none" strike="noStrike">
                          <a:solidFill>
                            <a:srgbClr val="030505"/>
                          </a:solidFill>
                          <a:latin typeface="Open Sans"/>
                          <a:ea typeface="Open Sans"/>
                          <a:cs typeface="Open Sans"/>
                          <a:sym typeface="Open Sans"/>
                        </a:rPr>
                        <a:t>th</a:t>
                      </a:r>
                      <a:r>
                        <a:rPr b="0" lang="en" sz="800" u="none" cap="none" strike="noStrike">
                          <a:solidFill>
                            <a:srgbClr val="030505"/>
                          </a:solidFill>
                          <a:latin typeface="Open Sans"/>
                          <a:ea typeface="Open Sans"/>
                          <a:cs typeface="Open Sans"/>
                          <a:sym typeface="Open Sans"/>
                        </a:rPr>
                        <a:t>, 2020</a:t>
                      </a:r>
                      <a:endParaRPr b="0" i="0" sz="800" u="none" cap="none" strike="noStrike">
                        <a:solidFill>
                          <a:srgbClr val="030505"/>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Clr>
                          <a:srgbClr val="030505"/>
                        </a:buClr>
                        <a:buSzPts val="800"/>
                        <a:buFont typeface="Arial"/>
                        <a:buNone/>
                      </a:pPr>
                      <a:r>
                        <a:rPr b="0" lang="en" sz="800" u="none" cap="none" strike="noStrike">
                          <a:solidFill>
                            <a:srgbClr val="030505"/>
                          </a:solidFill>
                          <a:latin typeface="Open Sans"/>
                          <a:ea typeface="Open Sans"/>
                          <a:cs typeface="Open Sans"/>
                          <a:sym typeface="Open Sans"/>
                        </a:rPr>
                        <a:t>July 30</a:t>
                      </a:r>
                      <a:r>
                        <a:rPr b="0" baseline="30000" lang="en" sz="800" u="none" cap="none" strike="noStrike">
                          <a:solidFill>
                            <a:srgbClr val="030505"/>
                          </a:solidFill>
                          <a:latin typeface="Open Sans"/>
                          <a:ea typeface="Open Sans"/>
                          <a:cs typeface="Open Sans"/>
                          <a:sym typeface="Open Sans"/>
                        </a:rPr>
                        <a:t>th</a:t>
                      </a:r>
                      <a:r>
                        <a:rPr b="0" lang="en" sz="800" u="none" cap="none" strike="noStrike">
                          <a:solidFill>
                            <a:srgbClr val="030505"/>
                          </a:solidFill>
                          <a:latin typeface="Open Sans"/>
                          <a:ea typeface="Open Sans"/>
                          <a:cs typeface="Open Sans"/>
                          <a:sym typeface="Open Sans"/>
                        </a:rPr>
                        <a:t>, 2020</a:t>
                      </a:r>
                      <a:endParaRPr b="0" i="0" sz="800" u="none" cap="none" strike="noStrike">
                        <a:solidFill>
                          <a:srgbClr val="030505"/>
                        </a:solidFill>
                        <a:latin typeface="Open Sans"/>
                        <a:ea typeface="Open Sans"/>
                        <a:cs typeface="Open Sans"/>
                        <a:sym typeface="Open Sans"/>
                      </a:endParaRPr>
                    </a:p>
                  </a:txBody>
                  <a:tcPr marT="45725" marB="45725" marR="45725" marL="45725" anchor="ctr"/>
                </a:tc>
                <a:tc>
                  <a:txBody>
                    <a:bodyPr/>
                    <a:lstStyle/>
                    <a:p>
                      <a:pPr indent="0" lvl="0" marL="0" marR="0" rtl="0" algn="l">
                        <a:lnSpc>
                          <a:spcPct val="100000"/>
                        </a:lnSpc>
                        <a:spcBef>
                          <a:spcPts val="0"/>
                        </a:spcBef>
                        <a:spcAft>
                          <a:spcPts val="0"/>
                        </a:spcAft>
                        <a:buClr>
                          <a:srgbClr val="030505"/>
                        </a:buClr>
                        <a:buSzPts val="800"/>
                        <a:buFont typeface="Arial"/>
                        <a:buNone/>
                      </a:pPr>
                      <a:r>
                        <a:rPr b="0" lang="en" sz="800" u="none" cap="none" strike="noStrike">
                          <a:solidFill>
                            <a:srgbClr val="030505"/>
                          </a:solidFill>
                          <a:latin typeface="Open Sans"/>
                          <a:ea typeface="Open Sans"/>
                          <a:cs typeface="Open Sans"/>
                          <a:sym typeface="Open Sans"/>
                        </a:rPr>
                        <a:t>Requirements phase completed on time with no risks</a:t>
                      </a:r>
                      <a:endParaRPr b="0" i="0" sz="800" u="none" cap="none" strike="noStrike">
                        <a:solidFill>
                          <a:srgbClr val="030505"/>
                        </a:solidFill>
                        <a:latin typeface="Open Sans"/>
                        <a:ea typeface="Open Sans"/>
                        <a:cs typeface="Open Sans"/>
                        <a:sym typeface="Open Sans"/>
                      </a:endParaRPr>
                    </a:p>
                  </a:txBody>
                  <a:tcPr marT="45725" marB="45725" marR="45725" marL="45725" anchor="ctr"/>
                </a:tc>
              </a:tr>
              <a:tr h="205725">
                <a:tc>
                  <a:txBody>
                    <a:bodyPr/>
                    <a:lstStyle/>
                    <a:p>
                      <a:pPr indent="0" lvl="0" marL="0" marR="0" rtl="0" algn="l">
                        <a:lnSpc>
                          <a:spcPct val="100000"/>
                        </a:lnSpc>
                        <a:spcBef>
                          <a:spcPts val="0"/>
                        </a:spcBef>
                        <a:spcAft>
                          <a:spcPts val="0"/>
                        </a:spcAft>
                        <a:buClr>
                          <a:srgbClr val="030505"/>
                        </a:buClr>
                        <a:buSzPts val="900"/>
                        <a:buFont typeface="Arial"/>
                        <a:buNone/>
                      </a:pPr>
                      <a:r>
                        <a:rPr b="1" lang="en" sz="900" u="none" cap="none" strike="noStrike">
                          <a:solidFill>
                            <a:srgbClr val="030505"/>
                          </a:solidFill>
                          <a:latin typeface="Open Sans"/>
                          <a:ea typeface="Open Sans"/>
                          <a:cs typeface="Open Sans"/>
                          <a:sym typeface="Open Sans"/>
                        </a:rPr>
                        <a:t>Design Phase Closed</a:t>
                      </a:r>
                      <a:endParaRPr b="1" i="0" sz="900" u="none" cap="none" strike="noStrike">
                        <a:solidFill>
                          <a:srgbClr val="030505"/>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Clr>
                          <a:srgbClr val="030505"/>
                        </a:buClr>
                        <a:buSzPts val="800"/>
                        <a:buFont typeface="Arial"/>
                        <a:buNone/>
                      </a:pPr>
                      <a:r>
                        <a:rPr b="0" lang="en" sz="800" u="none" cap="none" strike="noStrike">
                          <a:solidFill>
                            <a:srgbClr val="030505"/>
                          </a:solidFill>
                          <a:latin typeface="Open Sans"/>
                          <a:ea typeface="Open Sans"/>
                          <a:cs typeface="Open Sans"/>
                          <a:sym typeface="Open Sans"/>
                        </a:rPr>
                        <a:t>C</a:t>
                      </a:r>
                      <a:endParaRPr b="0" i="0" sz="800" u="none" cap="none" strike="noStrike">
                        <a:solidFill>
                          <a:srgbClr val="030505"/>
                        </a:solidFill>
                        <a:latin typeface="Open Sans"/>
                        <a:ea typeface="Open Sans"/>
                        <a:cs typeface="Open Sans"/>
                        <a:sym typeface="Open Sans"/>
                      </a:endParaRPr>
                    </a:p>
                  </a:txBody>
                  <a:tcPr marT="45725" marB="45725" marR="45725" marL="45725" anchor="ctr">
                    <a:solidFill>
                      <a:srgbClr val="00B0F0"/>
                    </a:solidFill>
                  </a:tcPr>
                </a:tc>
                <a:tc>
                  <a:txBody>
                    <a:bodyPr/>
                    <a:lstStyle/>
                    <a:p>
                      <a:pPr indent="0" lvl="0" marL="0" marR="0" rtl="0" algn="ctr">
                        <a:lnSpc>
                          <a:spcPct val="100000"/>
                        </a:lnSpc>
                        <a:spcBef>
                          <a:spcPts val="0"/>
                        </a:spcBef>
                        <a:spcAft>
                          <a:spcPts val="0"/>
                        </a:spcAft>
                        <a:buClr>
                          <a:srgbClr val="030505"/>
                        </a:buClr>
                        <a:buSzPts val="800"/>
                        <a:buFont typeface="Arial"/>
                        <a:buNone/>
                      </a:pPr>
                      <a:r>
                        <a:rPr b="0" lang="en" sz="800" u="none" cap="none" strike="noStrike">
                          <a:solidFill>
                            <a:srgbClr val="030505"/>
                          </a:solidFill>
                          <a:latin typeface="Open Sans"/>
                          <a:ea typeface="Open Sans"/>
                          <a:cs typeface="Open Sans"/>
                          <a:sym typeface="Open Sans"/>
                        </a:rPr>
                        <a:t>100%</a:t>
                      </a:r>
                      <a:endParaRPr b="0" i="0" sz="800" u="none" cap="none" strike="noStrike">
                        <a:solidFill>
                          <a:srgbClr val="030505"/>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Clr>
                          <a:srgbClr val="030505"/>
                        </a:buClr>
                        <a:buSzPts val="800"/>
                        <a:buFont typeface="Arial"/>
                        <a:buNone/>
                      </a:pPr>
                      <a:r>
                        <a:rPr b="0" lang="en" sz="800" u="none" cap="none" strike="noStrike">
                          <a:solidFill>
                            <a:srgbClr val="030505"/>
                          </a:solidFill>
                          <a:latin typeface="Open Sans"/>
                          <a:ea typeface="Open Sans"/>
                          <a:cs typeface="Open Sans"/>
                          <a:sym typeface="Open Sans"/>
                        </a:rPr>
                        <a:t>August 3</a:t>
                      </a:r>
                      <a:r>
                        <a:rPr b="0" baseline="30000" lang="en" sz="800" u="none" cap="none" strike="noStrike">
                          <a:solidFill>
                            <a:srgbClr val="030505"/>
                          </a:solidFill>
                          <a:latin typeface="Open Sans"/>
                          <a:ea typeface="Open Sans"/>
                          <a:cs typeface="Open Sans"/>
                          <a:sym typeface="Open Sans"/>
                        </a:rPr>
                        <a:t>rd</a:t>
                      </a:r>
                      <a:r>
                        <a:rPr b="0" lang="en" sz="800" u="none" cap="none" strike="noStrike">
                          <a:solidFill>
                            <a:srgbClr val="030505"/>
                          </a:solidFill>
                          <a:latin typeface="Open Sans"/>
                          <a:ea typeface="Open Sans"/>
                          <a:cs typeface="Open Sans"/>
                          <a:sym typeface="Open Sans"/>
                        </a:rPr>
                        <a:t>, 2020</a:t>
                      </a:r>
                      <a:endParaRPr b="0" i="0" sz="800" u="none" cap="none" strike="noStrike">
                        <a:solidFill>
                          <a:srgbClr val="030505"/>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Clr>
                          <a:srgbClr val="030505"/>
                        </a:buClr>
                        <a:buSzPts val="800"/>
                        <a:buFont typeface="Arial"/>
                        <a:buNone/>
                      </a:pPr>
                      <a:r>
                        <a:rPr b="0" lang="en" sz="800" u="none" cap="none" strike="noStrike">
                          <a:solidFill>
                            <a:srgbClr val="030505"/>
                          </a:solidFill>
                          <a:latin typeface="Open Sans"/>
                          <a:ea typeface="Open Sans"/>
                          <a:cs typeface="Open Sans"/>
                          <a:sym typeface="Open Sans"/>
                        </a:rPr>
                        <a:t>August 3</a:t>
                      </a:r>
                      <a:r>
                        <a:rPr b="0" baseline="30000" lang="en" sz="800" u="none" cap="none" strike="noStrike">
                          <a:solidFill>
                            <a:srgbClr val="030505"/>
                          </a:solidFill>
                          <a:latin typeface="Open Sans"/>
                          <a:ea typeface="Open Sans"/>
                          <a:cs typeface="Open Sans"/>
                          <a:sym typeface="Open Sans"/>
                        </a:rPr>
                        <a:t>rd</a:t>
                      </a:r>
                      <a:r>
                        <a:rPr b="0" lang="en" sz="800" u="none" cap="none" strike="noStrike">
                          <a:solidFill>
                            <a:srgbClr val="030505"/>
                          </a:solidFill>
                          <a:latin typeface="Open Sans"/>
                          <a:ea typeface="Open Sans"/>
                          <a:cs typeface="Open Sans"/>
                          <a:sym typeface="Open Sans"/>
                        </a:rPr>
                        <a:t>, 2020</a:t>
                      </a:r>
                      <a:endParaRPr b="0" i="0" sz="800" u="none" cap="none" strike="noStrike">
                        <a:solidFill>
                          <a:srgbClr val="030505"/>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Clr>
                          <a:srgbClr val="030505"/>
                        </a:buClr>
                        <a:buSzPts val="800"/>
                        <a:buFont typeface="Arial"/>
                        <a:buNone/>
                      </a:pPr>
                      <a:r>
                        <a:rPr b="0" lang="en" sz="800" u="none" cap="none" strike="noStrike">
                          <a:solidFill>
                            <a:srgbClr val="030505"/>
                          </a:solidFill>
                          <a:latin typeface="Open Sans"/>
                          <a:ea typeface="Open Sans"/>
                          <a:cs typeface="Open Sans"/>
                          <a:sym typeface="Open Sans"/>
                        </a:rPr>
                        <a:t>September 10</a:t>
                      </a:r>
                      <a:r>
                        <a:rPr b="0" baseline="30000" lang="en" sz="800" u="none" cap="none" strike="noStrike">
                          <a:solidFill>
                            <a:srgbClr val="030505"/>
                          </a:solidFill>
                          <a:latin typeface="Open Sans"/>
                          <a:ea typeface="Open Sans"/>
                          <a:cs typeface="Open Sans"/>
                          <a:sym typeface="Open Sans"/>
                        </a:rPr>
                        <a:t>th</a:t>
                      </a:r>
                      <a:r>
                        <a:rPr b="0" lang="en" sz="800" u="none" cap="none" strike="noStrike">
                          <a:solidFill>
                            <a:srgbClr val="030505"/>
                          </a:solidFill>
                          <a:latin typeface="Open Sans"/>
                          <a:ea typeface="Open Sans"/>
                          <a:cs typeface="Open Sans"/>
                          <a:sym typeface="Open Sans"/>
                        </a:rPr>
                        <a:t>, 2020</a:t>
                      </a:r>
                      <a:endParaRPr b="0" i="0" sz="800" u="none" cap="none" strike="noStrike">
                        <a:solidFill>
                          <a:srgbClr val="030505"/>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Clr>
                          <a:srgbClr val="030505"/>
                        </a:buClr>
                        <a:buSzPts val="800"/>
                        <a:buFont typeface="Arial"/>
                        <a:buNone/>
                      </a:pPr>
                      <a:r>
                        <a:rPr b="0" lang="en" sz="800" u="none" cap="none" strike="noStrike">
                          <a:solidFill>
                            <a:srgbClr val="030505"/>
                          </a:solidFill>
                          <a:latin typeface="Open Sans"/>
                          <a:ea typeface="Open Sans"/>
                          <a:cs typeface="Open Sans"/>
                          <a:sym typeface="Open Sans"/>
                        </a:rPr>
                        <a:t>September 10</a:t>
                      </a:r>
                      <a:r>
                        <a:rPr b="0" baseline="30000" lang="en" sz="800" u="none" cap="none" strike="noStrike">
                          <a:solidFill>
                            <a:srgbClr val="030505"/>
                          </a:solidFill>
                          <a:latin typeface="Open Sans"/>
                          <a:ea typeface="Open Sans"/>
                          <a:cs typeface="Open Sans"/>
                          <a:sym typeface="Open Sans"/>
                        </a:rPr>
                        <a:t>th</a:t>
                      </a:r>
                      <a:r>
                        <a:rPr b="0" lang="en" sz="800" u="none" cap="none" strike="noStrike">
                          <a:solidFill>
                            <a:srgbClr val="030505"/>
                          </a:solidFill>
                          <a:latin typeface="Open Sans"/>
                          <a:ea typeface="Open Sans"/>
                          <a:cs typeface="Open Sans"/>
                          <a:sym typeface="Open Sans"/>
                        </a:rPr>
                        <a:t>, 2020</a:t>
                      </a:r>
                      <a:endParaRPr b="0" i="0" sz="800" u="none" cap="none" strike="noStrike">
                        <a:solidFill>
                          <a:srgbClr val="030505"/>
                        </a:solidFill>
                        <a:latin typeface="Open Sans"/>
                        <a:ea typeface="Open Sans"/>
                        <a:cs typeface="Open Sans"/>
                        <a:sym typeface="Open Sans"/>
                      </a:endParaRPr>
                    </a:p>
                  </a:txBody>
                  <a:tcPr marT="45725" marB="45725" marR="45725" marL="45725" anchor="ctr"/>
                </a:tc>
                <a:tc>
                  <a:txBody>
                    <a:bodyPr/>
                    <a:lstStyle/>
                    <a:p>
                      <a:pPr indent="0" lvl="0" marL="0" marR="0" rtl="0" algn="l">
                        <a:lnSpc>
                          <a:spcPct val="100000"/>
                        </a:lnSpc>
                        <a:spcBef>
                          <a:spcPts val="0"/>
                        </a:spcBef>
                        <a:spcAft>
                          <a:spcPts val="0"/>
                        </a:spcAft>
                        <a:buClr>
                          <a:srgbClr val="030505"/>
                        </a:buClr>
                        <a:buSzPts val="800"/>
                        <a:buFont typeface="Arial"/>
                        <a:buNone/>
                      </a:pPr>
                      <a:r>
                        <a:rPr b="0" i="0" lang="en" sz="800" u="none" cap="none" strike="noStrike">
                          <a:solidFill>
                            <a:srgbClr val="030505"/>
                          </a:solidFill>
                          <a:latin typeface="Open Sans"/>
                          <a:ea typeface="Open Sans"/>
                          <a:cs typeface="Open Sans"/>
                          <a:sym typeface="Open Sans"/>
                        </a:rPr>
                        <a:t>Design Phase has been completed and no risks were encountered</a:t>
                      </a:r>
                      <a:endParaRPr/>
                    </a:p>
                  </a:txBody>
                  <a:tcPr marT="45725" marB="45725" marR="45725" marL="45725" anchor="ctr"/>
                </a:tc>
              </a:tr>
              <a:tr h="320025">
                <a:tc>
                  <a:txBody>
                    <a:bodyPr/>
                    <a:lstStyle/>
                    <a:p>
                      <a:pPr indent="0" lvl="0" marL="0" marR="0" rtl="0" algn="l">
                        <a:lnSpc>
                          <a:spcPct val="100000"/>
                        </a:lnSpc>
                        <a:spcBef>
                          <a:spcPts val="0"/>
                        </a:spcBef>
                        <a:spcAft>
                          <a:spcPts val="0"/>
                        </a:spcAft>
                        <a:buClr>
                          <a:srgbClr val="030505"/>
                        </a:buClr>
                        <a:buSzPts val="900"/>
                        <a:buFont typeface="Arial"/>
                        <a:buNone/>
                      </a:pPr>
                      <a:r>
                        <a:rPr b="1" lang="en" sz="900" u="none" cap="none" strike="noStrike">
                          <a:solidFill>
                            <a:srgbClr val="030505"/>
                          </a:solidFill>
                          <a:latin typeface="Open Sans"/>
                          <a:ea typeface="Open Sans"/>
                          <a:cs typeface="Open Sans"/>
                          <a:sym typeface="Open Sans"/>
                        </a:rPr>
                        <a:t>Development Phase Closed</a:t>
                      </a:r>
                      <a:endParaRPr b="1" i="0" sz="900" u="none" cap="none" strike="noStrike">
                        <a:solidFill>
                          <a:srgbClr val="030505"/>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Clr>
                          <a:srgbClr val="030505"/>
                        </a:buClr>
                        <a:buSzPts val="800"/>
                        <a:buFont typeface="Arial"/>
                        <a:buNone/>
                      </a:pPr>
                      <a:r>
                        <a:rPr lang="en" sz="800">
                          <a:solidFill>
                            <a:srgbClr val="030505"/>
                          </a:solidFill>
                          <a:latin typeface="Open Sans"/>
                          <a:ea typeface="Open Sans"/>
                          <a:cs typeface="Open Sans"/>
                          <a:sym typeface="Open Sans"/>
                        </a:rPr>
                        <a:t>C</a:t>
                      </a:r>
                      <a:endParaRPr b="0" i="0" sz="800" u="none" cap="none" strike="noStrike">
                        <a:solidFill>
                          <a:srgbClr val="030505"/>
                        </a:solidFill>
                        <a:latin typeface="Open Sans"/>
                        <a:ea typeface="Open Sans"/>
                        <a:cs typeface="Open Sans"/>
                        <a:sym typeface="Open Sans"/>
                      </a:endParaRPr>
                    </a:p>
                  </a:txBody>
                  <a:tcPr marT="45725" marB="45725" marR="45725" marL="45725" anchor="ctr">
                    <a:solidFill>
                      <a:srgbClr val="00B0F0"/>
                    </a:solidFill>
                  </a:tcPr>
                </a:tc>
                <a:tc>
                  <a:txBody>
                    <a:bodyPr/>
                    <a:lstStyle/>
                    <a:p>
                      <a:pPr indent="0" lvl="0" marL="0" marR="0" rtl="0" algn="ctr">
                        <a:lnSpc>
                          <a:spcPct val="100000"/>
                        </a:lnSpc>
                        <a:spcBef>
                          <a:spcPts val="0"/>
                        </a:spcBef>
                        <a:spcAft>
                          <a:spcPts val="0"/>
                        </a:spcAft>
                        <a:buClr>
                          <a:srgbClr val="030505"/>
                        </a:buClr>
                        <a:buSzPts val="800"/>
                        <a:buFont typeface="Arial"/>
                        <a:buNone/>
                      </a:pPr>
                      <a:r>
                        <a:rPr lang="en" sz="800">
                          <a:solidFill>
                            <a:srgbClr val="030505"/>
                          </a:solidFill>
                          <a:latin typeface="Open Sans"/>
                          <a:ea typeface="Open Sans"/>
                          <a:cs typeface="Open Sans"/>
                          <a:sym typeface="Open Sans"/>
                        </a:rPr>
                        <a:t>100</a:t>
                      </a:r>
                      <a:r>
                        <a:rPr b="0" lang="en" sz="800" u="none" cap="none" strike="noStrike">
                          <a:solidFill>
                            <a:srgbClr val="030505"/>
                          </a:solidFill>
                          <a:latin typeface="Open Sans"/>
                          <a:ea typeface="Open Sans"/>
                          <a:cs typeface="Open Sans"/>
                          <a:sym typeface="Open Sans"/>
                        </a:rPr>
                        <a:t>%</a:t>
                      </a:r>
                      <a:endParaRPr b="0" i="0" sz="800" u="none" cap="none" strike="noStrike">
                        <a:solidFill>
                          <a:srgbClr val="030505"/>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Clr>
                          <a:srgbClr val="030505"/>
                        </a:buClr>
                        <a:buSzPts val="800"/>
                        <a:buFont typeface="Arial"/>
                        <a:buNone/>
                      </a:pPr>
                      <a:r>
                        <a:rPr b="0" lang="en" sz="800" u="none" cap="none" strike="noStrike">
                          <a:solidFill>
                            <a:srgbClr val="030505"/>
                          </a:solidFill>
                          <a:latin typeface="Open Sans"/>
                          <a:ea typeface="Open Sans"/>
                          <a:cs typeface="Open Sans"/>
                          <a:sym typeface="Open Sans"/>
                        </a:rPr>
                        <a:t>September 11</a:t>
                      </a:r>
                      <a:r>
                        <a:rPr b="0" baseline="30000" lang="en" sz="800" u="none" cap="none" strike="noStrike">
                          <a:solidFill>
                            <a:srgbClr val="030505"/>
                          </a:solidFill>
                          <a:latin typeface="Open Sans"/>
                          <a:ea typeface="Open Sans"/>
                          <a:cs typeface="Open Sans"/>
                          <a:sym typeface="Open Sans"/>
                        </a:rPr>
                        <a:t>th</a:t>
                      </a:r>
                      <a:r>
                        <a:rPr b="0" lang="en" sz="800" u="none" cap="none" strike="noStrike">
                          <a:solidFill>
                            <a:srgbClr val="030505"/>
                          </a:solidFill>
                          <a:latin typeface="Open Sans"/>
                          <a:ea typeface="Open Sans"/>
                          <a:cs typeface="Open Sans"/>
                          <a:sym typeface="Open Sans"/>
                        </a:rPr>
                        <a:t>, 2020</a:t>
                      </a:r>
                      <a:endParaRPr b="0" i="0" sz="800" u="none" cap="none" strike="noStrike">
                        <a:solidFill>
                          <a:srgbClr val="030505"/>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Clr>
                          <a:srgbClr val="030505"/>
                        </a:buClr>
                        <a:buSzPts val="800"/>
                        <a:buFont typeface="Arial"/>
                        <a:buNone/>
                      </a:pPr>
                      <a:r>
                        <a:rPr b="0" lang="en" sz="800" u="none" cap="none" strike="noStrike">
                          <a:solidFill>
                            <a:srgbClr val="030505"/>
                          </a:solidFill>
                          <a:latin typeface="Open Sans"/>
                          <a:ea typeface="Open Sans"/>
                          <a:cs typeface="Open Sans"/>
                          <a:sym typeface="Open Sans"/>
                        </a:rPr>
                        <a:t>September 11</a:t>
                      </a:r>
                      <a:r>
                        <a:rPr b="0" baseline="30000" lang="en" sz="800" u="none" cap="none" strike="noStrike">
                          <a:solidFill>
                            <a:srgbClr val="030505"/>
                          </a:solidFill>
                          <a:latin typeface="Open Sans"/>
                          <a:ea typeface="Open Sans"/>
                          <a:cs typeface="Open Sans"/>
                          <a:sym typeface="Open Sans"/>
                        </a:rPr>
                        <a:t>th</a:t>
                      </a:r>
                      <a:r>
                        <a:rPr b="0" lang="en" sz="800" u="none" cap="none" strike="noStrike">
                          <a:solidFill>
                            <a:srgbClr val="030505"/>
                          </a:solidFill>
                          <a:latin typeface="Open Sans"/>
                          <a:ea typeface="Open Sans"/>
                          <a:cs typeface="Open Sans"/>
                          <a:sym typeface="Open Sans"/>
                        </a:rPr>
                        <a:t>, 2020</a:t>
                      </a:r>
                      <a:endParaRPr b="0" i="0" sz="800" u="none" cap="none" strike="noStrike">
                        <a:solidFill>
                          <a:srgbClr val="030505"/>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Clr>
                          <a:srgbClr val="030505"/>
                        </a:buClr>
                        <a:buSzPts val="800"/>
                        <a:buFont typeface="Arial"/>
                        <a:buNone/>
                      </a:pPr>
                      <a:r>
                        <a:rPr b="0" i="0" lang="en" sz="800" u="none" cap="none" strike="noStrike">
                          <a:solidFill>
                            <a:srgbClr val="030505"/>
                          </a:solidFill>
                          <a:latin typeface="Open Sans"/>
                          <a:ea typeface="Open Sans"/>
                          <a:cs typeface="Open Sans"/>
                          <a:sym typeface="Open Sans"/>
                        </a:rPr>
                        <a:t>November 10</a:t>
                      </a:r>
                      <a:r>
                        <a:rPr b="0" baseline="30000" i="0" lang="en" sz="800" u="none" cap="none" strike="noStrike">
                          <a:solidFill>
                            <a:srgbClr val="030505"/>
                          </a:solidFill>
                          <a:latin typeface="Open Sans"/>
                          <a:ea typeface="Open Sans"/>
                          <a:cs typeface="Open Sans"/>
                          <a:sym typeface="Open Sans"/>
                        </a:rPr>
                        <a:t>th</a:t>
                      </a:r>
                      <a:r>
                        <a:rPr b="0" i="0" lang="en" sz="800" u="none" cap="none" strike="noStrike">
                          <a:solidFill>
                            <a:srgbClr val="030505"/>
                          </a:solidFill>
                          <a:latin typeface="Open Sans"/>
                          <a:ea typeface="Open Sans"/>
                          <a:cs typeface="Open Sans"/>
                          <a:sym typeface="Open Sans"/>
                        </a:rPr>
                        <a:t>, 2020</a:t>
                      </a:r>
                      <a:endParaRPr/>
                    </a:p>
                  </a:txBody>
                  <a:tcPr marT="45725" marB="45725" marR="45725" marL="45725" anchor="ctr"/>
                </a:tc>
                <a:tc>
                  <a:txBody>
                    <a:bodyPr/>
                    <a:lstStyle/>
                    <a:p>
                      <a:pPr indent="0" lvl="0" marL="0" rtl="0" algn="ctr">
                        <a:spcBef>
                          <a:spcPts val="0"/>
                        </a:spcBef>
                        <a:spcAft>
                          <a:spcPts val="0"/>
                        </a:spcAft>
                        <a:buClr>
                          <a:srgbClr val="030505"/>
                        </a:buClr>
                        <a:buSzPts val="800"/>
                        <a:buFont typeface="Arial"/>
                        <a:buNone/>
                      </a:pPr>
                      <a:r>
                        <a:rPr lang="en" sz="800">
                          <a:solidFill>
                            <a:srgbClr val="030505"/>
                          </a:solidFill>
                          <a:latin typeface="Open Sans"/>
                          <a:ea typeface="Open Sans"/>
                          <a:cs typeface="Open Sans"/>
                          <a:sym typeface="Open Sans"/>
                        </a:rPr>
                        <a:t>November 10</a:t>
                      </a:r>
                      <a:r>
                        <a:rPr baseline="30000" lang="en" sz="800">
                          <a:solidFill>
                            <a:srgbClr val="030505"/>
                          </a:solidFill>
                          <a:latin typeface="Open Sans"/>
                          <a:ea typeface="Open Sans"/>
                          <a:cs typeface="Open Sans"/>
                          <a:sym typeface="Open Sans"/>
                        </a:rPr>
                        <a:t>th</a:t>
                      </a:r>
                      <a:r>
                        <a:rPr lang="en" sz="800">
                          <a:solidFill>
                            <a:srgbClr val="030505"/>
                          </a:solidFill>
                          <a:latin typeface="Open Sans"/>
                          <a:ea typeface="Open Sans"/>
                          <a:cs typeface="Open Sans"/>
                          <a:sym typeface="Open Sans"/>
                        </a:rPr>
                        <a:t>,</a:t>
                      </a:r>
                      <a:endParaRPr sz="800">
                        <a:solidFill>
                          <a:srgbClr val="030505"/>
                        </a:solidFill>
                        <a:latin typeface="Open Sans"/>
                        <a:ea typeface="Open Sans"/>
                        <a:cs typeface="Open Sans"/>
                        <a:sym typeface="Open Sans"/>
                      </a:endParaRPr>
                    </a:p>
                    <a:p>
                      <a:pPr indent="0" lvl="0" marL="0" rtl="0" algn="ctr">
                        <a:spcBef>
                          <a:spcPts val="0"/>
                        </a:spcBef>
                        <a:spcAft>
                          <a:spcPts val="0"/>
                        </a:spcAft>
                        <a:buClr>
                          <a:srgbClr val="030505"/>
                        </a:buClr>
                        <a:buSzPts val="800"/>
                        <a:buFont typeface="Arial"/>
                        <a:buNone/>
                      </a:pPr>
                      <a:r>
                        <a:rPr lang="en" sz="800">
                          <a:solidFill>
                            <a:srgbClr val="030505"/>
                          </a:solidFill>
                          <a:latin typeface="Open Sans"/>
                          <a:ea typeface="Open Sans"/>
                          <a:cs typeface="Open Sans"/>
                          <a:sym typeface="Open Sans"/>
                        </a:rPr>
                        <a:t> 2020</a:t>
                      </a:r>
                      <a:endParaRPr/>
                    </a:p>
                  </a:txBody>
                  <a:tcPr marT="45725" marB="45725" marR="45725" marL="45725" anchor="ctr"/>
                </a:tc>
                <a:tc>
                  <a:txBody>
                    <a:bodyPr/>
                    <a:lstStyle/>
                    <a:p>
                      <a:pPr indent="0" lvl="0" marL="0" marR="0" rtl="0" algn="l">
                        <a:lnSpc>
                          <a:spcPct val="100000"/>
                        </a:lnSpc>
                        <a:spcBef>
                          <a:spcPts val="0"/>
                        </a:spcBef>
                        <a:spcAft>
                          <a:spcPts val="0"/>
                        </a:spcAft>
                        <a:buClr>
                          <a:srgbClr val="030505"/>
                        </a:buClr>
                        <a:buSzPts val="800"/>
                        <a:buFont typeface="Arial"/>
                        <a:buNone/>
                      </a:pPr>
                      <a:r>
                        <a:rPr lang="en" sz="800">
                          <a:solidFill>
                            <a:srgbClr val="030505"/>
                          </a:solidFill>
                          <a:latin typeface="Open Sans"/>
                          <a:ea typeface="Open Sans"/>
                          <a:cs typeface="Open Sans"/>
                          <a:sym typeface="Open Sans"/>
                        </a:rPr>
                        <a:t>Development phase closed without issues</a:t>
                      </a:r>
                      <a:endParaRPr/>
                    </a:p>
                  </a:txBody>
                  <a:tcPr marT="45725" marB="45725" marR="45725" marL="45725" anchor="ctr"/>
                </a:tc>
              </a:tr>
              <a:tr h="320025">
                <a:tc>
                  <a:txBody>
                    <a:bodyPr/>
                    <a:lstStyle/>
                    <a:p>
                      <a:pPr indent="0" lvl="0" marL="0" marR="0" rtl="0" algn="l">
                        <a:lnSpc>
                          <a:spcPct val="100000"/>
                        </a:lnSpc>
                        <a:spcBef>
                          <a:spcPts val="0"/>
                        </a:spcBef>
                        <a:spcAft>
                          <a:spcPts val="0"/>
                        </a:spcAft>
                        <a:buClr>
                          <a:srgbClr val="030505"/>
                        </a:buClr>
                        <a:buSzPts val="900"/>
                        <a:buFont typeface="Arial"/>
                        <a:buNone/>
                      </a:pPr>
                      <a:r>
                        <a:rPr b="1" lang="en" sz="900" u="none" cap="none" strike="noStrike">
                          <a:solidFill>
                            <a:srgbClr val="030505"/>
                          </a:solidFill>
                          <a:latin typeface="Open Sans"/>
                          <a:ea typeface="Open Sans"/>
                          <a:cs typeface="Open Sans"/>
                          <a:sym typeface="Open Sans"/>
                        </a:rPr>
                        <a:t>Testing Phase Closed</a:t>
                      </a:r>
                      <a:endParaRPr b="1" i="0" sz="900" u="none" cap="none" strike="noStrike">
                        <a:solidFill>
                          <a:srgbClr val="030505"/>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Clr>
                          <a:srgbClr val="030505"/>
                        </a:buClr>
                        <a:buSzPts val="800"/>
                        <a:buFont typeface="Arial"/>
                        <a:buNone/>
                      </a:pPr>
                      <a:r>
                        <a:rPr b="0" i="0" lang="en" sz="800" u="none" cap="none" strike="noStrike">
                          <a:solidFill>
                            <a:srgbClr val="030505"/>
                          </a:solidFill>
                          <a:latin typeface="Open Sans"/>
                          <a:ea typeface="Open Sans"/>
                          <a:cs typeface="Open Sans"/>
                          <a:sym typeface="Open Sans"/>
                        </a:rPr>
                        <a:t>G</a:t>
                      </a:r>
                      <a:endParaRPr/>
                    </a:p>
                  </a:txBody>
                  <a:tcPr marT="45725" marB="45725" marR="45725" marL="45725" anchor="ctr">
                    <a:solidFill>
                      <a:srgbClr val="92D050"/>
                    </a:solidFill>
                  </a:tcPr>
                </a:tc>
                <a:tc>
                  <a:txBody>
                    <a:bodyPr/>
                    <a:lstStyle/>
                    <a:p>
                      <a:pPr indent="0" lvl="0" marL="0" marR="0" rtl="0" algn="ctr">
                        <a:lnSpc>
                          <a:spcPct val="100000"/>
                        </a:lnSpc>
                        <a:spcBef>
                          <a:spcPts val="0"/>
                        </a:spcBef>
                        <a:spcAft>
                          <a:spcPts val="0"/>
                        </a:spcAft>
                        <a:buClr>
                          <a:srgbClr val="030505"/>
                        </a:buClr>
                        <a:buSzPts val="800"/>
                        <a:buFont typeface="Arial"/>
                        <a:buNone/>
                      </a:pPr>
                      <a:r>
                        <a:rPr lang="en" sz="800">
                          <a:solidFill>
                            <a:srgbClr val="030505"/>
                          </a:solidFill>
                          <a:latin typeface="Open Sans"/>
                          <a:ea typeface="Open Sans"/>
                          <a:cs typeface="Open Sans"/>
                          <a:sym typeface="Open Sans"/>
                        </a:rPr>
                        <a:t>61</a:t>
                      </a:r>
                      <a:r>
                        <a:rPr b="0" lang="en" sz="800" u="none" cap="none" strike="noStrike">
                          <a:solidFill>
                            <a:srgbClr val="030505"/>
                          </a:solidFill>
                          <a:latin typeface="Open Sans"/>
                          <a:ea typeface="Open Sans"/>
                          <a:cs typeface="Open Sans"/>
                          <a:sym typeface="Open Sans"/>
                        </a:rPr>
                        <a:t>%</a:t>
                      </a:r>
                      <a:endParaRPr b="0" i="0" sz="800" u="none" cap="none" strike="noStrike">
                        <a:solidFill>
                          <a:srgbClr val="030505"/>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Clr>
                          <a:srgbClr val="030505"/>
                        </a:buClr>
                        <a:buSzPts val="800"/>
                        <a:buFont typeface="Arial"/>
                        <a:buNone/>
                      </a:pPr>
                      <a:r>
                        <a:rPr b="0" i="0" lang="en" sz="800" u="none" cap="none" strike="noStrike">
                          <a:solidFill>
                            <a:srgbClr val="030505"/>
                          </a:solidFill>
                          <a:latin typeface="Open Sans"/>
                          <a:ea typeface="Open Sans"/>
                          <a:cs typeface="Open Sans"/>
                          <a:sym typeface="Open Sans"/>
                        </a:rPr>
                        <a:t>September 21</a:t>
                      </a:r>
                      <a:r>
                        <a:rPr b="0" baseline="30000" i="0" lang="en" sz="800" u="none" cap="none" strike="noStrike">
                          <a:solidFill>
                            <a:srgbClr val="030505"/>
                          </a:solidFill>
                          <a:latin typeface="Open Sans"/>
                          <a:ea typeface="Open Sans"/>
                          <a:cs typeface="Open Sans"/>
                          <a:sym typeface="Open Sans"/>
                        </a:rPr>
                        <a:t>st</a:t>
                      </a:r>
                      <a:r>
                        <a:rPr b="0" i="0" lang="en" sz="800" u="none" cap="none" strike="noStrike">
                          <a:solidFill>
                            <a:srgbClr val="030505"/>
                          </a:solidFill>
                          <a:latin typeface="Open Sans"/>
                          <a:ea typeface="Open Sans"/>
                          <a:cs typeface="Open Sans"/>
                          <a:sym typeface="Open Sans"/>
                        </a:rPr>
                        <a:t>, 2020</a:t>
                      </a:r>
                      <a:endParaRPr/>
                    </a:p>
                  </a:txBody>
                  <a:tcPr marT="45725" marB="45725" marR="45725" marL="45725" anchor="ctr"/>
                </a:tc>
                <a:tc>
                  <a:txBody>
                    <a:bodyPr/>
                    <a:lstStyle/>
                    <a:p>
                      <a:pPr indent="0" lvl="0" marL="0" marR="0" rtl="0" algn="ctr">
                        <a:lnSpc>
                          <a:spcPct val="100000"/>
                        </a:lnSpc>
                        <a:spcBef>
                          <a:spcPts val="0"/>
                        </a:spcBef>
                        <a:spcAft>
                          <a:spcPts val="0"/>
                        </a:spcAft>
                        <a:buClr>
                          <a:srgbClr val="030505"/>
                        </a:buClr>
                        <a:buSzPts val="800"/>
                        <a:buFont typeface="Arial"/>
                        <a:buNone/>
                      </a:pPr>
                      <a:r>
                        <a:rPr b="0" i="0" lang="en" sz="800" u="none" cap="none" strike="noStrike">
                          <a:solidFill>
                            <a:srgbClr val="030505"/>
                          </a:solidFill>
                          <a:latin typeface="Open Sans"/>
                          <a:ea typeface="Open Sans"/>
                          <a:cs typeface="Open Sans"/>
                          <a:sym typeface="Open Sans"/>
                        </a:rPr>
                        <a:t>September 21</a:t>
                      </a:r>
                      <a:r>
                        <a:rPr b="0" baseline="30000" i="0" lang="en" sz="800" u="none" cap="none" strike="noStrike">
                          <a:solidFill>
                            <a:srgbClr val="030505"/>
                          </a:solidFill>
                          <a:latin typeface="Open Sans"/>
                          <a:ea typeface="Open Sans"/>
                          <a:cs typeface="Open Sans"/>
                          <a:sym typeface="Open Sans"/>
                        </a:rPr>
                        <a:t>st</a:t>
                      </a:r>
                      <a:r>
                        <a:rPr b="0" i="0" lang="en" sz="800" u="none" cap="none" strike="noStrike">
                          <a:solidFill>
                            <a:srgbClr val="030505"/>
                          </a:solidFill>
                          <a:latin typeface="Open Sans"/>
                          <a:ea typeface="Open Sans"/>
                          <a:cs typeface="Open Sans"/>
                          <a:sym typeface="Open Sans"/>
                        </a:rPr>
                        <a:t>, 2020</a:t>
                      </a:r>
                      <a:endParaRPr/>
                    </a:p>
                  </a:txBody>
                  <a:tcPr marT="45725" marB="45725" marR="45725" marL="45725" anchor="ctr"/>
                </a:tc>
                <a:tc>
                  <a:txBody>
                    <a:bodyPr/>
                    <a:lstStyle/>
                    <a:p>
                      <a:pPr indent="0" lvl="0" marL="0" marR="0" rtl="0" algn="ctr">
                        <a:lnSpc>
                          <a:spcPct val="100000"/>
                        </a:lnSpc>
                        <a:spcBef>
                          <a:spcPts val="0"/>
                        </a:spcBef>
                        <a:spcAft>
                          <a:spcPts val="0"/>
                        </a:spcAft>
                        <a:buClr>
                          <a:srgbClr val="030505"/>
                        </a:buClr>
                        <a:buSzPts val="800"/>
                        <a:buFont typeface="Arial"/>
                        <a:buNone/>
                      </a:pPr>
                      <a:r>
                        <a:rPr b="0" i="0" lang="en" sz="800" u="none" cap="none" strike="noStrike">
                          <a:solidFill>
                            <a:srgbClr val="030505"/>
                          </a:solidFill>
                          <a:latin typeface="Open Sans"/>
                          <a:ea typeface="Open Sans"/>
                          <a:cs typeface="Open Sans"/>
                          <a:sym typeface="Open Sans"/>
                        </a:rPr>
                        <a:t>January 13</a:t>
                      </a:r>
                      <a:r>
                        <a:rPr b="0" baseline="30000" i="0" lang="en" sz="800" u="none" cap="none" strike="noStrike">
                          <a:solidFill>
                            <a:srgbClr val="030505"/>
                          </a:solidFill>
                          <a:latin typeface="Open Sans"/>
                          <a:ea typeface="Open Sans"/>
                          <a:cs typeface="Open Sans"/>
                          <a:sym typeface="Open Sans"/>
                        </a:rPr>
                        <a:t>th</a:t>
                      </a:r>
                      <a:r>
                        <a:rPr b="0" i="0" lang="en" sz="800" u="none" cap="none" strike="noStrike">
                          <a:solidFill>
                            <a:srgbClr val="030505"/>
                          </a:solidFill>
                          <a:latin typeface="Open Sans"/>
                          <a:ea typeface="Open Sans"/>
                          <a:cs typeface="Open Sans"/>
                          <a:sym typeface="Open Sans"/>
                        </a:rPr>
                        <a:t>, 2021</a:t>
                      </a:r>
                      <a:endParaRPr/>
                    </a:p>
                  </a:txBody>
                  <a:tcPr marT="45725" marB="45725" marR="45725" marL="45725" anchor="ctr"/>
                </a:tc>
                <a:tc>
                  <a:txBody>
                    <a:bodyPr/>
                    <a:lstStyle/>
                    <a:p>
                      <a:pPr indent="0" lvl="0" marL="0" marR="0" rtl="0" algn="ctr">
                        <a:lnSpc>
                          <a:spcPct val="100000"/>
                        </a:lnSpc>
                        <a:spcBef>
                          <a:spcPts val="0"/>
                        </a:spcBef>
                        <a:spcAft>
                          <a:spcPts val="0"/>
                        </a:spcAft>
                        <a:buClr>
                          <a:srgbClr val="030505"/>
                        </a:buClr>
                        <a:buSzPts val="800"/>
                        <a:buFont typeface="Arial"/>
                        <a:buNone/>
                      </a:pPr>
                      <a:r>
                        <a:rPr b="0" i="0" lang="en" sz="800" u="none" cap="none" strike="noStrike">
                          <a:solidFill>
                            <a:srgbClr val="030505"/>
                          </a:solidFill>
                          <a:latin typeface="Open Sans"/>
                          <a:ea typeface="Open Sans"/>
                          <a:cs typeface="Open Sans"/>
                          <a:sym typeface="Open Sans"/>
                        </a:rPr>
                        <a:t>TBD</a:t>
                      </a:r>
                      <a:endParaRPr/>
                    </a:p>
                  </a:txBody>
                  <a:tcPr marT="45725" marB="45725" marR="45725" marL="45725" anchor="ctr"/>
                </a:tc>
                <a:tc>
                  <a:txBody>
                    <a:bodyPr/>
                    <a:lstStyle/>
                    <a:p>
                      <a:pPr indent="0" lvl="0" marL="0" marR="0" rtl="0" algn="l">
                        <a:lnSpc>
                          <a:spcPct val="100000"/>
                        </a:lnSpc>
                        <a:spcBef>
                          <a:spcPts val="0"/>
                        </a:spcBef>
                        <a:spcAft>
                          <a:spcPts val="0"/>
                        </a:spcAft>
                        <a:buClr>
                          <a:srgbClr val="030505"/>
                        </a:buClr>
                        <a:buSzPts val="800"/>
                        <a:buFont typeface="Arial"/>
                        <a:buNone/>
                      </a:pPr>
                      <a:r>
                        <a:rPr b="0" i="0" lang="en" sz="800" u="none" cap="none" strike="noStrike">
                          <a:solidFill>
                            <a:srgbClr val="030505"/>
                          </a:solidFill>
                          <a:latin typeface="Open Sans"/>
                          <a:ea typeface="Open Sans"/>
                          <a:cs typeface="Open Sans"/>
                          <a:sym typeface="Open Sans"/>
                        </a:rPr>
                        <a:t>In progress, faced a minor issue which has been resolved.</a:t>
                      </a:r>
                      <a:endParaRPr/>
                    </a:p>
                  </a:txBody>
                  <a:tcPr marT="45725" marB="45725" marR="45725" marL="45725" anchor="ctr"/>
                </a:tc>
              </a:tr>
              <a:tr h="320025">
                <a:tc>
                  <a:txBody>
                    <a:bodyPr/>
                    <a:lstStyle/>
                    <a:p>
                      <a:pPr indent="0" lvl="0" marL="0" marR="0" rtl="0" algn="l">
                        <a:lnSpc>
                          <a:spcPct val="100000"/>
                        </a:lnSpc>
                        <a:spcBef>
                          <a:spcPts val="0"/>
                        </a:spcBef>
                        <a:spcAft>
                          <a:spcPts val="0"/>
                        </a:spcAft>
                        <a:buClr>
                          <a:srgbClr val="030505"/>
                        </a:buClr>
                        <a:buSzPts val="900"/>
                        <a:buFont typeface="Arial"/>
                        <a:buNone/>
                      </a:pPr>
                      <a:r>
                        <a:rPr b="1" lang="en" sz="900" u="none" cap="none" strike="noStrike">
                          <a:solidFill>
                            <a:srgbClr val="030505"/>
                          </a:solidFill>
                          <a:latin typeface="Open Sans"/>
                          <a:ea typeface="Open Sans"/>
                          <a:cs typeface="Open Sans"/>
                          <a:sym typeface="Open Sans"/>
                        </a:rPr>
                        <a:t>Deployment Phase Closed</a:t>
                      </a:r>
                      <a:endParaRPr b="1" i="0" sz="900" u="none" cap="none" strike="noStrike">
                        <a:solidFill>
                          <a:srgbClr val="030505"/>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Clr>
                          <a:srgbClr val="030505"/>
                        </a:buClr>
                        <a:buSzPts val="800"/>
                        <a:buFont typeface="Arial"/>
                        <a:buNone/>
                      </a:pPr>
                      <a:r>
                        <a:rPr b="0" lang="en" sz="800" u="none" cap="none" strike="noStrike">
                          <a:solidFill>
                            <a:srgbClr val="030505"/>
                          </a:solidFill>
                          <a:latin typeface="Open Sans"/>
                          <a:ea typeface="Open Sans"/>
                          <a:cs typeface="Open Sans"/>
                          <a:sym typeface="Open Sans"/>
                        </a:rPr>
                        <a:t>G</a:t>
                      </a:r>
                      <a:endParaRPr b="0" i="0" sz="800" u="none" cap="none" strike="noStrike">
                        <a:solidFill>
                          <a:srgbClr val="030505"/>
                        </a:solidFill>
                        <a:latin typeface="Open Sans"/>
                        <a:ea typeface="Open Sans"/>
                        <a:cs typeface="Open Sans"/>
                        <a:sym typeface="Open Sans"/>
                      </a:endParaRPr>
                    </a:p>
                  </a:txBody>
                  <a:tcPr marT="45725" marB="45725" marR="45725" marL="45725" anchor="ctr">
                    <a:solidFill>
                      <a:srgbClr val="92D050"/>
                    </a:solidFill>
                  </a:tcPr>
                </a:tc>
                <a:tc>
                  <a:txBody>
                    <a:bodyPr/>
                    <a:lstStyle/>
                    <a:p>
                      <a:pPr indent="0" lvl="0" marL="0" marR="0" rtl="0" algn="ctr">
                        <a:lnSpc>
                          <a:spcPct val="100000"/>
                        </a:lnSpc>
                        <a:spcBef>
                          <a:spcPts val="0"/>
                        </a:spcBef>
                        <a:spcAft>
                          <a:spcPts val="0"/>
                        </a:spcAft>
                        <a:buClr>
                          <a:srgbClr val="030505"/>
                        </a:buClr>
                        <a:buSzPts val="800"/>
                        <a:buFont typeface="Arial"/>
                        <a:buNone/>
                      </a:pPr>
                      <a:r>
                        <a:rPr b="0" lang="en" sz="800" u="none" cap="none" strike="noStrike">
                          <a:solidFill>
                            <a:srgbClr val="030505"/>
                          </a:solidFill>
                          <a:latin typeface="Open Sans"/>
                          <a:ea typeface="Open Sans"/>
                          <a:cs typeface="Open Sans"/>
                          <a:sym typeface="Open Sans"/>
                        </a:rPr>
                        <a:t>0%</a:t>
                      </a:r>
                      <a:endParaRPr b="0" i="0" sz="800" u="none" cap="none" strike="noStrike">
                        <a:solidFill>
                          <a:srgbClr val="030505"/>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Clr>
                          <a:srgbClr val="030505"/>
                        </a:buClr>
                        <a:buSzPts val="800"/>
                        <a:buFont typeface="Arial"/>
                        <a:buNone/>
                      </a:pPr>
                      <a:r>
                        <a:rPr b="0" i="0" lang="en" sz="800" u="none" cap="none" strike="noStrike">
                          <a:solidFill>
                            <a:srgbClr val="030505"/>
                          </a:solidFill>
                          <a:latin typeface="Open Sans"/>
                          <a:ea typeface="Open Sans"/>
                          <a:cs typeface="Open Sans"/>
                          <a:sym typeface="Open Sans"/>
                        </a:rPr>
                        <a:t>January 14</a:t>
                      </a:r>
                      <a:r>
                        <a:rPr b="0" baseline="30000" i="0" lang="en" sz="800" u="none" cap="none" strike="noStrike">
                          <a:solidFill>
                            <a:srgbClr val="030505"/>
                          </a:solidFill>
                          <a:latin typeface="Open Sans"/>
                          <a:ea typeface="Open Sans"/>
                          <a:cs typeface="Open Sans"/>
                          <a:sym typeface="Open Sans"/>
                        </a:rPr>
                        <a:t>th</a:t>
                      </a:r>
                      <a:r>
                        <a:rPr b="0" i="0" lang="en" sz="800" u="none" cap="none" strike="noStrike">
                          <a:solidFill>
                            <a:srgbClr val="030505"/>
                          </a:solidFill>
                          <a:latin typeface="Open Sans"/>
                          <a:ea typeface="Open Sans"/>
                          <a:cs typeface="Open Sans"/>
                          <a:sym typeface="Open Sans"/>
                        </a:rPr>
                        <a:t>, 2020</a:t>
                      </a:r>
                      <a:endParaRPr/>
                    </a:p>
                  </a:txBody>
                  <a:tcPr marT="45725" marB="45725" marR="45725" marL="45725" anchor="ctr"/>
                </a:tc>
                <a:tc>
                  <a:txBody>
                    <a:bodyPr/>
                    <a:lstStyle/>
                    <a:p>
                      <a:pPr indent="0" lvl="0" marL="0" marR="0" rtl="0" algn="ctr">
                        <a:lnSpc>
                          <a:spcPct val="100000"/>
                        </a:lnSpc>
                        <a:spcBef>
                          <a:spcPts val="0"/>
                        </a:spcBef>
                        <a:spcAft>
                          <a:spcPts val="0"/>
                        </a:spcAft>
                        <a:buClr>
                          <a:srgbClr val="030505"/>
                        </a:buClr>
                        <a:buSzPts val="800"/>
                        <a:buFont typeface="Arial"/>
                        <a:buNone/>
                      </a:pPr>
                      <a:r>
                        <a:rPr b="0" i="0" lang="en" sz="800" u="none" cap="none" strike="noStrike">
                          <a:solidFill>
                            <a:srgbClr val="030505"/>
                          </a:solidFill>
                          <a:latin typeface="Open Sans"/>
                          <a:ea typeface="Open Sans"/>
                          <a:cs typeface="Open Sans"/>
                          <a:sym typeface="Open Sans"/>
                        </a:rPr>
                        <a:t>TBD</a:t>
                      </a:r>
                      <a:endParaRPr/>
                    </a:p>
                  </a:txBody>
                  <a:tcPr marT="45725" marB="45725" marR="45725" marL="45725" anchor="ctr"/>
                </a:tc>
                <a:tc>
                  <a:txBody>
                    <a:bodyPr/>
                    <a:lstStyle/>
                    <a:p>
                      <a:pPr indent="0" lvl="0" marL="0" marR="0" rtl="0" algn="ctr">
                        <a:lnSpc>
                          <a:spcPct val="100000"/>
                        </a:lnSpc>
                        <a:spcBef>
                          <a:spcPts val="0"/>
                        </a:spcBef>
                        <a:spcAft>
                          <a:spcPts val="0"/>
                        </a:spcAft>
                        <a:buClr>
                          <a:srgbClr val="030505"/>
                        </a:buClr>
                        <a:buSzPts val="800"/>
                        <a:buFont typeface="Arial"/>
                        <a:buNone/>
                      </a:pPr>
                      <a:r>
                        <a:rPr b="0" i="0" lang="en" sz="800" u="none" cap="none" strike="noStrike">
                          <a:solidFill>
                            <a:srgbClr val="030505"/>
                          </a:solidFill>
                          <a:latin typeface="Open Sans"/>
                          <a:ea typeface="Open Sans"/>
                          <a:cs typeface="Open Sans"/>
                          <a:sym typeface="Open Sans"/>
                        </a:rPr>
                        <a:t>January 20</a:t>
                      </a:r>
                      <a:r>
                        <a:rPr b="0" baseline="30000" i="0" lang="en" sz="800" u="none" cap="none" strike="noStrike">
                          <a:solidFill>
                            <a:srgbClr val="030505"/>
                          </a:solidFill>
                          <a:latin typeface="Open Sans"/>
                          <a:ea typeface="Open Sans"/>
                          <a:cs typeface="Open Sans"/>
                          <a:sym typeface="Open Sans"/>
                        </a:rPr>
                        <a:t>th</a:t>
                      </a:r>
                      <a:r>
                        <a:rPr b="0" i="0" lang="en" sz="800" u="none" cap="none" strike="noStrike">
                          <a:solidFill>
                            <a:srgbClr val="030505"/>
                          </a:solidFill>
                          <a:latin typeface="Open Sans"/>
                          <a:ea typeface="Open Sans"/>
                          <a:cs typeface="Open Sans"/>
                          <a:sym typeface="Open Sans"/>
                        </a:rPr>
                        <a:t>, 2021</a:t>
                      </a:r>
                      <a:endParaRPr/>
                    </a:p>
                  </a:txBody>
                  <a:tcPr marT="45725" marB="45725" marR="45725" marL="45725" anchor="ctr"/>
                </a:tc>
                <a:tc>
                  <a:txBody>
                    <a:bodyPr/>
                    <a:lstStyle/>
                    <a:p>
                      <a:pPr indent="0" lvl="0" marL="0" marR="0" rtl="0" algn="ctr">
                        <a:lnSpc>
                          <a:spcPct val="100000"/>
                        </a:lnSpc>
                        <a:spcBef>
                          <a:spcPts val="0"/>
                        </a:spcBef>
                        <a:spcAft>
                          <a:spcPts val="0"/>
                        </a:spcAft>
                        <a:buClr>
                          <a:srgbClr val="030505"/>
                        </a:buClr>
                        <a:buSzPts val="800"/>
                        <a:buFont typeface="Arial"/>
                        <a:buNone/>
                      </a:pPr>
                      <a:r>
                        <a:rPr b="0" i="0" lang="en" sz="800" u="none" cap="none" strike="noStrike">
                          <a:solidFill>
                            <a:srgbClr val="030505"/>
                          </a:solidFill>
                          <a:latin typeface="Open Sans"/>
                          <a:ea typeface="Open Sans"/>
                          <a:cs typeface="Open Sans"/>
                          <a:sym typeface="Open Sans"/>
                        </a:rPr>
                        <a:t>TBD</a:t>
                      </a:r>
                      <a:endParaRPr/>
                    </a:p>
                  </a:txBody>
                  <a:tcPr marT="45725" marB="45725" marR="45725" marL="45725" anchor="ctr"/>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a:solidFill>
                          <a:srgbClr val="030505"/>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t/>
                      </a:r>
                      <a:endParaRPr sz="800">
                        <a:solidFill>
                          <a:srgbClr val="030505"/>
                        </a:solidFill>
                        <a:latin typeface="Open Sans"/>
                        <a:ea typeface="Open Sans"/>
                        <a:cs typeface="Open Sans"/>
                        <a:sym typeface="Open Sans"/>
                      </a:endParaRPr>
                    </a:p>
                  </a:txBody>
                  <a:tcPr marT="45725" marB="45725" marR="45725" marL="45725" anchor="ctr"/>
                </a:tc>
              </a:tr>
              <a:tr h="320025">
                <a:tc>
                  <a:txBody>
                    <a:bodyPr/>
                    <a:lstStyle/>
                    <a:p>
                      <a:pPr indent="0" lvl="0" marL="0" marR="0" rtl="0" algn="l">
                        <a:lnSpc>
                          <a:spcPct val="100000"/>
                        </a:lnSpc>
                        <a:spcBef>
                          <a:spcPts val="0"/>
                        </a:spcBef>
                        <a:spcAft>
                          <a:spcPts val="0"/>
                        </a:spcAft>
                        <a:buClr>
                          <a:srgbClr val="030505"/>
                        </a:buClr>
                        <a:buSzPts val="900"/>
                        <a:buFont typeface="Arial"/>
                        <a:buNone/>
                      </a:pPr>
                      <a:r>
                        <a:rPr b="1" lang="en" sz="900" u="none" cap="none" strike="noStrike">
                          <a:solidFill>
                            <a:srgbClr val="030505"/>
                          </a:solidFill>
                          <a:latin typeface="Open Sans"/>
                          <a:ea typeface="Open Sans"/>
                          <a:cs typeface="Open Sans"/>
                          <a:sym typeface="Open Sans"/>
                        </a:rPr>
                        <a:t>Project Closing Processes Complete</a:t>
                      </a:r>
                      <a:endParaRPr b="1" i="0" sz="900" u="none" cap="none" strike="noStrike">
                        <a:solidFill>
                          <a:srgbClr val="030505"/>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Clr>
                          <a:srgbClr val="030505"/>
                        </a:buClr>
                        <a:buSzPts val="800"/>
                        <a:buFont typeface="Arial"/>
                        <a:buNone/>
                      </a:pPr>
                      <a:r>
                        <a:rPr b="0" lang="en" sz="800" u="none" cap="none" strike="noStrike">
                          <a:solidFill>
                            <a:srgbClr val="030505"/>
                          </a:solidFill>
                          <a:latin typeface="Open Sans"/>
                          <a:ea typeface="Open Sans"/>
                          <a:cs typeface="Open Sans"/>
                          <a:sym typeface="Open Sans"/>
                        </a:rPr>
                        <a:t>G</a:t>
                      </a:r>
                      <a:endParaRPr b="0" i="0" sz="800" u="none" cap="none" strike="noStrike">
                        <a:solidFill>
                          <a:srgbClr val="030505"/>
                        </a:solidFill>
                        <a:latin typeface="Open Sans"/>
                        <a:ea typeface="Open Sans"/>
                        <a:cs typeface="Open Sans"/>
                        <a:sym typeface="Open Sans"/>
                      </a:endParaRPr>
                    </a:p>
                  </a:txBody>
                  <a:tcPr marT="45725" marB="45725" marR="45725" marL="45725" anchor="ctr">
                    <a:solidFill>
                      <a:srgbClr val="92D050"/>
                    </a:solidFill>
                  </a:tcPr>
                </a:tc>
                <a:tc>
                  <a:txBody>
                    <a:bodyPr/>
                    <a:lstStyle/>
                    <a:p>
                      <a:pPr indent="0" lvl="0" marL="0" marR="0" rtl="0" algn="ctr">
                        <a:lnSpc>
                          <a:spcPct val="100000"/>
                        </a:lnSpc>
                        <a:spcBef>
                          <a:spcPts val="0"/>
                        </a:spcBef>
                        <a:spcAft>
                          <a:spcPts val="0"/>
                        </a:spcAft>
                        <a:buClr>
                          <a:srgbClr val="030505"/>
                        </a:buClr>
                        <a:buSzPts val="800"/>
                        <a:buFont typeface="Arial"/>
                        <a:buNone/>
                      </a:pPr>
                      <a:r>
                        <a:rPr b="0" lang="en" sz="800" u="none" cap="none" strike="noStrike">
                          <a:solidFill>
                            <a:srgbClr val="030505"/>
                          </a:solidFill>
                          <a:latin typeface="Open Sans"/>
                          <a:ea typeface="Open Sans"/>
                          <a:cs typeface="Open Sans"/>
                          <a:sym typeface="Open Sans"/>
                        </a:rPr>
                        <a:t>0%</a:t>
                      </a:r>
                      <a:endParaRPr b="0" i="0" sz="800" u="none" cap="none" strike="noStrike">
                        <a:solidFill>
                          <a:srgbClr val="030505"/>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Clr>
                          <a:srgbClr val="030505"/>
                        </a:buClr>
                        <a:buSzPts val="800"/>
                        <a:buFont typeface="Arial"/>
                        <a:buNone/>
                      </a:pPr>
                      <a:r>
                        <a:rPr b="0" i="0" lang="en" sz="800" u="none" cap="none" strike="noStrike">
                          <a:solidFill>
                            <a:srgbClr val="030505"/>
                          </a:solidFill>
                          <a:latin typeface="Open Sans"/>
                          <a:ea typeface="Open Sans"/>
                          <a:cs typeface="Open Sans"/>
                          <a:sym typeface="Open Sans"/>
                        </a:rPr>
                        <a:t>January 20</a:t>
                      </a:r>
                      <a:r>
                        <a:rPr b="0" baseline="30000" i="0" lang="en" sz="800" u="none" cap="none" strike="noStrike">
                          <a:solidFill>
                            <a:srgbClr val="030505"/>
                          </a:solidFill>
                          <a:latin typeface="Open Sans"/>
                          <a:ea typeface="Open Sans"/>
                          <a:cs typeface="Open Sans"/>
                          <a:sym typeface="Open Sans"/>
                        </a:rPr>
                        <a:t>th</a:t>
                      </a:r>
                      <a:r>
                        <a:rPr b="0" i="0" lang="en" sz="800" u="none" cap="none" strike="noStrike">
                          <a:solidFill>
                            <a:srgbClr val="030505"/>
                          </a:solidFill>
                          <a:latin typeface="Open Sans"/>
                          <a:ea typeface="Open Sans"/>
                          <a:cs typeface="Open Sans"/>
                          <a:sym typeface="Open Sans"/>
                        </a:rPr>
                        <a:t>, 2020</a:t>
                      </a:r>
                      <a:endParaRPr/>
                    </a:p>
                  </a:txBody>
                  <a:tcPr marT="45725" marB="45725" marR="45725" marL="45725" anchor="ctr"/>
                </a:tc>
                <a:tc>
                  <a:txBody>
                    <a:bodyPr/>
                    <a:lstStyle/>
                    <a:p>
                      <a:pPr indent="0" lvl="0" marL="0" marR="0" rtl="0" algn="ctr">
                        <a:lnSpc>
                          <a:spcPct val="100000"/>
                        </a:lnSpc>
                        <a:spcBef>
                          <a:spcPts val="0"/>
                        </a:spcBef>
                        <a:spcAft>
                          <a:spcPts val="0"/>
                        </a:spcAft>
                        <a:buClr>
                          <a:srgbClr val="030505"/>
                        </a:buClr>
                        <a:buSzPts val="800"/>
                        <a:buFont typeface="Arial"/>
                        <a:buNone/>
                      </a:pPr>
                      <a:r>
                        <a:rPr b="0" i="0" lang="en" sz="800" u="none" cap="none" strike="noStrike">
                          <a:solidFill>
                            <a:srgbClr val="030505"/>
                          </a:solidFill>
                          <a:latin typeface="Open Sans"/>
                          <a:ea typeface="Open Sans"/>
                          <a:cs typeface="Open Sans"/>
                          <a:sym typeface="Open Sans"/>
                        </a:rPr>
                        <a:t>TBD</a:t>
                      </a:r>
                      <a:endParaRPr/>
                    </a:p>
                  </a:txBody>
                  <a:tcPr marT="45725" marB="45725" marR="45725" marL="45725" anchor="ctr"/>
                </a:tc>
                <a:tc>
                  <a:txBody>
                    <a:bodyPr/>
                    <a:lstStyle/>
                    <a:p>
                      <a:pPr indent="0" lvl="0" marL="0" marR="0" rtl="0" algn="ctr">
                        <a:lnSpc>
                          <a:spcPct val="100000"/>
                        </a:lnSpc>
                        <a:spcBef>
                          <a:spcPts val="0"/>
                        </a:spcBef>
                        <a:spcAft>
                          <a:spcPts val="0"/>
                        </a:spcAft>
                        <a:buClr>
                          <a:srgbClr val="030505"/>
                        </a:buClr>
                        <a:buSzPts val="800"/>
                        <a:buFont typeface="Arial"/>
                        <a:buNone/>
                      </a:pPr>
                      <a:r>
                        <a:rPr b="0" i="0" lang="en" sz="800" u="none" cap="none" strike="noStrike">
                          <a:solidFill>
                            <a:srgbClr val="030505"/>
                          </a:solidFill>
                          <a:latin typeface="Open Sans"/>
                          <a:ea typeface="Open Sans"/>
                          <a:cs typeface="Open Sans"/>
                          <a:sym typeface="Open Sans"/>
                        </a:rPr>
                        <a:t>January 22</a:t>
                      </a:r>
                      <a:r>
                        <a:rPr b="0" baseline="30000" i="0" lang="en" sz="800" u="none" cap="none" strike="noStrike">
                          <a:solidFill>
                            <a:srgbClr val="030505"/>
                          </a:solidFill>
                          <a:latin typeface="Open Sans"/>
                          <a:ea typeface="Open Sans"/>
                          <a:cs typeface="Open Sans"/>
                          <a:sym typeface="Open Sans"/>
                        </a:rPr>
                        <a:t>nd</a:t>
                      </a:r>
                      <a:r>
                        <a:rPr b="0" i="0" lang="en" sz="800" u="none" cap="none" strike="noStrike">
                          <a:solidFill>
                            <a:srgbClr val="030505"/>
                          </a:solidFill>
                          <a:latin typeface="Open Sans"/>
                          <a:ea typeface="Open Sans"/>
                          <a:cs typeface="Open Sans"/>
                          <a:sym typeface="Open Sans"/>
                        </a:rPr>
                        <a:t>, 2021</a:t>
                      </a:r>
                      <a:endParaRPr/>
                    </a:p>
                  </a:txBody>
                  <a:tcPr marT="45725" marB="45725" marR="45725" marL="45725" anchor="ctr"/>
                </a:tc>
                <a:tc>
                  <a:txBody>
                    <a:bodyPr/>
                    <a:lstStyle/>
                    <a:p>
                      <a:pPr indent="0" lvl="0" marL="0" marR="0" rtl="0" algn="ctr">
                        <a:lnSpc>
                          <a:spcPct val="100000"/>
                        </a:lnSpc>
                        <a:spcBef>
                          <a:spcPts val="0"/>
                        </a:spcBef>
                        <a:spcAft>
                          <a:spcPts val="0"/>
                        </a:spcAft>
                        <a:buClr>
                          <a:srgbClr val="030505"/>
                        </a:buClr>
                        <a:buSzPts val="800"/>
                        <a:buFont typeface="Arial"/>
                        <a:buNone/>
                      </a:pPr>
                      <a:r>
                        <a:rPr b="0" i="0" lang="en" sz="800" u="none" cap="none" strike="noStrike">
                          <a:solidFill>
                            <a:srgbClr val="030505"/>
                          </a:solidFill>
                          <a:latin typeface="Open Sans"/>
                          <a:ea typeface="Open Sans"/>
                          <a:cs typeface="Open Sans"/>
                          <a:sym typeface="Open Sans"/>
                        </a:rPr>
                        <a:t>TBD</a:t>
                      </a:r>
                      <a:endParaRPr/>
                    </a:p>
                  </a:txBody>
                  <a:tcPr marT="45725" marB="45725" marR="45725" marL="45725" anchor="ctr"/>
                </a:tc>
                <a:tc>
                  <a:txBody>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30505"/>
                        </a:solidFill>
                        <a:latin typeface="Open Sans"/>
                        <a:ea typeface="Open Sans"/>
                        <a:cs typeface="Open Sans"/>
                        <a:sym typeface="Open Sans"/>
                      </a:endParaRPr>
                    </a:p>
                  </a:txBody>
                  <a:tcPr marT="45725" marB="45725" marR="45725" marL="45725" anchor="ctr"/>
                </a:tc>
              </a:tr>
            </a:tbl>
          </a:graphicData>
        </a:graphic>
      </p:graphicFrame>
      <p:sp>
        <p:nvSpPr>
          <p:cNvPr id="127" name="Google Shape;127;p26"/>
          <p:cNvSpPr txBox="1"/>
          <p:nvPr>
            <p:ph type="title"/>
          </p:nvPr>
        </p:nvSpPr>
        <p:spPr>
          <a:xfrm>
            <a:off x="304800" y="95693"/>
            <a:ext cx="8229600" cy="643277"/>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sz="3000">
                <a:solidFill>
                  <a:schemeClr val="dk1"/>
                </a:solidFill>
                <a:latin typeface="Roboto Slab"/>
                <a:ea typeface="Roboto Slab"/>
                <a:cs typeface="Roboto Slab"/>
                <a:sym typeface="Roboto Slab"/>
              </a:rPr>
              <a:t>Major Milestones - Tracking</a:t>
            </a:r>
            <a:endParaRPr/>
          </a:p>
        </p:txBody>
      </p:sp>
      <p:sp>
        <p:nvSpPr>
          <p:cNvPr id="128" name="Google Shape;128;p26"/>
          <p:cNvSpPr/>
          <p:nvPr/>
        </p:nvSpPr>
        <p:spPr>
          <a:xfrm>
            <a:off x="4454820" y="2417862"/>
            <a:ext cx="23436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 </a:t>
            </a:r>
            <a:endParaRPr/>
          </a:p>
        </p:txBody>
      </p:sp>
      <p:sp>
        <p:nvSpPr>
          <p:cNvPr id="129" name="Google Shape;129;p26"/>
          <p:cNvSpPr/>
          <p:nvPr/>
        </p:nvSpPr>
        <p:spPr>
          <a:xfrm>
            <a:off x="4454820" y="2417862"/>
            <a:ext cx="23436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cxnSp>
        <p:nvCxnSpPr>
          <p:cNvPr id="134" name="Google Shape;134;p27"/>
          <p:cNvCxnSpPr/>
          <p:nvPr/>
        </p:nvCxnSpPr>
        <p:spPr>
          <a:xfrm>
            <a:off x="8055899" y="1619251"/>
            <a:ext cx="0" cy="236054"/>
          </a:xfrm>
          <a:prstGeom prst="straightConnector1">
            <a:avLst/>
          </a:prstGeom>
          <a:solidFill>
            <a:schemeClr val="accent1"/>
          </a:solidFill>
          <a:ln cap="flat" cmpd="sng" w="9525">
            <a:solidFill>
              <a:srgbClr val="FEBA0A">
                <a:alpha val="49411"/>
              </a:srgbClr>
            </a:solidFill>
            <a:prstDash val="solid"/>
            <a:round/>
            <a:headEnd len="sm" w="sm" type="none"/>
            <a:tailEnd len="sm" w="sm" type="none"/>
          </a:ln>
        </p:spPr>
      </p:cxnSp>
      <p:sp>
        <p:nvSpPr>
          <p:cNvPr id="135" name="Google Shape;135;p27"/>
          <p:cNvSpPr txBox="1"/>
          <p:nvPr/>
        </p:nvSpPr>
        <p:spPr>
          <a:xfrm>
            <a:off x="238125" y="1330145"/>
            <a:ext cx="419175" cy="207749"/>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None/>
            </a:pPr>
            <a:r>
              <a:rPr b="1" i="0" lang="en" sz="1350" u="none" cap="none" strike="noStrike">
                <a:solidFill>
                  <a:schemeClr val="accent2"/>
                </a:solidFill>
                <a:latin typeface="Arial"/>
                <a:ea typeface="Arial"/>
                <a:cs typeface="Arial"/>
                <a:sym typeface="Arial"/>
              </a:rPr>
              <a:t>2020</a:t>
            </a:r>
            <a:endParaRPr b="0" i="0" sz="1050" u="none" cap="none" strike="noStrike">
              <a:solidFill>
                <a:srgbClr val="000000"/>
              </a:solidFill>
              <a:latin typeface="Arial"/>
              <a:ea typeface="Arial"/>
              <a:cs typeface="Arial"/>
              <a:sym typeface="Arial"/>
            </a:endParaRPr>
          </a:p>
        </p:txBody>
      </p:sp>
      <p:sp>
        <p:nvSpPr>
          <p:cNvPr id="136" name="Google Shape;136;p27"/>
          <p:cNvSpPr txBox="1"/>
          <p:nvPr/>
        </p:nvSpPr>
        <p:spPr>
          <a:xfrm>
            <a:off x="8524501" y="1330145"/>
            <a:ext cx="419175" cy="207749"/>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None/>
            </a:pPr>
            <a:r>
              <a:rPr b="1" i="0" lang="en" sz="1350" u="none" cap="none" strike="noStrike">
                <a:solidFill>
                  <a:schemeClr val="accent2"/>
                </a:solidFill>
                <a:latin typeface="Arial"/>
                <a:ea typeface="Arial"/>
                <a:cs typeface="Arial"/>
                <a:sym typeface="Arial"/>
              </a:rPr>
              <a:t>2021</a:t>
            </a:r>
            <a:endParaRPr b="0" i="0" sz="1050" u="none" cap="none" strike="noStrike">
              <a:solidFill>
                <a:srgbClr val="000000"/>
              </a:solidFill>
              <a:latin typeface="Arial"/>
              <a:ea typeface="Arial"/>
              <a:cs typeface="Arial"/>
              <a:sym typeface="Arial"/>
            </a:endParaRPr>
          </a:p>
        </p:txBody>
      </p:sp>
      <p:sp>
        <p:nvSpPr>
          <p:cNvPr id="137" name="Google Shape;137;p27"/>
          <p:cNvSpPr/>
          <p:nvPr/>
        </p:nvSpPr>
        <p:spPr>
          <a:xfrm>
            <a:off x="733806" y="1285875"/>
            <a:ext cx="7677150" cy="285750"/>
          </a:xfrm>
          <a:prstGeom prst="rect">
            <a:avLst/>
          </a:prstGeom>
          <a:gradFill>
            <a:gsLst>
              <a:gs pos="0">
                <a:srgbClr val="44546A"/>
              </a:gs>
              <a:gs pos="100000">
                <a:srgbClr val="44546A"/>
              </a:gs>
            </a:gsLst>
            <a:lin ang="5400000" scaled="0"/>
          </a:gradFill>
          <a:ln>
            <a:noFill/>
          </a:ln>
          <a:effectLst>
            <a:reflection blurRad="0" dir="5400000" dist="50800" endA="300" endPos="55500" fadeDir="5400000" kx="0" rotWithShape="0" algn="bl" stA="50000" stPos="0" sy="-100000" ky="0"/>
          </a:effectLst>
        </p:spPr>
        <p:txBody>
          <a:bodyPr anchorCtr="0" anchor="t" bIns="34275" lIns="54000" spcFirstLastPara="1" rIns="54000" wrap="square" tIns="34275">
            <a:noAutofit/>
          </a:bodyPr>
          <a:lstStyle/>
          <a:p>
            <a:pPr indent="0" lvl="0" marL="0" marR="0" rtl="0" algn="l">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p:txBody>
      </p:sp>
      <p:sp>
        <p:nvSpPr>
          <p:cNvPr id="138" name="Google Shape;138;p27"/>
          <p:cNvSpPr/>
          <p:nvPr/>
        </p:nvSpPr>
        <p:spPr>
          <a:xfrm>
            <a:off x="733800" y="1297301"/>
            <a:ext cx="5619600" cy="32700"/>
          </a:xfrm>
          <a:prstGeom prst="rect">
            <a:avLst/>
          </a:prstGeom>
          <a:solidFill>
            <a:srgbClr val="FF0000">
              <a:alpha val="74509"/>
            </a:srgbClr>
          </a:solidFill>
          <a:ln>
            <a:noFill/>
          </a:ln>
        </p:spPr>
        <p:txBody>
          <a:bodyPr anchorCtr="0" anchor="t" bIns="34275" lIns="54000" spcFirstLastPara="1" rIns="54000" wrap="square" tIns="34275">
            <a:noAutofit/>
          </a:bodyPr>
          <a:lstStyle/>
          <a:p>
            <a:pPr indent="0" lvl="0" marL="0" marR="0" rtl="0" algn="l">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p:txBody>
      </p:sp>
      <p:sp>
        <p:nvSpPr>
          <p:cNvPr id="139" name="Google Shape;139;p27"/>
          <p:cNvSpPr/>
          <p:nvPr/>
        </p:nvSpPr>
        <p:spPr>
          <a:xfrm flipH="1" rot="10800000">
            <a:off x="6330435" y="1203345"/>
            <a:ext cx="85800" cy="95100"/>
          </a:xfrm>
          <a:prstGeom prst="triangle">
            <a:avLst>
              <a:gd fmla="val 50000" name="adj"/>
            </a:avLst>
          </a:prstGeom>
          <a:solidFill>
            <a:srgbClr val="FF0000"/>
          </a:solidFill>
          <a:ln>
            <a:noFill/>
          </a:ln>
          <a:effectLst>
            <a:outerShdw>
              <a:srgbClr val="000000">
                <a:alpha val="49411"/>
              </a:srgbClr>
            </a:outerShdw>
          </a:effectLst>
        </p:spPr>
        <p:txBody>
          <a:bodyPr anchorCtr="0" anchor="t" bIns="34275" lIns="54000" spcFirstLastPara="1" rIns="54000" wrap="square" tIns="34275">
            <a:noAutofit/>
          </a:bodyPr>
          <a:lstStyle/>
          <a:p>
            <a:pPr indent="0" lvl="0" marL="0" marR="0" rtl="0" algn="l">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p:txBody>
      </p:sp>
      <p:sp>
        <p:nvSpPr>
          <p:cNvPr id="140" name="Google Shape;140;p27"/>
          <p:cNvSpPr txBox="1"/>
          <p:nvPr/>
        </p:nvSpPr>
        <p:spPr>
          <a:xfrm>
            <a:off x="6183534" y="1042334"/>
            <a:ext cx="379500" cy="138600"/>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None/>
            </a:pPr>
            <a:r>
              <a:rPr b="0" i="0" lang="en" sz="900" u="none" cap="none" strike="noStrike">
                <a:solidFill>
                  <a:schemeClr val="dk1"/>
                </a:solidFill>
                <a:latin typeface="Arial"/>
                <a:ea typeface="Arial"/>
                <a:cs typeface="Arial"/>
                <a:sym typeface="Arial"/>
              </a:rPr>
              <a:t>Today</a:t>
            </a:r>
            <a:endParaRPr b="0" i="0" sz="1050" u="none" cap="none" strike="noStrike">
              <a:solidFill>
                <a:srgbClr val="000000"/>
              </a:solidFill>
              <a:latin typeface="Arial"/>
              <a:ea typeface="Arial"/>
              <a:cs typeface="Arial"/>
              <a:sym typeface="Arial"/>
            </a:endParaRPr>
          </a:p>
        </p:txBody>
      </p:sp>
      <p:sp>
        <p:nvSpPr>
          <p:cNvPr id="141" name="Google Shape;141;p27"/>
          <p:cNvSpPr txBox="1"/>
          <p:nvPr/>
        </p:nvSpPr>
        <p:spPr>
          <a:xfrm>
            <a:off x="781431" y="1358980"/>
            <a:ext cx="280125" cy="13954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 sz="900" u="none" cap="none" strike="noStrike">
                <a:solidFill>
                  <a:schemeClr val="lt1"/>
                </a:solidFill>
                <a:latin typeface="Calibri"/>
                <a:ea typeface="Calibri"/>
                <a:cs typeface="Calibri"/>
                <a:sym typeface="Calibri"/>
              </a:rPr>
              <a:t>06/19</a:t>
            </a:r>
            <a:endParaRPr b="0" i="0" sz="1050" u="none" cap="none" strike="noStrike">
              <a:solidFill>
                <a:srgbClr val="000000"/>
              </a:solidFill>
              <a:latin typeface="Arial"/>
              <a:ea typeface="Arial"/>
              <a:cs typeface="Arial"/>
              <a:sym typeface="Arial"/>
            </a:endParaRPr>
          </a:p>
        </p:txBody>
      </p:sp>
      <p:cxnSp>
        <p:nvCxnSpPr>
          <p:cNvPr id="142" name="Google Shape;142;p27"/>
          <p:cNvCxnSpPr/>
          <p:nvPr/>
        </p:nvCxnSpPr>
        <p:spPr>
          <a:xfrm>
            <a:off x="1501445" y="1352550"/>
            <a:ext cx="0" cy="152400"/>
          </a:xfrm>
          <a:prstGeom prst="straightConnector1">
            <a:avLst/>
          </a:prstGeom>
          <a:solidFill>
            <a:schemeClr val="accent1"/>
          </a:solidFill>
          <a:ln cap="flat" cmpd="sng" w="12700">
            <a:solidFill>
              <a:schemeClr val="lt1">
                <a:alpha val="29411"/>
              </a:schemeClr>
            </a:solidFill>
            <a:prstDash val="solid"/>
            <a:round/>
            <a:headEnd len="sm" w="sm" type="none"/>
            <a:tailEnd len="sm" w="sm" type="none"/>
          </a:ln>
        </p:spPr>
      </p:cxnSp>
      <p:sp>
        <p:nvSpPr>
          <p:cNvPr id="143" name="Google Shape;143;p27"/>
          <p:cNvSpPr txBox="1"/>
          <p:nvPr/>
        </p:nvSpPr>
        <p:spPr>
          <a:xfrm>
            <a:off x="1549070" y="1358980"/>
            <a:ext cx="280125" cy="13954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 sz="900" u="none" cap="none" strike="noStrike">
                <a:solidFill>
                  <a:schemeClr val="lt1"/>
                </a:solidFill>
                <a:latin typeface="Calibri"/>
                <a:ea typeface="Calibri"/>
                <a:cs typeface="Calibri"/>
                <a:sym typeface="Calibri"/>
              </a:rPr>
              <a:t>07/10</a:t>
            </a:r>
            <a:endParaRPr b="0" i="0" sz="1050" u="none" cap="none" strike="noStrike">
              <a:solidFill>
                <a:srgbClr val="000000"/>
              </a:solidFill>
              <a:latin typeface="Arial"/>
              <a:ea typeface="Arial"/>
              <a:cs typeface="Arial"/>
              <a:sym typeface="Arial"/>
            </a:endParaRPr>
          </a:p>
        </p:txBody>
      </p:sp>
      <p:cxnSp>
        <p:nvCxnSpPr>
          <p:cNvPr id="144" name="Google Shape;144;p27"/>
          <p:cNvCxnSpPr/>
          <p:nvPr/>
        </p:nvCxnSpPr>
        <p:spPr>
          <a:xfrm>
            <a:off x="2269083" y="1352550"/>
            <a:ext cx="0" cy="152400"/>
          </a:xfrm>
          <a:prstGeom prst="straightConnector1">
            <a:avLst/>
          </a:prstGeom>
          <a:solidFill>
            <a:schemeClr val="accent1"/>
          </a:solidFill>
          <a:ln cap="flat" cmpd="sng" w="12700">
            <a:solidFill>
              <a:schemeClr val="lt1">
                <a:alpha val="29411"/>
              </a:schemeClr>
            </a:solidFill>
            <a:prstDash val="solid"/>
            <a:round/>
            <a:headEnd len="sm" w="sm" type="none"/>
            <a:tailEnd len="sm" w="sm" type="none"/>
          </a:ln>
        </p:spPr>
      </p:cxnSp>
      <p:sp>
        <p:nvSpPr>
          <p:cNvPr id="145" name="Google Shape;145;p27"/>
          <p:cNvSpPr txBox="1"/>
          <p:nvPr/>
        </p:nvSpPr>
        <p:spPr>
          <a:xfrm>
            <a:off x="2316709" y="1358980"/>
            <a:ext cx="280125" cy="13954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 sz="900" u="none" cap="none" strike="noStrike">
                <a:solidFill>
                  <a:schemeClr val="lt1"/>
                </a:solidFill>
                <a:latin typeface="Calibri"/>
                <a:ea typeface="Calibri"/>
                <a:cs typeface="Calibri"/>
                <a:sym typeface="Calibri"/>
              </a:rPr>
              <a:t>07/31</a:t>
            </a:r>
            <a:endParaRPr b="0" i="0" sz="1050" u="none" cap="none" strike="noStrike">
              <a:solidFill>
                <a:srgbClr val="000000"/>
              </a:solidFill>
              <a:latin typeface="Arial"/>
              <a:ea typeface="Arial"/>
              <a:cs typeface="Arial"/>
              <a:sym typeface="Arial"/>
            </a:endParaRPr>
          </a:p>
        </p:txBody>
      </p:sp>
      <p:cxnSp>
        <p:nvCxnSpPr>
          <p:cNvPr id="146" name="Google Shape;146;p27"/>
          <p:cNvCxnSpPr/>
          <p:nvPr/>
        </p:nvCxnSpPr>
        <p:spPr>
          <a:xfrm>
            <a:off x="3036722" y="1352550"/>
            <a:ext cx="0" cy="152400"/>
          </a:xfrm>
          <a:prstGeom prst="straightConnector1">
            <a:avLst/>
          </a:prstGeom>
          <a:solidFill>
            <a:schemeClr val="accent1"/>
          </a:solidFill>
          <a:ln cap="flat" cmpd="sng" w="12700">
            <a:solidFill>
              <a:schemeClr val="lt1">
                <a:alpha val="29411"/>
              </a:schemeClr>
            </a:solidFill>
            <a:prstDash val="solid"/>
            <a:round/>
            <a:headEnd len="sm" w="sm" type="none"/>
            <a:tailEnd len="sm" w="sm" type="none"/>
          </a:ln>
        </p:spPr>
      </p:cxnSp>
      <p:sp>
        <p:nvSpPr>
          <p:cNvPr id="147" name="Google Shape;147;p27"/>
          <p:cNvSpPr txBox="1"/>
          <p:nvPr/>
        </p:nvSpPr>
        <p:spPr>
          <a:xfrm>
            <a:off x="3084347" y="1358980"/>
            <a:ext cx="280125" cy="13954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 sz="900" u="none" cap="none" strike="noStrike">
                <a:solidFill>
                  <a:schemeClr val="lt1"/>
                </a:solidFill>
                <a:latin typeface="Calibri"/>
                <a:ea typeface="Calibri"/>
                <a:cs typeface="Calibri"/>
                <a:sym typeface="Calibri"/>
              </a:rPr>
              <a:t>08/21</a:t>
            </a:r>
            <a:endParaRPr b="0" i="0" sz="1050" u="none" cap="none" strike="noStrike">
              <a:solidFill>
                <a:srgbClr val="000000"/>
              </a:solidFill>
              <a:latin typeface="Arial"/>
              <a:ea typeface="Arial"/>
              <a:cs typeface="Arial"/>
              <a:sym typeface="Arial"/>
            </a:endParaRPr>
          </a:p>
        </p:txBody>
      </p:sp>
      <p:cxnSp>
        <p:nvCxnSpPr>
          <p:cNvPr id="148" name="Google Shape;148;p27"/>
          <p:cNvCxnSpPr/>
          <p:nvPr/>
        </p:nvCxnSpPr>
        <p:spPr>
          <a:xfrm>
            <a:off x="3804361" y="1352550"/>
            <a:ext cx="0" cy="152400"/>
          </a:xfrm>
          <a:prstGeom prst="straightConnector1">
            <a:avLst/>
          </a:prstGeom>
          <a:solidFill>
            <a:schemeClr val="accent1"/>
          </a:solidFill>
          <a:ln cap="flat" cmpd="sng" w="12700">
            <a:solidFill>
              <a:schemeClr val="lt1">
                <a:alpha val="29411"/>
              </a:schemeClr>
            </a:solidFill>
            <a:prstDash val="solid"/>
            <a:round/>
            <a:headEnd len="sm" w="sm" type="none"/>
            <a:tailEnd len="sm" w="sm" type="none"/>
          </a:ln>
        </p:spPr>
      </p:cxnSp>
      <p:sp>
        <p:nvSpPr>
          <p:cNvPr id="149" name="Google Shape;149;p27"/>
          <p:cNvSpPr txBox="1"/>
          <p:nvPr/>
        </p:nvSpPr>
        <p:spPr>
          <a:xfrm>
            <a:off x="3851987" y="1358980"/>
            <a:ext cx="280125" cy="13954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 sz="900" u="none" cap="none" strike="noStrike">
                <a:solidFill>
                  <a:schemeClr val="lt1"/>
                </a:solidFill>
                <a:latin typeface="Calibri"/>
                <a:ea typeface="Calibri"/>
                <a:cs typeface="Calibri"/>
                <a:sym typeface="Calibri"/>
              </a:rPr>
              <a:t>09/11</a:t>
            </a:r>
            <a:endParaRPr b="0" i="0" sz="1050" u="none" cap="none" strike="noStrike">
              <a:solidFill>
                <a:srgbClr val="000000"/>
              </a:solidFill>
              <a:latin typeface="Arial"/>
              <a:ea typeface="Arial"/>
              <a:cs typeface="Arial"/>
              <a:sym typeface="Arial"/>
            </a:endParaRPr>
          </a:p>
        </p:txBody>
      </p:sp>
      <p:cxnSp>
        <p:nvCxnSpPr>
          <p:cNvPr id="150" name="Google Shape;150;p27"/>
          <p:cNvCxnSpPr/>
          <p:nvPr/>
        </p:nvCxnSpPr>
        <p:spPr>
          <a:xfrm>
            <a:off x="4572000" y="1352550"/>
            <a:ext cx="0" cy="152400"/>
          </a:xfrm>
          <a:prstGeom prst="straightConnector1">
            <a:avLst/>
          </a:prstGeom>
          <a:solidFill>
            <a:schemeClr val="accent1"/>
          </a:solidFill>
          <a:ln cap="flat" cmpd="sng" w="12700">
            <a:solidFill>
              <a:schemeClr val="lt1">
                <a:alpha val="29411"/>
              </a:schemeClr>
            </a:solidFill>
            <a:prstDash val="solid"/>
            <a:round/>
            <a:headEnd len="sm" w="sm" type="none"/>
            <a:tailEnd len="sm" w="sm" type="none"/>
          </a:ln>
        </p:spPr>
      </p:cxnSp>
      <p:sp>
        <p:nvSpPr>
          <p:cNvPr id="151" name="Google Shape;151;p27"/>
          <p:cNvSpPr txBox="1"/>
          <p:nvPr/>
        </p:nvSpPr>
        <p:spPr>
          <a:xfrm>
            <a:off x="4619625" y="1358980"/>
            <a:ext cx="280125" cy="13954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 sz="900" u="none" cap="none" strike="noStrike">
                <a:solidFill>
                  <a:schemeClr val="lt1"/>
                </a:solidFill>
                <a:latin typeface="Calibri"/>
                <a:ea typeface="Calibri"/>
                <a:cs typeface="Calibri"/>
                <a:sym typeface="Calibri"/>
              </a:rPr>
              <a:t>10/02</a:t>
            </a:r>
            <a:endParaRPr b="0" i="0" sz="1050" u="none" cap="none" strike="noStrike">
              <a:solidFill>
                <a:srgbClr val="000000"/>
              </a:solidFill>
              <a:latin typeface="Arial"/>
              <a:ea typeface="Arial"/>
              <a:cs typeface="Arial"/>
              <a:sym typeface="Arial"/>
            </a:endParaRPr>
          </a:p>
        </p:txBody>
      </p:sp>
      <p:cxnSp>
        <p:nvCxnSpPr>
          <p:cNvPr id="152" name="Google Shape;152;p27"/>
          <p:cNvCxnSpPr/>
          <p:nvPr/>
        </p:nvCxnSpPr>
        <p:spPr>
          <a:xfrm>
            <a:off x="5339639" y="1352550"/>
            <a:ext cx="0" cy="152400"/>
          </a:xfrm>
          <a:prstGeom prst="straightConnector1">
            <a:avLst/>
          </a:prstGeom>
          <a:solidFill>
            <a:schemeClr val="accent1"/>
          </a:solidFill>
          <a:ln cap="flat" cmpd="sng" w="12700">
            <a:solidFill>
              <a:schemeClr val="lt1">
                <a:alpha val="29411"/>
              </a:schemeClr>
            </a:solidFill>
            <a:prstDash val="solid"/>
            <a:round/>
            <a:headEnd len="sm" w="sm" type="none"/>
            <a:tailEnd len="sm" w="sm" type="none"/>
          </a:ln>
        </p:spPr>
      </p:cxnSp>
      <p:sp>
        <p:nvSpPr>
          <p:cNvPr id="153" name="Google Shape;153;p27"/>
          <p:cNvSpPr txBox="1"/>
          <p:nvPr/>
        </p:nvSpPr>
        <p:spPr>
          <a:xfrm>
            <a:off x="5387264" y="1358980"/>
            <a:ext cx="280125" cy="13954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 sz="900" u="none" cap="none" strike="noStrike">
                <a:solidFill>
                  <a:schemeClr val="lt1"/>
                </a:solidFill>
                <a:latin typeface="Calibri"/>
                <a:ea typeface="Calibri"/>
                <a:cs typeface="Calibri"/>
                <a:sym typeface="Calibri"/>
              </a:rPr>
              <a:t>10/23</a:t>
            </a:r>
            <a:endParaRPr b="0" i="0" sz="1050" u="none" cap="none" strike="noStrike">
              <a:solidFill>
                <a:srgbClr val="000000"/>
              </a:solidFill>
              <a:latin typeface="Arial"/>
              <a:ea typeface="Arial"/>
              <a:cs typeface="Arial"/>
              <a:sym typeface="Arial"/>
            </a:endParaRPr>
          </a:p>
        </p:txBody>
      </p:sp>
      <p:cxnSp>
        <p:nvCxnSpPr>
          <p:cNvPr id="154" name="Google Shape;154;p27"/>
          <p:cNvCxnSpPr/>
          <p:nvPr/>
        </p:nvCxnSpPr>
        <p:spPr>
          <a:xfrm>
            <a:off x="6107277" y="1352550"/>
            <a:ext cx="0" cy="152400"/>
          </a:xfrm>
          <a:prstGeom prst="straightConnector1">
            <a:avLst/>
          </a:prstGeom>
          <a:solidFill>
            <a:schemeClr val="accent1"/>
          </a:solidFill>
          <a:ln cap="flat" cmpd="sng" w="12700">
            <a:solidFill>
              <a:schemeClr val="lt1">
                <a:alpha val="29411"/>
              </a:schemeClr>
            </a:solidFill>
            <a:prstDash val="solid"/>
            <a:round/>
            <a:headEnd len="sm" w="sm" type="none"/>
            <a:tailEnd len="sm" w="sm" type="none"/>
          </a:ln>
        </p:spPr>
      </p:cxnSp>
      <p:sp>
        <p:nvSpPr>
          <p:cNvPr id="155" name="Google Shape;155;p27"/>
          <p:cNvSpPr txBox="1"/>
          <p:nvPr/>
        </p:nvSpPr>
        <p:spPr>
          <a:xfrm>
            <a:off x="6154903" y="1358980"/>
            <a:ext cx="280125" cy="13954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 sz="900" u="none" cap="none" strike="noStrike">
                <a:solidFill>
                  <a:schemeClr val="lt1"/>
                </a:solidFill>
                <a:latin typeface="Calibri"/>
                <a:ea typeface="Calibri"/>
                <a:cs typeface="Calibri"/>
                <a:sym typeface="Calibri"/>
              </a:rPr>
              <a:t>11/13</a:t>
            </a:r>
            <a:endParaRPr b="0" i="0" sz="1050" u="none" cap="none" strike="noStrike">
              <a:solidFill>
                <a:srgbClr val="000000"/>
              </a:solidFill>
              <a:latin typeface="Arial"/>
              <a:ea typeface="Arial"/>
              <a:cs typeface="Arial"/>
              <a:sym typeface="Arial"/>
            </a:endParaRPr>
          </a:p>
        </p:txBody>
      </p:sp>
      <p:cxnSp>
        <p:nvCxnSpPr>
          <p:cNvPr id="156" name="Google Shape;156;p27"/>
          <p:cNvCxnSpPr/>
          <p:nvPr/>
        </p:nvCxnSpPr>
        <p:spPr>
          <a:xfrm>
            <a:off x="6874916" y="1352550"/>
            <a:ext cx="0" cy="152400"/>
          </a:xfrm>
          <a:prstGeom prst="straightConnector1">
            <a:avLst/>
          </a:prstGeom>
          <a:solidFill>
            <a:schemeClr val="accent1"/>
          </a:solidFill>
          <a:ln cap="flat" cmpd="sng" w="12700">
            <a:solidFill>
              <a:schemeClr val="lt1">
                <a:alpha val="29411"/>
              </a:schemeClr>
            </a:solidFill>
            <a:prstDash val="solid"/>
            <a:round/>
            <a:headEnd len="sm" w="sm" type="none"/>
            <a:tailEnd len="sm" w="sm" type="none"/>
          </a:ln>
        </p:spPr>
      </p:cxnSp>
      <p:sp>
        <p:nvSpPr>
          <p:cNvPr id="157" name="Google Shape;157;p27"/>
          <p:cNvSpPr txBox="1"/>
          <p:nvPr/>
        </p:nvSpPr>
        <p:spPr>
          <a:xfrm>
            <a:off x="6922542" y="1358980"/>
            <a:ext cx="280125" cy="13954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 sz="900" u="none" cap="none" strike="noStrike">
                <a:solidFill>
                  <a:schemeClr val="lt1"/>
                </a:solidFill>
                <a:latin typeface="Calibri"/>
                <a:ea typeface="Calibri"/>
                <a:cs typeface="Calibri"/>
                <a:sym typeface="Calibri"/>
              </a:rPr>
              <a:t>01/04</a:t>
            </a:r>
            <a:endParaRPr b="0" i="0" sz="1050" u="none" cap="none" strike="noStrike">
              <a:solidFill>
                <a:srgbClr val="000000"/>
              </a:solidFill>
              <a:latin typeface="Arial"/>
              <a:ea typeface="Arial"/>
              <a:cs typeface="Arial"/>
              <a:sym typeface="Arial"/>
            </a:endParaRPr>
          </a:p>
        </p:txBody>
      </p:sp>
      <p:cxnSp>
        <p:nvCxnSpPr>
          <p:cNvPr id="158" name="Google Shape;158;p27"/>
          <p:cNvCxnSpPr/>
          <p:nvPr/>
        </p:nvCxnSpPr>
        <p:spPr>
          <a:xfrm>
            <a:off x="7642555" y="1352550"/>
            <a:ext cx="0" cy="152400"/>
          </a:xfrm>
          <a:prstGeom prst="straightConnector1">
            <a:avLst/>
          </a:prstGeom>
          <a:solidFill>
            <a:schemeClr val="accent1"/>
          </a:solidFill>
          <a:ln cap="flat" cmpd="sng" w="12700">
            <a:solidFill>
              <a:schemeClr val="lt1">
                <a:alpha val="29411"/>
              </a:schemeClr>
            </a:solidFill>
            <a:prstDash val="solid"/>
            <a:round/>
            <a:headEnd len="sm" w="sm" type="none"/>
            <a:tailEnd len="sm" w="sm" type="none"/>
          </a:ln>
        </p:spPr>
      </p:cxnSp>
      <p:sp>
        <p:nvSpPr>
          <p:cNvPr id="159" name="Google Shape;159;p27"/>
          <p:cNvSpPr txBox="1"/>
          <p:nvPr/>
        </p:nvSpPr>
        <p:spPr>
          <a:xfrm>
            <a:off x="7690181" y="1358980"/>
            <a:ext cx="280125" cy="13954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 sz="900" u="none" cap="none" strike="noStrike">
                <a:solidFill>
                  <a:schemeClr val="lt1"/>
                </a:solidFill>
                <a:latin typeface="Calibri"/>
                <a:ea typeface="Calibri"/>
                <a:cs typeface="Calibri"/>
                <a:sym typeface="Calibri"/>
              </a:rPr>
              <a:t>01/22</a:t>
            </a:r>
            <a:endParaRPr b="0" i="0" sz="1050" u="none" cap="none" strike="noStrike">
              <a:solidFill>
                <a:srgbClr val="000000"/>
              </a:solidFill>
              <a:latin typeface="Arial"/>
              <a:ea typeface="Arial"/>
              <a:cs typeface="Arial"/>
              <a:sym typeface="Arial"/>
            </a:endParaRPr>
          </a:p>
        </p:txBody>
      </p:sp>
      <p:sp>
        <p:nvSpPr>
          <p:cNvPr id="160" name="Google Shape;160;p27"/>
          <p:cNvSpPr txBox="1"/>
          <p:nvPr/>
        </p:nvSpPr>
        <p:spPr>
          <a:xfrm>
            <a:off x="2173351" y="1010902"/>
            <a:ext cx="257175" cy="115416"/>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None/>
            </a:pPr>
            <a:r>
              <a:rPr b="0" i="0" lang="en" sz="750" u="none" cap="none" strike="noStrike">
                <a:solidFill>
                  <a:schemeClr val="dk2"/>
                </a:solidFill>
                <a:latin typeface="Arial"/>
                <a:ea typeface="Arial"/>
                <a:cs typeface="Arial"/>
                <a:sym typeface="Arial"/>
              </a:rPr>
              <a:t>Jul 30</a:t>
            </a:r>
            <a:endParaRPr b="0" i="0" sz="1050" u="none" cap="none" strike="noStrike">
              <a:solidFill>
                <a:srgbClr val="000000"/>
              </a:solidFill>
              <a:latin typeface="Arial"/>
              <a:ea typeface="Arial"/>
              <a:cs typeface="Arial"/>
              <a:sym typeface="Arial"/>
            </a:endParaRPr>
          </a:p>
        </p:txBody>
      </p:sp>
      <p:sp>
        <p:nvSpPr>
          <p:cNvPr id="161" name="Google Shape;161;p27"/>
          <p:cNvSpPr/>
          <p:nvPr/>
        </p:nvSpPr>
        <p:spPr>
          <a:xfrm flipH="1" rot="10800000">
            <a:off x="2228396" y="1142925"/>
            <a:ext cx="171450" cy="190575"/>
          </a:xfrm>
          <a:prstGeom prst="triangle">
            <a:avLst>
              <a:gd fmla="val 50000" name="adj"/>
            </a:avLst>
          </a:prstGeom>
          <a:solidFill>
            <a:srgbClr val="0072BC"/>
          </a:solidFill>
          <a:ln>
            <a:noFill/>
          </a:ln>
        </p:spPr>
        <p:txBody>
          <a:bodyPr anchorCtr="0" anchor="t" bIns="34275" lIns="54000" spcFirstLastPara="1" rIns="54000" wrap="square" tIns="34275">
            <a:noAutofit/>
          </a:bodyPr>
          <a:lstStyle/>
          <a:p>
            <a:pPr indent="0" lvl="0" marL="0" marR="0" rtl="0" algn="l">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p:txBody>
      </p:sp>
      <p:sp>
        <p:nvSpPr>
          <p:cNvPr id="162" name="Google Shape;162;p27"/>
          <p:cNvSpPr txBox="1"/>
          <p:nvPr/>
        </p:nvSpPr>
        <p:spPr>
          <a:xfrm>
            <a:off x="7135979" y="1010921"/>
            <a:ext cx="304875" cy="115416"/>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None/>
            </a:pPr>
            <a:r>
              <a:rPr b="0" i="0" lang="en" sz="750" u="none" cap="none" strike="noStrike">
                <a:solidFill>
                  <a:schemeClr val="dk2"/>
                </a:solidFill>
                <a:latin typeface="Arial"/>
                <a:ea typeface="Arial"/>
                <a:cs typeface="Arial"/>
                <a:sym typeface="Arial"/>
              </a:rPr>
              <a:t>Jan 13</a:t>
            </a:r>
            <a:endParaRPr b="0" i="0" sz="1050" u="none" cap="none" strike="noStrike">
              <a:solidFill>
                <a:srgbClr val="000000"/>
              </a:solidFill>
              <a:latin typeface="Arial"/>
              <a:ea typeface="Arial"/>
              <a:cs typeface="Arial"/>
              <a:sym typeface="Arial"/>
            </a:endParaRPr>
          </a:p>
        </p:txBody>
      </p:sp>
      <p:sp>
        <p:nvSpPr>
          <p:cNvPr id="163" name="Google Shape;163;p27"/>
          <p:cNvSpPr/>
          <p:nvPr/>
        </p:nvSpPr>
        <p:spPr>
          <a:xfrm flipH="1" rot="10800000">
            <a:off x="7202661" y="1142963"/>
            <a:ext cx="171450" cy="190575"/>
          </a:xfrm>
          <a:prstGeom prst="triangle">
            <a:avLst>
              <a:gd fmla="val 50000" name="adj"/>
            </a:avLst>
          </a:prstGeom>
          <a:solidFill>
            <a:srgbClr val="FFC000"/>
          </a:solidFill>
          <a:ln>
            <a:noFill/>
          </a:ln>
        </p:spPr>
        <p:txBody>
          <a:bodyPr anchorCtr="0" anchor="t" bIns="34275" lIns="54000" spcFirstLastPara="1" rIns="54000" wrap="square" tIns="34275">
            <a:noAutofit/>
          </a:bodyPr>
          <a:lstStyle/>
          <a:p>
            <a:pPr indent="0" lvl="0" marL="0" marR="0" rtl="0" algn="l">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p:txBody>
      </p:sp>
      <p:sp>
        <p:nvSpPr>
          <p:cNvPr id="164" name="Google Shape;164;p27"/>
          <p:cNvSpPr txBox="1"/>
          <p:nvPr/>
        </p:nvSpPr>
        <p:spPr>
          <a:xfrm>
            <a:off x="8093888" y="1025742"/>
            <a:ext cx="304875" cy="115416"/>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None/>
            </a:pPr>
            <a:r>
              <a:rPr b="0" i="0" lang="en" sz="750" u="none" cap="none" strike="noStrike">
                <a:solidFill>
                  <a:schemeClr val="dk2"/>
                </a:solidFill>
                <a:latin typeface="Arial"/>
                <a:ea typeface="Arial"/>
                <a:cs typeface="Arial"/>
                <a:sym typeface="Arial"/>
              </a:rPr>
              <a:t>Nov 20</a:t>
            </a:r>
            <a:endParaRPr b="0" i="0" sz="1050" u="none" cap="none" strike="noStrike">
              <a:solidFill>
                <a:srgbClr val="000000"/>
              </a:solidFill>
              <a:latin typeface="Arial"/>
              <a:ea typeface="Arial"/>
              <a:cs typeface="Arial"/>
              <a:sym typeface="Arial"/>
            </a:endParaRPr>
          </a:p>
        </p:txBody>
      </p:sp>
      <p:sp>
        <p:nvSpPr>
          <p:cNvPr id="165" name="Google Shape;165;p27"/>
          <p:cNvSpPr/>
          <p:nvPr/>
        </p:nvSpPr>
        <p:spPr>
          <a:xfrm flipH="1" rot="10800000">
            <a:off x="8160595" y="1155563"/>
            <a:ext cx="171450" cy="190575"/>
          </a:xfrm>
          <a:prstGeom prst="triangle">
            <a:avLst>
              <a:gd fmla="val 50000" name="adj"/>
            </a:avLst>
          </a:prstGeom>
          <a:solidFill>
            <a:srgbClr val="9F69C6"/>
          </a:solidFill>
          <a:ln>
            <a:noFill/>
          </a:ln>
        </p:spPr>
        <p:txBody>
          <a:bodyPr anchorCtr="0" anchor="t" bIns="34275" lIns="54000" spcFirstLastPara="1" rIns="54000" wrap="square" tIns="34275">
            <a:noAutofit/>
          </a:bodyPr>
          <a:lstStyle/>
          <a:p>
            <a:pPr indent="0" lvl="0" marL="0" marR="0" rtl="0" algn="l">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p:txBody>
      </p:sp>
      <p:sp>
        <p:nvSpPr>
          <p:cNvPr id="166" name="Google Shape;166;p27"/>
          <p:cNvSpPr txBox="1"/>
          <p:nvPr/>
        </p:nvSpPr>
        <p:spPr>
          <a:xfrm>
            <a:off x="3635156" y="1008530"/>
            <a:ext cx="320625" cy="115416"/>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None/>
            </a:pPr>
            <a:r>
              <a:rPr b="0" i="0" lang="en" sz="750" u="none" cap="none" strike="noStrike">
                <a:solidFill>
                  <a:schemeClr val="dk2"/>
                </a:solidFill>
                <a:latin typeface="Arial"/>
                <a:ea typeface="Arial"/>
                <a:cs typeface="Arial"/>
                <a:sym typeface="Arial"/>
              </a:rPr>
              <a:t>Sep 10</a:t>
            </a:r>
            <a:endParaRPr b="0" i="0" sz="1050" u="none" cap="none" strike="noStrike">
              <a:solidFill>
                <a:srgbClr val="000000"/>
              </a:solidFill>
              <a:latin typeface="Arial"/>
              <a:ea typeface="Arial"/>
              <a:cs typeface="Arial"/>
              <a:sym typeface="Arial"/>
            </a:endParaRPr>
          </a:p>
        </p:txBody>
      </p:sp>
      <p:sp>
        <p:nvSpPr>
          <p:cNvPr id="167" name="Google Shape;167;p27"/>
          <p:cNvSpPr txBox="1"/>
          <p:nvPr/>
        </p:nvSpPr>
        <p:spPr>
          <a:xfrm>
            <a:off x="155539" y="199716"/>
            <a:ext cx="7075350" cy="502650"/>
          </a:xfrm>
          <a:prstGeom prst="rect">
            <a:avLst/>
          </a:prstGeom>
          <a:noFill/>
          <a:ln>
            <a:noFill/>
          </a:ln>
        </p:spPr>
        <p:txBody>
          <a:bodyPr anchorCtr="0" anchor="t" bIns="34275" lIns="68550" spcFirstLastPara="1" rIns="68550" wrap="square" tIns="34275">
            <a:noAutofit/>
          </a:bodyPr>
          <a:lstStyle/>
          <a:p>
            <a:pPr indent="0" lvl="0" marL="0" marR="0" rtl="0" algn="l">
              <a:lnSpc>
                <a:spcPct val="75000"/>
              </a:lnSpc>
              <a:spcBef>
                <a:spcPts val="0"/>
              </a:spcBef>
              <a:spcAft>
                <a:spcPts val="0"/>
              </a:spcAft>
              <a:buNone/>
            </a:pPr>
            <a:r>
              <a:rPr b="1" i="0" lang="en" sz="3000" u="none" cap="none" strike="noStrike">
                <a:solidFill>
                  <a:schemeClr val="dk1"/>
                </a:solidFill>
                <a:latin typeface="Roboto Slab"/>
                <a:ea typeface="Roboto Slab"/>
                <a:cs typeface="Roboto Slab"/>
                <a:sym typeface="Roboto Slab"/>
              </a:rPr>
              <a:t>AUTOPARTS.COM – timeline</a:t>
            </a:r>
            <a:endParaRPr b="1" i="0" sz="3000" u="none" cap="none" strike="noStrike">
              <a:solidFill>
                <a:schemeClr val="dk1"/>
              </a:solidFill>
              <a:latin typeface="Roboto Slab"/>
              <a:ea typeface="Roboto Slab"/>
              <a:cs typeface="Roboto Slab"/>
              <a:sym typeface="Roboto Slab"/>
            </a:endParaRPr>
          </a:p>
        </p:txBody>
      </p:sp>
      <p:cxnSp>
        <p:nvCxnSpPr>
          <p:cNvPr id="168" name="Google Shape;168;p27"/>
          <p:cNvCxnSpPr/>
          <p:nvPr/>
        </p:nvCxnSpPr>
        <p:spPr>
          <a:xfrm>
            <a:off x="1317677" y="2478633"/>
            <a:ext cx="194400" cy="0"/>
          </a:xfrm>
          <a:prstGeom prst="straightConnector1">
            <a:avLst/>
          </a:prstGeom>
          <a:solidFill>
            <a:schemeClr val="accent1"/>
          </a:solidFill>
          <a:ln cap="flat" cmpd="sng" w="9525">
            <a:solidFill>
              <a:srgbClr val="CCCCCC"/>
            </a:solidFill>
            <a:prstDash val="solid"/>
            <a:round/>
            <a:headEnd len="sm" w="sm" type="none"/>
            <a:tailEnd len="sm" w="sm" type="none"/>
          </a:ln>
        </p:spPr>
      </p:cxnSp>
      <p:sp>
        <p:nvSpPr>
          <p:cNvPr id="169" name="Google Shape;169;p27"/>
          <p:cNvSpPr/>
          <p:nvPr/>
        </p:nvSpPr>
        <p:spPr>
          <a:xfrm>
            <a:off x="1565510" y="2382811"/>
            <a:ext cx="714375" cy="152325"/>
          </a:xfrm>
          <a:prstGeom prst="rect">
            <a:avLst/>
          </a:prstGeom>
          <a:solidFill>
            <a:srgbClr val="00FFFF"/>
          </a:solidFill>
          <a:ln>
            <a:noFill/>
          </a:ln>
        </p:spPr>
        <p:txBody>
          <a:bodyPr anchorCtr="0" anchor="t" bIns="34275" lIns="54000" spcFirstLastPara="1" rIns="54000" wrap="square" tIns="34275">
            <a:noAutofit/>
          </a:bodyPr>
          <a:lstStyle/>
          <a:p>
            <a:pPr indent="0" lvl="0" marL="0" marR="0" rtl="0" algn="l">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p:txBody>
      </p:sp>
      <p:sp>
        <p:nvSpPr>
          <p:cNvPr id="170" name="Google Shape;170;p27"/>
          <p:cNvSpPr txBox="1"/>
          <p:nvPr/>
        </p:nvSpPr>
        <p:spPr>
          <a:xfrm>
            <a:off x="2293108" y="2367900"/>
            <a:ext cx="808425" cy="11542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 sz="750" u="none" cap="none" strike="noStrike">
                <a:solidFill>
                  <a:schemeClr val="dk2"/>
                </a:solidFill>
                <a:latin typeface="Arial"/>
                <a:ea typeface="Arial"/>
                <a:cs typeface="Arial"/>
                <a:sym typeface="Arial"/>
              </a:rPr>
              <a:t>June 19 - June 19</a:t>
            </a:r>
            <a:endParaRPr b="0" i="0" sz="1050" u="none" cap="none" strike="noStrike">
              <a:solidFill>
                <a:srgbClr val="000000"/>
              </a:solidFill>
              <a:latin typeface="Arial"/>
              <a:ea typeface="Arial"/>
              <a:cs typeface="Arial"/>
              <a:sym typeface="Arial"/>
            </a:endParaRPr>
          </a:p>
        </p:txBody>
      </p:sp>
      <p:sp>
        <p:nvSpPr>
          <p:cNvPr id="171" name="Google Shape;171;p27"/>
          <p:cNvSpPr txBox="1"/>
          <p:nvPr/>
        </p:nvSpPr>
        <p:spPr>
          <a:xfrm>
            <a:off x="273563" y="1965094"/>
            <a:ext cx="990675" cy="2409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1" i="0" lang="en" sz="825" u="none" cap="none" strike="noStrike">
                <a:solidFill>
                  <a:srgbClr val="030505"/>
                </a:solidFill>
                <a:latin typeface="Arial"/>
                <a:ea typeface="Arial"/>
                <a:cs typeface="Arial"/>
                <a:sym typeface="Arial"/>
              </a:rPr>
              <a:t>Business Process</a:t>
            </a:r>
            <a:endParaRPr b="0" i="0" sz="1050" u="none" cap="none" strike="noStrike">
              <a:solidFill>
                <a:srgbClr val="030505"/>
              </a:solidFill>
              <a:latin typeface="Arial"/>
              <a:ea typeface="Arial"/>
              <a:cs typeface="Arial"/>
              <a:sym typeface="Arial"/>
            </a:endParaRPr>
          </a:p>
        </p:txBody>
      </p:sp>
      <p:cxnSp>
        <p:nvCxnSpPr>
          <p:cNvPr id="172" name="Google Shape;172;p27"/>
          <p:cNvCxnSpPr/>
          <p:nvPr/>
        </p:nvCxnSpPr>
        <p:spPr>
          <a:xfrm>
            <a:off x="1663118" y="3695202"/>
            <a:ext cx="4530150" cy="0"/>
          </a:xfrm>
          <a:prstGeom prst="straightConnector1">
            <a:avLst/>
          </a:prstGeom>
          <a:solidFill>
            <a:schemeClr val="accent1"/>
          </a:solidFill>
          <a:ln cap="flat" cmpd="sng" w="9525">
            <a:solidFill>
              <a:srgbClr val="CCCCCC"/>
            </a:solidFill>
            <a:prstDash val="solid"/>
            <a:round/>
            <a:headEnd len="sm" w="sm" type="none"/>
            <a:tailEnd len="sm" w="sm" type="none"/>
          </a:ln>
        </p:spPr>
      </p:cxnSp>
      <p:cxnSp>
        <p:nvCxnSpPr>
          <p:cNvPr id="173" name="Google Shape;173;p27"/>
          <p:cNvCxnSpPr>
            <a:stCxn id="174" idx="3"/>
          </p:cNvCxnSpPr>
          <p:nvPr/>
        </p:nvCxnSpPr>
        <p:spPr>
          <a:xfrm flipH="1" rot="10800000">
            <a:off x="1565513" y="3479560"/>
            <a:ext cx="4306800" cy="3300"/>
          </a:xfrm>
          <a:prstGeom prst="straightConnector1">
            <a:avLst/>
          </a:prstGeom>
          <a:solidFill>
            <a:schemeClr val="accent1"/>
          </a:solidFill>
          <a:ln cap="flat" cmpd="sng" w="9525">
            <a:solidFill>
              <a:srgbClr val="CCCCCC"/>
            </a:solidFill>
            <a:prstDash val="solid"/>
            <a:round/>
            <a:headEnd len="sm" w="sm" type="none"/>
            <a:tailEnd len="sm" w="sm" type="none"/>
          </a:ln>
        </p:spPr>
      </p:cxnSp>
      <p:cxnSp>
        <p:nvCxnSpPr>
          <p:cNvPr id="175" name="Google Shape;175;p27"/>
          <p:cNvCxnSpPr/>
          <p:nvPr/>
        </p:nvCxnSpPr>
        <p:spPr>
          <a:xfrm>
            <a:off x="1967647" y="3279627"/>
            <a:ext cx="1837800" cy="0"/>
          </a:xfrm>
          <a:prstGeom prst="straightConnector1">
            <a:avLst/>
          </a:prstGeom>
          <a:solidFill>
            <a:schemeClr val="accent1"/>
          </a:solidFill>
          <a:ln cap="flat" cmpd="sng" w="9525">
            <a:solidFill>
              <a:srgbClr val="CCCCCC"/>
            </a:solidFill>
            <a:prstDash val="solid"/>
            <a:round/>
            <a:headEnd len="sm" w="sm" type="none"/>
            <a:tailEnd len="sm" w="sm" type="none"/>
          </a:ln>
        </p:spPr>
      </p:cxnSp>
      <p:cxnSp>
        <p:nvCxnSpPr>
          <p:cNvPr id="176" name="Google Shape;176;p27"/>
          <p:cNvCxnSpPr/>
          <p:nvPr/>
        </p:nvCxnSpPr>
        <p:spPr>
          <a:xfrm>
            <a:off x="1488886" y="3086071"/>
            <a:ext cx="2146275" cy="0"/>
          </a:xfrm>
          <a:prstGeom prst="straightConnector1">
            <a:avLst/>
          </a:prstGeom>
          <a:solidFill>
            <a:schemeClr val="accent1"/>
          </a:solidFill>
          <a:ln cap="flat" cmpd="sng" w="9525">
            <a:solidFill>
              <a:srgbClr val="CCCCCC"/>
            </a:solidFill>
            <a:prstDash val="solid"/>
            <a:round/>
            <a:headEnd len="sm" w="sm" type="none"/>
            <a:tailEnd len="sm" w="sm" type="none"/>
          </a:ln>
        </p:spPr>
      </p:cxnSp>
      <p:cxnSp>
        <p:nvCxnSpPr>
          <p:cNvPr id="177" name="Google Shape;177;p27"/>
          <p:cNvCxnSpPr/>
          <p:nvPr/>
        </p:nvCxnSpPr>
        <p:spPr>
          <a:xfrm>
            <a:off x="1234159" y="2879577"/>
            <a:ext cx="1744650" cy="0"/>
          </a:xfrm>
          <a:prstGeom prst="straightConnector1">
            <a:avLst/>
          </a:prstGeom>
          <a:solidFill>
            <a:schemeClr val="accent1"/>
          </a:solidFill>
          <a:ln cap="flat" cmpd="sng" w="9525">
            <a:solidFill>
              <a:srgbClr val="CCCCCC"/>
            </a:solidFill>
            <a:prstDash val="solid"/>
            <a:round/>
            <a:headEnd len="sm" w="sm" type="none"/>
            <a:tailEnd len="sm" w="sm" type="none"/>
          </a:ln>
        </p:spPr>
      </p:cxnSp>
      <p:sp>
        <p:nvSpPr>
          <p:cNvPr id="178" name="Google Shape;178;p27"/>
          <p:cNvSpPr/>
          <p:nvPr/>
        </p:nvSpPr>
        <p:spPr>
          <a:xfrm>
            <a:off x="1611306" y="2597461"/>
            <a:ext cx="714375" cy="152325"/>
          </a:xfrm>
          <a:prstGeom prst="rect">
            <a:avLst/>
          </a:prstGeom>
          <a:solidFill>
            <a:srgbClr val="0072BC"/>
          </a:solidFill>
          <a:ln>
            <a:noFill/>
          </a:ln>
        </p:spPr>
        <p:txBody>
          <a:bodyPr anchorCtr="0" anchor="t" bIns="34275" lIns="54000" spcFirstLastPara="1" rIns="54000" wrap="square" tIns="34275">
            <a:noAutofit/>
          </a:bodyPr>
          <a:lstStyle/>
          <a:p>
            <a:pPr indent="0" lvl="0" marL="0" marR="0" rtl="0" algn="l">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p:txBody>
      </p:sp>
      <p:sp>
        <p:nvSpPr>
          <p:cNvPr id="179" name="Google Shape;179;p27"/>
          <p:cNvSpPr txBox="1"/>
          <p:nvPr/>
        </p:nvSpPr>
        <p:spPr>
          <a:xfrm>
            <a:off x="2402002" y="2608702"/>
            <a:ext cx="590625" cy="11542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 sz="750" u="none" cap="none" strike="noStrike">
                <a:solidFill>
                  <a:schemeClr val="dk2"/>
                </a:solidFill>
                <a:latin typeface="Arial"/>
                <a:ea typeface="Arial"/>
                <a:cs typeface="Arial"/>
                <a:sym typeface="Arial"/>
              </a:rPr>
              <a:t> Jul 1 - Jul 30</a:t>
            </a:r>
            <a:endParaRPr b="0" i="0" sz="1050" u="none" cap="none" strike="noStrike">
              <a:solidFill>
                <a:srgbClr val="000000"/>
              </a:solidFill>
              <a:latin typeface="Arial"/>
              <a:ea typeface="Arial"/>
              <a:cs typeface="Arial"/>
              <a:sym typeface="Arial"/>
            </a:endParaRPr>
          </a:p>
        </p:txBody>
      </p:sp>
      <p:sp>
        <p:nvSpPr>
          <p:cNvPr id="180" name="Google Shape;180;p27"/>
          <p:cNvSpPr txBox="1"/>
          <p:nvPr/>
        </p:nvSpPr>
        <p:spPr>
          <a:xfrm>
            <a:off x="273563" y="2552831"/>
            <a:ext cx="990675" cy="2409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1" i="0" lang="en" sz="825" u="none" cap="none" strike="noStrike">
                <a:solidFill>
                  <a:srgbClr val="030505"/>
                </a:solidFill>
                <a:latin typeface="Arial"/>
                <a:ea typeface="Arial"/>
                <a:cs typeface="Arial"/>
                <a:sym typeface="Arial"/>
              </a:rPr>
              <a:t>Requirement Phase</a:t>
            </a:r>
            <a:endParaRPr b="0" i="0" sz="1050" u="none" cap="none" strike="noStrike">
              <a:solidFill>
                <a:srgbClr val="030505"/>
              </a:solidFill>
              <a:latin typeface="Arial"/>
              <a:ea typeface="Arial"/>
              <a:cs typeface="Arial"/>
              <a:sym typeface="Arial"/>
            </a:endParaRPr>
          </a:p>
        </p:txBody>
      </p:sp>
      <p:sp>
        <p:nvSpPr>
          <p:cNvPr id="181" name="Google Shape;181;p27"/>
          <p:cNvSpPr/>
          <p:nvPr/>
        </p:nvSpPr>
        <p:spPr>
          <a:xfrm>
            <a:off x="2978839" y="2803378"/>
            <a:ext cx="714375" cy="152325"/>
          </a:xfrm>
          <a:prstGeom prst="rect">
            <a:avLst/>
          </a:prstGeom>
          <a:solidFill>
            <a:schemeClr val="accent2"/>
          </a:solidFill>
          <a:ln>
            <a:noFill/>
          </a:ln>
        </p:spPr>
        <p:txBody>
          <a:bodyPr anchorCtr="0" anchor="t" bIns="34275" lIns="54000" spcFirstLastPara="1" rIns="54000" wrap="square" tIns="34275">
            <a:noAutofit/>
          </a:bodyPr>
          <a:lstStyle/>
          <a:p>
            <a:pPr indent="0" lvl="0" marL="0" marR="0" rtl="0" algn="l">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p:txBody>
      </p:sp>
      <p:sp>
        <p:nvSpPr>
          <p:cNvPr id="182" name="Google Shape;182;p27"/>
          <p:cNvSpPr txBox="1"/>
          <p:nvPr/>
        </p:nvSpPr>
        <p:spPr>
          <a:xfrm>
            <a:off x="3725532" y="2824800"/>
            <a:ext cx="894150" cy="11542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 sz="750" u="none" cap="none" strike="noStrike">
                <a:solidFill>
                  <a:schemeClr val="dk2"/>
                </a:solidFill>
                <a:latin typeface="Arial"/>
                <a:ea typeface="Arial"/>
                <a:cs typeface="Arial"/>
                <a:sym typeface="Arial"/>
              </a:rPr>
              <a:t>Aug 3 - Sep 10</a:t>
            </a:r>
            <a:endParaRPr b="0" i="0" sz="1050" u="none" cap="none" strike="noStrike">
              <a:solidFill>
                <a:srgbClr val="000000"/>
              </a:solidFill>
              <a:latin typeface="Arial"/>
              <a:ea typeface="Arial"/>
              <a:cs typeface="Arial"/>
              <a:sym typeface="Arial"/>
            </a:endParaRPr>
          </a:p>
        </p:txBody>
      </p:sp>
      <p:sp>
        <p:nvSpPr>
          <p:cNvPr id="183" name="Google Shape;183;p27"/>
          <p:cNvSpPr txBox="1"/>
          <p:nvPr/>
        </p:nvSpPr>
        <p:spPr>
          <a:xfrm>
            <a:off x="273563" y="2819332"/>
            <a:ext cx="962100" cy="126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1" i="0" lang="en" sz="825" u="none" cap="none" strike="noStrike">
                <a:solidFill>
                  <a:srgbClr val="030505"/>
                </a:solidFill>
                <a:latin typeface="Arial"/>
                <a:ea typeface="Arial"/>
                <a:cs typeface="Arial"/>
                <a:sym typeface="Arial"/>
              </a:rPr>
              <a:t>Design Phase</a:t>
            </a:r>
            <a:endParaRPr b="0" i="0" sz="1050" u="none" cap="none" strike="noStrike">
              <a:solidFill>
                <a:srgbClr val="030505"/>
              </a:solidFill>
              <a:latin typeface="Arial"/>
              <a:ea typeface="Arial"/>
              <a:cs typeface="Arial"/>
              <a:sym typeface="Arial"/>
            </a:endParaRPr>
          </a:p>
        </p:txBody>
      </p:sp>
      <p:sp>
        <p:nvSpPr>
          <p:cNvPr id="184" name="Google Shape;184;p27"/>
          <p:cNvSpPr/>
          <p:nvPr/>
        </p:nvSpPr>
        <p:spPr>
          <a:xfrm>
            <a:off x="3392117" y="3003394"/>
            <a:ext cx="2575350" cy="152325"/>
          </a:xfrm>
          <a:prstGeom prst="rect">
            <a:avLst/>
          </a:prstGeom>
          <a:solidFill>
            <a:schemeClr val="accent3"/>
          </a:solidFill>
          <a:ln>
            <a:noFill/>
          </a:ln>
        </p:spPr>
        <p:txBody>
          <a:bodyPr anchorCtr="0" anchor="t" bIns="34275" lIns="54000" spcFirstLastPara="1" rIns="54000" wrap="square" tIns="34275">
            <a:noAutofit/>
          </a:bodyPr>
          <a:lstStyle/>
          <a:p>
            <a:pPr indent="0" lvl="0" marL="0" marR="0" rtl="0" algn="l">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p:txBody>
      </p:sp>
      <p:sp>
        <p:nvSpPr>
          <p:cNvPr id="185" name="Google Shape;185;p27"/>
          <p:cNvSpPr txBox="1"/>
          <p:nvPr/>
        </p:nvSpPr>
        <p:spPr>
          <a:xfrm>
            <a:off x="6107270" y="3021844"/>
            <a:ext cx="990675" cy="11542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 sz="750" u="none" cap="none" strike="noStrike">
                <a:solidFill>
                  <a:schemeClr val="dk2"/>
                </a:solidFill>
                <a:latin typeface="Arial"/>
                <a:ea typeface="Arial"/>
                <a:cs typeface="Arial"/>
                <a:sym typeface="Arial"/>
              </a:rPr>
              <a:t>Sep 11 - Nov 10</a:t>
            </a:r>
            <a:endParaRPr b="0" i="0" sz="1050" u="none" cap="none" strike="noStrike">
              <a:solidFill>
                <a:srgbClr val="000000"/>
              </a:solidFill>
              <a:latin typeface="Arial"/>
              <a:ea typeface="Arial"/>
              <a:cs typeface="Arial"/>
              <a:sym typeface="Arial"/>
            </a:endParaRPr>
          </a:p>
        </p:txBody>
      </p:sp>
      <p:sp>
        <p:nvSpPr>
          <p:cNvPr id="186" name="Google Shape;186;p27"/>
          <p:cNvSpPr txBox="1"/>
          <p:nvPr/>
        </p:nvSpPr>
        <p:spPr>
          <a:xfrm>
            <a:off x="273563" y="3019360"/>
            <a:ext cx="1215225" cy="126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1" i="0" lang="en" sz="825" u="none" cap="none" strike="noStrike">
                <a:solidFill>
                  <a:srgbClr val="030505"/>
                </a:solidFill>
                <a:latin typeface="Arial"/>
                <a:ea typeface="Arial"/>
                <a:cs typeface="Arial"/>
                <a:sym typeface="Arial"/>
              </a:rPr>
              <a:t>Development phase</a:t>
            </a:r>
            <a:endParaRPr b="0" i="0" sz="1050" u="none" cap="none" strike="noStrike">
              <a:solidFill>
                <a:srgbClr val="030505"/>
              </a:solidFill>
              <a:latin typeface="Arial"/>
              <a:ea typeface="Arial"/>
              <a:cs typeface="Arial"/>
              <a:sym typeface="Arial"/>
            </a:endParaRPr>
          </a:p>
        </p:txBody>
      </p:sp>
      <p:sp>
        <p:nvSpPr>
          <p:cNvPr id="187" name="Google Shape;187;p27"/>
          <p:cNvSpPr/>
          <p:nvPr/>
        </p:nvSpPr>
        <p:spPr>
          <a:xfrm>
            <a:off x="3805513" y="3203419"/>
            <a:ext cx="3492900" cy="152325"/>
          </a:xfrm>
          <a:prstGeom prst="rect">
            <a:avLst/>
          </a:prstGeom>
          <a:solidFill>
            <a:srgbClr val="FEBA0A"/>
          </a:solidFill>
          <a:ln>
            <a:noFill/>
          </a:ln>
        </p:spPr>
        <p:txBody>
          <a:bodyPr anchorCtr="0" anchor="t" bIns="34275" lIns="54000" spcFirstLastPara="1" rIns="54000" wrap="square" tIns="34275">
            <a:noAutofit/>
          </a:bodyPr>
          <a:lstStyle/>
          <a:p>
            <a:pPr indent="0" lvl="0" marL="0" marR="0" rtl="0" algn="l">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p:txBody>
      </p:sp>
      <p:sp>
        <p:nvSpPr>
          <p:cNvPr id="188" name="Google Shape;188;p27"/>
          <p:cNvSpPr txBox="1"/>
          <p:nvPr/>
        </p:nvSpPr>
        <p:spPr>
          <a:xfrm>
            <a:off x="7398636" y="3224877"/>
            <a:ext cx="695250" cy="11542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 sz="750" u="none" cap="none" strike="noStrike">
                <a:solidFill>
                  <a:schemeClr val="dk2"/>
                </a:solidFill>
                <a:latin typeface="Arial"/>
                <a:ea typeface="Arial"/>
                <a:cs typeface="Arial"/>
                <a:sym typeface="Arial"/>
              </a:rPr>
              <a:t>Nov 9 - Jan 13</a:t>
            </a:r>
            <a:endParaRPr b="0" i="0" sz="1050" u="none" cap="none" strike="noStrike">
              <a:solidFill>
                <a:srgbClr val="000000"/>
              </a:solidFill>
              <a:latin typeface="Arial"/>
              <a:ea typeface="Arial"/>
              <a:cs typeface="Arial"/>
              <a:sym typeface="Arial"/>
            </a:endParaRPr>
          </a:p>
        </p:txBody>
      </p:sp>
      <p:sp>
        <p:nvSpPr>
          <p:cNvPr id="189" name="Google Shape;189;p27"/>
          <p:cNvSpPr txBox="1"/>
          <p:nvPr/>
        </p:nvSpPr>
        <p:spPr>
          <a:xfrm>
            <a:off x="273563" y="3219382"/>
            <a:ext cx="1695375" cy="126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1" i="0" lang="en" sz="825" u="none" cap="none" strike="noStrike">
                <a:solidFill>
                  <a:srgbClr val="030505"/>
                </a:solidFill>
                <a:latin typeface="Arial"/>
                <a:ea typeface="Arial"/>
                <a:cs typeface="Arial"/>
                <a:sym typeface="Arial"/>
              </a:rPr>
              <a:t>Testing phase</a:t>
            </a:r>
            <a:endParaRPr b="0" i="0" sz="1050" u="none" cap="none" strike="noStrike">
              <a:solidFill>
                <a:srgbClr val="030505"/>
              </a:solidFill>
              <a:latin typeface="Arial"/>
              <a:ea typeface="Arial"/>
              <a:cs typeface="Arial"/>
              <a:sym typeface="Arial"/>
            </a:endParaRPr>
          </a:p>
        </p:txBody>
      </p:sp>
      <p:sp>
        <p:nvSpPr>
          <p:cNvPr id="190" name="Google Shape;190;p27"/>
          <p:cNvSpPr/>
          <p:nvPr/>
        </p:nvSpPr>
        <p:spPr>
          <a:xfrm>
            <a:off x="5916225" y="3403500"/>
            <a:ext cx="2339775" cy="152325"/>
          </a:xfrm>
          <a:prstGeom prst="rect">
            <a:avLst/>
          </a:prstGeom>
          <a:solidFill>
            <a:srgbClr val="9F69C6"/>
          </a:solidFill>
          <a:ln>
            <a:noFill/>
          </a:ln>
        </p:spPr>
        <p:txBody>
          <a:bodyPr anchorCtr="0" anchor="t" bIns="34275" lIns="54000" spcFirstLastPara="1" rIns="54000" wrap="square" tIns="34275">
            <a:noAutofit/>
          </a:bodyPr>
          <a:lstStyle/>
          <a:p>
            <a:pPr indent="0" lvl="0" marL="0" marR="0" rtl="0" algn="l">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p:txBody>
      </p:sp>
      <p:sp>
        <p:nvSpPr>
          <p:cNvPr id="191" name="Google Shape;191;p27"/>
          <p:cNvSpPr txBox="1"/>
          <p:nvPr/>
        </p:nvSpPr>
        <p:spPr>
          <a:xfrm>
            <a:off x="8360438" y="3403500"/>
            <a:ext cx="695250" cy="11542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 sz="750" u="none" cap="none" strike="noStrike">
                <a:solidFill>
                  <a:schemeClr val="dk2"/>
                </a:solidFill>
                <a:latin typeface="Arial"/>
                <a:ea typeface="Arial"/>
                <a:cs typeface="Arial"/>
                <a:sym typeface="Arial"/>
              </a:rPr>
              <a:t>Jan 14 - Jan 20</a:t>
            </a:r>
            <a:endParaRPr b="0" i="0" sz="1050" u="none" cap="none" strike="noStrike">
              <a:solidFill>
                <a:srgbClr val="000000"/>
              </a:solidFill>
              <a:latin typeface="Arial"/>
              <a:ea typeface="Arial"/>
              <a:cs typeface="Arial"/>
              <a:sym typeface="Arial"/>
            </a:endParaRPr>
          </a:p>
        </p:txBody>
      </p:sp>
      <p:sp>
        <p:nvSpPr>
          <p:cNvPr id="174" name="Google Shape;174;p27"/>
          <p:cNvSpPr txBox="1"/>
          <p:nvPr/>
        </p:nvSpPr>
        <p:spPr>
          <a:xfrm>
            <a:off x="273563" y="3419410"/>
            <a:ext cx="1291950" cy="126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1" i="0" lang="en" sz="825" u="none" cap="none" strike="noStrike">
                <a:solidFill>
                  <a:srgbClr val="030505"/>
                </a:solidFill>
                <a:latin typeface="Arial"/>
                <a:ea typeface="Arial"/>
                <a:cs typeface="Arial"/>
                <a:sym typeface="Arial"/>
              </a:rPr>
              <a:t>Deployment Phase</a:t>
            </a:r>
            <a:endParaRPr b="0" i="0" sz="1050" u="none" cap="none" strike="noStrike">
              <a:solidFill>
                <a:srgbClr val="030505"/>
              </a:solidFill>
              <a:latin typeface="Arial"/>
              <a:ea typeface="Arial"/>
              <a:cs typeface="Arial"/>
              <a:sym typeface="Arial"/>
            </a:endParaRPr>
          </a:p>
        </p:txBody>
      </p:sp>
      <p:sp>
        <p:nvSpPr>
          <p:cNvPr id="192" name="Google Shape;192;p27"/>
          <p:cNvSpPr/>
          <p:nvPr/>
        </p:nvSpPr>
        <p:spPr>
          <a:xfrm>
            <a:off x="6239800" y="3619040"/>
            <a:ext cx="2190825" cy="152325"/>
          </a:xfrm>
          <a:prstGeom prst="rect">
            <a:avLst/>
          </a:prstGeom>
          <a:solidFill>
            <a:srgbClr val="1AAA42"/>
          </a:solidFill>
          <a:ln>
            <a:noFill/>
          </a:ln>
        </p:spPr>
        <p:txBody>
          <a:bodyPr anchorCtr="0" anchor="t" bIns="34275" lIns="54000" spcFirstLastPara="1" rIns="54000" wrap="square" tIns="34275">
            <a:noAutofit/>
          </a:bodyPr>
          <a:lstStyle/>
          <a:p>
            <a:pPr indent="0" lvl="0" marL="0" marR="0" rtl="0" algn="l">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p:txBody>
      </p:sp>
      <p:sp>
        <p:nvSpPr>
          <p:cNvPr id="193" name="Google Shape;193;p27"/>
          <p:cNvSpPr txBox="1"/>
          <p:nvPr/>
        </p:nvSpPr>
        <p:spPr>
          <a:xfrm>
            <a:off x="8430618" y="3619040"/>
            <a:ext cx="676350" cy="11542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 sz="750" u="none" cap="none" strike="noStrike">
                <a:solidFill>
                  <a:schemeClr val="dk2"/>
                </a:solidFill>
                <a:latin typeface="Arial"/>
                <a:ea typeface="Arial"/>
                <a:cs typeface="Arial"/>
                <a:sym typeface="Arial"/>
              </a:rPr>
              <a:t>Jan 20 - Jan 22</a:t>
            </a:r>
            <a:endParaRPr b="0" i="0" sz="750" u="none" cap="none" strike="noStrike">
              <a:solidFill>
                <a:schemeClr val="dk2"/>
              </a:solidFill>
              <a:latin typeface="Arial"/>
              <a:ea typeface="Arial"/>
              <a:cs typeface="Arial"/>
              <a:sym typeface="Arial"/>
            </a:endParaRPr>
          </a:p>
        </p:txBody>
      </p:sp>
      <p:sp>
        <p:nvSpPr>
          <p:cNvPr id="194" name="Google Shape;194;p27"/>
          <p:cNvSpPr txBox="1"/>
          <p:nvPr/>
        </p:nvSpPr>
        <p:spPr>
          <a:xfrm>
            <a:off x="273563" y="3619432"/>
            <a:ext cx="1343025" cy="126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1" i="0" lang="en" sz="825" u="none" cap="none" strike="noStrike">
                <a:solidFill>
                  <a:srgbClr val="030505"/>
                </a:solidFill>
                <a:latin typeface="Arial"/>
                <a:ea typeface="Arial"/>
                <a:cs typeface="Arial"/>
                <a:sym typeface="Arial"/>
              </a:rPr>
              <a:t>Project closing processes </a:t>
            </a:r>
            <a:endParaRPr b="0" i="0" sz="1050" u="none" cap="none" strike="noStrike">
              <a:solidFill>
                <a:srgbClr val="030505"/>
              </a:solidFill>
              <a:latin typeface="Arial"/>
              <a:ea typeface="Arial"/>
              <a:cs typeface="Arial"/>
              <a:sym typeface="Arial"/>
            </a:endParaRPr>
          </a:p>
        </p:txBody>
      </p:sp>
      <p:sp>
        <p:nvSpPr>
          <p:cNvPr id="195" name="Google Shape;195;p27"/>
          <p:cNvSpPr/>
          <p:nvPr/>
        </p:nvSpPr>
        <p:spPr>
          <a:xfrm>
            <a:off x="668885" y="1571625"/>
            <a:ext cx="171450" cy="190575"/>
          </a:xfrm>
          <a:prstGeom prst="triangle">
            <a:avLst>
              <a:gd fmla="val 50000" name="adj"/>
            </a:avLst>
          </a:prstGeom>
          <a:solidFill>
            <a:srgbClr val="00FFFF"/>
          </a:solidFill>
          <a:ln>
            <a:noFill/>
          </a:ln>
        </p:spPr>
        <p:txBody>
          <a:bodyPr anchorCtr="0" anchor="t" bIns="34275" lIns="54000" spcFirstLastPara="1" rIns="54000" wrap="square" tIns="34275">
            <a:noAutofit/>
          </a:bodyPr>
          <a:lstStyle/>
          <a:p>
            <a:pPr indent="0" lvl="0" marL="0" marR="0" rtl="0" algn="l">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p:txBody>
      </p:sp>
      <p:cxnSp>
        <p:nvCxnSpPr>
          <p:cNvPr id="196" name="Google Shape;196;p27"/>
          <p:cNvCxnSpPr/>
          <p:nvPr/>
        </p:nvCxnSpPr>
        <p:spPr>
          <a:xfrm>
            <a:off x="1340571" y="2673071"/>
            <a:ext cx="194400" cy="0"/>
          </a:xfrm>
          <a:prstGeom prst="straightConnector1">
            <a:avLst/>
          </a:prstGeom>
          <a:solidFill>
            <a:schemeClr val="accent1"/>
          </a:solidFill>
          <a:ln cap="flat" cmpd="sng" w="9525">
            <a:solidFill>
              <a:srgbClr val="CCCCCC"/>
            </a:solidFill>
            <a:prstDash val="solid"/>
            <a:round/>
            <a:headEnd len="sm" w="sm" type="none"/>
            <a:tailEnd len="sm" w="sm" type="none"/>
          </a:ln>
        </p:spPr>
      </p:cxnSp>
      <p:sp>
        <p:nvSpPr>
          <p:cNvPr id="197" name="Google Shape;197;p27"/>
          <p:cNvSpPr/>
          <p:nvPr/>
        </p:nvSpPr>
        <p:spPr>
          <a:xfrm flipH="1" rot="10800000">
            <a:off x="3718622" y="1142963"/>
            <a:ext cx="171450" cy="190575"/>
          </a:xfrm>
          <a:prstGeom prst="triangle">
            <a:avLst>
              <a:gd fmla="val 50000" name="adj"/>
            </a:avLst>
          </a:prstGeom>
          <a:solidFill>
            <a:schemeClr val="accent2"/>
          </a:solidFill>
          <a:ln>
            <a:noFill/>
          </a:ln>
        </p:spPr>
        <p:txBody>
          <a:bodyPr anchorCtr="0" anchor="t" bIns="34275" lIns="54000" spcFirstLastPara="1" rIns="54000" wrap="square" tIns="34275">
            <a:noAutofit/>
          </a:bodyPr>
          <a:lstStyle/>
          <a:p>
            <a:pPr indent="0" lvl="0" marL="0" marR="0" rtl="0" algn="l">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p:txBody>
      </p:sp>
      <p:sp>
        <p:nvSpPr>
          <p:cNvPr id="198" name="Google Shape;198;p27"/>
          <p:cNvSpPr/>
          <p:nvPr/>
        </p:nvSpPr>
        <p:spPr>
          <a:xfrm>
            <a:off x="8322616" y="1571625"/>
            <a:ext cx="171450" cy="190575"/>
          </a:xfrm>
          <a:prstGeom prst="triangle">
            <a:avLst>
              <a:gd fmla="val 50000" name="adj"/>
            </a:avLst>
          </a:prstGeom>
          <a:solidFill>
            <a:srgbClr val="1AAA42"/>
          </a:solidFill>
          <a:ln>
            <a:noFill/>
          </a:ln>
        </p:spPr>
        <p:txBody>
          <a:bodyPr anchorCtr="0" anchor="t" bIns="34275" lIns="54000" spcFirstLastPara="1" rIns="54000" wrap="square" tIns="34275">
            <a:noAutofit/>
          </a:bodyPr>
          <a:lstStyle/>
          <a:p>
            <a:pPr indent="0" lvl="0" marL="0" marR="0" rtl="0" algn="l">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p:txBody>
      </p:sp>
      <p:sp>
        <p:nvSpPr>
          <p:cNvPr id="199" name="Google Shape;199;p27"/>
          <p:cNvSpPr txBox="1"/>
          <p:nvPr/>
        </p:nvSpPr>
        <p:spPr>
          <a:xfrm>
            <a:off x="616465" y="1835306"/>
            <a:ext cx="304875" cy="11542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 sz="750" u="none" cap="none" strike="noStrike">
                <a:solidFill>
                  <a:schemeClr val="dk2"/>
                </a:solidFill>
                <a:latin typeface="Arial"/>
                <a:ea typeface="Arial"/>
                <a:cs typeface="Arial"/>
                <a:sym typeface="Arial"/>
              </a:rPr>
              <a:t>Jun 19</a:t>
            </a:r>
            <a:endParaRPr b="0" i="0" sz="1050" u="none" cap="none" strike="noStrike">
              <a:solidFill>
                <a:srgbClr val="000000"/>
              </a:solidFill>
              <a:latin typeface="Arial"/>
              <a:ea typeface="Arial"/>
              <a:cs typeface="Arial"/>
              <a:sym typeface="Arial"/>
            </a:endParaRPr>
          </a:p>
        </p:txBody>
      </p:sp>
      <p:sp>
        <p:nvSpPr>
          <p:cNvPr id="200" name="Google Shape;200;p27"/>
          <p:cNvSpPr txBox="1"/>
          <p:nvPr/>
        </p:nvSpPr>
        <p:spPr>
          <a:xfrm>
            <a:off x="8255909" y="1835306"/>
            <a:ext cx="304875" cy="11542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 sz="750" u="none" cap="none" strike="noStrike">
                <a:solidFill>
                  <a:schemeClr val="dk2"/>
                </a:solidFill>
                <a:latin typeface="Arial"/>
                <a:ea typeface="Arial"/>
                <a:cs typeface="Arial"/>
                <a:sym typeface="Arial"/>
              </a:rPr>
              <a:t>Jan 22</a:t>
            </a:r>
            <a:endParaRPr b="0" i="0" sz="1050" u="none" cap="none" strike="noStrike">
              <a:solidFill>
                <a:srgbClr val="000000"/>
              </a:solidFill>
              <a:latin typeface="Arial"/>
              <a:ea typeface="Arial"/>
              <a:cs typeface="Arial"/>
              <a:sym typeface="Arial"/>
            </a:endParaRPr>
          </a:p>
        </p:txBody>
      </p:sp>
      <p:sp>
        <p:nvSpPr>
          <p:cNvPr id="201" name="Google Shape;201;p27"/>
          <p:cNvSpPr/>
          <p:nvPr/>
        </p:nvSpPr>
        <p:spPr>
          <a:xfrm flipH="1" rot="10800000">
            <a:off x="5872229" y="1142925"/>
            <a:ext cx="171450" cy="190575"/>
          </a:xfrm>
          <a:prstGeom prst="triangle">
            <a:avLst>
              <a:gd fmla="val 50000" name="adj"/>
            </a:avLst>
          </a:prstGeom>
          <a:solidFill>
            <a:schemeClr val="accent3"/>
          </a:solidFill>
          <a:ln>
            <a:noFill/>
          </a:ln>
        </p:spPr>
        <p:txBody>
          <a:bodyPr anchorCtr="0" anchor="t" bIns="34275" lIns="54000" spcFirstLastPara="1" rIns="54000" wrap="square" tIns="34275">
            <a:noAutofit/>
          </a:bodyPr>
          <a:lstStyle/>
          <a:p>
            <a:pPr indent="0" lvl="0" marL="0" marR="0" rtl="0" algn="l">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p:txBody>
      </p:sp>
      <p:sp>
        <p:nvSpPr>
          <p:cNvPr id="202" name="Google Shape;202;p27"/>
          <p:cNvSpPr txBox="1"/>
          <p:nvPr/>
        </p:nvSpPr>
        <p:spPr>
          <a:xfrm>
            <a:off x="5839550" y="1025738"/>
            <a:ext cx="304875" cy="11542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 sz="750" u="none" cap="none" strike="noStrike">
                <a:solidFill>
                  <a:schemeClr val="dk2"/>
                </a:solidFill>
                <a:latin typeface="Arial"/>
                <a:ea typeface="Arial"/>
                <a:cs typeface="Arial"/>
                <a:sym typeface="Arial"/>
              </a:rPr>
              <a:t>Nov 10</a:t>
            </a:r>
            <a:endParaRPr b="0" i="0" sz="1050" u="none" cap="none" strike="noStrike">
              <a:solidFill>
                <a:srgbClr val="000000"/>
              </a:solidFill>
              <a:latin typeface="Arial"/>
              <a:ea typeface="Arial"/>
              <a:cs typeface="Arial"/>
              <a:sym typeface="Arial"/>
            </a:endParaRPr>
          </a:p>
        </p:txBody>
      </p:sp>
      <p:sp>
        <p:nvSpPr>
          <p:cNvPr id="203" name="Google Shape;203;p27"/>
          <p:cNvSpPr txBox="1"/>
          <p:nvPr/>
        </p:nvSpPr>
        <p:spPr>
          <a:xfrm>
            <a:off x="273563" y="2358150"/>
            <a:ext cx="990675" cy="2409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1" i="0" lang="en" sz="825" u="none" cap="none" strike="noStrike">
                <a:solidFill>
                  <a:srgbClr val="030505"/>
                </a:solidFill>
                <a:latin typeface="Arial"/>
                <a:ea typeface="Arial"/>
                <a:cs typeface="Arial"/>
                <a:sym typeface="Arial"/>
              </a:rPr>
              <a:t>Business Process</a:t>
            </a:r>
            <a:endParaRPr b="0" i="0" sz="1050" u="none" cap="none" strike="noStrike">
              <a:solidFill>
                <a:srgbClr val="030505"/>
              </a:solidFill>
              <a:latin typeface="Arial"/>
              <a:ea typeface="Arial"/>
              <a:cs typeface="Arial"/>
              <a:sym typeface="Arial"/>
            </a:endParaRPr>
          </a:p>
        </p:txBody>
      </p:sp>
      <p:sp>
        <p:nvSpPr>
          <p:cNvPr id="204" name="Google Shape;204;p27"/>
          <p:cNvSpPr txBox="1"/>
          <p:nvPr/>
        </p:nvSpPr>
        <p:spPr>
          <a:xfrm>
            <a:off x="1773750" y="753338"/>
            <a:ext cx="990675" cy="2409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1" i="0" lang="en" sz="825" u="none" cap="none" strike="noStrike">
                <a:solidFill>
                  <a:srgbClr val="030505"/>
                </a:solidFill>
                <a:latin typeface="Arial"/>
                <a:ea typeface="Arial"/>
                <a:cs typeface="Arial"/>
                <a:sym typeface="Arial"/>
              </a:rPr>
              <a:t>Requirement Phase</a:t>
            </a:r>
            <a:endParaRPr b="0" i="0" sz="1050" u="none" cap="none" strike="noStrike">
              <a:solidFill>
                <a:srgbClr val="030505"/>
              </a:solidFill>
              <a:latin typeface="Arial"/>
              <a:ea typeface="Arial"/>
              <a:cs typeface="Arial"/>
              <a:sym typeface="Arial"/>
            </a:endParaRPr>
          </a:p>
        </p:txBody>
      </p:sp>
      <p:sp>
        <p:nvSpPr>
          <p:cNvPr id="205" name="Google Shape;205;p27"/>
          <p:cNvSpPr txBox="1"/>
          <p:nvPr/>
        </p:nvSpPr>
        <p:spPr>
          <a:xfrm>
            <a:off x="3447150" y="803172"/>
            <a:ext cx="962100" cy="126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1" i="0" lang="en" sz="825" u="none" cap="none" strike="noStrike">
                <a:solidFill>
                  <a:srgbClr val="030505"/>
                </a:solidFill>
                <a:latin typeface="Arial"/>
                <a:ea typeface="Arial"/>
                <a:cs typeface="Arial"/>
                <a:sym typeface="Arial"/>
              </a:rPr>
              <a:t>Design Phase</a:t>
            </a:r>
            <a:endParaRPr b="0" i="0" sz="1050" u="none" cap="none" strike="noStrike">
              <a:solidFill>
                <a:srgbClr val="030505"/>
              </a:solidFill>
              <a:latin typeface="Arial"/>
              <a:ea typeface="Arial"/>
              <a:cs typeface="Arial"/>
              <a:sym typeface="Arial"/>
            </a:endParaRPr>
          </a:p>
        </p:txBody>
      </p:sp>
      <p:sp>
        <p:nvSpPr>
          <p:cNvPr id="206" name="Google Shape;206;p27"/>
          <p:cNvSpPr txBox="1"/>
          <p:nvPr/>
        </p:nvSpPr>
        <p:spPr>
          <a:xfrm>
            <a:off x="5443566" y="810366"/>
            <a:ext cx="1215225" cy="126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1" i="0" lang="en" sz="825" u="none" cap="none" strike="noStrike">
                <a:solidFill>
                  <a:srgbClr val="030505"/>
                </a:solidFill>
                <a:latin typeface="Arial"/>
                <a:ea typeface="Arial"/>
                <a:cs typeface="Arial"/>
                <a:sym typeface="Arial"/>
              </a:rPr>
              <a:t>Development phase</a:t>
            </a:r>
            <a:endParaRPr b="0" i="0" sz="1050" u="none" cap="none" strike="noStrike">
              <a:solidFill>
                <a:srgbClr val="030505"/>
              </a:solidFill>
              <a:latin typeface="Arial"/>
              <a:ea typeface="Arial"/>
              <a:cs typeface="Arial"/>
              <a:sym typeface="Arial"/>
            </a:endParaRPr>
          </a:p>
        </p:txBody>
      </p:sp>
      <p:sp>
        <p:nvSpPr>
          <p:cNvPr id="207" name="Google Shape;207;p27"/>
          <p:cNvSpPr txBox="1"/>
          <p:nvPr/>
        </p:nvSpPr>
        <p:spPr>
          <a:xfrm>
            <a:off x="6896100" y="810366"/>
            <a:ext cx="784575" cy="126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1" i="0" lang="en" sz="825" u="none" cap="none" strike="noStrike">
                <a:solidFill>
                  <a:srgbClr val="030505"/>
                </a:solidFill>
                <a:latin typeface="Arial"/>
                <a:ea typeface="Arial"/>
                <a:cs typeface="Arial"/>
                <a:sym typeface="Arial"/>
              </a:rPr>
              <a:t>Testing phase</a:t>
            </a:r>
            <a:endParaRPr b="0" i="0" sz="1050" u="none" cap="none" strike="noStrike">
              <a:solidFill>
                <a:srgbClr val="030505"/>
              </a:solidFill>
              <a:latin typeface="Arial"/>
              <a:ea typeface="Arial"/>
              <a:cs typeface="Arial"/>
              <a:sym typeface="Arial"/>
            </a:endParaRPr>
          </a:p>
        </p:txBody>
      </p:sp>
      <p:sp>
        <p:nvSpPr>
          <p:cNvPr id="208" name="Google Shape;208;p27"/>
          <p:cNvSpPr txBox="1"/>
          <p:nvPr/>
        </p:nvSpPr>
        <p:spPr>
          <a:xfrm>
            <a:off x="7851094" y="803175"/>
            <a:ext cx="990675" cy="126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1" i="0" lang="en" sz="825" u="none" cap="none" strike="noStrike">
                <a:solidFill>
                  <a:srgbClr val="030505"/>
                </a:solidFill>
                <a:latin typeface="Arial"/>
                <a:ea typeface="Arial"/>
                <a:cs typeface="Arial"/>
                <a:sym typeface="Arial"/>
              </a:rPr>
              <a:t>Deployment Phase</a:t>
            </a:r>
            <a:endParaRPr b="0" i="0" sz="1050" u="none" cap="none" strike="noStrike">
              <a:solidFill>
                <a:srgbClr val="030505"/>
              </a:solidFill>
              <a:latin typeface="Arial"/>
              <a:ea typeface="Arial"/>
              <a:cs typeface="Arial"/>
              <a:sym typeface="Arial"/>
            </a:endParaRPr>
          </a:p>
        </p:txBody>
      </p:sp>
      <p:sp>
        <p:nvSpPr>
          <p:cNvPr id="209" name="Google Shape;209;p27"/>
          <p:cNvSpPr txBox="1"/>
          <p:nvPr/>
        </p:nvSpPr>
        <p:spPr>
          <a:xfrm>
            <a:off x="7736831" y="2014028"/>
            <a:ext cx="1343025" cy="126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1" i="0" lang="en" sz="825" u="none" cap="none" strike="noStrike">
                <a:solidFill>
                  <a:srgbClr val="030505"/>
                </a:solidFill>
                <a:latin typeface="Arial"/>
                <a:ea typeface="Arial"/>
                <a:cs typeface="Arial"/>
                <a:sym typeface="Arial"/>
              </a:rPr>
              <a:t>Project closing processes </a:t>
            </a:r>
            <a:endParaRPr b="0" i="0" sz="1050" u="none" cap="none" strike="noStrike">
              <a:solidFill>
                <a:srgbClr val="030505"/>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8"/>
          <p:cNvSpPr txBox="1"/>
          <p:nvPr>
            <p:ph type="title"/>
          </p:nvPr>
        </p:nvSpPr>
        <p:spPr>
          <a:xfrm>
            <a:off x="393700" y="179785"/>
            <a:ext cx="7494588" cy="814388"/>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sz="3000">
                <a:solidFill>
                  <a:schemeClr val="dk1"/>
                </a:solidFill>
                <a:latin typeface="Roboto Slab"/>
                <a:ea typeface="Roboto Slab"/>
                <a:cs typeface="Roboto Slab"/>
                <a:sym typeface="Roboto Slab"/>
              </a:rPr>
              <a:t>Program Risks/Issues</a:t>
            </a:r>
            <a:endParaRPr/>
          </a:p>
        </p:txBody>
      </p:sp>
      <p:graphicFrame>
        <p:nvGraphicFramePr>
          <p:cNvPr id="215" name="Google Shape;215;p28"/>
          <p:cNvGraphicFramePr/>
          <p:nvPr/>
        </p:nvGraphicFramePr>
        <p:xfrm>
          <a:off x="198344" y="916361"/>
          <a:ext cx="3000000" cy="3000000"/>
        </p:xfrm>
        <a:graphic>
          <a:graphicData uri="http://schemas.openxmlformats.org/drawingml/2006/table">
            <a:tbl>
              <a:tblPr>
                <a:noFill/>
                <a:tableStyleId>{7F4497D6-358C-4F00-B50F-264238DE8825}</a:tableStyleId>
              </a:tblPr>
              <a:tblGrid>
                <a:gridCol w="389975"/>
                <a:gridCol w="719425"/>
                <a:gridCol w="1845575"/>
                <a:gridCol w="2253525"/>
                <a:gridCol w="2253525"/>
                <a:gridCol w="545750"/>
                <a:gridCol w="739600"/>
              </a:tblGrid>
              <a:tr h="314600">
                <a:tc>
                  <a:txBody>
                    <a:bodyPr/>
                    <a:lstStyle/>
                    <a:p>
                      <a:pPr indent="0" lvl="0" marL="0" marR="0" rtl="0" algn="ctr">
                        <a:lnSpc>
                          <a:spcPct val="100000"/>
                        </a:lnSpc>
                        <a:spcBef>
                          <a:spcPts val="0"/>
                        </a:spcBef>
                        <a:spcAft>
                          <a:spcPts val="0"/>
                        </a:spcAft>
                        <a:buNone/>
                      </a:pPr>
                      <a:r>
                        <a:rPr b="1" lang="en" sz="1000" u="none" cap="none" strike="noStrike">
                          <a:latin typeface="Roboto Slab"/>
                          <a:ea typeface="Roboto Slab"/>
                          <a:cs typeface="Roboto Slab"/>
                          <a:sym typeface="Roboto Slab"/>
                        </a:rPr>
                        <a:t>Item #</a:t>
                      </a:r>
                      <a:endParaRPr b="1" i="0" sz="1000" u="none" cap="none" strike="noStrike">
                        <a:solidFill>
                          <a:srgbClr val="000000"/>
                        </a:solidFill>
                        <a:latin typeface="Roboto Slab"/>
                        <a:ea typeface="Roboto Slab"/>
                        <a:cs typeface="Roboto Slab"/>
                        <a:sym typeface="Roboto Slab"/>
                      </a:endParaRPr>
                    </a:p>
                  </a:txBody>
                  <a:tcPr marT="45725" marB="45725" marR="45725" marL="45725" anchor="ctr">
                    <a:solidFill>
                      <a:schemeClr val="dk1"/>
                    </a:solidFill>
                  </a:tcPr>
                </a:tc>
                <a:tc>
                  <a:txBody>
                    <a:bodyPr/>
                    <a:lstStyle/>
                    <a:p>
                      <a:pPr indent="0" lvl="0" marL="0" marR="0" rtl="0" algn="ctr">
                        <a:lnSpc>
                          <a:spcPct val="100000"/>
                        </a:lnSpc>
                        <a:spcBef>
                          <a:spcPts val="0"/>
                        </a:spcBef>
                        <a:spcAft>
                          <a:spcPts val="0"/>
                        </a:spcAft>
                        <a:buNone/>
                      </a:pPr>
                      <a:r>
                        <a:rPr b="1" lang="en" sz="1000" u="none" cap="none" strike="noStrike">
                          <a:latin typeface="Roboto Slab"/>
                          <a:ea typeface="Roboto Slab"/>
                          <a:cs typeface="Roboto Slab"/>
                          <a:sym typeface="Roboto Slab"/>
                        </a:rPr>
                        <a:t>Issue/Risk</a:t>
                      </a:r>
                      <a:endParaRPr b="1" i="0" sz="1000" u="none" cap="none" strike="noStrike">
                        <a:solidFill>
                          <a:srgbClr val="000000"/>
                        </a:solidFill>
                        <a:latin typeface="Roboto Slab"/>
                        <a:ea typeface="Roboto Slab"/>
                        <a:cs typeface="Roboto Slab"/>
                        <a:sym typeface="Roboto Slab"/>
                      </a:endParaRPr>
                    </a:p>
                  </a:txBody>
                  <a:tcPr marT="45725" marB="45725" marR="45725" marL="45725" anchor="ctr">
                    <a:solidFill>
                      <a:schemeClr val="dk1"/>
                    </a:solidFill>
                  </a:tcPr>
                </a:tc>
                <a:tc>
                  <a:txBody>
                    <a:bodyPr/>
                    <a:lstStyle/>
                    <a:p>
                      <a:pPr indent="0" lvl="0" marL="0" marR="0" rtl="0" algn="ctr">
                        <a:lnSpc>
                          <a:spcPct val="100000"/>
                        </a:lnSpc>
                        <a:spcBef>
                          <a:spcPts val="0"/>
                        </a:spcBef>
                        <a:spcAft>
                          <a:spcPts val="0"/>
                        </a:spcAft>
                        <a:buNone/>
                      </a:pPr>
                      <a:r>
                        <a:rPr b="1" lang="en" sz="1000" u="none" cap="none" strike="noStrike">
                          <a:latin typeface="Roboto Slab"/>
                          <a:ea typeface="Roboto Slab"/>
                          <a:cs typeface="Roboto Slab"/>
                          <a:sym typeface="Roboto Slab"/>
                        </a:rPr>
                        <a:t>Description</a:t>
                      </a:r>
                      <a:endParaRPr b="1" i="0" sz="1000" u="none" cap="none" strike="noStrike">
                        <a:solidFill>
                          <a:srgbClr val="000000"/>
                        </a:solidFill>
                        <a:latin typeface="Roboto Slab"/>
                        <a:ea typeface="Roboto Slab"/>
                        <a:cs typeface="Roboto Slab"/>
                        <a:sym typeface="Roboto Slab"/>
                      </a:endParaRPr>
                    </a:p>
                  </a:txBody>
                  <a:tcPr marT="45725" marB="45725" marR="45725" marL="45725" anchor="ctr">
                    <a:solidFill>
                      <a:schemeClr val="dk1"/>
                    </a:solidFill>
                  </a:tcPr>
                </a:tc>
                <a:tc>
                  <a:txBody>
                    <a:bodyPr/>
                    <a:lstStyle/>
                    <a:p>
                      <a:pPr indent="0" lvl="0" marL="0" marR="0" rtl="0" algn="ctr">
                        <a:lnSpc>
                          <a:spcPct val="100000"/>
                        </a:lnSpc>
                        <a:spcBef>
                          <a:spcPts val="0"/>
                        </a:spcBef>
                        <a:spcAft>
                          <a:spcPts val="0"/>
                        </a:spcAft>
                        <a:buNone/>
                      </a:pPr>
                      <a:r>
                        <a:rPr b="1" lang="en" sz="1000" u="none" cap="none" strike="noStrike">
                          <a:latin typeface="Roboto Slab"/>
                          <a:ea typeface="Roboto Slab"/>
                          <a:cs typeface="Roboto Slab"/>
                          <a:sym typeface="Roboto Slab"/>
                        </a:rPr>
                        <a:t>Resolution Plan / Mitigation Plan</a:t>
                      </a:r>
                      <a:endParaRPr b="1" i="0" sz="1000" u="none" cap="none" strike="noStrike">
                        <a:solidFill>
                          <a:srgbClr val="000000"/>
                        </a:solidFill>
                        <a:latin typeface="Roboto Slab"/>
                        <a:ea typeface="Roboto Slab"/>
                        <a:cs typeface="Roboto Slab"/>
                        <a:sym typeface="Roboto Slab"/>
                      </a:endParaRPr>
                    </a:p>
                  </a:txBody>
                  <a:tcPr marT="45725" marB="45725" marR="45725" marL="45725" anchor="ctr">
                    <a:solidFill>
                      <a:schemeClr val="dk1"/>
                    </a:solidFill>
                  </a:tcPr>
                </a:tc>
                <a:tc>
                  <a:txBody>
                    <a:bodyPr/>
                    <a:lstStyle/>
                    <a:p>
                      <a:pPr indent="0" lvl="0" marL="0" marR="0" rtl="0" algn="ctr">
                        <a:lnSpc>
                          <a:spcPct val="100000"/>
                        </a:lnSpc>
                        <a:spcBef>
                          <a:spcPts val="0"/>
                        </a:spcBef>
                        <a:spcAft>
                          <a:spcPts val="0"/>
                        </a:spcAft>
                        <a:buNone/>
                      </a:pPr>
                      <a:r>
                        <a:rPr b="1" lang="en" sz="1000" u="none" cap="none" strike="noStrike">
                          <a:latin typeface="Roboto Slab"/>
                          <a:ea typeface="Roboto Slab"/>
                          <a:cs typeface="Roboto Slab"/>
                          <a:sym typeface="Roboto Slab"/>
                        </a:rPr>
                        <a:t>Contingency Plan</a:t>
                      </a:r>
                      <a:endParaRPr b="1" i="0" sz="1000" u="none" cap="none" strike="noStrike">
                        <a:solidFill>
                          <a:srgbClr val="000000"/>
                        </a:solidFill>
                        <a:latin typeface="Roboto Slab"/>
                        <a:ea typeface="Roboto Slab"/>
                        <a:cs typeface="Roboto Slab"/>
                        <a:sym typeface="Roboto Slab"/>
                      </a:endParaRPr>
                    </a:p>
                  </a:txBody>
                  <a:tcPr marT="45725" marB="45725" marR="45725" marL="45725" anchor="ctr">
                    <a:solidFill>
                      <a:schemeClr val="dk1"/>
                    </a:solidFill>
                  </a:tcPr>
                </a:tc>
                <a:tc>
                  <a:txBody>
                    <a:bodyPr/>
                    <a:lstStyle/>
                    <a:p>
                      <a:pPr indent="0" lvl="0" marL="0" marR="0" rtl="0" algn="ctr">
                        <a:lnSpc>
                          <a:spcPct val="100000"/>
                        </a:lnSpc>
                        <a:spcBef>
                          <a:spcPts val="0"/>
                        </a:spcBef>
                        <a:spcAft>
                          <a:spcPts val="0"/>
                        </a:spcAft>
                        <a:buNone/>
                      </a:pPr>
                      <a:r>
                        <a:rPr b="1" lang="en" sz="1000" u="none" cap="none" strike="noStrike">
                          <a:latin typeface="Roboto Slab"/>
                          <a:ea typeface="Roboto Slab"/>
                          <a:cs typeface="Roboto Slab"/>
                          <a:sym typeface="Roboto Slab"/>
                        </a:rPr>
                        <a:t>Due Date</a:t>
                      </a:r>
                      <a:endParaRPr b="1" i="0" sz="1000" u="none" cap="none" strike="noStrike">
                        <a:solidFill>
                          <a:srgbClr val="000000"/>
                        </a:solidFill>
                        <a:latin typeface="Roboto Slab"/>
                        <a:ea typeface="Roboto Slab"/>
                        <a:cs typeface="Roboto Slab"/>
                        <a:sym typeface="Roboto Slab"/>
                      </a:endParaRPr>
                    </a:p>
                  </a:txBody>
                  <a:tcPr marT="45725" marB="45725" marR="45725" marL="45725" anchor="ctr">
                    <a:solidFill>
                      <a:schemeClr val="dk1"/>
                    </a:solidFill>
                  </a:tcPr>
                </a:tc>
                <a:tc>
                  <a:txBody>
                    <a:bodyPr/>
                    <a:lstStyle/>
                    <a:p>
                      <a:pPr indent="0" lvl="0" marL="0" marR="0" rtl="0" algn="ctr">
                        <a:lnSpc>
                          <a:spcPct val="100000"/>
                        </a:lnSpc>
                        <a:spcBef>
                          <a:spcPts val="0"/>
                        </a:spcBef>
                        <a:spcAft>
                          <a:spcPts val="0"/>
                        </a:spcAft>
                        <a:buNone/>
                      </a:pPr>
                      <a:r>
                        <a:rPr b="1" lang="en" sz="1000" u="none" cap="none" strike="noStrike">
                          <a:latin typeface="Roboto Slab"/>
                          <a:ea typeface="Roboto Slab"/>
                          <a:cs typeface="Roboto Slab"/>
                          <a:sym typeface="Roboto Slab"/>
                        </a:rPr>
                        <a:t>Owner</a:t>
                      </a:r>
                      <a:endParaRPr b="1" i="0" sz="1000" u="none" cap="none" strike="noStrike">
                        <a:solidFill>
                          <a:srgbClr val="000000"/>
                        </a:solidFill>
                        <a:latin typeface="Roboto Slab"/>
                        <a:ea typeface="Roboto Slab"/>
                        <a:cs typeface="Roboto Slab"/>
                        <a:sym typeface="Roboto Slab"/>
                      </a:endParaRPr>
                    </a:p>
                  </a:txBody>
                  <a:tcPr marT="45725" marB="45725" marR="45725" marL="45725" anchor="ctr">
                    <a:solidFill>
                      <a:schemeClr val="dk1"/>
                    </a:solidFill>
                  </a:tcPr>
                </a:tc>
              </a:tr>
              <a:tr h="554500">
                <a:tc>
                  <a:txBody>
                    <a:bodyPr/>
                    <a:lstStyle/>
                    <a:p>
                      <a:pPr indent="0" lvl="0" marL="0" marR="0" rtl="0" algn="ctr">
                        <a:lnSpc>
                          <a:spcPct val="100000"/>
                        </a:lnSpc>
                        <a:spcBef>
                          <a:spcPts val="0"/>
                        </a:spcBef>
                        <a:spcAft>
                          <a:spcPts val="0"/>
                        </a:spcAft>
                        <a:buNone/>
                      </a:pPr>
                      <a:r>
                        <a:rPr b="1" lang="en" sz="800" u="none" cap="none" strike="noStrike">
                          <a:latin typeface="Open Sans"/>
                          <a:ea typeface="Open Sans"/>
                          <a:cs typeface="Open Sans"/>
                          <a:sym typeface="Open Sans"/>
                        </a:rPr>
                        <a:t>R-7</a:t>
                      </a:r>
                      <a:endParaRPr b="1"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None/>
                      </a:pPr>
                      <a:r>
                        <a:rPr lang="en" sz="800" u="none" cap="none" strike="noStrike">
                          <a:latin typeface="Open Sans"/>
                          <a:ea typeface="Open Sans"/>
                          <a:cs typeface="Open Sans"/>
                          <a:sym typeface="Open Sans"/>
                        </a:rPr>
                        <a:t>Risk</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l">
                        <a:lnSpc>
                          <a:spcPct val="100000"/>
                        </a:lnSpc>
                        <a:spcBef>
                          <a:spcPts val="0"/>
                        </a:spcBef>
                        <a:spcAft>
                          <a:spcPts val="0"/>
                        </a:spcAft>
                        <a:buNone/>
                      </a:pPr>
                      <a:r>
                        <a:rPr lang="en" sz="800" u="none" cap="none" strike="noStrike">
                          <a:latin typeface="Open Sans"/>
                          <a:ea typeface="Open Sans"/>
                          <a:cs typeface="Open Sans"/>
                          <a:sym typeface="Open Sans"/>
                        </a:rPr>
                        <a:t>COVID-19 causes budget cuts &amp; project shortages in client organization, which may cause a shutdown of the project.</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l">
                        <a:lnSpc>
                          <a:spcPct val="100000"/>
                        </a:lnSpc>
                        <a:spcBef>
                          <a:spcPts val="0"/>
                        </a:spcBef>
                        <a:spcAft>
                          <a:spcPts val="0"/>
                        </a:spcAft>
                        <a:buNone/>
                      </a:pPr>
                      <a:r>
                        <a:rPr lang="en" sz="800" u="none" cap="none" strike="noStrike">
                          <a:latin typeface="Open Sans"/>
                          <a:ea typeface="Open Sans"/>
                          <a:cs typeface="Open Sans"/>
                          <a:sym typeface="Open Sans"/>
                        </a:rPr>
                        <a:t>1) Set up meeting with client to discuss project milestone payments</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l">
                        <a:lnSpc>
                          <a:spcPct val="100000"/>
                        </a:lnSpc>
                        <a:spcBef>
                          <a:spcPts val="0"/>
                        </a:spcBef>
                        <a:spcAft>
                          <a:spcPts val="0"/>
                        </a:spcAft>
                        <a:buNone/>
                      </a:pPr>
                      <a:r>
                        <a:rPr lang="en" sz="800" u="none" cap="none" strike="noStrike">
                          <a:latin typeface="Open Sans"/>
                          <a:ea typeface="Open Sans"/>
                          <a:cs typeface="Open Sans"/>
                          <a:sym typeface="Open Sans"/>
                        </a:rPr>
                        <a:t>1) Close the project</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None/>
                      </a:pPr>
                      <a:r>
                        <a:rPr lang="en" sz="800" u="none" cap="none" strike="noStrike">
                          <a:latin typeface="Open Sans"/>
                          <a:ea typeface="Open Sans"/>
                          <a:cs typeface="Open Sans"/>
                          <a:sym typeface="Open Sans"/>
                        </a:rPr>
                        <a:t>Payment collection day</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None/>
                      </a:pPr>
                      <a:r>
                        <a:rPr lang="en" sz="800" u="none" cap="none" strike="noStrike">
                          <a:latin typeface="Open Sans"/>
                          <a:ea typeface="Open Sans"/>
                          <a:cs typeface="Open Sans"/>
                          <a:sym typeface="Open Sans"/>
                        </a:rPr>
                        <a:t>Project Manager</a:t>
                      </a:r>
                      <a:endParaRPr b="0" i="0" sz="800" u="none" cap="none" strike="noStrike">
                        <a:solidFill>
                          <a:srgbClr val="000000"/>
                        </a:solidFill>
                        <a:latin typeface="Open Sans"/>
                        <a:ea typeface="Open Sans"/>
                        <a:cs typeface="Open Sans"/>
                        <a:sym typeface="Open Sans"/>
                      </a:endParaRPr>
                    </a:p>
                  </a:txBody>
                  <a:tcPr marT="45725" marB="45725" marR="45725" marL="45725" anchor="ctr"/>
                </a:tc>
              </a:tr>
              <a:tr h="554500">
                <a:tc>
                  <a:txBody>
                    <a:bodyPr/>
                    <a:lstStyle/>
                    <a:p>
                      <a:pPr indent="0" lvl="0" marL="0" marR="0" rtl="0" algn="ctr">
                        <a:lnSpc>
                          <a:spcPct val="100000"/>
                        </a:lnSpc>
                        <a:spcBef>
                          <a:spcPts val="0"/>
                        </a:spcBef>
                        <a:spcAft>
                          <a:spcPts val="0"/>
                        </a:spcAft>
                        <a:buNone/>
                      </a:pPr>
                      <a:r>
                        <a:rPr b="1" lang="en" sz="800" u="none" cap="none" strike="noStrike">
                          <a:latin typeface="Open Sans"/>
                          <a:ea typeface="Open Sans"/>
                          <a:cs typeface="Open Sans"/>
                          <a:sym typeface="Open Sans"/>
                        </a:rPr>
                        <a:t>R-3</a:t>
                      </a:r>
                      <a:endParaRPr b="1"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None/>
                      </a:pPr>
                      <a:r>
                        <a:rPr lang="en" sz="800" u="none" cap="none" strike="noStrike">
                          <a:latin typeface="Open Sans"/>
                          <a:ea typeface="Open Sans"/>
                          <a:cs typeface="Open Sans"/>
                          <a:sym typeface="Open Sans"/>
                        </a:rPr>
                        <a:t>Risk</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l">
                        <a:lnSpc>
                          <a:spcPct val="100000"/>
                        </a:lnSpc>
                        <a:spcBef>
                          <a:spcPts val="0"/>
                        </a:spcBef>
                        <a:spcAft>
                          <a:spcPts val="0"/>
                        </a:spcAft>
                        <a:buNone/>
                      </a:pPr>
                      <a:r>
                        <a:rPr lang="en" sz="800" u="none" cap="none" strike="noStrike">
                          <a:latin typeface="Open Sans"/>
                          <a:ea typeface="Open Sans"/>
                          <a:cs typeface="Open Sans"/>
                          <a:sym typeface="Open Sans"/>
                        </a:rPr>
                        <a:t>Defect fixing task may take longer than expected because of insufficient code coverage, which will delay the testing phase schedule. </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l">
                        <a:lnSpc>
                          <a:spcPct val="100000"/>
                        </a:lnSpc>
                        <a:spcBef>
                          <a:spcPts val="0"/>
                        </a:spcBef>
                        <a:spcAft>
                          <a:spcPts val="0"/>
                        </a:spcAft>
                        <a:buNone/>
                      </a:pPr>
                      <a:r>
                        <a:rPr lang="en" sz="800" u="none" cap="none" strike="noStrike">
                          <a:latin typeface="Open Sans"/>
                          <a:ea typeface="Open Sans"/>
                          <a:cs typeface="Open Sans"/>
                          <a:sym typeface="Open Sans"/>
                        </a:rPr>
                        <a:t>1) Perform defect testing earlier on in the schedule</a:t>
                      </a:r>
                      <a:br>
                        <a:rPr lang="en" sz="800" u="none" cap="none" strike="noStrike">
                          <a:latin typeface="Open Sans"/>
                          <a:ea typeface="Open Sans"/>
                          <a:cs typeface="Open Sans"/>
                          <a:sym typeface="Open Sans"/>
                        </a:rPr>
                      </a:br>
                      <a:r>
                        <a:rPr lang="en" sz="800" u="none" cap="none" strike="noStrike">
                          <a:latin typeface="Open Sans"/>
                          <a:ea typeface="Open Sans"/>
                          <a:cs typeface="Open Sans"/>
                          <a:sym typeface="Open Sans"/>
                        </a:rPr>
                        <a:t>2) Monitor the development process frequently to prevent defect situations</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l">
                        <a:lnSpc>
                          <a:spcPct val="100000"/>
                        </a:lnSpc>
                        <a:spcBef>
                          <a:spcPts val="0"/>
                        </a:spcBef>
                        <a:spcAft>
                          <a:spcPts val="0"/>
                        </a:spcAft>
                        <a:buNone/>
                      </a:pPr>
                      <a:r>
                        <a:rPr lang="en" sz="800" u="none" cap="none" strike="noStrike">
                          <a:latin typeface="Open Sans"/>
                          <a:ea typeface="Open Sans"/>
                          <a:cs typeface="Open Sans"/>
                          <a:sym typeface="Open Sans"/>
                        </a:rPr>
                        <a:t>1) Formulate a defect fixing plan </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None/>
                      </a:pPr>
                      <a:r>
                        <a:rPr lang="en" sz="800" u="none" cap="none" strike="noStrike">
                          <a:latin typeface="Open Sans"/>
                          <a:ea typeface="Open Sans"/>
                          <a:cs typeface="Open Sans"/>
                          <a:sym typeface="Open Sans"/>
                        </a:rPr>
                        <a:t>30-Nov</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None/>
                      </a:pPr>
                      <a:r>
                        <a:rPr lang="en" sz="800" u="none" cap="none" strike="noStrike">
                          <a:latin typeface="Open Sans"/>
                          <a:ea typeface="Open Sans"/>
                          <a:cs typeface="Open Sans"/>
                          <a:sym typeface="Open Sans"/>
                        </a:rPr>
                        <a:t>Shweta</a:t>
                      </a:r>
                      <a:endParaRPr b="0" i="0" sz="800" u="none" cap="none" strike="noStrike">
                        <a:solidFill>
                          <a:srgbClr val="000000"/>
                        </a:solidFill>
                        <a:latin typeface="Open Sans"/>
                        <a:ea typeface="Open Sans"/>
                        <a:cs typeface="Open Sans"/>
                        <a:sym typeface="Open Sans"/>
                      </a:endParaRPr>
                    </a:p>
                  </a:txBody>
                  <a:tcPr marT="45725" marB="45725" marR="45725" marL="45725" anchor="ctr"/>
                </a:tc>
              </a:tr>
              <a:tr h="554500">
                <a:tc>
                  <a:txBody>
                    <a:bodyPr/>
                    <a:lstStyle/>
                    <a:p>
                      <a:pPr indent="0" lvl="0" marL="0" marR="0" rtl="0" algn="ctr">
                        <a:lnSpc>
                          <a:spcPct val="100000"/>
                        </a:lnSpc>
                        <a:spcBef>
                          <a:spcPts val="0"/>
                        </a:spcBef>
                        <a:spcAft>
                          <a:spcPts val="0"/>
                        </a:spcAft>
                        <a:buNone/>
                      </a:pPr>
                      <a:r>
                        <a:rPr b="1" lang="en" sz="800" u="none" cap="none" strike="noStrike">
                          <a:latin typeface="Open Sans"/>
                          <a:ea typeface="Open Sans"/>
                          <a:cs typeface="Open Sans"/>
                          <a:sym typeface="Open Sans"/>
                        </a:rPr>
                        <a:t>R-6</a:t>
                      </a:r>
                      <a:endParaRPr b="1"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None/>
                      </a:pPr>
                      <a:r>
                        <a:rPr lang="en" sz="800" u="none" cap="none" strike="noStrike">
                          <a:latin typeface="Open Sans"/>
                          <a:ea typeface="Open Sans"/>
                          <a:cs typeface="Open Sans"/>
                          <a:sym typeface="Open Sans"/>
                        </a:rPr>
                        <a:t>Risk</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l">
                        <a:lnSpc>
                          <a:spcPct val="100000"/>
                        </a:lnSpc>
                        <a:spcBef>
                          <a:spcPts val="0"/>
                        </a:spcBef>
                        <a:spcAft>
                          <a:spcPts val="0"/>
                        </a:spcAft>
                        <a:buNone/>
                      </a:pPr>
                      <a:r>
                        <a:rPr lang="en" sz="800" u="none" cap="none" strike="noStrike">
                          <a:latin typeface="Open Sans"/>
                          <a:ea typeface="Open Sans"/>
                          <a:cs typeface="Open Sans"/>
                          <a:sym typeface="Open Sans"/>
                        </a:rPr>
                        <a:t>When deploying the website, the server might crash, delaying our scheduled deployment time. </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l">
                        <a:lnSpc>
                          <a:spcPct val="100000"/>
                        </a:lnSpc>
                        <a:spcBef>
                          <a:spcPts val="0"/>
                        </a:spcBef>
                        <a:spcAft>
                          <a:spcPts val="0"/>
                        </a:spcAft>
                        <a:buNone/>
                      </a:pPr>
                      <a:r>
                        <a:rPr lang="en" sz="800" u="none" cap="none" strike="noStrike">
                          <a:latin typeface="Open Sans"/>
                          <a:ea typeface="Open Sans"/>
                          <a:cs typeface="Open Sans"/>
                          <a:sym typeface="Open Sans"/>
                        </a:rPr>
                        <a:t>1) Daily measurement of network requirement before deployment</a:t>
                      </a:r>
                      <a:br>
                        <a:rPr lang="en" sz="800" u="none" cap="none" strike="noStrike">
                          <a:latin typeface="Open Sans"/>
                          <a:ea typeface="Open Sans"/>
                          <a:cs typeface="Open Sans"/>
                          <a:sym typeface="Open Sans"/>
                        </a:rPr>
                      </a:br>
                      <a:r>
                        <a:rPr lang="en" sz="800" u="none" cap="none" strike="noStrike">
                          <a:latin typeface="Open Sans"/>
                          <a:ea typeface="Open Sans"/>
                          <a:cs typeface="Open Sans"/>
                          <a:sym typeface="Open Sans"/>
                        </a:rPr>
                        <a:t>2) Set up a backup server to prevent server issue</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l">
                        <a:lnSpc>
                          <a:spcPct val="100000"/>
                        </a:lnSpc>
                        <a:spcBef>
                          <a:spcPts val="0"/>
                        </a:spcBef>
                        <a:spcAft>
                          <a:spcPts val="0"/>
                        </a:spcAft>
                        <a:buNone/>
                      </a:pPr>
                      <a:r>
                        <a:rPr lang="en" sz="800" u="none" cap="none" strike="noStrike">
                          <a:latin typeface="Open Sans"/>
                          <a:ea typeface="Open Sans"/>
                          <a:cs typeface="Open Sans"/>
                          <a:sym typeface="Open Sans"/>
                        </a:rPr>
                        <a:t>1) Set up a backup server to prevent server issue</a:t>
                      </a:r>
                      <a:br>
                        <a:rPr lang="en" sz="800" u="none" cap="none" strike="noStrike">
                          <a:latin typeface="Open Sans"/>
                          <a:ea typeface="Open Sans"/>
                          <a:cs typeface="Open Sans"/>
                          <a:sym typeface="Open Sans"/>
                        </a:rPr>
                      </a:br>
                      <a:r>
                        <a:rPr lang="en" sz="800" u="none" cap="none" strike="noStrike">
                          <a:latin typeface="Open Sans"/>
                          <a:ea typeface="Open Sans"/>
                          <a:cs typeface="Open Sans"/>
                          <a:sym typeface="Open Sans"/>
                        </a:rPr>
                        <a:t>2) Take precautionary measures for network failures</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None/>
                      </a:pPr>
                      <a:r>
                        <a:rPr lang="en" sz="800" u="none" cap="none" strike="noStrike">
                          <a:latin typeface="Open Sans"/>
                          <a:ea typeface="Open Sans"/>
                          <a:cs typeface="Open Sans"/>
                          <a:sym typeface="Open Sans"/>
                        </a:rPr>
                        <a:t>24-Nov</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None/>
                      </a:pPr>
                      <a:r>
                        <a:rPr lang="en" sz="800" u="none" cap="none" strike="noStrike">
                          <a:latin typeface="Open Sans"/>
                          <a:ea typeface="Open Sans"/>
                          <a:cs typeface="Open Sans"/>
                          <a:sym typeface="Open Sans"/>
                        </a:rPr>
                        <a:t>Nisha</a:t>
                      </a:r>
                      <a:endParaRPr b="0" i="0" sz="800" u="none" cap="none" strike="noStrike">
                        <a:solidFill>
                          <a:srgbClr val="000000"/>
                        </a:solidFill>
                        <a:latin typeface="Open Sans"/>
                        <a:ea typeface="Open Sans"/>
                        <a:cs typeface="Open Sans"/>
                        <a:sym typeface="Open Sans"/>
                      </a:endParaRPr>
                    </a:p>
                  </a:txBody>
                  <a:tcPr marT="45725" marB="45725" marR="45725" marL="45725" anchor="ctr"/>
                </a:tc>
              </a:tr>
              <a:tr h="691600">
                <a:tc>
                  <a:txBody>
                    <a:bodyPr/>
                    <a:lstStyle/>
                    <a:p>
                      <a:pPr indent="0" lvl="0" marL="0" marR="0" rtl="0" algn="ctr">
                        <a:lnSpc>
                          <a:spcPct val="100000"/>
                        </a:lnSpc>
                        <a:spcBef>
                          <a:spcPts val="0"/>
                        </a:spcBef>
                        <a:spcAft>
                          <a:spcPts val="0"/>
                        </a:spcAft>
                        <a:buNone/>
                      </a:pPr>
                      <a:r>
                        <a:rPr b="1" lang="en" sz="800" u="none" cap="none" strike="noStrike">
                          <a:latin typeface="Open Sans"/>
                          <a:ea typeface="Open Sans"/>
                          <a:cs typeface="Open Sans"/>
                          <a:sym typeface="Open Sans"/>
                        </a:rPr>
                        <a:t>R-8</a:t>
                      </a:r>
                      <a:endParaRPr b="1"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None/>
                      </a:pPr>
                      <a:r>
                        <a:rPr lang="en" sz="800" u="none" cap="none" strike="noStrike">
                          <a:latin typeface="Open Sans"/>
                          <a:ea typeface="Open Sans"/>
                          <a:cs typeface="Open Sans"/>
                          <a:sym typeface="Open Sans"/>
                        </a:rPr>
                        <a:t>Risk</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l">
                        <a:lnSpc>
                          <a:spcPct val="100000"/>
                        </a:lnSpc>
                        <a:spcBef>
                          <a:spcPts val="0"/>
                        </a:spcBef>
                        <a:spcAft>
                          <a:spcPts val="0"/>
                        </a:spcAft>
                        <a:buNone/>
                      </a:pPr>
                      <a:r>
                        <a:rPr lang="en" sz="800" u="none" cap="none" strike="noStrike">
                          <a:latin typeface="Open Sans"/>
                          <a:ea typeface="Open Sans"/>
                          <a:cs typeface="Open Sans"/>
                          <a:sym typeface="Open Sans"/>
                        </a:rPr>
                        <a:t>The testing progress for user profile history function and auto parts info list function may not be finish on time, since the implementation of these two function took longer.</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l">
                        <a:lnSpc>
                          <a:spcPct val="100000"/>
                        </a:lnSpc>
                        <a:spcBef>
                          <a:spcPts val="0"/>
                        </a:spcBef>
                        <a:spcAft>
                          <a:spcPts val="0"/>
                        </a:spcAft>
                        <a:buNone/>
                      </a:pPr>
                      <a:r>
                        <a:rPr lang="en" sz="800" u="none" cap="none" strike="noStrike">
                          <a:latin typeface="Open Sans"/>
                          <a:ea typeface="Open Sans"/>
                          <a:cs typeface="Open Sans"/>
                          <a:sym typeface="Open Sans"/>
                        </a:rPr>
                        <a:t>1) Tester 1 have slack at this moments, he can join in and help pushing the progress</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l">
                        <a:lnSpc>
                          <a:spcPct val="100000"/>
                        </a:lnSpc>
                        <a:spcBef>
                          <a:spcPts val="0"/>
                        </a:spcBef>
                        <a:spcAft>
                          <a:spcPts val="0"/>
                        </a:spcAft>
                        <a:buNone/>
                      </a:pPr>
                      <a:r>
                        <a:rPr lang="en" sz="800" u="none" cap="none" strike="noStrike">
                          <a:latin typeface="Open Sans"/>
                          <a:ea typeface="Open Sans"/>
                          <a:cs typeface="Open Sans"/>
                          <a:sym typeface="Open Sans"/>
                        </a:rPr>
                        <a:t>1) Keep track of testing and hire experts to solve this issue</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None/>
                      </a:pPr>
                      <a:r>
                        <a:rPr lang="en" sz="800" u="none" cap="none" strike="noStrike">
                          <a:latin typeface="Open Sans"/>
                          <a:ea typeface="Open Sans"/>
                          <a:cs typeface="Open Sans"/>
                          <a:sym typeface="Open Sans"/>
                        </a:rPr>
                        <a:t>6-Oct</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None/>
                      </a:pPr>
                      <a:r>
                        <a:rPr lang="en" sz="800" u="none" cap="none" strike="noStrike">
                          <a:latin typeface="Open Sans"/>
                          <a:ea typeface="Open Sans"/>
                          <a:cs typeface="Open Sans"/>
                          <a:sym typeface="Open Sans"/>
                        </a:rPr>
                        <a:t>Testing Lead</a:t>
                      </a:r>
                      <a:endParaRPr b="0" i="0" sz="800" u="none" cap="none" strike="noStrike">
                        <a:solidFill>
                          <a:srgbClr val="000000"/>
                        </a:solidFill>
                        <a:latin typeface="Open Sans"/>
                        <a:ea typeface="Open Sans"/>
                        <a:cs typeface="Open Sans"/>
                        <a:sym typeface="Open Sans"/>
                      </a:endParaRPr>
                    </a:p>
                  </a:txBody>
                  <a:tcPr marT="45725" marB="45725" marR="45725" marL="45725" anchor="ctr"/>
                </a:tc>
              </a:tr>
              <a:tr h="965775">
                <a:tc>
                  <a:txBody>
                    <a:bodyPr/>
                    <a:lstStyle/>
                    <a:p>
                      <a:pPr indent="0" lvl="0" marL="0" marR="0" rtl="0" algn="ctr">
                        <a:lnSpc>
                          <a:spcPct val="100000"/>
                        </a:lnSpc>
                        <a:spcBef>
                          <a:spcPts val="0"/>
                        </a:spcBef>
                        <a:spcAft>
                          <a:spcPts val="0"/>
                        </a:spcAft>
                        <a:buNone/>
                      </a:pPr>
                      <a:r>
                        <a:rPr b="1" lang="en" sz="800" u="none" cap="none" strike="noStrike">
                          <a:latin typeface="Open Sans"/>
                          <a:ea typeface="Open Sans"/>
                          <a:cs typeface="Open Sans"/>
                          <a:sym typeface="Open Sans"/>
                        </a:rPr>
                        <a:t>R-9</a:t>
                      </a:r>
                      <a:endParaRPr b="1"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None/>
                      </a:pPr>
                      <a:r>
                        <a:rPr lang="en" sz="800" u="none" cap="none" strike="noStrike">
                          <a:latin typeface="Open Sans"/>
                          <a:ea typeface="Open Sans"/>
                          <a:cs typeface="Open Sans"/>
                          <a:sym typeface="Open Sans"/>
                        </a:rPr>
                        <a:t>Risk</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l">
                        <a:lnSpc>
                          <a:spcPct val="100000"/>
                        </a:lnSpc>
                        <a:spcBef>
                          <a:spcPts val="0"/>
                        </a:spcBef>
                        <a:spcAft>
                          <a:spcPts val="0"/>
                        </a:spcAft>
                        <a:buNone/>
                      </a:pPr>
                      <a:r>
                        <a:rPr lang="en" sz="800" u="none" cap="none" strike="noStrike">
                          <a:latin typeface="Open Sans"/>
                          <a:ea typeface="Open Sans"/>
                          <a:cs typeface="Open Sans"/>
                          <a:sym typeface="Open Sans"/>
                        </a:rPr>
                        <a:t>As a result of COVID-19,  all employees are forced to work from home, which may lead to meetings taking longer than before. Each employee may have  different network speed, using VPN and VM is slower than usual, which may reduce the efficiency</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l">
                        <a:lnSpc>
                          <a:spcPct val="100000"/>
                        </a:lnSpc>
                        <a:spcBef>
                          <a:spcPts val="0"/>
                        </a:spcBef>
                        <a:spcAft>
                          <a:spcPts val="0"/>
                        </a:spcAft>
                        <a:buNone/>
                      </a:pPr>
                      <a:r>
                        <a:rPr lang="en" sz="800" u="none" cap="none" strike="noStrike">
                          <a:latin typeface="Open Sans"/>
                          <a:ea typeface="Open Sans"/>
                          <a:cs typeface="Open Sans"/>
                          <a:sym typeface="Open Sans"/>
                        </a:rPr>
                        <a:t>1) Using a good video conferencing software to improve working efficiency</a:t>
                      </a:r>
                      <a:br>
                        <a:rPr lang="en" sz="800" u="none" cap="none" strike="noStrike">
                          <a:latin typeface="Open Sans"/>
                          <a:ea typeface="Open Sans"/>
                          <a:cs typeface="Open Sans"/>
                          <a:sym typeface="Open Sans"/>
                        </a:rPr>
                      </a:br>
                      <a:r>
                        <a:rPr lang="en" sz="800" u="none" cap="none" strike="noStrike">
                          <a:latin typeface="Open Sans"/>
                          <a:ea typeface="Open Sans"/>
                          <a:cs typeface="Open Sans"/>
                          <a:sym typeface="Open Sans"/>
                        </a:rPr>
                        <a:t>2) Train IT department to fix the network issue. </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l">
                        <a:lnSpc>
                          <a:spcPct val="100000"/>
                        </a:lnSpc>
                        <a:spcBef>
                          <a:spcPts val="0"/>
                        </a:spcBef>
                        <a:spcAft>
                          <a:spcPts val="0"/>
                        </a:spcAft>
                        <a:buNone/>
                      </a:pPr>
                      <a:r>
                        <a:rPr lang="en" sz="800" u="none" cap="none" strike="noStrike">
                          <a:latin typeface="Open Sans"/>
                          <a:ea typeface="Open Sans"/>
                          <a:cs typeface="Open Sans"/>
                          <a:sym typeface="Open Sans"/>
                        </a:rPr>
                        <a:t>1) Mandate weekend work to remain on schedule</a:t>
                      </a:r>
                      <a:br>
                        <a:rPr lang="en" sz="800" u="none" cap="none" strike="noStrike">
                          <a:latin typeface="Open Sans"/>
                          <a:ea typeface="Open Sans"/>
                          <a:cs typeface="Open Sans"/>
                          <a:sym typeface="Open Sans"/>
                        </a:rPr>
                      </a:br>
                      <a:r>
                        <a:rPr lang="en" sz="800" u="none" cap="none" strike="noStrike">
                          <a:latin typeface="Open Sans"/>
                          <a:ea typeface="Open Sans"/>
                          <a:cs typeface="Open Sans"/>
                          <a:sym typeface="Open Sans"/>
                        </a:rPr>
                        <a:t>2) Have frequent conference meetings</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None/>
                      </a:pPr>
                      <a:r>
                        <a:rPr lang="en" sz="800" u="none" cap="none" strike="noStrike">
                          <a:latin typeface="Open Sans"/>
                          <a:ea typeface="Open Sans"/>
                          <a:cs typeface="Open Sans"/>
                          <a:sym typeface="Open Sans"/>
                        </a:rPr>
                        <a:t>ASAP</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None/>
                      </a:pPr>
                      <a:r>
                        <a:rPr lang="en" sz="800" u="none" cap="none" strike="noStrike">
                          <a:latin typeface="Open Sans"/>
                          <a:ea typeface="Open Sans"/>
                          <a:cs typeface="Open Sans"/>
                          <a:sym typeface="Open Sans"/>
                        </a:rPr>
                        <a:t>Project Manager</a:t>
                      </a:r>
                      <a:endParaRPr b="0" i="0" sz="800" u="none" cap="none" strike="noStrike">
                        <a:solidFill>
                          <a:srgbClr val="000000"/>
                        </a:solidFill>
                        <a:latin typeface="Open Sans"/>
                        <a:ea typeface="Open Sans"/>
                        <a:cs typeface="Open Sans"/>
                        <a:sym typeface="Open Sans"/>
                      </a:endParaRPr>
                    </a:p>
                  </a:txBody>
                  <a:tcPr marT="45725" marB="45725" marR="45725" marL="45725" anchor="ct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9"/>
          <p:cNvSpPr txBox="1"/>
          <p:nvPr>
            <p:ph type="title"/>
          </p:nvPr>
        </p:nvSpPr>
        <p:spPr>
          <a:xfrm>
            <a:off x="393700" y="179785"/>
            <a:ext cx="7494588" cy="814388"/>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sz="3000">
                <a:solidFill>
                  <a:schemeClr val="dk1"/>
                </a:solidFill>
                <a:latin typeface="Roboto Slab"/>
                <a:ea typeface="Roboto Slab"/>
                <a:cs typeface="Roboto Slab"/>
                <a:sym typeface="Roboto Slab"/>
              </a:rPr>
              <a:t>Key Actions</a:t>
            </a:r>
            <a:endParaRPr/>
          </a:p>
        </p:txBody>
      </p:sp>
      <p:graphicFrame>
        <p:nvGraphicFramePr>
          <p:cNvPr id="221" name="Google Shape;221;p29"/>
          <p:cNvGraphicFramePr/>
          <p:nvPr/>
        </p:nvGraphicFramePr>
        <p:xfrm>
          <a:off x="230467" y="994173"/>
          <a:ext cx="3000000" cy="3000000"/>
        </p:xfrm>
        <a:graphic>
          <a:graphicData uri="http://schemas.openxmlformats.org/drawingml/2006/table">
            <a:tbl>
              <a:tblPr>
                <a:noFill/>
                <a:tableStyleId>{7F4497D6-358C-4F00-B50F-264238DE8825}</a:tableStyleId>
              </a:tblPr>
              <a:tblGrid>
                <a:gridCol w="345250"/>
                <a:gridCol w="2281925"/>
                <a:gridCol w="848750"/>
                <a:gridCol w="834375"/>
                <a:gridCol w="649800"/>
                <a:gridCol w="578225"/>
                <a:gridCol w="528825"/>
                <a:gridCol w="1656150"/>
                <a:gridCol w="798400"/>
              </a:tblGrid>
              <a:tr h="458100">
                <a:tc>
                  <a:txBody>
                    <a:bodyPr/>
                    <a:lstStyle/>
                    <a:p>
                      <a:pPr indent="0" lvl="0" marL="0" marR="0" rtl="0" algn="ctr">
                        <a:lnSpc>
                          <a:spcPct val="100000"/>
                        </a:lnSpc>
                        <a:spcBef>
                          <a:spcPts val="0"/>
                        </a:spcBef>
                        <a:spcAft>
                          <a:spcPts val="0"/>
                        </a:spcAft>
                        <a:buNone/>
                      </a:pPr>
                      <a:r>
                        <a:rPr b="1" lang="en" sz="1000" u="none" cap="none" strike="noStrike">
                          <a:latin typeface="Roboto Slab"/>
                          <a:ea typeface="Roboto Slab"/>
                          <a:cs typeface="Roboto Slab"/>
                          <a:sym typeface="Roboto Slab"/>
                        </a:rPr>
                        <a:t> #</a:t>
                      </a:r>
                      <a:endParaRPr b="1" i="0" sz="1000" u="none" cap="none" strike="noStrike">
                        <a:solidFill>
                          <a:srgbClr val="000000"/>
                        </a:solidFill>
                        <a:latin typeface="Roboto Slab"/>
                        <a:ea typeface="Roboto Slab"/>
                        <a:cs typeface="Roboto Slab"/>
                        <a:sym typeface="Roboto Slab"/>
                      </a:endParaRPr>
                    </a:p>
                  </a:txBody>
                  <a:tcPr marT="45725" marB="45725" marR="45725" marL="45725" anchor="ctr">
                    <a:solidFill>
                      <a:schemeClr val="dk1"/>
                    </a:solidFill>
                  </a:tcPr>
                </a:tc>
                <a:tc>
                  <a:txBody>
                    <a:bodyPr/>
                    <a:lstStyle/>
                    <a:p>
                      <a:pPr indent="0" lvl="0" marL="0" marR="0" rtl="0" algn="ctr">
                        <a:lnSpc>
                          <a:spcPct val="100000"/>
                        </a:lnSpc>
                        <a:spcBef>
                          <a:spcPts val="0"/>
                        </a:spcBef>
                        <a:spcAft>
                          <a:spcPts val="0"/>
                        </a:spcAft>
                        <a:buNone/>
                      </a:pPr>
                      <a:r>
                        <a:rPr b="1" lang="en" sz="1000" u="none" cap="none" strike="noStrike">
                          <a:latin typeface="Roboto Slab"/>
                          <a:ea typeface="Roboto Slab"/>
                          <a:cs typeface="Roboto Slab"/>
                          <a:sym typeface="Roboto Slab"/>
                        </a:rPr>
                        <a:t>Description</a:t>
                      </a:r>
                      <a:endParaRPr b="1" i="0" sz="1000" u="none" cap="none" strike="noStrike">
                        <a:solidFill>
                          <a:srgbClr val="000000"/>
                        </a:solidFill>
                        <a:latin typeface="Roboto Slab"/>
                        <a:ea typeface="Roboto Slab"/>
                        <a:cs typeface="Roboto Slab"/>
                        <a:sym typeface="Roboto Slab"/>
                      </a:endParaRPr>
                    </a:p>
                  </a:txBody>
                  <a:tcPr marT="45725" marB="45725" marR="45725" marL="45725" anchor="ctr">
                    <a:solidFill>
                      <a:schemeClr val="dk1"/>
                    </a:solidFill>
                  </a:tcPr>
                </a:tc>
                <a:tc>
                  <a:txBody>
                    <a:bodyPr/>
                    <a:lstStyle/>
                    <a:p>
                      <a:pPr indent="0" lvl="0" marL="0" marR="0" rtl="0" algn="ctr">
                        <a:lnSpc>
                          <a:spcPct val="100000"/>
                        </a:lnSpc>
                        <a:spcBef>
                          <a:spcPts val="0"/>
                        </a:spcBef>
                        <a:spcAft>
                          <a:spcPts val="0"/>
                        </a:spcAft>
                        <a:buNone/>
                      </a:pPr>
                      <a:r>
                        <a:rPr b="1" lang="en" sz="1000" u="none" cap="none" strike="noStrike">
                          <a:latin typeface="Roboto Slab"/>
                          <a:ea typeface="Roboto Slab"/>
                          <a:cs typeface="Roboto Slab"/>
                          <a:sym typeface="Roboto Slab"/>
                        </a:rPr>
                        <a:t>Originator</a:t>
                      </a:r>
                      <a:endParaRPr b="1" i="0" sz="1000" u="none" cap="none" strike="noStrike">
                        <a:solidFill>
                          <a:srgbClr val="000000"/>
                        </a:solidFill>
                        <a:latin typeface="Roboto Slab"/>
                        <a:ea typeface="Roboto Slab"/>
                        <a:cs typeface="Roboto Slab"/>
                        <a:sym typeface="Roboto Slab"/>
                      </a:endParaRPr>
                    </a:p>
                  </a:txBody>
                  <a:tcPr marT="45725" marB="45725" marR="45725" marL="45725" anchor="ctr">
                    <a:solidFill>
                      <a:schemeClr val="dk1"/>
                    </a:solidFill>
                  </a:tcPr>
                </a:tc>
                <a:tc>
                  <a:txBody>
                    <a:bodyPr/>
                    <a:lstStyle/>
                    <a:p>
                      <a:pPr indent="0" lvl="0" marL="0" marR="0" rtl="0" algn="ctr">
                        <a:lnSpc>
                          <a:spcPct val="100000"/>
                        </a:lnSpc>
                        <a:spcBef>
                          <a:spcPts val="0"/>
                        </a:spcBef>
                        <a:spcAft>
                          <a:spcPts val="0"/>
                        </a:spcAft>
                        <a:buNone/>
                      </a:pPr>
                      <a:r>
                        <a:rPr b="1" lang="en" sz="1000" u="none" cap="none" strike="noStrike">
                          <a:latin typeface="Roboto Slab"/>
                          <a:ea typeface="Roboto Slab"/>
                          <a:cs typeface="Roboto Slab"/>
                          <a:sym typeface="Roboto Slab"/>
                        </a:rPr>
                        <a:t>Owner</a:t>
                      </a:r>
                      <a:endParaRPr b="1" i="0" sz="1000" u="none" cap="none" strike="noStrike">
                        <a:solidFill>
                          <a:srgbClr val="000000"/>
                        </a:solidFill>
                        <a:latin typeface="Roboto Slab"/>
                        <a:ea typeface="Roboto Slab"/>
                        <a:cs typeface="Roboto Slab"/>
                        <a:sym typeface="Roboto Slab"/>
                      </a:endParaRPr>
                    </a:p>
                  </a:txBody>
                  <a:tcPr marT="45725" marB="45725" marR="45725" marL="45725" anchor="ctr">
                    <a:solidFill>
                      <a:schemeClr val="dk1"/>
                    </a:solidFill>
                  </a:tcPr>
                </a:tc>
                <a:tc>
                  <a:txBody>
                    <a:bodyPr/>
                    <a:lstStyle/>
                    <a:p>
                      <a:pPr indent="0" lvl="0" marL="0" marR="0" rtl="0" algn="ctr">
                        <a:lnSpc>
                          <a:spcPct val="100000"/>
                        </a:lnSpc>
                        <a:spcBef>
                          <a:spcPts val="0"/>
                        </a:spcBef>
                        <a:spcAft>
                          <a:spcPts val="0"/>
                        </a:spcAft>
                        <a:buNone/>
                      </a:pPr>
                      <a:r>
                        <a:rPr b="1" lang="en" sz="1000" u="none" cap="none" strike="noStrike">
                          <a:latin typeface="Roboto Slab"/>
                          <a:ea typeface="Roboto Slab"/>
                          <a:cs typeface="Roboto Slab"/>
                          <a:sym typeface="Roboto Slab"/>
                        </a:rPr>
                        <a:t>Date Assigned</a:t>
                      </a:r>
                      <a:endParaRPr b="1" i="0" sz="1000" u="none" cap="none" strike="noStrike">
                        <a:solidFill>
                          <a:srgbClr val="000000"/>
                        </a:solidFill>
                        <a:latin typeface="Roboto Slab"/>
                        <a:ea typeface="Roboto Slab"/>
                        <a:cs typeface="Roboto Slab"/>
                        <a:sym typeface="Roboto Slab"/>
                      </a:endParaRPr>
                    </a:p>
                  </a:txBody>
                  <a:tcPr marT="45725" marB="45725" marR="45725" marL="45725" anchor="ctr">
                    <a:solidFill>
                      <a:schemeClr val="dk1"/>
                    </a:solidFill>
                  </a:tcPr>
                </a:tc>
                <a:tc>
                  <a:txBody>
                    <a:bodyPr/>
                    <a:lstStyle/>
                    <a:p>
                      <a:pPr indent="0" lvl="0" marL="0" marR="0" rtl="0" algn="ctr">
                        <a:lnSpc>
                          <a:spcPct val="100000"/>
                        </a:lnSpc>
                        <a:spcBef>
                          <a:spcPts val="0"/>
                        </a:spcBef>
                        <a:spcAft>
                          <a:spcPts val="0"/>
                        </a:spcAft>
                        <a:buNone/>
                      </a:pPr>
                      <a:r>
                        <a:rPr b="1" lang="en" sz="1000" u="none" cap="none" strike="noStrike">
                          <a:latin typeface="Roboto Slab"/>
                          <a:ea typeface="Roboto Slab"/>
                          <a:cs typeface="Roboto Slab"/>
                          <a:sym typeface="Roboto Slab"/>
                        </a:rPr>
                        <a:t>Date Needed</a:t>
                      </a:r>
                      <a:endParaRPr b="1" i="0" sz="1000" u="none" cap="none" strike="noStrike">
                        <a:solidFill>
                          <a:srgbClr val="000000"/>
                        </a:solidFill>
                        <a:latin typeface="Roboto Slab"/>
                        <a:ea typeface="Roboto Slab"/>
                        <a:cs typeface="Roboto Slab"/>
                        <a:sym typeface="Roboto Slab"/>
                      </a:endParaRPr>
                    </a:p>
                  </a:txBody>
                  <a:tcPr marT="45725" marB="45725" marR="45725" marL="45725" anchor="ctr">
                    <a:solidFill>
                      <a:schemeClr val="dk1"/>
                    </a:solidFill>
                  </a:tcPr>
                </a:tc>
                <a:tc>
                  <a:txBody>
                    <a:bodyPr/>
                    <a:lstStyle/>
                    <a:p>
                      <a:pPr indent="0" lvl="0" marL="0" marR="0" rtl="0" algn="ctr">
                        <a:lnSpc>
                          <a:spcPct val="100000"/>
                        </a:lnSpc>
                        <a:spcBef>
                          <a:spcPts val="0"/>
                        </a:spcBef>
                        <a:spcAft>
                          <a:spcPts val="0"/>
                        </a:spcAft>
                        <a:buNone/>
                      </a:pPr>
                      <a:r>
                        <a:rPr b="1" lang="en" sz="1000" u="none" cap="none" strike="noStrike">
                          <a:latin typeface="Roboto Slab"/>
                          <a:ea typeface="Roboto Slab"/>
                          <a:cs typeface="Roboto Slab"/>
                          <a:sym typeface="Roboto Slab"/>
                        </a:rPr>
                        <a:t>Date Closed</a:t>
                      </a:r>
                      <a:endParaRPr b="1" i="0" sz="1000" u="none" cap="none" strike="noStrike">
                        <a:solidFill>
                          <a:srgbClr val="000000"/>
                        </a:solidFill>
                        <a:latin typeface="Roboto Slab"/>
                        <a:ea typeface="Roboto Slab"/>
                        <a:cs typeface="Roboto Slab"/>
                        <a:sym typeface="Roboto Slab"/>
                      </a:endParaRPr>
                    </a:p>
                  </a:txBody>
                  <a:tcPr marT="45725" marB="45725" marR="45725" marL="45725" anchor="ctr">
                    <a:solidFill>
                      <a:schemeClr val="dk1"/>
                    </a:solidFill>
                  </a:tcPr>
                </a:tc>
                <a:tc>
                  <a:txBody>
                    <a:bodyPr/>
                    <a:lstStyle/>
                    <a:p>
                      <a:pPr indent="0" lvl="0" marL="0" marR="0" rtl="0" algn="ctr">
                        <a:lnSpc>
                          <a:spcPct val="100000"/>
                        </a:lnSpc>
                        <a:spcBef>
                          <a:spcPts val="0"/>
                        </a:spcBef>
                        <a:spcAft>
                          <a:spcPts val="0"/>
                        </a:spcAft>
                        <a:buNone/>
                      </a:pPr>
                      <a:r>
                        <a:rPr b="1" lang="en" sz="1000" u="none" cap="none" strike="noStrike">
                          <a:latin typeface="Roboto Slab"/>
                          <a:ea typeface="Roboto Slab"/>
                          <a:cs typeface="Roboto Slab"/>
                          <a:sym typeface="Roboto Slab"/>
                        </a:rPr>
                        <a:t>Comments</a:t>
                      </a:r>
                      <a:endParaRPr b="1" i="0" sz="1000" u="none" cap="none" strike="noStrike">
                        <a:solidFill>
                          <a:srgbClr val="000000"/>
                        </a:solidFill>
                        <a:latin typeface="Roboto Slab"/>
                        <a:ea typeface="Roboto Slab"/>
                        <a:cs typeface="Roboto Slab"/>
                        <a:sym typeface="Roboto Slab"/>
                      </a:endParaRPr>
                    </a:p>
                  </a:txBody>
                  <a:tcPr marT="45725" marB="45725" marR="45725" marL="45725" anchor="ctr">
                    <a:solidFill>
                      <a:schemeClr val="dk1"/>
                    </a:solidFill>
                  </a:tcPr>
                </a:tc>
                <a:tc>
                  <a:txBody>
                    <a:bodyPr/>
                    <a:lstStyle/>
                    <a:p>
                      <a:pPr indent="0" lvl="0" marL="0" marR="0" rtl="0" algn="ctr">
                        <a:lnSpc>
                          <a:spcPct val="100000"/>
                        </a:lnSpc>
                        <a:spcBef>
                          <a:spcPts val="0"/>
                        </a:spcBef>
                        <a:spcAft>
                          <a:spcPts val="0"/>
                        </a:spcAft>
                        <a:buNone/>
                      </a:pPr>
                      <a:r>
                        <a:rPr b="1" lang="en" sz="1000" u="none" cap="none" strike="noStrike">
                          <a:latin typeface="Roboto Slab"/>
                          <a:ea typeface="Roboto Slab"/>
                          <a:cs typeface="Roboto Slab"/>
                          <a:sym typeface="Roboto Slab"/>
                        </a:rPr>
                        <a:t>Status</a:t>
                      </a:r>
                      <a:endParaRPr b="1" i="0" sz="1000" u="none" cap="none" strike="noStrike">
                        <a:solidFill>
                          <a:srgbClr val="000000"/>
                        </a:solidFill>
                        <a:latin typeface="Roboto Slab"/>
                        <a:ea typeface="Roboto Slab"/>
                        <a:cs typeface="Roboto Slab"/>
                        <a:sym typeface="Roboto Slab"/>
                      </a:endParaRPr>
                    </a:p>
                  </a:txBody>
                  <a:tcPr marT="45725" marB="45725" marR="45725" marL="45725" anchor="ctr">
                    <a:solidFill>
                      <a:schemeClr val="dk1"/>
                    </a:solidFill>
                  </a:tcPr>
                </a:tc>
              </a:tr>
              <a:tr h="334625">
                <a:tc>
                  <a:txBody>
                    <a:bodyPr/>
                    <a:lstStyle/>
                    <a:p>
                      <a:pPr indent="0" lvl="0" marL="0" marR="0" rtl="0" algn="ctr">
                        <a:lnSpc>
                          <a:spcPct val="100000"/>
                        </a:lnSpc>
                        <a:spcBef>
                          <a:spcPts val="0"/>
                        </a:spcBef>
                        <a:spcAft>
                          <a:spcPts val="0"/>
                        </a:spcAft>
                        <a:buNone/>
                      </a:pPr>
                      <a:r>
                        <a:rPr b="1" lang="en" sz="800" u="none" cap="none" strike="noStrike">
                          <a:latin typeface="Open Sans"/>
                          <a:ea typeface="Open Sans"/>
                          <a:cs typeface="Open Sans"/>
                          <a:sym typeface="Open Sans"/>
                        </a:rPr>
                        <a:t>A-9</a:t>
                      </a:r>
                      <a:endParaRPr b="1"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l">
                        <a:lnSpc>
                          <a:spcPct val="100000"/>
                        </a:lnSpc>
                        <a:spcBef>
                          <a:spcPts val="0"/>
                        </a:spcBef>
                        <a:spcAft>
                          <a:spcPts val="0"/>
                        </a:spcAft>
                        <a:buNone/>
                      </a:pPr>
                      <a:r>
                        <a:rPr lang="en" sz="800" u="none" cap="none" strike="noStrike">
                          <a:latin typeface="Open Sans"/>
                          <a:ea typeface="Open Sans"/>
                          <a:cs typeface="Open Sans"/>
                          <a:sym typeface="Open Sans"/>
                        </a:rPr>
                        <a:t>Set up front-end testing environment to prepare front-end testing process</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None/>
                      </a:pPr>
                      <a:r>
                        <a:rPr lang="en" sz="800" u="none" cap="none" strike="noStrike">
                          <a:latin typeface="Open Sans"/>
                          <a:ea typeface="Open Sans"/>
                          <a:cs typeface="Open Sans"/>
                          <a:sym typeface="Open Sans"/>
                        </a:rPr>
                        <a:t>Project Manager</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None/>
                      </a:pPr>
                      <a:r>
                        <a:rPr lang="en" sz="800" u="none" cap="none" strike="noStrike">
                          <a:latin typeface="Open Sans"/>
                          <a:ea typeface="Open Sans"/>
                          <a:cs typeface="Open Sans"/>
                          <a:sym typeface="Open Sans"/>
                        </a:rPr>
                        <a:t>Testing lead</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None/>
                      </a:pPr>
                      <a:r>
                        <a:rPr lang="en" sz="800" u="none" cap="none" strike="noStrike">
                          <a:latin typeface="Open Sans"/>
                          <a:ea typeface="Open Sans"/>
                          <a:cs typeface="Open Sans"/>
                          <a:sym typeface="Open Sans"/>
                        </a:rPr>
                        <a:t>2-Oct-20</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None/>
                      </a:pPr>
                      <a:r>
                        <a:rPr lang="en" sz="800" u="none" cap="none" strike="noStrike">
                          <a:latin typeface="Open Sans"/>
                          <a:ea typeface="Open Sans"/>
                          <a:cs typeface="Open Sans"/>
                          <a:sym typeface="Open Sans"/>
                        </a:rPr>
                        <a:t>4-Nov-20</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None/>
                      </a:pPr>
                      <a:r>
                        <a:rPr lang="en" sz="800" u="none" cap="none" strike="noStrike">
                          <a:latin typeface="Open Sans"/>
                          <a:ea typeface="Open Sans"/>
                          <a:cs typeface="Open Sans"/>
                          <a:sym typeface="Open Sans"/>
                        </a:rPr>
                        <a:t> </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l">
                        <a:lnSpc>
                          <a:spcPct val="100000"/>
                        </a:lnSpc>
                        <a:spcBef>
                          <a:spcPts val="0"/>
                        </a:spcBef>
                        <a:spcAft>
                          <a:spcPts val="0"/>
                        </a:spcAft>
                        <a:buNone/>
                      </a:pPr>
                      <a:r>
                        <a:rPr lang="en" sz="800" u="none" cap="none" strike="noStrike">
                          <a:latin typeface="Open Sans"/>
                          <a:ea typeface="Open Sans"/>
                          <a:cs typeface="Open Sans"/>
                          <a:sym typeface="Open Sans"/>
                        </a:rPr>
                        <a:t>Set up early to speed up the testing phase</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None/>
                      </a:pPr>
                      <a:r>
                        <a:rPr lang="en" sz="800" u="none" cap="none" strike="noStrike">
                          <a:latin typeface="Open Sans"/>
                          <a:ea typeface="Open Sans"/>
                          <a:cs typeface="Open Sans"/>
                          <a:sym typeface="Open Sans"/>
                        </a:rPr>
                        <a:t>In progress</a:t>
                      </a:r>
                      <a:endParaRPr b="0" i="0" sz="800" u="none" cap="none" strike="noStrike">
                        <a:solidFill>
                          <a:srgbClr val="000000"/>
                        </a:solidFill>
                        <a:latin typeface="Open Sans"/>
                        <a:ea typeface="Open Sans"/>
                        <a:cs typeface="Open Sans"/>
                        <a:sym typeface="Open Sans"/>
                      </a:endParaRPr>
                    </a:p>
                  </a:txBody>
                  <a:tcPr marT="45725" marB="45725" marR="45725" marL="45725" anchor="ctr"/>
                </a:tc>
              </a:tr>
              <a:tr h="334625">
                <a:tc>
                  <a:txBody>
                    <a:bodyPr/>
                    <a:lstStyle/>
                    <a:p>
                      <a:pPr indent="0" lvl="0" marL="0" marR="0" rtl="0" algn="ctr">
                        <a:lnSpc>
                          <a:spcPct val="100000"/>
                        </a:lnSpc>
                        <a:spcBef>
                          <a:spcPts val="0"/>
                        </a:spcBef>
                        <a:spcAft>
                          <a:spcPts val="0"/>
                        </a:spcAft>
                        <a:buNone/>
                      </a:pPr>
                      <a:r>
                        <a:rPr b="1" lang="en" sz="800" u="none" cap="none" strike="noStrike">
                          <a:latin typeface="Open Sans"/>
                          <a:ea typeface="Open Sans"/>
                          <a:cs typeface="Open Sans"/>
                          <a:sym typeface="Open Sans"/>
                        </a:rPr>
                        <a:t>A-10</a:t>
                      </a:r>
                      <a:endParaRPr b="1"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l">
                        <a:lnSpc>
                          <a:spcPct val="100000"/>
                        </a:lnSpc>
                        <a:spcBef>
                          <a:spcPts val="0"/>
                        </a:spcBef>
                        <a:spcAft>
                          <a:spcPts val="0"/>
                        </a:spcAft>
                        <a:buNone/>
                      </a:pPr>
                      <a:r>
                        <a:rPr lang="en" sz="800" u="none" cap="none" strike="noStrike">
                          <a:latin typeface="Open Sans"/>
                          <a:ea typeface="Open Sans"/>
                          <a:cs typeface="Open Sans"/>
                          <a:sym typeface="Open Sans"/>
                        </a:rPr>
                        <a:t>Set up back-end testing environment to prepare back-end testing process</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None/>
                      </a:pPr>
                      <a:r>
                        <a:rPr lang="en" sz="800" u="none" cap="none" strike="noStrike">
                          <a:latin typeface="Open Sans"/>
                          <a:ea typeface="Open Sans"/>
                          <a:cs typeface="Open Sans"/>
                          <a:sym typeface="Open Sans"/>
                        </a:rPr>
                        <a:t>Project Manager</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None/>
                      </a:pPr>
                      <a:r>
                        <a:rPr lang="en" sz="800" u="none" cap="none" strike="noStrike">
                          <a:latin typeface="Open Sans"/>
                          <a:ea typeface="Open Sans"/>
                          <a:cs typeface="Open Sans"/>
                          <a:sym typeface="Open Sans"/>
                        </a:rPr>
                        <a:t>Testing lead</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None/>
                      </a:pPr>
                      <a:r>
                        <a:rPr lang="en" sz="800" u="none" cap="none" strike="noStrike">
                          <a:latin typeface="Open Sans"/>
                          <a:ea typeface="Open Sans"/>
                          <a:cs typeface="Open Sans"/>
                          <a:sym typeface="Open Sans"/>
                        </a:rPr>
                        <a:t>2-Oct-20</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None/>
                      </a:pPr>
                      <a:r>
                        <a:rPr lang="en" sz="800" u="none" cap="none" strike="noStrike">
                          <a:latin typeface="Open Sans"/>
                          <a:ea typeface="Open Sans"/>
                          <a:cs typeface="Open Sans"/>
                          <a:sym typeface="Open Sans"/>
                        </a:rPr>
                        <a:t>7-Nov-20</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None/>
                      </a:pPr>
                      <a:r>
                        <a:rPr lang="en" sz="800" u="none" cap="none" strike="noStrike">
                          <a:latin typeface="Open Sans"/>
                          <a:ea typeface="Open Sans"/>
                          <a:cs typeface="Open Sans"/>
                          <a:sym typeface="Open Sans"/>
                        </a:rPr>
                        <a:t> </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l">
                        <a:lnSpc>
                          <a:spcPct val="100000"/>
                        </a:lnSpc>
                        <a:spcBef>
                          <a:spcPts val="0"/>
                        </a:spcBef>
                        <a:spcAft>
                          <a:spcPts val="0"/>
                        </a:spcAft>
                        <a:buNone/>
                      </a:pPr>
                      <a:r>
                        <a:rPr lang="en" sz="800" u="none" cap="none" strike="noStrike">
                          <a:latin typeface="Open Sans"/>
                          <a:ea typeface="Open Sans"/>
                          <a:cs typeface="Open Sans"/>
                          <a:sym typeface="Open Sans"/>
                        </a:rPr>
                        <a:t>Set up early to speed up the testing phase</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None/>
                      </a:pPr>
                      <a:r>
                        <a:rPr lang="en" sz="800" u="none" cap="none" strike="noStrike">
                          <a:latin typeface="Open Sans"/>
                          <a:ea typeface="Open Sans"/>
                          <a:cs typeface="Open Sans"/>
                          <a:sym typeface="Open Sans"/>
                        </a:rPr>
                        <a:t>In progress</a:t>
                      </a:r>
                      <a:endParaRPr b="0" i="0" sz="800" u="none" cap="none" strike="noStrike">
                        <a:solidFill>
                          <a:srgbClr val="000000"/>
                        </a:solidFill>
                        <a:latin typeface="Open Sans"/>
                        <a:ea typeface="Open Sans"/>
                        <a:cs typeface="Open Sans"/>
                        <a:sym typeface="Open Sans"/>
                      </a:endParaRPr>
                    </a:p>
                  </a:txBody>
                  <a:tcPr marT="45725" marB="45725" marR="45725" marL="45725" anchor="ctr"/>
                </a:tc>
              </a:tr>
              <a:tr h="498300">
                <a:tc>
                  <a:txBody>
                    <a:bodyPr/>
                    <a:lstStyle/>
                    <a:p>
                      <a:pPr indent="0" lvl="0" marL="0" marR="0" rtl="0" algn="ctr">
                        <a:lnSpc>
                          <a:spcPct val="100000"/>
                        </a:lnSpc>
                        <a:spcBef>
                          <a:spcPts val="0"/>
                        </a:spcBef>
                        <a:spcAft>
                          <a:spcPts val="0"/>
                        </a:spcAft>
                        <a:buNone/>
                      </a:pPr>
                      <a:r>
                        <a:rPr b="1" lang="en" sz="800" u="none" cap="none" strike="noStrike">
                          <a:latin typeface="Open Sans"/>
                          <a:ea typeface="Open Sans"/>
                          <a:cs typeface="Open Sans"/>
                          <a:sym typeface="Open Sans"/>
                        </a:rPr>
                        <a:t>A-11</a:t>
                      </a:r>
                      <a:endParaRPr b="1"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l">
                        <a:lnSpc>
                          <a:spcPct val="100000"/>
                        </a:lnSpc>
                        <a:spcBef>
                          <a:spcPts val="0"/>
                        </a:spcBef>
                        <a:spcAft>
                          <a:spcPts val="0"/>
                        </a:spcAft>
                        <a:buNone/>
                      </a:pPr>
                      <a:r>
                        <a:rPr lang="en" sz="800" u="none" cap="none" strike="noStrike">
                          <a:latin typeface="Open Sans"/>
                          <a:ea typeface="Open Sans"/>
                          <a:cs typeface="Open Sans"/>
                          <a:sym typeface="Open Sans"/>
                        </a:rPr>
                        <a:t>Set up a demo meeting with design team and developer team for server  testing result</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None/>
                      </a:pPr>
                      <a:r>
                        <a:rPr lang="en" sz="800" u="none" cap="none" strike="noStrike">
                          <a:latin typeface="Open Sans"/>
                          <a:ea typeface="Open Sans"/>
                          <a:cs typeface="Open Sans"/>
                          <a:sym typeface="Open Sans"/>
                        </a:rPr>
                        <a:t>Testing lead</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None/>
                      </a:pPr>
                      <a:r>
                        <a:rPr lang="en" sz="800" u="none" cap="none" strike="noStrike">
                          <a:latin typeface="Open Sans"/>
                          <a:ea typeface="Open Sans"/>
                          <a:cs typeface="Open Sans"/>
                          <a:sym typeface="Open Sans"/>
                        </a:rPr>
                        <a:t>Project Manager</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None/>
                      </a:pPr>
                      <a:r>
                        <a:rPr lang="en" sz="800" u="none" cap="none" strike="noStrike">
                          <a:latin typeface="Open Sans"/>
                          <a:ea typeface="Open Sans"/>
                          <a:cs typeface="Open Sans"/>
                          <a:sym typeface="Open Sans"/>
                        </a:rPr>
                        <a:t>5-Oct-20</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None/>
                      </a:pPr>
                      <a:r>
                        <a:rPr lang="en" sz="800" u="none" cap="none" strike="noStrike">
                          <a:latin typeface="Open Sans"/>
                          <a:ea typeface="Open Sans"/>
                          <a:cs typeface="Open Sans"/>
                          <a:sym typeface="Open Sans"/>
                        </a:rPr>
                        <a:t>8-Oct-20</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None/>
                      </a:pPr>
                      <a:r>
                        <a:rPr lang="en" sz="800" u="none" cap="none" strike="noStrike">
                          <a:latin typeface="Open Sans"/>
                          <a:ea typeface="Open Sans"/>
                          <a:cs typeface="Open Sans"/>
                          <a:sym typeface="Open Sans"/>
                        </a:rPr>
                        <a:t> </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l">
                        <a:lnSpc>
                          <a:spcPct val="100000"/>
                        </a:lnSpc>
                        <a:spcBef>
                          <a:spcPts val="0"/>
                        </a:spcBef>
                        <a:spcAft>
                          <a:spcPts val="0"/>
                        </a:spcAft>
                        <a:buNone/>
                      </a:pPr>
                      <a:r>
                        <a:rPr lang="en" sz="800" u="none" cap="none" strike="noStrike">
                          <a:latin typeface="Open Sans"/>
                          <a:ea typeface="Open Sans"/>
                          <a:cs typeface="Open Sans"/>
                          <a:sym typeface="Open Sans"/>
                        </a:rPr>
                        <a:t>Make sure all testing procedure are following the design and requirements</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None/>
                      </a:pPr>
                      <a:r>
                        <a:rPr lang="en" sz="800" u="none" cap="none" strike="noStrike">
                          <a:latin typeface="Open Sans"/>
                          <a:ea typeface="Open Sans"/>
                          <a:cs typeface="Open Sans"/>
                          <a:sym typeface="Open Sans"/>
                        </a:rPr>
                        <a:t>In progress</a:t>
                      </a:r>
                      <a:endParaRPr b="0" i="0" sz="800" u="none" cap="none" strike="noStrike">
                        <a:solidFill>
                          <a:srgbClr val="000000"/>
                        </a:solidFill>
                        <a:latin typeface="Open Sans"/>
                        <a:ea typeface="Open Sans"/>
                        <a:cs typeface="Open Sans"/>
                        <a:sym typeface="Open Sans"/>
                      </a:endParaRPr>
                    </a:p>
                  </a:txBody>
                  <a:tcPr marT="45725" marB="45725" marR="45725" marL="45725" anchor="ctr"/>
                </a:tc>
              </a:tr>
              <a:tr h="334625">
                <a:tc>
                  <a:txBody>
                    <a:bodyPr/>
                    <a:lstStyle/>
                    <a:p>
                      <a:pPr indent="0" lvl="0" marL="0" marR="0" rtl="0" algn="ctr">
                        <a:lnSpc>
                          <a:spcPct val="100000"/>
                        </a:lnSpc>
                        <a:spcBef>
                          <a:spcPts val="0"/>
                        </a:spcBef>
                        <a:spcAft>
                          <a:spcPts val="0"/>
                        </a:spcAft>
                        <a:buNone/>
                      </a:pPr>
                      <a:r>
                        <a:rPr b="1" lang="en" sz="800" u="none" cap="none" strike="noStrike">
                          <a:latin typeface="Open Sans"/>
                          <a:ea typeface="Open Sans"/>
                          <a:cs typeface="Open Sans"/>
                          <a:sym typeface="Open Sans"/>
                        </a:rPr>
                        <a:t>A-12</a:t>
                      </a:r>
                      <a:endParaRPr b="1"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l">
                        <a:lnSpc>
                          <a:spcPct val="100000"/>
                        </a:lnSpc>
                        <a:spcBef>
                          <a:spcPts val="0"/>
                        </a:spcBef>
                        <a:spcAft>
                          <a:spcPts val="0"/>
                        </a:spcAft>
                        <a:buNone/>
                      </a:pPr>
                      <a:r>
                        <a:rPr lang="en" sz="800" u="none" cap="none" strike="noStrike">
                          <a:latin typeface="Open Sans"/>
                          <a:ea typeface="Open Sans"/>
                          <a:cs typeface="Open Sans"/>
                          <a:sym typeface="Open Sans"/>
                        </a:rPr>
                        <a:t>Tester 1 should </a:t>
                      </a:r>
                      <a:r>
                        <a:rPr lang="en" sz="800">
                          <a:latin typeface="Open Sans"/>
                          <a:ea typeface="Open Sans"/>
                          <a:cs typeface="Open Sans"/>
                          <a:sym typeface="Open Sans"/>
                        </a:rPr>
                        <a:t>collaborate</a:t>
                      </a:r>
                      <a:r>
                        <a:rPr lang="en" sz="800" u="none" cap="none" strike="noStrike">
                          <a:latin typeface="Open Sans"/>
                          <a:ea typeface="Open Sans"/>
                          <a:cs typeface="Open Sans"/>
                          <a:sym typeface="Open Sans"/>
                        </a:rPr>
                        <a:t> with tester 2 on database function test </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None/>
                      </a:pPr>
                      <a:r>
                        <a:rPr lang="en" sz="800" u="none" cap="none" strike="noStrike">
                          <a:latin typeface="Open Sans"/>
                          <a:ea typeface="Open Sans"/>
                          <a:cs typeface="Open Sans"/>
                          <a:sym typeface="Open Sans"/>
                        </a:rPr>
                        <a:t>Testing lead</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None/>
                      </a:pPr>
                      <a:r>
                        <a:rPr lang="en" sz="800" u="none" cap="none" strike="noStrike">
                          <a:latin typeface="Open Sans"/>
                          <a:ea typeface="Open Sans"/>
                          <a:cs typeface="Open Sans"/>
                          <a:sym typeface="Open Sans"/>
                        </a:rPr>
                        <a:t>Tester 1</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None/>
                      </a:pPr>
                      <a:r>
                        <a:rPr lang="en" sz="800" u="none" cap="none" strike="noStrike">
                          <a:latin typeface="Open Sans"/>
                          <a:ea typeface="Open Sans"/>
                          <a:cs typeface="Open Sans"/>
                          <a:sym typeface="Open Sans"/>
                        </a:rPr>
                        <a:t>2-Oct-20</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None/>
                      </a:pPr>
                      <a:r>
                        <a:rPr lang="en" sz="800" u="none" cap="none" strike="noStrike">
                          <a:latin typeface="Open Sans"/>
                          <a:ea typeface="Open Sans"/>
                          <a:cs typeface="Open Sans"/>
                          <a:sym typeface="Open Sans"/>
                        </a:rPr>
                        <a:t>6-Oct-20</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None/>
                      </a:pPr>
                      <a:r>
                        <a:rPr lang="en" sz="800" u="none" cap="none" strike="noStrike">
                          <a:latin typeface="Open Sans"/>
                          <a:ea typeface="Open Sans"/>
                          <a:cs typeface="Open Sans"/>
                          <a:sym typeface="Open Sans"/>
                        </a:rPr>
                        <a:t> </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l">
                        <a:lnSpc>
                          <a:spcPct val="100000"/>
                        </a:lnSpc>
                        <a:spcBef>
                          <a:spcPts val="0"/>
                        </a:spcBef>
                        <a:spcAft>
                          <a:spcPts val="0"/>
                        </a:spcAft>
                        <a:buNone/>
                      </a:pPr>
                      <a:r>
                        <a:rPr lang="en" sz="800" u="none" cap="none" strike="noStrike">
                          <a:latin typeface="Open Sans"/>
                          <a:ea typeface="Open Sans"/>
                          <a:cs typeface="Open Sans"/>
                          <a:sym typeface="Open Sans"/>
                        </a:rPr>
                        <a:t>The project is behind of schedule, need to push the progress</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None/>
                      </a:pPr>
                      <a:r>
                        <a:rPr lang="en" sz="800" u="none" cap="none" strike="noStrike">
                          <a:latin typeface="Open Sans"/>
                          <a:ea typeface="Open Sans"/>
                          <a:cs typeface="Open Sans"/>
                          <a:sym typeface="Open Sans"/>
                        </a:rPr>
                        <a:t>In progress</a:t>
                      </a:r>
                      <a:endParaRPr b="0" i="0" sz="800" u="none" cap="none" strike="noStrike">
                        <a:solidFill>
                          <a:srgbClr val="000000"/>
                        </a:solidFill>
                        <a:latin typeface="Open Sans"/>
                        <a:ea typeface="Open Sans"/>
                        <a:cs typeface="Open Sans"/>
                        <a:sym typeface="Open Sans"/>
                      </a:endParaRPr>
                    </a:p>
                  </a:txBody>
                  <a:tcPr marT="45725" marB="45725" marR="45725" marL="45725" anchor="ctr"/>
                </a:tc>
              </a:tr>
              <a:tr h="498300">
                <a:tc>
                  <a:txBody>
                    <a:bodyPr/>
                    <a:lstStyle/>
                    <a:p>
                      <a:pPr indent="0" lvl="0" marL="0" marR="0" rtl="0" algn="ctr">
                        <a:lnSpc>
                          <a:spcPct val="100000"/>
                        </a:lnSpc>
                        <a:spcBef>
                          <a:spcPts val="0"/>
                        </a:spcBef>
                        <a:spcAft>
                          <a:spcPts val="0"/>
                        </a:spcAft>
                        <a:buNone/>
                      </a:pPr>
                      <a:r>
                        <a:rPr b="1" lang="en" sz="800" u="none" cap="none" strike="noStrike">
                          <a:latin typeface="Open Sans"/>
                          <a:ea typeface="Open Sans"/>
                          <a:cs typeface="Open Sans"/>
                          <a:sym typeface="Open Sans"/>
                        </a:rPr>
                        <a:t>A-13</a:t>
                      </a:r>
                      <a:endParaRPr b="1"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l">
                        <a:lnSpc>
                          <a:spcPct val="100000"/>
                        </a:lnSpc>
                        <a:spcBef>
                          <a:spcPts val="0"/>
                        </a:spcBef>
                        <a:spcAft>
                          <a:spcPts val="0"/>
                        </a:spcAft>
                        <a:buNone/>
                      </a:pPr>
                      <a:r>
                        <a:rPr lang="en" sz="800">
                          <a:latin typeface="Open Sans"/>
                          <a:ea typeface="Open Sans"/>
                          <a:cs typeface="Open Sans"/>
                          <a:sym typeface="Open Sans"/>
                        </a:rPr>
                        <a:t>Deployment</a:t>
                      </a:r>
                      <a:r>
                        <a:rPr lang="en" sz="800" u="none" cap="none" strike="noStrike">
                          <a:latin typeface="Open Sans"/>
                          <a:ea typeface="Open Sans"/>
                          <a:cs typeface="Open Sans"/>
                          <a:sym typeface="Open Sans"/>
                        </a:rPr>
                        <a:t> team should </a:t>
                      </a:r>
                      <a:r>
                        <a:rPr lang="en" sz="800">
                          <a:latin typeface="Open Sans"/>
                          <a:ea typeface="Open Sans"/>
                          <a:cs typeface="Open Sans"/>
                          <a:sym typeface="Open Sans"/>
                        </a:rPr>
                        <a:t>monitor</a:t>
                      </a:r>
                      <a:r>
                        <a:rPr lang="en" sz="800" u="none" cap="none" strike="noStrike">
                          <a:latin typeface="Open Sans"/>
                          <a:ea typeface="Open Sans"/>
                          <a:cs typeface="Open Sans"/>
                          <a:sym typeface="Open Sans"/>
                        </a:rPr>
                        <a:t> the website admin and server admin connection qualities</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None/>
                      </a:pPr>
                      <a:r>
                        <a:rPr lang="en" sz="800" u="none" cap="none" strike="noStrike">
                          <a:latin typeface="Open Sans"/>
                          <a:ea typeface="Open Sans"/>
                          <a:cs typeface="Open Sans"/>
                          <a:sym typeface="Open Sans"/>
                        </a:rPr>
                        <a:t>Project Manager</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None/>
                      </a:pPr>
                      <a:r>
                        <a:rPr lang="en" sz="800" u="none" cap="none" strike="noStrike">
                          <a:latin typeface="Open Sans"/>
                          <a:ea typeface="Open Sans"/>
                          <a:cs typeface="Open Sans"/>
                          <a:sym typeface="Open Sans"/>
                        </a:rPr>
                        <a:t>Deployment Lead</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None/>
                      </a:pPr>
                      <a:r>
                        <a:rPr lang="en" sz="800" u="none" cap="none" strike="noStrike">
                          <a:latin typeface="Open Sans"/>
                          <a:ea typeface="Open Sans"/>
                          <a:cs typeface="Open Sans"/>
                          <a:sym typeface="Open Sans"/>
                        </a:rPr>
                        <a:t>5-Oct-20</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None/>
                      </a:pPr>
                      <a:r>
                        <a:rPr lang="en" sz="800" u="none" cap="none" strike="noStrike">
                          <a:latin typeface="Open Sans"/>
                          <a:ea typeface="Open Sans"/>
                          <a:cs typeface="Open Sans"/>
                          <a:sym typeface="Open Sans"/>
                        </a:rPr>
                        <a:t>1/1/2021</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None/>
                      </a:pPr>
                      <a:r>
                        <a:rPr lang="en" sz="800" u="none" cap="none" strike="noStrike">
                          <a:latin typeface="Open Sans"/>
                          <a:ea typeface="Open Sans"/>
                          <a:cs typeface="Open Sans"/>
                          <a:sym typeface="Open Sans"/>
                        </a:rPr>
                        <a:t> </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l">
                        <a:lnSpc>
                          <a:spcPct val="100000"/>
                        </a:lnSpc>
                        <a:spcBef>
                          <a:spcPts val="0"/>
                        </a:spcBef>
                        <a:spcAft>
                          <a:spcPts val="0"/>
                        </a:spcAft>
                        <a:buNone/>
                      </a:pPr>
                      <a:r>
                        <a:rPr lang="en" sz="800" u="none" cap="none" strike="noStrike">
                          <a:latin typeface="Open Sans"/>
                          <a:ea typeface="Open Sans"/>
                          <a:cs typeface="Open Sans"/>
                          <a:sym typeface="Open Sans"/>
                        </a:rPr>
                        <a:t>Make sure when deploy the website, the server and website admin are working functional</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None/>
                      </a:pPr>
                      <a:r>
                        <a:rPr lang="en" sz="800" u="none" cap="none" strike="noStrike">
                          <a:latin typeface="Open Sans"/>
                          <a:ea typeface="Open Sans"/>
                          <a:cs typeface="Open Sans"/>
                          <a:sym typeface="Open Sans"/>
                        </a:rPr>
                        <a:t>In progress</a:t>
                      </a:r>
                      <a:endParaRPr b="0" i="0" sz="800" u="none" cap="none" strike="noStrike">
                        <a:solidFill>
                          <a:srgbClr val="000000"/>
                        </a:solidFill>
                        <a:latin typeface="Open Sans"/>
                        <a:ea typeface="Open Sans"/>
                        <a:cs typeface="Open Sans"/>
                        <a:sym typeface="Open Sans"/>
                      </a:endParaRPr>
                    </a:p>
                  </a:txBody>
                  <a:tcPr marT="45725" marB="45725" marR="45725" marL="45725" anchor="ctr"/>
                </a:tc>
              </a:tr>
              <a:tr h="498300">
                <a:tc>
                  <a:txBody>
                    <a:bodyPr/>
                    <a:lstStyle/>
                    <a:p>
                      <a:pPr indent="0" lvl="0" marL="0" marR="0" rtl="0" algn="ctr">
                        <a:lnSpc>
                          <a:spcPct val="100000"/>
                        </a:lnSpc>
                        <a:spcBef>
                          <a:spcPts val="0"/>
                        </a:spcBef>
                        <a:spcAft>
                          <a:spcPts val="0"/>
                        </a:spcAft>
                        <a:buNone/>
                      </a:pPr>
                      <a:r>
                        <a:rPr b="1" lang="en" sz="800" u="none" cap="none" strike="noStrike">
                          <a:latin typeface="Open Sans"/>
                          <a:ea typeface="Open Sans"/>
                          <a:cs typeface="Open Sans"/>
                          <a:sym typeface="Open Sans"/>
                        </a:rPr>
                        <a:t>A-14</a:t>
                      </a:r>
                      <a:endParaRPr b="1"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l">
                        <a:lnSpc>
                          <a:spcPct val="100000"/>
                        </a:lnSpc>
                        <a:spcBef>
                          <a:spcPts val="0"/>
                        </a:spcBef>
                        <a:spcAft>
                          <a:spcPts val="0"/>
                        </a:spcAft>
                        <a:buNone/>
                      </a:pPr>
                      <a:r>
                        <a:rPr lang="en" sz="800" u="none" cap="none" strike="noStrike">
                          <a:latin typeface="Open Sans"/>
                          <a:ea typeface="Open Sans"/>
                          <a:cs typeface="Open Sans"/>
                          <a:sym typeface="Open Sans"/>
                        </a:rPr>
                        <a:t>We finished 50% project on time, give project team a day off on Friday 10/9/20</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None/>
                      </a:pPr>
                      <a:r>
                        <a:rPr lang="en" sz="800" u="none" cap="none" strike="noStrike">
                          <a:latin typeface="Open Sans"/>
                          <a:ea typeface="Open Sans"/>
                          <a:cs typeface="Open Sans"/>
                          <a:sym typeface="Open Sans"/>
                        </a:rPr>
                        <a:t>Project Manager</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None/>
                      </a:pPr>
                      <a:r>
                        <a:rPr lang="en" sz="800" u="none" cap="none" strike="noStrike">
                          <a:latin typeface="Open Sans"/>
                          <a:ea typeface="Open Sans"/>
                          <a:cs typeface="Open Sans"/>
                          <a:sym typeface="Open Sans"/>
                        </a:rPr>
                        <a:t>Project Manager</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None/>
                      </a:pPr>
                      <a:r>
                        <a:rPr lang="en" sz="800" u="none" cap="none" strike="noStrike">
                          <a:latin typeface="Open Sans"/>
                          <a:ea typeface="Open Sans"/>
                          <a:cs typeface="Open Sans"/>
                          <a:sym typeface="Open Sans"/>
                        </a:rPr>
                        <a:t>5-Oct-20</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None/>
                      </a:pPr>
                      <a:r>
                        <a:rPr lang="en" sz="800" u="none" cap="none" strike="noStrike">
                          <a:latin typeface="Open Sans"/>
                          <a:ea typeface="Open Sans"/>
                          <a:cs typeface="Open Sans"/>
                          <a:sym typeface="Open Sans"/>
                        </a:rPr>
                        <a:t>8-Oct-21</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None/>
                      </a:pPr>
                      <a:r>
                        <a:rPr lang="en" sz="800" u="none" cap="none" strike="noStrike">
                          <a:latin typeface="Open Sans"/>
                          <a:ea typeface="Open Sans"/>
                          <a:cs typeface="Open Sans"/>
                          <a:sym typeface="Open Sans"/>
                        </a:rPr>
                        <a:t> </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l">
                        <a:lnSpc>
                          <a:spcPct val="100000"/>
                        </a:lnSpc>
                        <a:spcBef>
                          <a:spcPts val="0"/>
                        </a:spcBef>
                        <a:spcAft>
                          <a:spcPts val="0"/>
                        </a:spcAft>
                        <a:buNone/>
                      </a:pPr>
                      <a:r>
                        <a:rPr lang="en" sz="800" u="none" cap="none" strike="noStrike">
                          <a:latin typeface="Open Sans"/>
                          <a:ea typeface="Open Sans"/>
                          <a:cs typeface="Open Sans"/>
                          <a:sym typeface="Open Sans"/>
                        </a:rPr>
                        <a:t>To acknowledge and appreciate all the efforts the team has put into the project</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None/>
                      </a:pPr>
                      <a:r>
                        <a:rPr lang="en" sz="800" u="none" cap="none" strike="noStrike">
                          <a:latin typeface="Open Sans"/>
                          <a:ea typeface="Open Sans"/>
                          <a:cs typeface="Open Sans"/>
                          <a:sym typeface="Open Sans"/>
                        </a:rPr>
                        <a:t> </a:t>
                      </a:r>
                      <a:endParaRPr b="0" i="0" sz="800" u="none" cap="none" strike="noStrike">
                        <a:solidFill>
                          <a:srgbClr val="000000"/>
                        </a:solidFill>
                        <a:latin typeface="Open Sans"/>
                        <a:ea typeface="Open Sans"/>
                        <a:cs typeface="Open Sans"/>
                        <a:sym typeface="Open Sans"/>
                      </a:endParaRPr>
                    </a:p>
                  </a:txBody>
                  <a:tcPr marT="45725" marB="45725" marR="45725" marL="45725" anchor="ctr"/>
                </a:tc>
              </a:tr>
              <a:tr h="498300">
                <a:tc>
                  <a:txBody>
                    <a:bodyPr/>
                    <a:lstStyle/>
                    <a:p>
                      <a:pPr indent="0" lvl="0" marL="0" marR="0" rtl="0" algn="ctr">
                        <a:lnSpc>
                          <a:spcPct val="100000"/>
                        </a:lnSpc>
                        <a:spcBef>
                          <a:spcPts val="0"/>
                        </a:spcBef>
                        <a:spcAft>
                          <a:spcPts val="0"/>
                        </a:spcAft>
                        <a:buNone/>
                      </a:pPr>
                      <a:r>
                        <a:rPr b="1" lang="en" sz="800" u="none" cap="none" strike="noStrike">
                          <a:latin typeface="Open Sans"/>
                          <a:ea typeface="Open Sans"/>
                          <a:cs typeface="Open Sans"/>
                          <a:sym typeface="Open Sans"/>
                        </a:rPr>
                        <a:t>A-15</a:t>
                      </a:r>
                      <a:endParaRPr b="1"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l">
                        <a:lnSpc>
                          <a:spcPct val="100000"/>
                        </a:lnSpc>
                        <a:spcBef>
                          <a:spcPts val="0"/>
                        </a:spcBef>
                        <a:spcAft>
                          <a:spcPts val="0"/>
                        </a:spcAft>
                        <a:buNone/>
                      </a:pPr>
                      <a:r>
                        <a:rPr lang="en" sz="800" u="none" cap="none" strike="noStrike">
                          <a:latin typeface="Open Sans"/>
                          <a:ea typeface="Open Sans"/>
                          <a:cs typeface="Open Sans"/>
                          <a:sym typeface="Open Sans"/>
                        </a:rPr>
                        <a:t>Testing team, design team and development team and deployment team leaders should have a meeting to go over the entire project.</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None/>
                      </a:pPr>
                      <a:r>
                        <a:rPr lang="en" sz="800" u="none" cap="none" strike="noStrike">
                          <a:latin typeface="Open Sans"/>
                          <a:ea typeface="Open Sans"/>
                          <a:cs typeface="Open Sans"/>
                          <a:sym typeface="Open Sans"/>
                        </a:rPr>
                        <a:t>Project Manager</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None/>
                      </a:pPr>
                      <a:r>
                        <a:rPr lang="en" sz="800" u="none" cap="none" strike="noStrike">
                          <a:latin typeface="Open Sans"/>
                          <a:ea typeface="Open Sans"/>
                          <a:cs typeface="Open Sans"/>
                          <a:sym typeface="Open Sans"/>
                        </a:rPr>
                        <a:t>Project Manager, all team leads</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None/>
                      </a:pPr>
                      <a:r>
                        <a:rPr lang="en" sz="800" u="none" cap="none" strike="noStrike">
                          <a:latin typeface="Open Sans"/>
                          <a:ea typeface="Open Sans"/>
                          <a:cs typeface="Open Sans"/>
                          <a:sym typeface="Open Sans"/>
                        </a:rPr>
                        <a:t>2-Oct-20</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None/>
                      </a:pPr>
                      <a:r>
                        <a:rPr lang="en" sz="800" u="none" cap="none" strike="noStrike">
                          <a:latin typeface="Open Sans"/>
                          <a:ea typeface="Open Sans"/>
                          <a:cs typeface="Open Sans"/>
                          <a:sym typeface="Open Sans"/>
                        </a:rPr>
                        <a:t>8-Jan-21</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None/>
                      </a:pPr>
                      <a:r>
                        <a:rPr lang="en" sz="800" u="none" cap="none" strike="noStrike">
                          <a:latin typeface="Open Sans"/>
                          <a:ea typeface="Open Sans"/>
                          <a:cs typeface="Open Sans"/>
                          <a:sym typeface="Open Sans"/>
                        </a:rPr>
                        <a:t> </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l">
                        <a:lnSpc>
                          <a:spcPct val="100000"/>
                        </a:lnSpc>
                        <a:spcBef>
                          <a:spcPts val="0"/>
                        </a:spcBef>
                        <a:spcAft>
                          <a:spcPts val="0"/>
                        </a:spcAft>
                        <a:buNone/>
                      </a:pPr>
                      <a:r>
                        <a:rPr lang="en" sz="800" u="none" cap="none" strike="noStrike">
                          <a:latin typeface="Open Sans"/>
                          <a:ea typeface="Open Sans"/>
                          <a:cs typeface="Open Sans"/>
                          <a:sym typeface="Open Sans"/>
                        </a:rPr>
                        <a:t>To ensure that deployment is 100% successful.</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ctr">
                        <a:lnSpc>
                          <a:spcPct val="100000"/>
                        </a:lnSpc>
                        <a:spcBef>
                          <a:spcPts val="0"/>
                        </a:spcBef>
                        <a:spcAft>
                          <a:spcPts val="0"/>
                        </a:spcAft>
                        <a:buNone/>
                      </a:pPr>
                      <a:r>
                        <a:rPr lang="en" sz="800" u="none" cap="none" strike="noStrike">
                          <a:latin typeface="Open Sans"/>
                          <a:ea typeface="Open Sans"/>
                          <a:cs typeface="Open Sans"/>
                          <a:sym typeface="Open Sans"/>
                        </a:rPr>
                        <a:t> </a:t>
                      </a:r>
                      <a:endParaRPr b="0" i="0" sz="800" u="none" cap="none" strike="noStrike">
                        <a:solidFill>
                          <a:srgbClr val="000000"/>
                        </a:solidFill>
                        <a:latin typeface="Open Sans"/>
                        <a:ea typeface="Open Sans"/>
                        <a:cs typeface="Open Sans"/>
                        <a:sym typeface="Open Sans"/>
                      </a:endParaRPr>
                    </a:p>
                  </a:txBody>
                  <a:tcPr marT="45725" marB="45725" marR="45725" marL="45725" anchor="ct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0"/>
          <p:cNvSpPr txBox="1"/>
          <p:nvPr>
            <p:ph type="title"/>
          </p:nvPr>
        </p:nvSpPr>
        <p:spPr>
          <a:xfrm>
            <a:off x="393700" y="179785"/>
            <a:ext cx="7494588" cy="814388"/>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sz="3000">
                <a:solidFill>
                  <a:schemeClr val="dk1"/>
                </a:solidFill>
                <a:latin typeface="Roboto Slab"/>
                <a:ea typeface="Roboto Slab"/>
                <a:cs typeface="Roboto Slab"/>
                <a:sym typeface="Roboto Slab"/>
              </a:rPr>
              <a:t>Key Decisions</a:t>
            </a:r>
            <a:endParaRPr/>
          </a:p>
        </p:txBody>
      </p:sp>
      <p:graphicFrame>
        <p:nvGraphicFramePr>
          <p:cNvPr id="227" name="Google Shape;227;p30"/>
          <p:cNvGraphicFramePr/>
          <p:nvPr/>
        </p:nvGraphicFramePr>
        <p:xfrm>
          <a:off x="311150" y="1076325"/>
          <a:ext cx="3000000" cy="3000000"/>
        </p:xfrm>
        <a:graphic>
          <a:graphicData uri="http://schemas.openxmlformats.org/drawingml/2006/table">
            <a:tbl>
              <a:tblPr>
                <a:noFill/>
                <a:tableStyleId>{7F4497D6-358C-4F00-B50F-264238DE8825}</a:tableStyleId>
              </a:tblPr>
              <a:tblGrid>
                <a:gridCol w="388100"/>
                <a:gridCol w="2873675"/>
                <a:gridCol w="1170250"/>
                <a:gridCol w="1223175"/>
                <a:gridCol w="2866500"/>
              </a:tblGrid>
              <a:tr h="328900">
                <a:tc>
                  <a:txBody>
                    <a:bodyPr/>
                    <a:lstStyle/>
                    <a:p>
                      <a:pPr indent="0" lvl="0" marL="0" marR="0" rtl="0" algn="ctr">
                        <a:lnSpc>
                          <a:spcPct val="100000"/>
                        </a:lnSpc>
                        <a:spcBef>
                          <a:spcPts val="0"/>
                        </a:spcBef>
                        <a:spcAft>
                          <a:spcPts val="0"/>
                        </a:spcAft>
                        <a:buNone/>
                      </a:pPr>
                      <a:r>
                        <a:rPr b="1" lang="en" sz="1000" u="none" cap="none" strike="noStrike">
                          <a:latin typeface="Roboto Slab"/>
                          <a:ea typeface="Roboto Slab"/>
                          <a:cs typeface="Roboto Slab"/>
                          <a:sym typeface="Roboto Slab"/>
                        </a:rPr>
                        <a:t> #</a:t>
                      </a:r>
                      <a:endParaRPr b="1" i="0" sz="1000" u="none" cap="none" strike="noStrike">
                        <a:solidFill>
                          <a:srgbClr val="000000"/>
                        </a:solidFill>
                        <a:latin typeface="Roboto Slab"/>
                        <a:ea typeface="Roboto Slab"/>
                        <a:cs typeface="Roboto Slab"/>
                        <a:sym typeface="Roboto Slab"/>
                      </a:endParaRPr>
                    </a:p>
                  </a:txBody>
                  <a:tcPr marT="45725" marB="45725" marR="45725" marL="45725" anchor="ctr">
                    <a:solidFill>
                      <a:schemeClr val="dk1"/>
                    </a:solidFill>
                  </a:tcPr>
                </a:tc>
                <a:tc>
                  <a:txBody>
                    <a:bodyPr/>
                    <a:lstStyle/>
                    <a:p>
                      <a:pPr indent="0" lvl="0" marL="0" marR="0" rtl="0" algn="ctr">
                        <a:lnSpc>
                          <a:spcPct val="100000"/>
                        </a:lnSpc>
                        <a:spcBef>
                          <a:spcPts val="0"/>
                        </a:spcBef>
                        <a:spcAft>
                          <a:spcPts val="0"/>
                        </a:spcAft>
                        <a:buNone/>
                      </a:pPr>
                      <a:r>
                        <a:rPr b="1" lang="en" sz="1000" u="none" cap="none" strike="noStrike">
                          <a:latin typeface="Roboto Slab"/>
                          <a:ea typeface="Roboto Slab"/>
                          <a:cs typeface="Roboto Slab"/>
                          <a:sym typeface="Roboto Slab"/>
                        </a:rPr>
                        <a:t>Description</a:t>
                      </a:r>
                      <a:endParaRPr b="1" i="0" sz="1000" u="none" cap="none" strike="noStrike">
                        <a:solidFill>
                          <a:srgbClr val="000000"/>
                        </a:solidFill>
                        <a:latin typeface="Roboto Slab"/>
                        <a:ea typeface="Roboto Slab"/>
                        <a:cs typeface="Roboto Slab"/>
                        <a:sym typeface="Roboto Slab"/>
                      </a:endParaRPr>
                    </a:p>
                  </a:txBody>
                  <a:tcPr marT="45725" marB="45725" marR="45725" marL="45725" anchor="ctr">
                    <a:solidFill>
                      <a:schemeClr val="dk1"/>
                    </a:solidFill>
                  </a:tcPr>
                </a:tc>
                <a:tc>
                  <a:txBody>
                    <a:bodyPr/>
                    <a:lstStyle/>
                    <a:p>
                      <a:pPr indent="0" lvl="0" marL="0" marR="0" rtl="0" algn="ctr">
                        <a:lnSpc>
                          <a:spcPct val="100000"/>
                        </a:lnSpc>
                        <a:spcBef>
                          <a:spcPts val="0"/>
                        </a:spcBef>
                        <a:spcAft>
                          <a:spcPts val="0"/>
                        </a:spcAft>
                        <a:buNone/>
                      </a:pPr>
                      <a:r>
                        <a:rPr b="1" lang="en" sz="1000" u="none" cap="none" strike="noStrike">
                          <a:latin typeface="Roboto Slab"/>
                          <a:ea typeface="Roboto Slab"/>
                          <a:cs typeface="Roboto Slab"/>
                          <a:sym typeface="Roboto Slab"/>
                        </a:rPr>
                        <a:t>Owner</a:t>
                      </a:r>
                      <a:endParaRPr b="1" i="0" sz="1000" u="none" cap="none" strike="noStrike">
                        <a:solidFill>
                          <a:srgbClr val="000000"/>
                        </a:solidFill>
                        <a:latin typeface="Roboto Slab"/>
                        <a:ea typeface="Roboto Slab"/>
                        <a:cs typeface="Roboto Slab"/>
                        <a:sym typeface="Roboto Slab"/>
                      </a:endParaRPr>
                    </a:p>
                  </a:txBody>
                  <a:tcPr marT="45725" marB="45725" marR="45725" marL="45725" anchor="ctr">
                    <a:solidFill>
                      <a:schemeClr val="dk1"/>
                    </a:solidFill>
                  </a:tcPr>
                </a:tc>
                <a:tc>
                  <a:txBody>
                    <a:bodyPr/>
                    <a:lstStyle/>
                    <a:p>
                      <a:pPr indent="0" lvl="0" marL="0" marR="0" rtl="0" algn="ctr">
                        <a:lnSpc>
                          <a:spcPct val="100000"/>
                        </a:lnSpc>
                        <a:spcBef>
                          <a:spcPts val="0"/>
                        </a:spcBef>
                        <a:spcAft>
                          <a:spcPts val="0"/>
                        </a:spcAft>
                        <a:buNone/>
                      </a:pPr>
                      <a:r>
                        <a:rPr b="1" lang="en" sz="1000" u="none" cap="none" strike="noStrike">
                          <a:latin typeface="Roboto Slab"/>
                          <a:ea typeface="Roboto Slab"/>
                          <a:cs typeface="Roboto Slab"/>
                          <a:sym typeface="Roboto Slab"/>
                        </a:rPr>
                        <a:t>Date</a:t>
                      </a:r>
                      <a:endParaRPr b="1" i="0" sz="1000" u="none" cap="none" strike="noStrike">
                        <a:solidFill>
                          <a:srgbClr val="000000"/>
                        </a:solidFill>
                        <a:latin typeface="Roboto Slab"/>
                        <a:ea typeface="Roboto Slab"/>
                        <a:cs typeface="Roboto Slab"/>
                        <a:sym typeface="Roboto Slab"/>
                      </a:endParaRPr>
                    </a:p>
                  </a:txBody>
                  <a:tcPr marT="45725" marB="45725" marR="45725" marL="45725" anchor="ctr">
                    <a:solidFill>
                      <a:schemeClr val="dk1"/>
                    </a:solidFill>
                  </a:tcPr>
                </a:tc>
                <a:tc>
                  <a:txBody>
                    <a:bodyPr/>
                    <a:lstStyle/>
                    <a:p>
                      <a:pPr indent="0" lvl="0" marL="0" marR="0" rtl="0" algn="ctr">
                        <a:lnSpc>
                          <a:spcPct val="100000"/>
                        </a:lnSpc>
                        <a:spcBef>
                          <a:spcPts val="0"/>
                        </a:spcBef>
                        <a:spcAft>
                          <a:spcPts val="0"/>
                        </a:spcAft>
                        <a:buNone/>
                      </a:pPr>
                      <a:r>
                        <a:rPr b="1" lang="en" sz="1000" u="none" cap="none" strike="noStrike">
                          <a:latin typeface="Roboto Slab"/>
                          <a:ea typeface="Roboto Slab"/>
                          <a:cs typeface="Roboto Slab"/>
                          <a:sym typeface="Roboto Slab"/>
                        </a:rPr>
                        <a:t>Comments</a:t>
                      </a:r>
                      <a:endParaRPr b="1" i="0" sz="1000" u="none" cap="none" strike="noStrike">
                        <a:solidFill>
                          <a:srgbClr val="000000"/>
                        </a:solidFill>
                        <a:latin typeface="Roboto Slab"/>
                        <a:ea typeface="Roboto Slab"/>
                        <a:cs typeface="Roboto Slab"/>
                        <a:sym typeface="Roboto Slab"/>
                      </a:endParaRPr>
                    </a:p>
                  </a:txBody>
                  <a:tcPr marT="45725" marB="45725" marR="45725" marL="45725" anchor="ctr">
                    <a:solidFill>
                      <a:schemeClr val="dk1"/>
                    </a:solidFill>
                  </a:tcPr>
                </a:tc>
              </a:tr>
              <a:tr h="373750">
                <a:tc>
                  <a:txBody>
                    <a:bodyPr/>
                    <a:lstStyle/>
                    <a:p>
                      <a:pPr indent="0" lvl="0" marL="0" marR="0" rtl="0" algn="l">
                        <a:lnSpc>
                          <a:spcPct val="100000"/>
                        </a:lnSpc>
                        <a:spcBef>
                          <a:spcPts val="0"/>
                        </a:spcBef>
                        <a:spcAft>
                          <a:spcPts val="0"/>
                        </a:spcAft>
                        <a:buNone/>
                      </a:pPr>
                      <a:r>
                        <a:rPr b="1" lang="en" sz="800" u="none" cap="none" strike="noStrike">
                          <a:latin typeface="Open Sans"/>
                          <a:ea typeface="Open Sans"/>
                          <a:cs typeface="Open Sans"/>
                          <a:sym typeface="Open Sans"/>
                        </a:rPr>
                        <a:t>D-1</a:t>
                      </a:r>
                      <a:endParaRPr b="1"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l">
                        <a:lnSpc>
                          <a:spcPct val="100000"/>
                        </a:lnSpc>
                        <a:spcBef>
                          <a:spcPts val="0"/>
                        </a:spcBef>
                        <a:spcAft>
                          <a:spcPts val="0"/>
                        </a:spcAft>
                        <a:buNone/>
                      </a:pPr>
                      <a:r>
                        <a:rPr lang="en" sz="800" u="none" cap="none" strike="noStrike">
                          <a:latin typeface="Open Sans"/>
                          <a:ea typeface="Open Sans"/>
                          <a:cs typeface="Open Sans"/>
                          <a:sym typeface="Open Sans"/>
                        </a:rPr>
                        <a:t>Project decide to meet every day 9:30 am to monitor the project progress</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l">
                        <a:lnSpc>
                          <a:spcPct val="100000"/>
                        </a:lnSpc>
                        <a:spcBef>
                          <a:spcPts val="0"/>
                        </a:spcBef>
                        <a:spcAft>
                          <a:spcPts val="0"/>
                        </a:spcAft>
                        <a:buNone/>
                      </a:pPr>
                      <a:r>
                        <a:rPr lang="en" sz="800" u="none" cap="none" strike="noStrike">
                          <a:latin typeface="Open Sans"/>
                          <a:ea typeface="Open Sans"/>
                          <a:cs typeface="Open Sans"/>
                          <a:sym typeface="Open Sans"/>
                        </a:rPr>
                        <a:t>PM</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l">
                        <a:lnSpc>
                          <a:spcPct val="100000"/>
                        </a:lnSpc>
                        <a:spcBef>
                          <a:spcPts val="0"/>
                        </a:spcBef>
                        <a:spcAft>
                          <a:spcPts val="0"/>
                        </a:spcAft>
                        <a:buNone/>
                      </a:pPr>
                      <a:r>
                        <a:rPr lang="en" sz="800" u="none" cap="none" strike="noStrike">
                          <a:latin typeface="Open Sans"/>
                          <a:ea typeface="Open Sans"/>
                          <a:cs typeface="Open Sans"/>
                          <a:sym typeface="Open Sans"/>
                        </a:rPr>
                        <a:t>30-Jun-20</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l">
                        <a:lnSpc>
                          <a:spcPct val="100000"/>
                        </a:lnSpc>
                        <a:spcBef>
                          <a:spcPts val="0"/>
                        </a:spcBef>
                        <a:spcAft>
                          <a:spcPts val="0"/>
                        </a:spcAft>
                        <a:buNone/>
                      </a:pPr>
                      <a:r>
                        <a:rPr lang="en" sz="800" u="none" cap="none" strike="noStrike">
                          <a:latin typeface="Open Sans"/>
                          <a:ea typeface="Open Sans"/>
                          <a:cs typeface="Open Sans"/>
                          <a:sym typeface="Open Sans"/>
                        </a:rPr>
                        <a:t>Everyone is WFH, should keep track of project </a:t>
                      </a:r>
                      <a:r>
                        <a:rPr lang="en" sz="800">
                          <a:latin typeface="Open Sans"/>
                          <a:ea typeface="Open Sans"/>
                          <a:cs typeface="Open Sans"/>
                          <a:sym typeface="Open Sans"/>
                        </a:rPr>
                        <a:t>schedule</a:t>
                      </a:r>
                      <a:endParaRPr b="0" i="0" sz="800" u="none" cap="none" strike="noStrike">
                        <a:solidFill>
                          <a:srgbClr val="000000"/>
                        </a:solidFill>
                        <a:latin typeface="Open Sans"/>
                        <a:ea typeface="Open Sans"/>
                        <a:cs typeface="Open Sans"/>
                        <a:sym typeface="Open Sans"/>
                      </a:endParaRPr>
                    </a:p>
                  </a:txBody>
                  <a:tcPr marT="45725" marB="45725" marR="45725" marL="45725" anchor="ctr"/>
                </a:tc>
              </a:tr>
              <a:tr h="373750">
                <a:tc>
                  <a:txBody>
                    <a:bodyPr/>
                    <a:lstStyle/>
                    <a:p>
                      <a:pPr indent="0" lvl="0" marL="0" marR="0" rtl="0" algn="l">
                        <a:lnSpc>
                          <a:spcPct val="100000"/>
                        </a:lnSpc>
                        <a:spcBef>
                          <a:spcPts val="0"/>
                        </a:spcBef>
                        <a:spcAft>
                          <a:spcPts val="0"/>
                        </a:spcAft>
                        <a:buNone/>
                      </a:pPr>
                      <a:r>
                        <a:rPr b="1" lang="en" sz="800" u="none" cap="none" strike="noStrike">
                          <a:latin typeface="Open Sans"/>
                          <a:ea typeface="Open Sans"/>
                          <a:cs typeface="Open Sans"/>
                          <a:sym typeface="Open Sans"/>
                        </a:rPr>
                        <a:t>D-2</a:t>
                      </a:r>
                      <a:endParaRPr b="1"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l">
                        <a:lnSpc>
                          <a:spcPct val="100000"/>
                        </a:lnSpc>
                        <a:spcBef>
                          <a:spcPts val="0"/>
                        </a:spcBef>
                        <a:spcAft>
                          <a:spcPts val="0"/>
                        </a:spcAft>
                        <a:buNone/>
                      </a:pPr>
                      <a:r>
                        <a:rPr lang="en" sz="800" u="none" cap="none" strike="noStrike">
                          <a:latin typeface="Open Sans"/>
                          <a:ea typeface="Open Sans"/>
                          <a:cs typeface="Open Sans"/>
                          <a:sym typeface="Open Sans"/>
                        </a:rPr>
                        <a:t>Design team decide to use AWS as the server </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l">
                        <a:lnSpc>
                          <a:spcPct val="100000"/>
                        </a:lnSpc>
                        <a:spcBef>
                          <a:spcPts val="0"/>
                        </a:spcBef>
                        <a:spcAft>
                          <a:spcPts val="0"/>
                        </a:spcAft>
                        <a:buNone/>
                      </a:pPr>
                      <a:r>
                        <a:rPr lang="en" sz="800" u="none" cap="none" strike="noStrike">
                          <a:latin typeface="Open Sans"/>
                          <a:ea typeface="Open Sans"/>
                          <a:cs typeface="Open Sans"/>
                          <a:sym typeface="Open Sans"/>
                        </a:rPr>
                        <a:t>Design team leader</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l">
                        <a:lnSpc>
                          <a:spcPct val="100000"/>
                        </a:lnSpc>
                        <a:spcBef>
                          <a:spcPts val="0"/>
                        </a:spcBef>
                        <a:spcAft>
                          <a:spcPts val="0"/>
                        </a:spcAft>
                        <a:buNone/>
                      </a:pPr>
                      <a:r>
                        <a:rPr lang="en" sz="800" u="none" cap="none" strike="noStrike">
                          <a:latin typeface="Open Sans"/>
                          <a:ea typeface="Open Sans"/>
                          <a:cs typeface="Open Sans"/>
                          <a:sym typeface="Open Sans"/>
                        </a:rPr>
                        <a:t>03-Aug-20</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l">
                        <a:lnSpc>
                          <a:spcPct val="100000"/>
                        </a:lnSpc>
                        <a:spcBef>
                          <a:spcPts val="0"/>
                        </a:spcBef>
                        <a:spcAft>
                          <a:spcPts val="0"/>
                        </a:spcAft>
                        <a:buNone/>
                      </a:pPr>
                      <a:r>
                        <a:rPr lang="en" sz="800" u="none" cap="none" strike="noStrike">
                          <a:latin typeface="Open Sans"/>
                          <a:ea typeface="Open Sans"/>
                          <a:cs typeface="Open Sans"/>
                          <a:sym typeface="Open Sans"/>
                        </a:rPr>
                        <a:t>Use AWS as server platform</a:t>
                      </a:r>
                      <a:endParaRPr b="0" i="0" sz="800" u="none" cap="none" strike="noStrike">
                        <a:solidFill>
                          <a:srgbClr val="000000"/>
                        </a:solidFill>
                        <a:latin typeface="Open Sans"/>
                        <a:ea typeface="Open Sans"/>
                        <a:cs typeface="Open Sans"/>
                        <a:sym typeface="Open Sans"/>
                      </a:endParaRPr>
                    </a:p>
                  </a:txBody>
                  <a:tcPr marT="45725" marB="45725" marR="45725" marL="45725" anchor="ctr"/>
                </a:tc>
              </a:tr>
              <a:tr h="373750">
                <a:tc>
                  <a:txBody>
                    <a:bodyPr/>
                    <a:lstStyle/>
                    <a:p>
                      <a:pPr indent="0" lvl="0" marL="0" marR="0" rtl="0" algn="l">
                        <a:lnSpc>
                          <a:spcPct val="100000"/>
                        </a:lnSpc>
                        <a:spcBef>
                          <a:spcPts val="0"/>
                        </a:spcBef>
                        <a:spcAft>
                          <a:spcPts val="0"/>
                        </a:spcAft>
                        <a:buNone/>
                      </a:pPr>
                      <a:r>
                        <a:rPr b="1" lang="en" sz="800" u="none" cap="none" strike="noStrike">
                          <a:latin typeface="Open Sans"/>
                          <a:ea typeface="Open Sans"/>
                          <a:cs typeface="Open Sans"/>
                          <a:sym typeface="Open Sans"/>
                        </a:rPr>
                        <a:t>D-3</a:t>
                      </a:r>
                      <a:endParaRPr b="1"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l">
                        <a:lnSpc>
                          <a:spcPct val="100000"/>
                        </a:lnSpc>
                        <a:spcBef>
                          <a:spcPts val="0"/>
                        </a:spcBef>
                        <a:spcAft>
                          <a:spcPts val="0"/>
                        </a:spcAft>
                        <a:buNone/>
                      </a:pPr>
                      <a:r>
                        <a:rPr lang="en" sz="800" u="none" cap="none" strike="noStrike">
                          <a:latin typeface="Open Sans"/>
                          <a:ea typeface="Open Sans"/>
                          <a:cs typeface="Open Sans"/>
                          <a:sym typeface="Open Sans"/>
                        </a:rPr>
                        <a:t>Decide to have monthly meeting with the leadership to report project progress</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l">
                        <a:lnSpc>
                          <a:spcPct val="100000"/>
                        </a:lnSpc>
                        <a:spcBef>
                          <a:spcPts val="0"/>
                        </a:spcBef>
                        <a:spcAft>
                          <a:spcPts val="0"/>
                        </a:spcAft>
                        <a:buNone/>
                      </a:pPr>
                      <a:r>
                        <a:rPr lang="en" sz="800" u="none" cap="none" strike="noStrike">
                          <a:latin typeface="Open Sans"/>
                          <a:ea typeface="Open Sans"/>
                          <a:cs typeface="Open Sans"/>
                          <a:sym typeface="Open Sans"/>
                        </a:rPr>
                        <a:t>PM</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l">
                        <a:lnSpc>
                          <a:spcPct val="100000"/>
                        </a:lnSpc>
                        <a:spcBef>
                          <a:spcPts val="0"/>
                        </a:spcBef>
                        <a:spcAft>
                          <a:spcPts val="0"/>
                        </a:spcAft>
                        <a:buNone/>
                      </a:pPr>
                      <a:r>
                        <a:rPr lang="en" sz="800" u="none" cap="none" strike="noStrike">
                          <a:latin typeface="Open Sans"/>
                          <a:ea typeface="Open Sans"/>
                          <a:cs typeface="Open Sans"/>
                          <a:sym typeface="Open Sans"/>
                        </a:rPr>
                        <a:t>03-Jul-20</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l">
                        <a:lnSpc>
                          <a:spcPct val="100000"/>
                        </a:lnSpc>
                        <a:spcBef>
                          <a:spcPts val="0"/>
                        </a:spcBef>
                        <a:spcAft>
                          <a:spcPts val="0"/>
                        </a:spcAft>
                        <a:buNone/>
                      </a:pPr>
                      <a:r>
                        <a:rPr lang="en" sz="800" u="none" cap="none" strike="noStrike">
                          <a:latin typeface="Open Sans"/>
                          <a:ea typeface="Open Sans"/>
                          <a:cs typeface="Open Sans"/>
                          <a:sym typeface="Open Sans"/>
                        </a:rPr>
                        <a:t>Leader team wants to know the project progress</a:t>
                      </a:r>
                      <a:endParaRPr b="0" i="0" sz="800" u="none" cap="none" strike="noStrike">
                        <a:solidFill>
                          <a:srgbClr val="000000"/>
                        </a:solidFill>
                        <a:latin typeface="Open Sans"/>
                        <a:ea typeface="Open Sans"/>
                        <a:cs typeface="Open Sans"/>
                        <a:sym typeface="Open Sans"/>
                      </a:endParaRPr>
                    </a:p>
                  </a:txBody>
                  <a:tcPr marT="45725" marB="45725" marR="45725" marL="45725" anchor="ctr"/>
                </a:tc>
              </a:tr>
              <a:tr h="747525">
                <a:tc>
                  <a:txBody>
                    <a:bodyPr/>
                    <a:lstStyle/>
                    <a:p>
                      <a:pPr indent="0" lvl="0" marL="0" marR="0" rtl="0" algn="l">
                        <a:lnSpc>
                          <a:spcPct val="100000"/>
                        </a:lnSpc>
                        <a:spcBef>
                          <a:spcPts val="0"/>
                        </a:spcBef>
                        <a:spcAft>
                          <a:spcPts val="0"/>
                        </a:spcAft>
                        <a:buNone/>
                      </a:pPr>
                      <a:r>
                        <a:rPr b="1" lang="en" sz="800" u="none" cap="none" strike="noStrike">
                          <a:latin typeface="Open Sans"/>
                          <a:ea typeface="Open Sans"/>
                          <a:cs typeface="Open Sans"/>
                          <a:sym typeface="Open Sans"/>
                        </a:rPr>
                        <a:t>D-4</a:t>
                      </a:r>
                      <a:endParaRPr b="1"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l">
                        <a:lnSpc>
                          <a:spcPct val="100000"/>
                        </a:lnSpc>
                        <a:spcBef>
                          <a:spcPts val="0"/>
                        </a:spcBef>
                        <a:spcAft>
                          <a:spcPts val="0"/>
                        </a:spcAft>
                        <a:buNone/>
                      </a:pPr>
                      <a:r>
                        <a:rPr lang="en" sz="800" u="none" cap="none" strike="noStrike">
                          <a:latin typeface="Open Sans"/>
                          <a:ea typeface="Open Sans"/>
                          <a:cs typeface="Open Sans"/>
                          <a:sym typeface="Open Sans"/>
                        </a:rPr>
                        <a:t>Deployment team leader decide to have stand up meeting everyone with development meeting to exchange information</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l">
                        <a:lnSpc>
                          <a:spcPct val="100000"/>
                        </a:lnSpc>
                        <a:spcBef>
                          <a:spcPts val="0"/>
                        </a:spcBef>
                        <a:spcAft>
                          <a:spcPts val="0"/>
                        </a:spcAft>
                        <a:buNone/>
                      </a:pPr>
                      <a:r>
                        <a:rPr lang="en" sz="800" u="none" cap="none" strike="noStrike">
                          <a:latin typeface="Open Sans"/>
                          <a:ea typeface="Open Sans"/>
                          <a:cs typeface="Open Sans"/>
                          <a:sym typeface="Open Sans"/>
                        </a:rPr>
                        <a:t>Deployment Lead</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l">
                        <a:lnSpc>
                          <a:spcPct val="100000"/>
                        </a:lnSpc>
                        <a:spcBef>
                          <a:spcPts val="0"/>
                        </a:spcBef>
                        <a:spcAft>
                          <a:spcPts val="0"/>
                        </a:spcAft>
                        <a:buNone/>
                      </a:pPr>
                      <a:r>
                        <a:rPr lang="en" sz="800" u="none" cap="none" strike="noStrike">
                          <a:latin typeface="Open Sans"/>
                          <a:ea typeface="Open Sans"/>
                          <a:cs typeface="Open Sans"/>
                          <a:sym typeface="Open Sans"/>
                        </a:rPr>
                        <a:t>03-Jul-20</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l">
                        <a:lnSpc>
                          <a:spcPct val="100000"/>
                        </a:lnSpc>
                        <a:spcBef>
                          <a:spcPts val="0"/>
                        </a:spcBef>
                        <a:spcAft>
                          <a:spcPts val="0"/>
                        </a:spcAft>
                        <a:buNone/>
                      </a:pPr>
                      <a:r>
                        <a:rPr lang="en" sz="800" u="none" cap="none" strike="noStrike">
                          <a:latin typeface="Open Sans"/>
                          <a:ea typeface="Open Sans"/>
                          <a:cs typeface="Open Sans"/>
                          <a:sym typeface="Open Sans"/>
                        </a:rPr>
                        <a:t>Keep each team on the same page</a:t>
                      </a:r>
                      <a:endParaRPr b="0" i="0" sz="800" u="none" cap="none" strike="noStrike">
                        <a:solidFill>
                          <a:srgbClr val="000000"/>
                        </a:solidFill>
                        <a:latin typeface="Open Sans"/>
                        <a:ea typeface="Open Sans"/>
                        <a:cs typeface="Open Sans"/>
                        <a:sym typeface="Open Sans"/>
                      </a:endParaRPr>
                    </a:p>
                  </a:txBody>
                  <a:tcPr marT="45725" marB="45725" marR="45725" marL="45725" anchor="ctr"/>
                </a:tc>
              </a:tr>
              <a:tr h="373750">
                <a:tc>
                  <a:txBody>
                    <a:bodyPr/>
                    <a:lstStyle/>
                    <a:p>
                      <a:pPr indent="0" lvl="0" marL="0" marR="0" rtl="0" algn="l">
                        <a:lnSpc>
                          <a:spcPct val="100000"/>
                        </a:lnSpc>
                        <a:spcBef>
                          <a:spcPts val="0"/>
                        </a:spcBef>
                        <a:spcAft>
                          <a:spcPts val="0"/>
                        </a:spcAft>
                        <a:buNone/>
                      </a:pPr>
                      <a:r>
                        <a:rPr b="1" lang="en" sz="800" u="none" cap="none" strike="noStrike">
                          <a:latin typeface="Open Sans"/>
                          <a:ea typeface="Open Sans"/>
                          <a:cs typeface="Open Sans"/>
                          <a:sym typeface="Open Sans"/>
                        </a:rPr>
                        <a:t>D-5</a:t>
                      </a:r>
                      <a:endParaRPr b="1"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l">
                        <a:lnSpc>
                          <a:spcPct val="100000"/>
                        </a:lnSpc>
                        <a:spcBef>
                          <a:spcPts val="0"/>
                        </a:spcBef>
                        <a:spcAft>
                          <a:spcPts val="0"/>
                        </a:spcAft>
                        <a:buNone/>
                      </a:pPr>
                      <a:r>
                        <a:rPr lang="en" sz="800" u="none" cap="none" strike="noStrike">
                          <a:latin typeface="Open Sans"/>
                          <a:ea typeface="Open Sans"/>
                          <a:cs typeface="Open Sans"/>
                          <a:sym typeface="Open Sans"/>
                        </a:rPr>
                        <a:t>Testing Team lead decides to use tester 2 (TEST2) for database testing </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l">
                        <a:lnSpc>
                          <a:spcPct val="100000"/>
                        </a:lnSpc>
                        <a:spcBef>
                          <a:spcPts val="0"/>
                        </a:spcBef>
                        <a:spcAft>
                          <a:spcPts val="0"/>
                        </a:spcAft>
                        <a:buNone/>
                      </a:pPr>
                      <a:r>
                        <a:rPr lang="en" sz="800" u="none" cap="none" strike="noStrike">
                          <a:latin typeface="Open Sans"/>
                          <a:ea typeface="Open Sans"/>
                          <a:cs typeface="Open Sans"/>
                          <a:sym typeface="Open Sans"/>
                        </a:rPr>
                        <a:t>Testing Team Lead</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l">
                        <a:lnSpc>
                          <a:spcPct val="100000"/>
                        </a:lnSpc>
                        <a:spcBef>
                          <a:spcPts val="0"/>
                        </a:spcBef>
                        <a:spcAft>
                          <a:spcPts val="0"/>
                        </a:spcAft>
                        <a:buNone/>
                      </a:pPr>
                      <a:r>
                        <a:rPr lang="en" sz="800" u="none" cap="none" strike="noStrike">
                          <a:latin typeface="Open Sans"/>
                          <a:ea typeface="Open Sans"/>
                          <a:cs typeface="Open Sans"/>
                          <a:sym typeface="Open Sans"/>
                        </a:rPr>
                        <a:t>29-Sep-20</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l">
                        <a:lnSpc>
                          <a:spcPct val="100000"/>
                        </a:lnSpc>
                        <a:spcBef>
                          <a:spcPts val="0"/>
                        </a:spcBef>
                        <a:spcAft>
                          <a:spcPts val="0"/>
                        </a:spcAft>
                        <a:buNone/>
                      </a:pPr>
                      <a:r>
                        <a:rPr lang="en" sz="800" u="none" cap="none" strike="noStrike">
                          <a:latin typeface="Open Sans"/>
                          <a:ea typeface="Open Sans"/>
                          <a:cs typeface="Open Sans"/>
                          <a:sym typeface="Open Sans"/>
                        </a:rPr>
                        <a:t>Tester 2 is needed to complete testing on time.</a:t>
                      </a:r>
                      <a:endParaRPr b="0" i="0" sz="800" u="none" cap="none" strike="noStrike">
                        <a:solidFill>
                          <a:srgbClr val="000000"/>
                        </a:solidFill>
                        <a:latin typeface="Open Sans"/>
                        <a:ea typeface="Open Sans"/>
                        <a:cs typeface="Open Sans"/>
                        <a:sym typeface="Open Sans"/>
                      </a:endParaRPr>
                    </a:p>
                  </a:txBody>
                  <a:tcPr marT="45725" marB="45725" marR="45725" marL="45725" anchor="ctr"/>
                </a:tc>
              </a:tr>
              <a:tr h="560650">
                <a:tc>
                  <a:txBody>
                    <a:bodyPr/>
                    <a:lstStyle/>
                    <a:p>
                      <a:pPr indent="0" lvl="0" marL="0" marR="0" rtl="0" algn="l">
                        <a:lnSpc>
                          <a:spcPct val="100000"/>
                        </a:lnSpc>
                        <a:spcBef>
                          <a:spcPts val="0"/>
                        </a:spcBef>
                        <a:spcAft>
                          <a:spcPts val="0"/>
                        </a:spcAft>
                        <a:buNone/>
                      </a:pPr>
                      <a:r>
                        <a:rPr b="1" lang="en" sz="800" u="none" cap="none" strike="noStrike">
                          <a:latin typeface="Open Sans"/>
                          <a:ea typeface="Open Sans"/>
                          <a:cs typeface="Open Sans"/>
                          <a:sym typeface="Open Sans"/>
                        </a:rPr>
                        <a:t>D-6</a:t>
                      </a:r>
                      <a:endParaRPr b="1"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l">
                        <a:lnSpc>
                          <a:spcPct val="100000"/>
                        </a:lnSpc>
                        <a:spcBef>
                          <a:spcPts val="0"/>
                        </a:spcBef>
                        <a:spcAft>
                          <a:spcPts val="0"/>
                        </a:spcAft>
                        <a:buNone/>
                      </a:pPr>
                      <a:r>
                        <a:rPr lang="en" sz="800" u="none" cap="none" strike="noStrike">
                          <a:latin typeface="Open Sans"/>
                          <a:ea typeface="Open Sans"/>
                          <a:cs typeface="Open Sans"/>
                          <a:sym typeface="Open Sans"/>
                        </a:rPr>
                        <a:t>We decided to setup a backup framework to support hosting the application, in case the main server is down</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l">
                        <a:lnSpc>
                          <a:spcPct val="100000"/>
                        </a:lnSpc>
                        <a:spcBef>
                          <a:spcPts val="0"/>
                        </a:spcBef>
                        <a:spcAft>
                          <a:spcPts val="0"/>
                        </a:spcAft>
                        <a:buNone/>
                      </a:pPr>
                      <a:r>
                        <a:rPr lang="en" sz="800" u="none" cap="none" strike="noStrike">
                          <a:latin typeface="Open Sans"/>
                          <a:ea typeface="Open Sans"/>
                          <a:cs typeface="Open Sans"/>
                          <a:sym typeface="Open Sans"/>
                        </a:rPr>
                        <a:t>Deployment Lead</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l">
                        <a:lnSpc>
                          <a:spcPct val="100000"/>
                        </a:lnSpc>
                        <a:spcBef>
                          <a:spcPts val="0"/>
                        </a:spcBef>
                        <a:spcAft>
                          <a:spcPts val="0"/>
                        </a:spcAft>
                        <a:buNone/>
                      </a:pPr>
                      <a:r>
                        <a:rPr lang="en" sz="800" u="none" cap="none" strike="noStrike">
                          <a:latin typeface="Open Sans"/>
                          <a:ea typeface="Open Sans"/>
                          <a:cs typeface="Open Sans"/>
                          <a:sym typeface="Open Sans"/>
                        </a:rPr>
                        <a:t>02-Oct-20</a:t>
                      </a:r>
                      <a:endParaRPr b="0" i="0" sz="800" u="none" cap="none" strike="noStrike">
                        <a:solidFill>
                          <a:srgbClr val="000000"/>
                        </a:solidFill>
                        <a:latin typeface="Open Sans"/>
                        <a:ea typeface="Open Sans"/>
                        <a:cs typeface="Open Sans"/>
                        <a:sym typeface="Open Sans"/>
                      </a:endParaRPr>
                    </a:p>
                  </a:txBody>
                  <a:tcPr marT="45725" marB="45725" marR="45725" marL="45725" anchor="ctr"/>
                </a:tc>
                <a:tc>
                  <a:txBody>
                    <a:bodyPr/>
                    <a:lstStyle/>
                    <a:p>
                      <a:pPr indent="0" lvl="0" marL="0" marR="0" rtl="0" algn="l">
                        <a:lnSpc>
                          <a:spcPct val="100000"/>
                        </a:lnSpc>
                        <a:spcBef>
                          <a:spcPts val="0"/>
                        </a:spcBef>
                        <a:spcAft>
                          <a:spcPts val="0"/>
                        </a:spcAft>
                        <a:buNone/>
                      </a:pPr>
                      <a:r>
                        <a:rPr lang="en" sz="800" u="none" cap="none" strike="noStrike">
                          <a:latin typeface="Open Sans"/>
                          <a:ea typeface="Open Sans"/>
                          <a:cs typeface="Open Sans"/>
                          <a:sym typeface="Open Sans"/>
                        </a:rPr>
                        <a:t>To ensure that deployment is successful </a:t>
                      </a:r>
                      <a:endParaRPr b="0" i="0" sz="800" u="none" cap="none" strike="noStrike">
                        <a:solidFill>
                          <a:srgbClr val="000000"/>
                        </a:solidFill>
                        <a:latin typeface="Open Sans"/>
                        <a:ea typeface="Open Sans"/>
                        <a:cs typeface="Open Sans"/>
                        <a:sym typeface="Open Sans"/>
                      </a:endParaRPr>
                    </a:p>
                  </a:txBody>
                  <a:tcPr marT="45725" marB="45725" marR="45725" marL="45725" anchor="ct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Nisha Rajesh</dc:creator>
</cp:coreProperties>
</file>